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4"/>
  </p:notesMasterIdLst>
  <p:handoutMasterIdLst>
    <p:handoutMasterId r:id="rId25"/>
  </p:handoutMasterIdLst>
  <p:sldIdLst>
    <p:sldId id="324" r:id="rId3"/>
    <p:sldId id="351" r:id="rId4"/>
    <p:sldId id="352" r:id="rId5"/>
    <p:sldId id="445" r:id="rId6"/>
    <p:sldId id="446" r:id="rId7"/>
    <p:sldId id="448" r:id="rId8"/>
    <p:sldId id="449" r:id="rId9"/>
    <p:sldId id="447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9" r:id="rId18"/>
    <p:sldId id="460" r:id="rId19"/>
    <p:sldId id="457" r:id="rId20"/>
    <p:sldId id="458" r:id="rId21"/>
    <p:sldId id="437" r:id="rId22"/>
    <p:sldId id="348" r:id="rId23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>
      <p:cViewPr varScale="1">
        <p:scale>
          <a:sx n="56" d="100"/>
          <a:sy n="56" d="100"/>
        </p:scale>
        <p:origin x="99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30/06/2024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30/06/2024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Data Mining_Rusdah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27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67">
                <a:solidFill>
                  <a:srgbClr val="002060"/>
                </a:solidFill>
                <a:latin typeface="Overlock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rgbClr val="002060"/>
                </a:solidFill>
                <a:latin typeface="Overlock" panose="020B0604020202020204" charset="0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>
                <a:latin typeface="Overlock" panose="020B0604020202020204" charset="0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ID" dirty="0"/>
          </a:p>
          <a:p>
            <a:pPr lvl="1"/>
            <a:endParaRPr lang="en-ID" dirty="0"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02591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6/30/2024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www.scribbr.com/statistics/outliers/" TargetMode="External"/><Relationship Id="rId5" Type="http://schemas.openxmlformats.org/officeDocument/2006/relationships/hyperlink" Target="https://www.analyticsvidhya.com/blog/2021/05/feature-engineering-how-to-detect-and-remove-outliers-with-python-code/" TargetMode="External"/><Relationship Id="rId4" Type="http://schemas.openxmlformats.org/officeDocument/2006/relationships/hyperlink" Target="https://statisticsbyjim.com/basics/outlier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800" b="1" dirty="0">
                <a:latin typeface="+mj-lt"/>
              </a:rPr>
              <a:t>REKAYASA DATA</a:t>
            </a:r>
            <a:endParaRPr lang="id-ID" sz="5400" b="1" dirty="0">
              <a:latin typeface="+mj-lt"/>
            </a:endParaRPr>
          </a:p>
          <a:p>
            <a:r>
              <a:rPr lang="id-ID" sz="4000" b="1" dirty="0">
                <a:latin typeface="+mj-lt"/>
              </a:rPr>
              <a:t>[ K</a:t>
            </a:r>
            <a:r>
              <a:rPr lang="en-US" sz="4000" b="1" dirty="0">
                <a:latin typeface="+mj-lt"/>
              </a:rPr>
              <a:t>P341</a:t>
            </a:r>
            <a:r>
              <a:rPr lang="id-ID" sz="4000" b="1" dirty="0">
                <a:latin typeface="+mj-lt"/>
              </a:rPr>
              <a:t> / </a:t>
            </a:r>
            <a:r>
              <a:rPr lang="en-US" sz="4000" b="1" dirty="0">
                <a:latin typeface="+mj-lt"/>
              </a:rPr>
              <a:t>3</a:t>
            </a:r>
            <a:r>
              <a:rPr lang="id-ID" sz="4000" b="1" dirty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E20-6831-E2CE-888D-2E7A95AD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Sorting (</a:t>
            </a:r>
            <a:r>
              <a:rPr lang="en-US" dirty="0" err="1"/>
              <a:t>Pengurutan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0343-C5EF-34F7-26A2-24603EB5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outlier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data.</a:t>
            </a:r>
          </a:p>
          <a:p>
            <a:r>
              <a:rPr lang="en-US" dirty="0" err="1"/>
              <a:t>Contoh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54039-4A61-68C0-57A9-C2E4090F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708920"/>
            <a:ext cx="865752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1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5F8-51C6-4C84-F82D-6DA23145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ID" dirty="0"/>
              <a:t>Interquartile Range (IQR)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52B0-77D9-BA8D-C28B-46FF385A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 err="1"/>
              <a:t>Metode</a:t>
            </a:r>
            <a:r>
              <a:rPr lang="en-ID" sz="2400" dirty="0"/>
              <a:t> Interquartile Range (IQR) </a:t>
            </a:r>
            <a:r>
              <a:rPr lang="en-ID" sz="2400" dirty="0" err="1"/>
              <a:t>adalah</a:t>
            </a:r>
            <a:r>
              <a:rPr lang="en-ID" sz="2400" dirty="0"/>
              <a:t>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pendekatan</a:t>
            </a:r>
            <a:r>
              <a:rPr lang="en-ID" sz="2400" dirty="0"/>
              <a:t> </a:t>
            </a:r>
            <a:r>
              <a:rPr lang="en-ID" sz="2400" dirty="0" err="1"/>
              <a:t>umum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mendeteksi</a:t>
            </a:r>
            <a:r>
              <a:rPr lang="en-ID" sz="2400" dirty="0"/>
              <a:t> outlier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data.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melibatkan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</a:t>
            </a:r>
            <a:r>
              <a:rPr lang="en-ID" sz="2400" dirty="0" err="1"/>
              <a:t>kuartil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mengidentifikasi</a:t>
            </a:r>
            <a:r>
              <a:rPr lang="en-ID" sz="2400" dirty="0"/>
              <a:t> batas </a:t>
            </a:r>
            <a:r>
              <a:rPr lang="en-ID" sz="2400" dirty="0" err="1"/>
              <a:t>atas</a:t>
            </a:r>
            <a:r>
              <a:rPr lang="en-ID" sz="2400" dirty="0"/>
              <a:t> dan batas </a:t>
            </a:r>
            <a:r>
              <a:rPr lang="en-ID" sz="2400" dirty="0" err="1"/>
              <a:t>bawah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jarak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kuartil</a:t>
            </a:r>
            <a:r>
              <a:rPr lang="en-ID" sz="2400" dirty="0"/>
              <a:t> </a:t>
            </a:r>
            <a:r>
              <a:rPr lang="en-ID" sz="2400" dirty="0" err="1"/>
              <a:t>pertama</a:t>
            </a:r>
            <a:r>
              <a:rPr lang="en-ID" sz="2400" dirty="0"/>
              <a:t> (Q1) dan </a:t>
            </a:r>
            <a:r>
              <a:rPr lang="en-ID" sz="2400" dirty="0" err="1"/>
              <a:t>kuartil</a:t>
            </a:r>
            <a:r>
              <a:rPr lang="en-ID" sz="2400" dirty="0"/>
              <a:t> </a:t>
            </a:r>
            <a:r>
              <a:rPr lang="en-ID" sz="2400" dirty="0" err="1"/>
              <a:t>ketiga</a:t>
            </a:r>
            <a:r>
              <a:rPr lang="en-ID" sz="2400" dirty="0"/>
              <a:t> (Q3)</a:t>
            </a:r>
          </a:p>
        </p:txBody>
      </p:sp>
      <p:pic>
        <p:nvPicPr>
          <p:cNvPr id="2050" name="Picture 2" descr="Visualizing the IQR with a boxplot">
            <a:extLst>
              <a:ext uri="{FF2B5EF4-FFF2-40B4-BE49-F238E27FC236}">
                <a16:creationId xmlns:a16="http://schemas.microsoft.com/office/drawing/2014/main" id="{89A937A4-3F36-1759-5952-E7AF6C89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068960"/>
            <a:ext cx="5735240" cy="355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7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38C7-B34D-8363-5D53-D2A787B9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ID" dirty="0"/>
              <a:t>Interquartile Range (IQR)</a:t>
            </a:r>
            <a:r>
              <a:rPr lang="en-US" dirty="0"/>
              <a:t> – Langkah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3DA8-60A5-938B-3832-DC94DDE5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Urutkan</a:t>
            </a:r>
            <a:r>
              <a:rPr lang="en-ID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Hitung</a:t>
            </a:r>
            <a:r>
              <a:rPr lang="en-ID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Q1 dan Q3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hitung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nilai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dari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kuartil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pertama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(Q1) dan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kuartil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ketiga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(Q3)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dari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kumpulan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Hitung</a:t>
            </a:r>
            <a:r>
              <a:rPr lang="en-ID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IQR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Selanjutnya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hitung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nilai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dari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IQR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dengan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persamaan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𝐼𝑄𝑅=𝑄3−𝑄1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Tentukan</a:t>
            </a:r>
            <a:r>
              <a:rPr lang="en-ID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Batas Atas dan Bawah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Hitung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batas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atas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dan batas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bawah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dengan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menggunakan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rumus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Batas Bawah: 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𝑄1−1.5×𝐼𝑄𝑅</a:t>
            </a:r>
            <a:endParaRPr lang="en-ID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Batas Atas: 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𝑄3+1.5×𝐼𝑄𝑅</a:t>
            </a:r>
            <a:endParaRPr lang="en-ID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Identifikasi</a:t>
            </a:r>
            <a:r>
              <a:rPr lang="en-ID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Outlier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Semua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nilai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yang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berada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di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luar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rentang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antara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batas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bawah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dan batas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atas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dianggap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sebagai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outlier.</a:t>
            </a:r>
          </a:p>
        </p:txBody>
      </p:sp>
    </p:spTree>
    <p:extLst>
      <p:ext uri="{BB962C8B-B14F-4D97-AF65-F5344CB8AC3E}">
        <p14:creationId xmlns:p14="http://schemas.microsoft.com/office/powerpoint/2010/main" val="318896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B8AC-FB18-D266-94FD-F39842DE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ID" dirty="0"/>
              <a:t>Interquartile Range (IQR)</a:t>
            </a:r>
            <a:r>
              <a:rPr lang="en-US" dirty="0"/>
              <a:t> – </a:t>
            </a:r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646D-7809-D99A-C802-7184E487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asli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terurut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Identifikasi</a:t>
            </a:r>
            <a:r>
              <a:rPr lang="en-US" dirty="0"/>
              <a:t> Q1 dan Q3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F6FE0-D1C6-F6CF-7F05-3077A3BA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6" y="1844824"/>
            <a:ext cx="7973538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F0EB0-701B-F330-9F05-A225F779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92" y="3429000"/>
            <a:ext cx="7954485" cy="847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40BFD-5EDF-4D7D-DFBC-3084FC209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45" y="5110110"/>
            <a:ext cx="793543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B8AC-FB18-D266-94FD-F39842DE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ID" dirty="0"/>
              <a:t>Interquartile Range (IQR)</a:t>
            </a:r>
            <a:r>
              <a:rPr lang="en-US" dirty="0"/>
              <a:t> – </a:t>
            </a:r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646D-7809-D99A-C802-7184E487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Hitung</a:t>
            </a:r>
            <a:r>
              <a:rPr lang="en-US" dirty="0"/>
              <a:t> IQR</a:t>
            </a:r>
          </a:p>
          <a:p>
            <a:pPr marL="0" indent="0">
              <a:buNone/>
            </a:pPr>
            <a:r>
              <a:rPr lang="en-US" dirty="0"/>
              <a:t>	IQR = Q3-Q1 = 41-26 = 15</a:t>
            </a:r>
          </a:p>
          <a:p>
            <a:r>
              <a:rPr lang="en-US" dirty="0" err="1"/>
              <a:t>Hitung</a:t>
            </a:r>
            <a:r>
              <a:rPr lang="en-US" dirty="0"/>
              <a:t> Batas Atas dan Batas Bawah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0067D-0463-A163-4243-68530C19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068960"/>
            <a:ext cx="5701396" cy="1639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AC3EB-B2FE-8C44-7B24-25AF1179A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79" y="4854086"/>
            <a:ext cx="5685657" cy="15272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679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B8AC-FB18-D266-94FD-F39842DE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ID" dirty="0"/>
              <a:t>Interquartile Range (IQR)</a:t>
            </a:r>
            <a:r>
              <a:rPr lang="en-US" dirty="0"/>
              <a:t> – </a:t>
            </a:r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646D-7809-D99A-C802-7184E487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data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batas </a:t>
            </a:r>
            <a:r>
              <a:rPr lang="en-US" dirty="0" err="1"/>
              <a:t>bawah</a:t>
            </a:r>
            <a:r>
              <a:rPr lang="en-US" dirty="0"/>
              <a:t> dan batas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outlier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2A4E1-1AC8-1B99-5C48-60A76598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636912"/>
            <a:ext cx="889260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B8AC-FB18-D266-94FD-F39842DE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ID" dirty="0"/>
              <a:t>Interquartile Range (IQR)</a:t>
            </a:r>
            <a:r>
              <a:rPr lang="en-US" dirty="0"/>
              <a:t> – 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646D-7809-D99A-C802-7184E487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outlier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IQR.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Misalkan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kita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memiliki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berikut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untuk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skor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ujian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matematika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siswa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dalam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D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kelas</a:t>
            </a: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	</a:t>
            </a:r>
            <a:r>
              <a:rPr lang="en-ID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150, 70, 82, 92, 90, 85, 78, 65, 75, 95, 100, 72, 80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4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B8AC-FB18-D266-94FD-F39842DE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ID" dirty="0"/>
              <a:t>Interquartile Range (IQR)</a:t>
            </a:r>
            <a:r>
              <a:rPr lang="en-US" dirty="0"/>
              <a:t> – Python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DDC47-03A8-2358-2439-A34423113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56793"/>
            <a:ext cx="5402804" cy="4104456"/>
          </a:xfr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5243F-9246-D610-BF1B-34F09E37F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556793"/>
            <a:ext cx="5402049" cy="38884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215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0AAF-1BD3-F9A5-4E3C-F7B5A571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US" dirty="0" err="1"/>
              <a:t>BoxPlot</a:t>
            </a:r>
            <a:r>
              <a:rPr lang="en-US" dirty="0"/>
              <a:t> dan </a:t>
            </a:r>
            <a:r>
              <a:rPr lang="en-US" dirty="0" err="1"/>
              <a:t>Visualisasi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3074" name="Picture 2" descr="Example of a boxplot that displays scores by teaching method.">
            <a:extLst>
              <a:ext uri="{FF2B5EF4-FFF2-40B4-BE49-F238E27FC236}">
                <a16:creationId xmlns:a16="http://schemas.microsoft.com/office/drawing/2014/main" id="{6AEA3EC4-79AB-9F07-45A4-8EDDC45090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199"/>
            <a:ext cx="5443502" cy="36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istogram that displays outliers in our dataset.">
            <a:extLst>
              <a:ext uri="{FF2B5EF4-FFF2-40B4-BE49-F238E27FC236}">
                <a16:creationId xmlns:a16="http://schemas.microsoft.com/office/drawing/2014/main" id="{19390690-96D5-49C9-A320-67DEE330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585899"/>
            <a:ext cx="5443502" cy="36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6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0AAF-1BD3-F9A5-4E3C-F7B5A571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Outlier: </a:t>
            </a:r>
            <a:r>
              <a:rPr lang="en-US" dirty="0" err="1"/>
              <a:t>Regresi</a:t>
            </a:r>
            <a:r>
              <a:rPr lang="en-US" dirty="0"/>
              <a:t> Linear</a:t>
            </a:r>
            <a:endParaRPr lang="en-ID" dirty="0"/>
          </a:p>
        </p:txBody>
      </p:sp>
      <p:pic>
        <p:nvPicPr>
          <p:cNvPr id="4098" name="Picture 2" descr="Scatterplot that displays multivariate outliers.">
            <a:extLst>
              <a:ext uri="{FF2B5EF4-FFF2-40B4-BE49-F238E27FC236}">
                <a16:creationId xmlns:a16="http://schemas.microsoft.com/office/drawing/2014/main" id="{C0298DC5-6FDA-CCF4-2BF7-04C3C6D9B0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8" y="1604962"/>
            <a:ext cx="7119338" cy="473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8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</a:t>
            </a:r>
            <a:r>
              <a:rPr lang="en-US" sz="2800" dirty="0"/>
              <a:t>9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677532" cy="13620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DETEKSI PENCILAN (OUTLIERS DETECTION)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3530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Jiawei</a:t>
            </a:r>
            <a:r>
              <a:rPr lang="en-US" sz="2400" dirty="0"/>
              <a:t> Han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Micheline</a:t>
            </a:r>
            <a:r>
              <a:rPr lang="id-ID" sz="2400" dirty="0"/>
              <a:t> </a:t>
            </a:r>
            <a:r>
              <a:rPr lang="id-ID" sz="2400" dirty="0" err="1"/>
              <a:t>Kamber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Concepts and Techniques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Third Edition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</a:t>
            </a:r>
            <a:r>
              <a:rPr lang="en-US" sz="2400" dirty="0"/>
              <a:t>12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Daniel T. Larose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Discovering </a:t>
            </a:r>
            <a:r>
              <a:rPr lang="id-ID" sz="2400" dirty="0">
                <a:solidFill>
                  <a:srgbClr val="C00000"/>
                </a:solidFill>
              </a:rPr>
              <a:t>K</a:t>
            </a:r>
            <a:r>
              <a:rPr lang="en-US" sz="2400" dirty="0" err="1">
                <a:solidFill>
                  <a:srgbClr val="C00000"/>
                </a:solidFill>
              </a:rPr>
              <a:t>nowledge</a:t>
            </a:r>
            <a:r>
              <a:rPr lang="en-US" sz="2400" dirty="0">
                <a:solidFill>
                  <a:srgbClr val="C00000"/>
                </a:solidFill>
              </a:rPr>
              <a:t> in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: an </a:t>
            </a:r>
            <a:r>
              <a:rPr lang="id-ID" sz="2400" dirty="0">
                <a:solidFill>
                  <a:srgbClr val="C00000"/>
                </a:solidFill>
              </a:rPr>
              <a:t>I</a:t>
            </a:r>
            <a:r>
              <a:rPr lang="en-US" sz="2400" dirty="0" err="1">
                <a:solidFill>
                  <a:srgbClr val="C00000"/>
                </a:solidFill>
              </a:rPr>
              <a:t>ntroduction</a:t>
            </a:r>
            <a:r>
              <a:rPr lang="en-US" sz="2400" dirty="0">
                <a:solidFill>
                  <a:srgbClr val="C00000"/>
                </a:solidFill>
              </a:rPr>
              <a:t> to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ining</a:t>
            </a:r>
            <a:r>
              <a:rPr lang="id-ID" sz="2400" dirty="0"/>
              <a:t>, </a:t>
            </a:r>
            <a:r>
              <a:rPr lang="id-ID" sz="2400" i="1" dirty="0"/>
              <a:t>John </a:t>
            </a:r>
            <a:r>
              <a:rPr lang="id-ID" sz="2400" i="1" dirty="0" err="1"/>
              <a:t>Wiley</a:t>
            </a:r>
            <a:r>
              <a:rPr lang="id-ID" sz="2400" i="1" dirty="0"/>
              <a:t> &amp; Sons</a:t>
            </a:r>
            <a:r>
              <a:rPr lang="id-ID" sz="2400" dirty="0"/>
              <a:t>, 2005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hlinkClick r:id="rId4"/>
              </a:rPr>
              <a:t>https://statisticsbyjim.com/basics/outliers/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hlinkClick r:id="rId5"/>
              </a:rPr>
              <a:t>https://www.analyticsvidhya.com/blog/2021/05/feature-engineering-how-to-detect-and-remove-outliers-with-python-code/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hlinkClick r:id="rId6"/>
              </a:rPr>
              <a:t>https://www.scribbr.com/statistics/outliers/</a:t>
            </a:r>
            <a:r>
              <a:rPr lang="en-US" sz="2400" dirty="0"/>
              <a:t> </a:t>
            </a:r>
            <a:endParaRPr lang="id-ID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Referensi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4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ID" sz="6000"/>
              <a:t>TERIMA KASIH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Mahasiswa mampu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(outlier)</a:t>
            </a:r>
            <a:endParaRPr lang="id-ID" dirty="0"/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id-ID" dirty="0"/>
              <a:t>mampu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Teknik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(outlier) </a:t>
            </a:r>
            <a:r>
              <a:rPr lang="en-US" dirty="0" err="1"/>
              <a:t>dalam</a:t>
            </a:r>
            <a:r>
              <a:rPr lang="en-US" dirty="0"/>
              <a:t> data</a:t>
            </a:r>
            <a:endParaRPr lang="id-ID" dirty="0"/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id-ID" dirty="0"/>
              <a:t>mampu </a:t>
            </a:r>
            <a:r>
              <a:rPr lang="en-US" dirty="0" err="1"/>
              <a:t>menghilangkan</a:t>
            </a:r>
            <a:r>
              <a:rPr lang="en-US" dirty="0"/>
              <a:t> outlier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Teknik </a:t>
            </a:r>
            <a:r>
              <a:rPr lang="en-US" dirty="0" err="1"/>
              <a:t>tertentu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Pencilan</a:t>
            </a:r>
            <a:r>
              <a:rPr lang="en-ID" dirty="0"/>
              <a:t> (Outliers)?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998568" cy="4953000"/>
          </a:xfrm>
        </p:spPr>
        <p:txBody>
          <a:bodyPr/>
          <a:lstStyle/>
          <a:p>
            <a:r>
              <a:rPr lang="en-ID" dirty="0"/>
              <a:t>Outlier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pencilan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sangat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data.</a:t>
            </a:r>
          </a:p>
          <a:p>
            <a:r>
              <a:rPr lang="en-ID" dirty="0"/>
              <a:t>Outlier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, </a:t>
            </a:r>
            <a:r>
              <a:rPr lang="en-ID" dirty="0" err="1"/>
              <a:t>peristiwa</a:t>
            </a:r>
            <a:r>
              <a:rPr lang="en-ID" dirty="0"/>
              <a:t> </a:t>
            </a:r>
            <a:r>
              <a:rPr lang="en-ID" dirty="0" err="1"/>
              <a:t>langka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data.</a:t>
            </a:r>
          </a:p>
          <a:p>
            <a:r>
              <a:rPr lang="en-ID" dirty="0"/>
              <a:t>Outlier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proporsional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.</a:t>
            </a:r>
          </a:p>
        </p:txBody>
      </p:sp>
      <p:pic>
        <p:nvPicPr>
          <p:cNvPr id="1026" name="Picture 2" descr="Types of Outliers in Data Mining - GeeksforGeeks">
            <a:extLst>
              <a:ext uri="{FF2B5EF4-FFF2-40B4-BE49-F238E27FC236}">
                <a16:creationId xmlns:a16="http://schemas.microsoft.com/office/drawing/2014/main" id="{14F2ED95-0A09-CFE7-E367-7D070C5A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74" y="1700808"/>
            <a:ext cx="4077026" cy="33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1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4B77-1A16-E706-3FD8-C812BF06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(Outlier)? – </a:t>
            </a:r>
            <a:r>
              <a:rPr lang="en-US" dirty="0" err="1"/>
              <a:t>Contoh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AD75-B7A4-D99B-B144-F59345D6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990456" cy="4953000"/>
          </a:xfrm>
        </p:spPr>
        <p:txBody>
          <a:bodyPr/>
          <a:lstStyle/>
          <a:p>
            <a:r>
              <a:rPr lang="en-ID" dirty="0" err="1"/>
              <a:t>Bayangkan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badan orang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</a:t>
            </a: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150 cm dan 180 cm,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tingginya</a:t>
            </a:r>
            <a:r>
              <a:rPr lang="en-ID" dirty="0"/>
              <a:t> 210 cm.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outlier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badannya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97A56-7DA1-3F84-D2D6-AD244DC4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700808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6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0C01-7707-203C-539F-D3B38B95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Outlier: True Outliers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2BF1-777C-22FA-1870-CA850C8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>
                <a:solidFill>
                  <a:srgbClr val="FF0000"/>
                </a:solidFill>
              </a:rPr>
              <a:t>True outliers. </a:t>
            </a:r>
            <a:r>
              <a:rPr lang="en-ID" dirty="0"/>
              <a:t>Outlier pada </a:t>
            </a:r>
            <a:r>
              <a:rPr lang="en-ID" dirty="0" err="1"/>
              <a:t>sekumpulan</a:t>
            </a:r>
            <a:r>
              <a:rPr lang="en-ID" dirty="0"/>
              <a:t> data yang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alamiah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benar-benar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</a:t>
            </a:r>
          </a:p>
          <a:p>
            <a:r>
              <a:rPr lang="en-ID" dirty="0" err="1"/>
              <a:t>Contoh</a:t>
            </a:r>
            <a:r>
              <a:rPr lang="en-ID" dirty="0"/>
              <a:t>: Anda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lari</a:t>
            </a:r>
            <a:r>
              <a:rPr lang="en-ID" dirty="0"/>
              <a:t> 100 meter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</a:t>
            </a:r>
            <a:r>
              <a:rPr lang="en-ID" dirty="0" err="1"/>
              <a:t>representatif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560 </a:t>
            </a:r>
            <a:r>
              <a:rPr lang="en-ID" dirty="0" err="1"/>
              <a:t>mahasiswa</a:t>
            </a:r>
            <a:r>
              <a:rPr lang="en-ID" dirty="0"/>
              <a:t>. Data Anda </a:t>
            </a:r>
            <a:r>
              <a:rPr lang="en-ID" dirty="0" err="1"/>
              <a:t>terdistribusi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normal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outlier di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ujung</a:t>
            </a:r>
            <a:r>
              <a:rPr lang="en-ID" dirty="0"/>
              <a:t>. Sebagian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terpusat</a:t>
            </a:r>
            <a:r>
              <a:rPr lang="en-ID" dirty="0"/>
              <a:t> di </a:t>
            </a:r>
            <a:r>
              <a:rPr lang="en-ID" dirty="0" err="1"/>
              <a:t>sekitar</a:t>
            </a:r>
            <a:r>
              <a:rPr lang="en-ID" dirty="0"/>
              <a:t> </a:t>
            </a:r>
            <a:r>
              <a:rPr lang="en-ID" dirty="0" err="1"/>
              <a:t>tengah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</a:t>
            </a:r>
            <a:r>
              <a:rPr lang="en-ID" dirty="0" err="1"/>
              <a:t>ekstrim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lari</a:t>
            </a:r>
            <a:r>
              <a:rPr lang="en-ID" dirty="0"/>
              <a:t> </a:t>
            </a:r>
            <a:r>
              <a:rPr lang="en-ID" dirty="0" err="1"/>
              <a:t>dipengaruhi</a:t>
            </a:r>
            <a:r>
              <a:rPr lang="en-ID" dirty="0"/>
              <a:t> oleh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214613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2E80-5350-C9B5-4860-49CF043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Outlier: Other Outliers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B25-6598-BA51-50AA-E43D5541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Outlier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sesungguhnya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pengukuran</a:t>
            </a:r>
            <a:endParaRPr lang="en-ID" dirty="0"/>
          </a:p>
          <a:p>
            <a:pPr lvl="1"/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entri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data</a:t>
            </a:r>
          </a:p>
          <a:p>
            <a:pPr lvl="1"/>
            <a:r>
              <a:rPr lang="en-ID" dirty="0" err="1"/>
              <a:t>Sampel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mewakili</a:t>
            </a:r>
            <a:endParaRPr lang="en-ID" dirty="0"/>
          </a:p>
          <a:p>
            <a:r>
              <a:rPr lang="en-ID" sz="2400" dirty="0" err="1"/>
              <a:t>Contoh</a:t>
            </a:r>
            <a:r>
              <a:rPr lang="en-ID" sz="2400" dirty="0"/>
              <a:t> 1: Anda </a:t>
            </a:r>
            <a:r>
              <a:rPr lang="en-ID" sz="2400" dirty="0" err="1"/>
              <a:t>mengulangi</a:t>
            </a:r>
            <a:r>
              <a:rPr lang="en-ID" sz="2400" dirty="0"/>
              <a:t> </a:t>
            </a:r>
            <a:r>
              <a:rPr lang="en-ID" sz="2400" dirty="0" err="1"/>
              <a:t>pengukuran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lari</a:t>
            </a:r>
            <a:r>
              <a:rPr lang="en-ID" sz="2400" dirty="0"/>
              <a:t> Anda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sampel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r>
              <a:rPr lang="en-ID" sz="2400" dirty="0"/>
              <a:t>. </a:t>
            </a:r>
            <a:r>
              <a:rPr lang="en-ID" sz="2400" dirty="0" err="1"/>
              <a:t>Untuk</a:t>
            </a:r>
            <a:r>
              <a:rPr lang="en-ID" sz="2400" dirty="0"/>
              <a:t>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peserta</a:t>
            </a:r>
            <a:r>
              <a:rPr lang="en-ID" sz="2400" dirty="0"/>
              <a:t>, Anda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sengaja</a:t>
            </a:r>
            <a:r>
              <a:rPr lang="en-ID" sz="2400" dirty="0"/>
              <a:t> </a:t>
            </a:r>
            <a:r>
              <a:rPr lang="en-ID" sz="2400" dirty="0" err="1"/>
              <a:t>mulai</a:t>
            </a:r>
            <a:r>
              <a:rPr lang="en-ID" sz="2400" dirty="0"/>
              <a:t> timer di </a:t>
            </a:r>
            <a:r>
              <a:rPr lang="en-ID" sz="2400" dirty="0" err="1"/>
              <a:t>tengah</a:t>
            </a:r>
            <a:r>
              <a:rPr lang="en-ID" sz="2400" dirty="0"/>
              <a:t> </a:t>
            </a:r>
            <a:r>
              <a:rPr lang="en-ID" sz="2400" dirty="0" err="1"/>
              <a:t>jalan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berlari</a:t>
            </a:r>
            <a:r>
              <a:rPr lang="en-ID" sz="2400" dirty="0"/>
              <a:t>. Anda </a:t>
            </a:r>
            <a:r>
              <a:rPr lang="en-ID" sz="2400" dirty="0" err="1"/>
              <a:t>mencatat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lari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Contoh</a:t>
            </a:r>
            <a:r>
              <a:rPr lang="en-ID" sz="2400" dirty="0"/>
              <a:t> 2: Anda </a:t>
            </a:r>
            <a:r>
              <a:rPr lang="en-ID" sz="2400" dirty="0" err="1"/>
              <a:t>menghitung</a:t>
            </a:r>
            <a:r>
              <a:rPr lang="en-ID" sz="2400" dirty="0"/>
              <a:t> rata-rata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lari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peserta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data Anda. Rata-</a:t>
            </a:r>
            <a:r>
              <a:rPr lang="en-ID" sz="2400" dirty="0" err="1"/>
              <a:t>ratanya</a:t>
            </a:r>
            <a:r>
              <a:rPr lang="en-ID" sz="2400" dirty="0"/>
              <a:t> </a:t>
            </a:r>
            <a:r>
              <a:rPr lang="en-ID" sz="2400" dirty="0" err="1"/>
              <a:t>jauh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rendah</a:t>
            </a:r>
            <a:r>
              <a:rPr lang="en-ID" sz="2400" dirty="0"/>
              <a:t> </a:t>
            </a:r>
            <a:r>
              <a:rPr lang="en-ID" sz="2400" dirty="0" err="1"/>
              <a:t>ketika</a:t>
            </a:r>
            <a:r>
              <a:rPr lang="en-ID" sz="2400" dirty="0"/>
              <a:t> Anda </a:t>
            </a:r>
            <a:r>
              <a:rPr lang="en-ID" sz="2400" dirty="0" err="1"/>
              <a:t>menyertakan</a:t>
            </a:r>
            <a:r>
              <a:rPr lang="en-ID" sz="2400" dirty="0"/>
              <a:t> outlier </a:t>
            </a:r>
            <a:r>
              <a:rPr lang="en-ID" sz="2400" dirty="0" err="1"/>
              <a:t>dibandingkan</a:t>
            </a:r>
            <a:r>
              <a:rPr lang="en-ID" sz="2400" dirty="0"/>
              <a:t> </a:t>
            </a:r>
            <a:r>
              <a:rPr lang="en-ID" sz="2400" dirty="0" err="1"/>
              <a:t>ketika</a:t>
            </a:r>
            <a:r>
              <a:rPr lang="en-ID" sz="2400" dirty="0"/>
              <a:t> Anda </a:t>
            </a:r>
            <a:r>
              <a:rPr lang="en-ID" sz="2400" dirty="0" err="1"/>
              <a:t>mengabaikannya</a:t>
            </a:r>
            <a:r>
              <a:rPr lang="en-ID" sz="2400" dirty="0"/>
              <a:t>. </a:t>
            </a:r>
            <a:r>
              <a:rPr lang="en-ID" sz="2400" dirty="0" err="1"/>
              <a:t>Deviasi</a:t>
            </a:r>
            <a:r>
              <a:rPr lang="en-ID" sz="2400" dirty="0"/>
              <a:t> </a:t>
            </a:r>
            <a:r>
              <a:rPr lang="en-ID" sz="2400" dirty="0" err="1"/>
              <a:t>standarnya</a:t>
            </a:r>
            <a:r>
              <a:rPr lang="en-ID" sz="2400" dirty="0"/>
              <a:t> juga </a:t>
            </a:r>
            <a:r>
              <a:rPr lang="en-ID" sz="2400" dirty="0" err="1"/>
              <a:t>meningkat</a:t>
            </a:r>
            <a:r>
              <a:rPr lang="en-ID" sz="2400" dirty="0"/>
              <a:t> </a:t>
            </a:r>
            <a:r>
              <a:rPr lang="en-ID" sz="2400" dirty="0" err="1"/>
              <a:t>ketika</a:t>
            </a:r>
            <a:r>
              <a:rPr lang="en-ID" sz="2400" dirty="0"/>
              <a:t> Anda </a:t>
            </a:r>
            <a:r>
              <a:rPr lang="en-ID" sz="2400" dirty="0" err="1"/>
              <a:t>menyertakan</a:t>
            </a:r>
            <a:r>
              <a:rPr lang="en-ID" sz="2400" dirty="0"/>
              <a:t> outlier,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kekuatan</a:t>
            </a:r>
            <a:r>
              <a:rPr lang="en-ID" sz="2400" dirty="0"/>
              <a:t> </a:t>
            </a:r>
            <a:r>
              <a:rPr lang="en-ID" sz="2400" dirty="0" err="1"/>
              <a:t>statistik</a:t>
            </a:r>
            <a:r>
              <a:rPr lang="en-ID" sz="2400" dirty="0"/>
              <a:t> Anda juga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rendah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1108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5816-76F8-6EB5-706B-C8772EEA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(outlier)?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1444-D6C5-9819-70D6-5017DF45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Interquartile range (IQR)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oleh </a:t>
            </a:r>
            <a:r>
              <a:rPr lang="en-US" dirty="0" err="1"/>
              <a:t>kuartil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IQR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outlier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dan </a:t>
            </a:r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</a:t>
            </a:r>
          </a:p>
          <a:p>
            <a:r>
              <a:rPr lang="en-US" dirty="0"/>
              <a:t>Sort data</a:t>
            </a:r>
          </a:p>
          <a:p>
            <a:pPr lvl="1"/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naik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sangat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r>
              <a:rPr lang="en-US" dirty="0"/>
              <a:t>Boxplot</a:t>
            </a:r>
          </a:p>
          <a:p>
            <a:pPr lvl="1"/>
            <a:r>
              <a:rPr lang="en-US" dirty="0" err="1"/>
              <a:t>Representasi</a:t>
            </a:r>
            <a:r>
              <a:rPr lang="en-US" dirty="0"/>
              <a:t> visual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Diagram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outlier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38631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5816-76F8-6EB5-706B-C8772EEA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(outlier)?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1444-D6C5-9819-70D6-5017DF45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pPr lvl="1"/>
            <a:r>
              <a:rPr lang="en-US" dirty="0" err="1"/>
              <a:t>Memvisualisasikan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histogram </a:t>
            </a:r>
            <a:r>
              <a:rPr lang="en-US" dirty="0" err="1"/>
              <a:t>atau</a:t>
            </a:r>
            <a:r>
              <a:rPr lang="en-US" dirty="0"/>
              <a:t> diagram </a:t>
            </a:r>
            <a:r>
              <a:rPr lang="en-US" dirty="0" err="1"/>
              <a:t>pencar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outlier,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yang sangat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Statistical methods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Z-score dan </a:t>
            </a:r>
            <a:r>
              <a:rPr lang="en-US" dirty="0" err="1"/>
              <a:t>metode</a:t>
            </a:r>
            <a:r>
              <a:rPr lang="en-US" dirty="0"/>
              <a:t> Z-score yang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outlier.</a:t>
            </a:r>
          </a:p>
          <a:p>
            <a:r>
              <a:rPr lang="en-US" dirty="0"/>
              <a:t>Machine learning methods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Local Outlier Factor (LOF) dan SVM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outlier </a:t>
            </a:r>
            <a:r>
              <a:rPr lang="en-US" dirty="0" err="1"/>
              <a:t>dalam</a:t>
            </a:r>
            <a:r>
              <a:rPr lang="en-US" dirty="0"/>
              <a:t> dataset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9254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1DCBD9-B615-41B9-BD23-CD3F1D99737E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8215</TotalTime>
  <Words>970</Words>
  <Application>Microsoft Office PowerPoint</Application>
  <PresentationFormat>Widescreen</PresentationFormat>
  <Paragraphs>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Bebas Neue</vt:lpstr>
      <vt:lpstr>Calibri</vt:lpstr>
      <vt:lpstr>Calibri Light</vt:lpstr>
      <vt:lpstr>Courier New</vt:lpstr>
      <vt:lpstr>KaTeX_Main</vt:lpstr>
      <vt:lpstr>Lato</vt:lpstr>
      <vt:lpstr>Overlock</vt:lpstr>
      <vt:lpstr>Söhne</vt:lpstr>
      <vt:lpstr>Verdana</vt:lpstr>
      <vt:lpstr>Wingdings</vt:lpstr>
      <vt:lpstr>powerpoint-template-apr7</vt:lpstr>
      <vt:lpstr>3_Custom Design</vt:lpstr>
      <vt:lpstr>FAKULTAS TEKNOLOGI INFORMASI</vt:lpstr>
      <vt:lpstr>DETEKSI PENCILAN (OUTLIERS DETECTION)</vt:lpstr>
      <vt:lpstr>Tujuan Pembelajaran</vt:lpstr>
      <vt:lpstr>Apa itu Pencilan (Outliers)?</vt:lpstr>
      <vt:lpstr>Apa itu Pencilan (Outlier)? – Contoh </vt:lpstr>
      <vt:lpstr>Jenis Outlier: True Outliers</vt:lpstr>
      <vt:lpstr>Jenis Outlier: Other Outliers</vt:lpstr>
      <vt:lpstr>Bagaimana mendeteksi pencilan (outlier)?</vt:lpstr>
      <vt:lpstr>Bagaimana mendeteksi pencilan (outlier)?</vt:lpstr>
      <vt:lpstr>Deteksi Outlier: Sorting (Pengurutan)</vt:lpstr>
      <vt:lpstr>Deteksi Outlier: Interquartile Range (IQR) </vt:lpstr>
      <vt:lpstr>Deteksi Outlier: Interquartile Range (IQR) – Langkah </vt:lpstr>
      <vt:lpstr>Deteksi Outlier: Interquartile Range (IQR) – Contoh</vt:lpstr>
      <vt:lpstr>Deteksi Outlier: Interquartile Range (IQR) – Contoh</vt:lpstr>
      <vt:lpstr>Deteksi Outlier: Interquartile Range (IQR) – Contoh</vt:lpstr>
      <vt:lpstr>Deteksi Outlier: Interquartile Range (IQR) – Latihan</vt:lpstr>
      <vt:lpstr>Deteksi Outlier: Interquartile Range (IQR) – Python</vt:lpstr>
      <vt:lpstr>Deteksi Outlier: BoxPlot dan Visualisasi Data</vt:lpstr>
      <vt:lpstr>Deteksi Outlier: Regresi Linear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494</cp:revision>
  <dcterms:created xsi:type="dcterms:W3CDTF">2011-05-21T14:11:58Z</dcterms:created>
  <dcterms:modified xsi:type="dcterms:W3CDTF">2024-06-30T15:34:48Z</dcterms:modified>
</cp:coreProperties>
</file>