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4" r:id="rId2"/>
    <p:sldId id="351" r:id="rId3"/>
    <p:sldId id="352" r:id="rId4"/>
    <p:sldId id="354" r:id="rId5"/>
    <p:sldId id="397" r:id="rId6"/>
    <p:sldId id="396" r:id="rId7"/>
    <p:sldId id="408" r:id="rId8"/>
    <p:sldId id="403" r:id="rId9"/>
    <p:sldId id="401" r:id="rId10"/>
    <p:sldId id="398" r:id="rId11"/>
    <p:sldId id="399" r:id="rId12"/>
    <p:sldId id="400" r:id="rId13"/>
    <p:sldId id="410" r:id="rId14"/>
    <p:sldId id="405" r:id="rId15"/>
    <p:sldId id="404" r:id="rId16"/>
    <p:sldId id="406" r:id="rId17"/>
    <p:sldId id="407" r:id="rId18"/>
    <p:sldId id="411" r:id="rId19"/>
    <p:sldId id="412" r:id="rId20"/>
    <p:sldId id="413" r:id="rId21"/>
    <p:sldId id="409" r:id="rId22"/>
    <p:sldId id="395" r:id="rId23"/>
    <p:sldId id="414" r:id="rId24"/>
    <p:sldId id="353" r:id="rId25"/>
    <p:sldId id="348" r:id="rId2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296F-0010-4A30-A289-B4D34F862828}" type="doc">
      <dgm:prSet loTypeId="urn:microsoft.com/office/officeart/2005/8/layout/hList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85DC89-D775-4C6A-B019-F2E696CAE243}">
      <dgm:prSet/>
      <dgm:spPr/>
      <dgm:t>
        <a:bodyPr/>
        <a:lstStyle/>
        <a:p>
          <a:pPr rtl="0"/>
          <a:r>
            <a:rPr lang="en-ID" smtClean="0"/>
            <a:t>Acting Humanly</a:t>
          </a:r>
          <a:endParaRPr lang="en-ID"/>
        </a:p>
      </dgm:t>
    </dgm:pt>
    <dgm:pt modelId="{0AD66D87-A88A-4BBE-9A6A-DC57E47DFC89}" type="parTrans" cxnId="{D93E13DE-8B44-45DC-B153-BE23F07E0F47}">
      <dgm:prSet/>
      <dgm:spPr/>
      <dgm:t>
        <a:bodyPr/>
        <a:lstStyle/>
        <a:p>
          <a:endParaRPr lang="en-US"/>
        </a:p>
      </dgm:t>
    </dgm:pt>
    <dgm:pt modelId="{89CE688D-4E4F-4C96-8A9A-1C9864704010}" type="sibTrans" cxnId="{D93E13DE-8B44-45DC-B153-BE23F07E0F47}">
      <dgm:prSet/>
      <dgm:spPr/>
      <dgm:t>
        <a:bodyPr/>
        <a:lstStyle/>
        <a:p>
          <a:endParaRPr lang="en-US"/>
        </a:p>
      </dgm:t>
    </dgm:pt>
    <dgm:pt modelId="{9CC0DD29-8539-463B-9CB4-B75808BDE707}">
      <dgm:prSet/>
      <dgm:spPr/>
      <dgm:t>
        <a:bodyPr/>
        <a:lstStyle/>
        <a:p>
          <a:pPr rtl="0"/>
          <a:r>
            <a:rPr lang="en-ID" smtClean="0"/>
            <a:t>Thinking Humanly</a:t>
          </a:r>
          <a:endParaRPr lang="en-ID"/>
        </a:p>
      </dgm:t>
    </dgm:pt>
    <dgm:pt modelId="{894EB03E-D79D-4747-A2D5-8B5B5BA896C1}" type="parTrans" cxnId="{FEC605F5-CBFA-4A01-9F99-F0B4D8818E73}">
      <dgm:prSet/>
      <dgm:spPr/>
      <dgm:t>
        <a:bodyPr/>
        <a:lstStyle/>
        <a:p>
          <a:endParaRPr lang="en-US"/>
        </a:p>
      </dgm:t>
    </dgm:pt>
    <dgm:pt modelId="{F4C54965-4549-449F-8488-16EE9828ED04}" type="sibTrans" cxnId="{FEC605F5-CBFA-4A01-9F99-F0B4D8818E73}">
      <dgm:prSet/>
      <dgm:spPr/>
      <dgm:t>
        <a:bodyPr/>
        <a:lstStyle/>
        <a:p>
          <a:endParaRPr lang="en-US"/>
        </a:p>
      </dgm:t>
    </dgm:pt>
    <dgm:pt modelId="{F5DDC785-44C5-4FDA-A55E-B2D32CA94DDB}">
      <dgm:prSet/>
      <dgm:spPr/>
      <dgm:t>
        <a:bodyPr/>
        <a:lstStyle/>
        <a:p>
          <a:pPr rtl="0"/>
          <a:r>
            <a:rPr lang="en-ID" smtClean="0"/>
            <a:t>Thinking Rationally</a:t>
          </a:r>
          <a:endParaRPr lang="en-ID"/>
        </a:p>
      </dgm:t>
    </dgm:pt>
    <dgm:pt modelId="{7D0F0461-F303-4C16-8FC8-DED336D3AA1C}" type="parTrans" cxnId="{ECAE47BA-7B5F-4A4B-B838-20B6404AF4DD}">
      <dgm:prSet/>
      <dgm:spPr/>
      <dgm:t>
        <a:bodyPr/>
        <a:lstStyle/>
        <a:p>
          <a:endParaRPr lang="en-US"/>
        </a:p>
      </dgm:t>
    </dgm:pt>
    <dgm:pt modelId="{CBB8991B-EFB9-4520-820D-D60AE05C9D16}" type="sibTrans" cxnId="{ECAE47BA-7B5F-4A4B-B838-20B6404AF4DD}">
      <dgm:prSet/>
      <dgm:spPr/>
      <dgm:t>
        <a:bodyPr/>
        <a:lstStyle/>
        <a:p>
          <a:endParaRPr lang="en-US"/>
        </a:p>
      </dgm:t>
    </dgm:pt>
    <dgm:pt modelId="{21256643-FF5F-4B12-AA8A-5B1AD34A5C83}">
      <dgm:prSet/>
      <dgm:spPr/>
      <dgm:t>
        <a:bodyPr/>
        <a:lstStyle/>
        <a:p>
          <a:pPr rtl="0"/>
          <a:r>
            <a:rPr lang="en-ID" smtClean="0"/>
            <a:t>Acting Rationally</a:t>
          </a:r>
          <a:endParaRPr lang="en-ID"/>
        </a:p>
      </dgm:t>
    </dgm:pt>
    <dgm:pt modelId="{6DF8B6C5-B6F3-48F2-A6DA-CDDF08C52761}" type="parTrans" cxnId="{2DB841E0-232F-4370-A777-72CE72500EE9}">
      <dgm:prSet/>
      <dgm:spPr/>
      <dgm:t>
        <a:bodyPr/>
        <a:lstStyle/>
        <a:p>
          <a:endParaRPr lang="en-US"/>
        </a:p>
      </dgm:t>
    </dgm:pt>
    <dgm:pt modelId="{1E489107-C911-4158-BF03-E161F027222D}" type="sibTrans" cxnId="{2DB841E0-232F-4370-A777-72CE72500EE9}">
      <dgm:prSet/>
      <dgm:spPr/>
      <dgm:t>
        <a:bodyPr/>
        <a:lstStyle/>
        <a:p>
          <a:endParaRPr lang="en-US"/>
        </a:p>
      </dgm:t>
    </dgm:pt>
    <dgm:pt modelId="{3E2651DE-6854-4722-A7A1-ABC46BF2A949}" type="pres">
      <dgm:prSet presAssocID="{A47A296F-0010-4A30-A289-B4D34F8628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BB02EE-E02E-47BD-96F5-AD931CFB2766}" type="pres">
      <dgm:prSet presAssocID="{A47A296F-0010-4A30-A289-B4D34F862828}" presName="fgShape" presStyleLbl="fgShp" presStyleIdx="0" presStyleCnt="1"/>
      <dgm:spPr/>
    </dgm:pt>
    <dgm:pt modelId="{18B2CD33-25C3-4CFC-BC9F-7422B2323789}" type="pres">
      <dgm:prSet presAssocID="{A47A296F-0010-4A30-A289-B4D34F862828}" presName="linComp" presStyleCnt="0"/>
      <dgm:spPr/>
    </dgm:pt>
    <dgm:pt modelId="{8BA1B206-F825-4D9E-B7D0-37E8E5DD4031}" type="pres">
      <dgm:prSet presAssocID="{8285DC89-D775-4C6A-B019-F2E696CAE243}" presName="compNode" presStyleCnt="0"/>
      <dgm:spPr/>
    </dgm:pt>
    <dgm:pt modelId="{07867FE1-DE89-4D45-AA0F-20A72517E596}" type="pres">
      <dgm:prSet presAssocID="{8285DC89-D775-4C6A-B019-F2E696CAE243}" presName="bkgdShape" presStyleLbl="node1" presStyleIdx="0" presStyleCnt="4"/>
      <dgm:spPr/>
      <dgm:t>
        <a:bodyPr/>
        <a:lstStyle/>
        <a:p>
          <a:endParaRPr lang="en-US"/>
        </a:p>
      </dgm:t>
    </dgm:pt>
    <dgm:pt modelId="{F6185F72-F5AC-4B38-B1D3-6F521B63E35A}" type="pres">
      <dgm:prSet presAssocID="{8285DC89-D775-4C6A-B019-F2E696CAE243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A2DAB-3559-4DBF-BAC4-328714068385}" type="pres">
      <dgm:prSet presAssocID="{8285DC89-D775-4C6A-B019-F2E696CAE243}" presName="invisiNode" presStyleLbl="node1" presStyleIdx="0" presStyleCnt="4"/>
      <dgm:spPr/>
    </dgm:pt>
    <dgm:pt modelId="{845CDB12-8F33-4947-95BC-B5388950A03B}" type="pres">
      <dgm:prSet presAssocID="{8285DC89-D775-4C6A-B019-F2E696CAE243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A110CF7-3894-46A6-A521-874D597DBBA0}" type="pres">
      <dgm:prSet presAssocID="{89CE688D-4E4F-4C96-8A9A-1C986470401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8B24173-CFA1-409A-82BC-10FD106B6909}" type="pres">
      <dgm:prSet presAssocID="{9CC0DD29-8539-463B-9CB4-B75808BDE707}" presName="compNode" presStyleCnt="0"/>
      <dgm:spPr/>
    </dgm:pt>
    <dgm:pt modelId="{070D330E-7254-4600-8D48-CD364CE65564}" type="pres">
      <dgm:prSet presAssocID="{9CC0DD29-8539-463B-9CB4-B75808BDE707}" presName="bkgdShape" presStyleLbl="node1" presStyleIdx="1" presStyleCnt="4"/>
      <dgm:spPr/>
      <dgm:t>
        <a:bodyPr/>
        <a:lstStyle/>
        <a:p>
          <a:endParaRPr lang="en-US"/>
        </a:p>
      </dgm:t>
    </dgm:pt>
    <dgm:pt modelId="{D2C0195F-428E-4148-82CE-1385C1DB46E6}" type="pres">
      <dgm:prSet presAssocID="{9CC0DD29-8539-463B-9CB4-B75808BDE707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3F613-76D2-4561-B4C8-00681A5F72D2}" type="pres">
      <dgm:prSet presAssocID="{9CC0DD29-8539-463B-9CB4-B75808BDE707}" presName="invisiNode" presStyleLbl="node1" presStyleIdx="1" presStyleCnt="4"/>
      <dgm:spPr/>
    </dgm:pt>
    <dgm:pt modelId="{A25043F2-55EC-4160-BE73-828FED4DAB2D}" type="pres">
      <dgm:prSet presAssocID="{9CC0DD29-8539-463B-9CB4-B75808BDE707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163338F-ED3A-44FA-821B-706C516767CE}" type="pres">
      <dgm:prSet presAssocID="{F4C54965-4549-449F-8488-16EE9828ED0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C9E7F09-4C41-42CA-928F-138DA346015C}" type="pres">
      <dgm:prSet presAssocID="{F5DDC785-44C5-4FDA-A55E-B2D32CA94DDB}" presName="compNode" presStyleCnt="0"/>
      <dgm:spPr/>
    </dgm:pt>
    <dgm:pt modelId="{06EA51B3-0F8F-4E4E-913A-A2F9E44FD517}" type="pres">
      <dgm:prSet presAssocID="{F5DDC785-44C5-4FDA-A55E-B2D32CA94DDB}" presName="bkgdShape" presStyleLbl="node1" presStyleIdx="2" presStyleCnt="4"/>
      <dgm:spPr/>
      <dgm:t>
        <a:bodyPr/>
        <a:lstStyle/>
        <a:p>
          <a:endParaRPr lang="en-US"/>
        </a:p>
      </dgm:t>
    </dgm:pt>
    <dgm:pt modelId="{3AE05FED-45E3-441D-9F57-29BDDEC494ED}" type="pres">
      <dgm:prSet presAssocID="{F5DDC785-44C5-4FDA-A55E-B2D32CA94DDB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70D69-565B-4C71-BFC1-66E48DEAA6E8}" type="pres">
      <dgm:prSet presAssocID="{F5DDC785-44C5-4FDA-A55E-B2D32CA94DDB}" presName="invisiNode" presStyleLbl="node1" presStyleIdx="2" presStyleCnt="4"/>
      <dgm:spPr/>
    </dgm:pt>
    <dgm:pt modelId="{9F535A3F-8E08-4ED1-A365-4437B9D6F8F6}" type="pres">
      <dgm:prSet presAssocID="{F5DDC785-44C5-4FDA-A55E-B2D32CA94DDB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32A05559-CF08-4656-B8BA-015C10C0AC21}" type="pres">
      <dgm:prSet presAssocID="{CBB8991B-EFB9-4520-820D-D60AE05C9D1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A499AF7-2ECB-4FEF-9BFF-0DFACDFED0A1}" type="pres">
      <dgm:prSet presAssocID="{21256643-FF5F-4B12-AA8A-5B1AD34A5C83}" presName="compNode" presStyleCnt="0"/>
      <dgm:spPr/>
    </dgm:pt>
    <dgm:pt modelId="{306E6D7D-A6F6-4A73-9C57-446155CBF95C}" type="pres">
      <dgm:prSet presAssocID="{21256643-FF5F-4B12-AA8A-5B1AD34A5C83}" presName="bkgdShape" presStyleLbl="node1" presStyleIdx="3" presStyleCnt="4"/>
      <dgm:spPr/>
      <dgm:t>
        <a:bodyPr/>
        <a:lstStyle/>
        <a:p>
          <a:endParaRPr lang="en-US"/>
        </a:p>
      </dgm:t>
    </dgm:pt>
    <dgm:pt modelId="{60847C25-1455-4A30-A3D0-C835E3689C17}" type="pres">
      <dgm:prSet presAssocID="{21256643-FF5F-4B12-AA8A-5B1AD34A5C8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739D2-4186-4917-8F2A-DA87ECDD8F11}" type="pres">
      <dgm:prSet presAssocID="{21256643-FF5F-4B12-AA8A-5B1AD34A5C83}" presName="invisiNode" presStyleLbl="node1" presStyleIdx="3" presStyleCnt="4"/>
      <dgm:spPr/>
    </dgm:pt>
    <dgm:pt modelId="{09553213-0676-49D2-9A59-87DCE15D070A}" type="pres">
      <dgm:prSet presAssocID="{21256643-FF5F-4B12-AA8A-5B1AD34A5C83}" presName="imagNod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</dgm:ptLst>
  <dgm:cxnLst>
    <dgm:cxn modelId="{7F6DB36C-CB83-45F6-9291-22D8472A5C1C}" type="presOf" srcId="{CBB8991B-EFB9-4520-820D-D60AE05C9D16}" destId="{32A05559-CF08-4656-B8BA-015C10C0AC21}" srcOrd="0" destOrd="0" presId="urn:microsoft.com/office/officeart/2005/8/layout/hList7"/>
    <dgm:cxn modelId="{9A3B4DFA-871C-465B-BA15-12174B4B94BC}" type="presOf" srcId="{F4C54965-4549-449F-8488-16EE9828ED04}" destId="{5163338F-ED3A-44FA-821B-706C516767CE}" srcOrd="0" destOrd="0" presId="urn:microsoft.com/office/officeart/2005/8/layout/hList7"/>
    <dgm:cxn modelId="{38FB0768-AB95-4B53-B32D-55815D07D458}" type="presOf" srcId="{9CC0DD29-8539-463B-9CB4-B75808BDE707}" destId="{D2C0195F-428E-4148-82CE-1385C1DB46E6}" srcOrd="1" destOrd="0" presId="urn:microsoft.com/office/officeart/2005/8/layout/hList7"/>
    <dgm:cxn modelId="{FEC605F5-CBFA-4A01-9F99-F0B4D8818E73}" srcId="{A47A296F-0010-4A30-A289-B4D34F862828}" destId="{9CC0DD29-8539-463B-9CB4-B75808BDE707}" srcOrd="1" destOrd="0" parTransId="{894EB03E-D79D-4747-A2D5-8B5B5BA896C1}" sibTransId="{F4C54965-4549-449F-8488-16EE9828ED04}"/>
    <dgm:cxn modelId="{0DDB21D8-A066-4AF3-BDC6-9F4B50A887F5}" type="presOf" srcId="{9CC0DD29-8539-463B-9CB4-B75808BDE707}" destId="{070D330E-7254-4600-8D48-CD364CE65564}" srcOrd="0" destOrd="0" presId="urn:microsoft.com/office/officeart/2005/8/layout/hList7"/>
    <dgm:cxn modelId="{03999CED-C14D-444D-9B40-681130042F14}" type="presOf" srcId="{89CE688D-4E4F-4C96-8A9A-1C9864704010}" destId="{DA110CF7-3894-46A6-A521-874D597DBBA0}" srcOrd="0" destOrd="0" presId="urn:microsoft.com/office/officeart/2005/8/layout/hList7"/>
    <dgm:cxn modelId="{CC77AFC2-D094-49E9-9C93-8ACC99E06ECD}" type="presOf" srcId="{21256643-FF5F-4B12-AA8A-5B1AD34A5C83}" destId="{306E6D7D-A6F6-4A73-9C57-446155CBF95C}" srcOrd="0" destOrd="0" presId="urn:microsoft.com/office/officeart/2005/8/layout/hList7"/>
    <dgm:cxn modelId="{D93E13DE-8B44-45DC-B153-BE23F07E0F47}" srcId="{A47A296F-0010-4A30-A289-B4D34F862828}" destId="{8285DC89-D775-4C6A-B019-F2E696CAE243}" srcOrd="0" destOrd="0" parTransId="{0AD66D87-A88A-4BBE-9A6A-DC57E47DFC89}" sibTransId="{89CE688D-4E4F-4C96-8A9A-1C9864704010}"/>
    <dgm:cxn modelId="{B1BA0E6A-9F38-4B93-A77A-D550A2CE5664}" type="presOf" srcId="{21256643-FF5F-4B12-AA8A-5B1AD34A5C83}" destId="{60847C25-1455-4A30-A3D0-C835E3689C17}" srcOrd="1" destOrd="0" presId="urn:microsoft.com/office/officeart/2005/8/layout/hList7"/>
    <dgm:cxn modelId="{2DB841E0-232F-4370-A777-72CE72500EE9}" srcId="{A47A296F-0010-4A30-A289-B4D34F862828}" destId="{21256643-FF5F-4B12-AA8A-5B1AD34A5C83}" srcOrd="3" destOrd="0" parTransId="{6DF8B6C5-B6F3-48F2-A6DA-CDDF08C52761}" sibTransId="{1E489107-C911-4158-BF03-E161F027222D}"/>
    <dgm:cxn modelId="{C772A902-14E0-4804-B9F5-C5B175ED5520}" type="presOf" srcId="{F5DDC785-44C5-4FDA-A55E-B2D32CA94DDB}" destId="{06EA51B3-0F8F-4E4E-913A-A2F9E44FD517}" srcOrd="0" destOrd="0" presId="urn:microsoft.com/office/officeart/2005/8/layout/hList7"/>
    <dgm:cxn modelId="{202194D6-9230-4EB8-BB27-B39DD7EF5C2E}" type="presOf" srcId="{F5DDC785-44C5-4FDA-A55E-B2D32CA94DDB}" destId="{3AE05FED-45E3-441D-9F57-29BDDEC494ED}" srcOrd="1" destOrd="0" presId="urn:microsoft.com/office/officeart/2005/8/layout/hList7"/>
    <dgm:cxn modelId="{4EC15373-0797-45FC-9C2B-1BCED7D5A273}" type="presOf" srcId="{A47A296F-0010-4A30-A289-B4D34F862828}" destId="{3E2651DE-6854-4722-A7A1-ABC46BF2A949}" srcOrd="0" destOrd="0" presId="urn:microsoft.com/office/officeart/2005/8/layout/hList7"/>
    <dgm:cxn modelId="{3A9C4D25-4AED-4272-995E-7F7DE8EABEFE}" type="presOf" srcId="{8285DC89-D775-4C6A-B019-F2E696CAE243}" destId="{F6185F72-F5AC-4B38-B1D3-6F521B63E35A}" srcOrd="1" destOrd="0" presId="urn:microsoft.com/office/officeart/2005/8/layout/hList7"/>
    <dgm:cxn modelId="{ECAE47BA-7B5F-4A4B-B838-20B6404AF4DD}" srcId="{A47A296F-0010-4A30-A289-B4D34F862828}" destId="{F5DDC785-44C5-4FDA-A55E-B2D32CA94DDB}" srcOrd="2" destOrd="0" parTransId="{7D0F0461-F303-4C16-8FC8-DED336D3AA1C}" sibTransId="{CBB8991B-EFB9-4520-820D-D60AE05C9D16}"/>
    <dgm:cxn modelId="{85277DA1-37E6-42F8-9F90-52A4B8E687B0}" type="presOf" srcId="{8285DC89-D775-4C6A-B019-F2E696CAE243}" destId="{07867FE1-DE89-4D45-AA0F-20A72517E596}" srcOrd="0" destOrd="0" presId="urn:microsoft.com/office/officeart/2005/8/layout/hList7"/>
    <dgm:cxn modelId="{8FE44375-7129-49B5-8D56-6F768685D477}" type="presParOf" srcId="{3E2651DE-6854-4722-A7A1-ABC46BF2A949}" destId="{25BB02EE-E02E-47BD-96F5-AD931CFB2766}" srcOrd="0" destOrd="0" presId="urn:microsoft.com/office/officeart/2005/8/layout/hList7"/>
    <dgm:cxn modelId="{BBECE79B-C540-41F1-834C-64AC0ECEBD1B}" type="presParOf" srcId="{3E2651DE-6854-4722-A7A1-ABC46BF2A949}" destId="{18B2CD33-25C3-4CFC-BC9F-7422B2323789}" srcOrd="1" destOrd="0" presId="urn:microsoft.com/office/officeart/2005/8/layout/hList7"/>
    <dgm:cxn modelId="{59E84B84-F1E6-44C5-83A5-1D5159A0B77D}" type="presParOf" srcId="{18B2CD33-25C3-4CFC-BC9F-7422B2323789}" destId="{8BA1B206-F825-4D9E-B7D0-37E8E5DD4031}" srcOrd="0" destOrd="0" presId="urn:microsoft.com/office/officeart/2005/8/layout/hList7"/>
    <dgm:cxn modelId="{466910C9-C7D1-489A-B811-9929E46A6E76}" type="presParOf" srcId="{8BA1B206-F825-4D9E-B7D0-37E8E5DD4031}" destId="{07867FE1-DE89-4D45-AA0F-20A72517E596}" srcOrd="0" destOrd="0" presId="urn:microsoft.com/office/officeart/2005/8/layout/hList7"/>
    <dgm:cxn modelId="{2C521783-BBEE-4C93-9BA6-28CFEEF6A10A}" type="presParOf" srcId="{8BA1B206-F825-4D9E-B7D0-37E8E5DD4031}" destId="{F6185F72-F5AC-4B38-B1D3-6F521B63E35A}" srcOrd="1" destOrd="0" presId="urn:microsoft.com/office/officeart/2005/8/layout/hList7"/>
    <dgm:cxn modelId="{084FFB9F-BD03-4A48-A362-BB439201B878}" type="presParOf" srcId="{8BA1B206-F825-4D9E-B7D0-37E8E5DD4031}" destId="{E00A2DAB-3559-4DBF-BAC4-328714068385}" srcOrd="2" destOrd="0" presId="urn:microsoft.com/office/officeart/2005/8/layout/hList7"/>
    <dgm:cxn modelId="{E8F59D3D-A2ED-43B7-946E-6718A2A3EB64}" type="presParOf" srcId="{8BA1B206-F825-4D9E-B7D0-37E8E5DD4031}" destId="{845CDB12-8F33-4947-95BC-B5388950A03B}" srcOrd="3" destOrd="0" presId="urn:microsoft.com/office/officeart/2005/8/layout/hList7"/>
    <dgm:cxn modelId="{A82730E5-37F4-4B71-AF75-CACF29DEA4D9}" type="presParOf" srcId="{18B2CD33-25C3-4CFC-BC9F-7422B2323789}" destId="{DA110CF7-3894-46A6-A521-874D597DBBA0}" srcOrd="1" destOrd="0" presId="urn:microsoft.com/office/officeart/2005/8/layout/hList7"/>
    <dgm:cxn modelId="{9AB54DAB-6B1A-4B64-88FB-099991AC00B4}" type="presParOf" srcId="{18B2CD33-25C3-4CFC-BC9F-7422B2323789}" destId="{88B24173-CFA1-409A-82BC-10FD106B6909}" srcOrd="2" destOrd="0" presId="urn:microsoft.com/office/officeart/2005/8/layout/hList7"/>
    <dgm:cxn modelId="{F6704E6F-E54B-4AD7-A85B-919FA8FACEB3}" type="presParOf" srcId="{88B24173-CFA1-409A-82BC-10FD106B6909}" destId="{070D330E-7254-4600-8D48-CD364CE65564}" srcOrd="0" destOrd="0" presId="urn:microsoft.com/office/officeart/2005/8/layout/hList7"/>
    <dgm:cxn modelId="{54ABA99C-F50B-4F5C-8CBB-6D7E08614CA9}" type="presParOf" srcId="{88B24173-CFA1-409A-82BC-10FD106B6909}" destId="{D2C0195F-428E-4148-82CE-1385C1DB46E6}" srcOrd="1" destOrd="0" presId="urn:microsoft.com/office/officeart/2005/8/layout/hList7"/>
    <dgm:cxn modelId="{7A50D1A4-C6C3-457E-9738-D6A54B9F1603}" type="presParOf" srcId="{88B24173-CFA1-409A-82BC-10FD106B6909}" destId="{E4D3F613-76D2-4561-B4C8-00681A5F72D2}" srcOrd="2" destOrd="0" presId="urn:microsoft.com/office/officeart/2005/8/layout/hList7"/>
    <dgm:cxn modelId="{245FE027-32CD-455A-8092-5FDA8D7C7EA7}" type="presParOf" srcId="{88B24173-CFA1-409A-82BC-10FD106B6909}" destId="{A25043F2-55EC-4160-BE73-828FED4DAB2D}" srcOrd="3" destOrd="0" presId="urn:microsoft.com/office/officeart/2005/8/layout/hList7"/>
    <dgm:cxn modelId="{F93EE627-F460-478F-BCF2-CF980E4D593B}" type="presParOf" srcId="{18B2CD33-25C3-4CFC-BC9F-7422B2323789}" destId="{5163338F-ED3A-44FA-821B-706C516767CE}" srcOrd="3" destOrd="0" presId="urn:microsoft.com/office/officeart/2005/8/layout/hList7"/>
    <dgm:cxn modelId="{028103A5-9CD3-4B83-92B7-E8C57394E828}" type="presParOf" srcId="{18B2CD33-25C3-4CFC-BC9F-7422B2323789}" destId="{DC9E7F09-4C41-42CA-928F-138DA346015C}" srcOrd="4" destOrd="0" presId="urn:microsoft.com/office/officeart/2005/8/layout/hList7"/>
    <dgm:cxn modelId="{8E175173-DE7E-4F5E-93AD-7462A1216CE2}" type="presParOf" srcId="{DC9E7F09-4C41-42CA-928F-138DA346015C}" destId="{06EA51B3-0F8F-4E4E-913A-A2F9E44FD517}" srcOrd="0" destOrd="0" presId="urn:microsoft.com/office/officeart/2005/8/layout/hList7"/>
    <dgm:cxn modelId="{4C74BF3A-1B7F-4626-97F2-97A69C006EFB}" type="presParOf" srcId="{DC9E7F09-4C41-42CA-928F-138DA346015C}" destId="{3AE05FED-45E3-441D-9F57-29BDDEC494ED}" srcOrd="1" destOrd="0" presId="urn:microsoft.com/office/officeart/2005/8/layout/hList7"/>
    <dgm:cxn modelId="{C941251F-9887-460A-B294-12CD033DBFFD}" type="presParOf" srcId="{DC9E7F09-4C41-42CA-928F-138DA346015C}" destId="{A4E70D69-565B-4C71-BFC1-66E48DEAA6E8}" srcOrd="2" destOrd="0" presId="urn:microsoft.com/office/officeart/2005/8/layout/hList7"/>
    <dgm:cxn modelId="{726773D6-5D8D-413A-A145-B58463BB2C20}" type="presParOf" srcId="{DC9E7F09-4C41-42CA-928F-138DA346015C}" destId="{9F535A3F-8E08-4ED1-A365-4437B9D6F8F6}" srcOrd="3" destOrd="0" presId="urn:microsoft.com/office/officeart/2005/8/layout/hList7"/>
    <dgm:cxn modelId="{C04CDC5C-9F1C-4417-8DFB-2EC95FB5CD9E}" type="presParOf" srcId="{18B2CD33-25C3-4CFC-BC9F-7422B2323789}" destId="{32A05559-CF08-4656-B8BA-015C10C0AC21}" srcOrd="5" destOrd="0" presId="urn:microsoft.com/office/officeart/2005/8/layout/hList7"/>
    <dgm:cxn modelId="{8AC08210-E312-48A1-AE8B-95A2BCCA7E19}" type="presParOf" srcId="{18B2CD33-25C3-4CFC-BC9F-7422B2323789}" destId="{7A499AF7-2ECB-4FEF-9BFF-0DFACDFED0A1}" srcOrd="6" destOrd="0" presId="urn:microsoft.com/office/officeart/2005/8/layout/hList7"/>
    <dgm:cxn modelId="{33972329-9637-4481-8A14-082D9E23AB56}" type="presParOf" srcId="{7A499AF7-2ECB-4FEF-9BFF-0DFACDFED0A1}" destId="{306E6D7D-A6F6-4A73-9C57-446155CBF95C}" srcOrd="0" destOrd="0" presId="urn:microsoft.com/office/officeart/2005/8/layout/hList7"/>
    <dgm:cxn modelId="{B36CDA4C-2257-4484-BC44-8AFA771D42CD}" type="presParOf" srcId="{7A499AF7-2ECB-4FEF-9BFF-0DFACDFED0A1}" destId="{60847C25-1455-4A30-A3D0-C835E3689C17}" srcOrd="1" destOrd="0" presId="urn:microsoft.com/office/officeart/2005/8/layout/hList7"/>
    <dgm:cxn modelId="{6646EBEA-096F-4D43-BB30-EE056C18C5B2}" type="presParOf" srcId="{7A499AF7-2ECB-4FEF-9BFF-0DFACDFED0A1}" destId="{BA4739D2-4186-4917-8F2A-DA87ECDD8F11}" srcOrd="2" destOrd="0" presId="urn:microsoft.com/office/officeart/2005/8/layout/hList7"/>
    <dgm:cxn modelId="{E1CC661E-5CB7-4638-B0F5-3CD83AEEB6E7}" type="presParOf" srcId="{7A499AF7-2ECB-4FEF-9BFF-0DFACDFED0A1}" destId="{09553213-0676-49D2-9A59-87DCE15D070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67FE1-DE89-4D45-AA0F-20A72517E596}">
      <dsp:nvSpPr>
        <dsp:cNvPr id="0" name=""/>
        <dsp:cNvSpPr/>
      </dsp:nvSpPr>
      <dsp:spPr>
        <a:xfrm>
          <a:off x="2451" y="0"/>
          <a:ext cx="2569852" cy="4351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300" kern="1200" smtClean="0"/>
            <a:t>Acting Humanly</a:t>
          </a:r>
          <a:endParaRPr lang="en-ID" sz="3300" kern="1200"/>
        </a:p>
      </dsp:txBody>
      <dsp:txXfrm>
        <a:off x="2451" y="1740535"/>
        <a:ext cx="2569852" cy="1740535"/>
      </dsp:txXfrm>
    </dsp:sp>
    <dsp:sp modelId="{845CDB12-8F33-4947-95BC-B5388950A03B}">
      <dsp:nvSpPr>
        <dsp:cNvPr id="0" name=""/>
        <dsp:cNvSpPr/>
      </dsp:nvSpPr>
      <dsp:spPr>
        <a:xfrm>
          <a:off x="5628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D330E-7254-4600-8D48-CD364CE65564}">
      <dsp:nvSpPr>
        <dsp:cNvPr id="0" name=""/>
        <dsp:cNvSpPr/>
      </dsp:nvSpPr>
      <dsp:spPr>
        <a:xfrm>
          <a:off x="2649399" y="0"/>
          <a:ext cx="2569852" cy="4351338"/>
        </a:xfrm>
        <a:prstGeom prst="roundRect">
          <a:avLst>
            <a:gd name="adj" fmla="val 10000"/>
          </a:avLst>
        </a:prstGeom>
        <a:solidFill>
          <a:schemeClr val="accent4">
            <a:hueOff val="-282184"/>
            <a:satOff val="-1988"/>
            <a:lumOff val="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300" kern="1200" smtClean="0"/>
            <a:t>Thinking Humanly</a:t>
          </a:r>
          <a:endParaRPr lang="en-ID" sz="3300" kern="1200"/>
        </a:p>
      </dsp:txBody>
      <dsp:txXfrm>
        <a:off x="2649399" y="1740535"/>
        <a:ext cx="2569852" cy="1740535"/>
      </dsp:txXfrm>
    </dsp:sp>
    <dsp:sp modelId="{A25043F2-55EC-4160-BE73-828FED4DAB2D}">
      <dsp:nvSpPr>
        <dsp:cNvPr id="0" name=""/>
        <dsp:cNvSpPr/>
      </dsp:nvSpPr>
      <dsp:spPr>
        <a:xfrm>
          <a:off x="3209828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A51B3-0F8F-4E4E-913A-A2F9E44FD517}">
      <dsp:nvSpPr>
        <dsp:cNvPr id="0" name=""/>
        <dsp:cNvSpPr/>
      </dsp:nvSpPr>
      <dsp:spPr>
        <a:xfrm>
          <a:off x="5296347" y="0"/>
          <a:ext cx="2569852" cy="4351338"/>
        </a:xfrm>
        <a:prstGeom prst="roundRect">
          <a:avLst>
            <a:gd name="adj" fmla="val 10000"/>
          </a:avLst>
        </a:prstGeom>
        <a:solidFill>
          <a:schemeClr val="accent4">
            <a:hueOff val="-564368"/>
            <a:satOff val="-3976"/>
            <a:lumOff val="4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300" kern="1200" smtClean="0"/>
            <a:t>Thinking Rationally</a:t>
          </a:r>
          <a:endParaRPr lang="en-ID" sz="3300" kern="1200"/>
        </a:p>
      </dsp:txBody>
      <dsp:txXfrm>
        <a:off x="5296347" y="1740535"/>
        <a:ext cx="2569852" cy="1740535"/>
      </dsp:txXfrm>
    </dsp:sp>
    <dsp:sp modelId="{9F535A3F-8E08-4ED1-A365-4437B9D6F8F6}">
      <dsp:nvSpPr>
        <dsp:cNvPr id="0" name=""/>
        <dsp:cNvSpPr/>
      </dsp:nvSpPr>
      <dsp:spPr>
        <a:xfrm>
          <a:off x="5856776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E6D7D-A6F6-4A73-9C57-446155CBF95C}">
      <dsp:nvSpPr>
        <dsp:cNvPr id="0" name=""/>
        <dsp:cNvSpPr/>
      </dsp:nvSpPr>
      <dsp:spPr>
        <a:xfrm>
          <a:off x="7943295" y="0"/>
          <a:ext cx="2569852" cy="4351338"/>
        </a:xfrm>
        <a:prstGeom prst="roundRect">
          <a:avLst>
            <a:gd name="adj" fmla="val 10000"/>
          </a:avLst>
        </a:prstGeom>
        <a:solidFill>
          <a:schemeClr val="accent4">
            <a:hueOff val="-846552"/>
            <a:satOff val="-5964"/>
            <a:lumOff val="6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300" kern="1200" smtClean="0"/>
            <a:t>Acting Rationally</a:t>
          </a:r>
          <a:endParaRPr lang="en-ID" sz="3300" kern="1200"/>
        </a:p>
      </dsp:txBody>
      <dsp:txXfrm>
        <a:off x="7943295" y="1740535"/>
        <a:ext cx="2569852" cy="1740535"/>
      </dsp:txXfrm>
    </dsp:sp>
    <dsp:sp modelId="{09553213-0676-49D2-9A59-87DCE15D070A}">
      <dsp:nvSpPr>
        <dsp:cNvPr id="0" name=""/>
        <dsp:cNvSpPr/>
      </dsp:nvSpPr>
      <dsp:spPr>
        <a:xfrm>
          <a:off x="850372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B02EE-E02E-47BD-96F5-AD931CFB2766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16/09/2020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 https://digitalwellbeing.org/wp-content/uploads/2017/08/Artificial-Intelligence-AI-Timeline-Infographic.jpeg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51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FDB574-563D-4D87-9D2A-130E6828E48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4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7A178-F865-47D9-9900-0D31C46DDC39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5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67A758-7AE8-4960-B8E2-6AB673A12A2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4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67A758-7AE8-4960-B8E2-6AB673A12A2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9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21AF00-F821-444A-AC34-45FE2BEABDF9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2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B417D-0F77-4CD1-969F-677F250FF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6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udl.eu/doi/10.4108/eai.20-1-2018.2281891" TargetMode="External"/><Relationship Id="rId2" Type="http://schemas.openxmlformats.org/officeDocument/2006/relationships/hyperlink" Target="https://link.springer.com/chapter/10.1007/978-981-15-0637-6_3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5162420_Artificial_Intelligence_for_Diabetes_Management_and_Decision_Support_Literature_Revie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4400" b="1" smtClean="0"/>
              <a:t>KECERDASAN TIRUAN</a:t>
            </a:r>
            <a:endParaRPr lang="id-ID" sz="4400" b="1"/>
          </a:p>
          <a:p>
            <a:r>
              <a:rPr lang="id-ID" sz="3600" b="1"/>
              <a:t>[ K</a:t>
            </a:r>
            <a:r>
              <a:rPr lang="en-ID" sz="3600" b="1" smtClean="0"/>
              <a:t>P045</a:t>
            </a:r>
            <a:r>
              <a:rPr lang="id-ID" sz="3600" b="1" smtClean="0"/>
              <a:t> 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10670976" cy="8689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628801"/>
            <a:ext cx="10297143" cy="4362426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1943-1956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50" lvl="2" indent="-295275" fontAlgn="auto"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Shanon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Turing (1950)</a:t>
            </a:r>
          </a:p>
          <a:p>
            <a:pPr marL="895350" lvl="2" indent="-295275" fontAlgn="auto">
              <a:spcAft>
                <a:spcPts val="0"/>
              </a:spcAft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Deklarasi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AI (1956)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Workshop Dartmouth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John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McCarthy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1956-1966</a:t>
            </a:r>
          </a:p>
          <a:p>
            <a:pPr marL="895350" lvl="2" indent="-295275" algn="just" fontAlgn="auto"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 Theorist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membuktikan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teorema-teorema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matematika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95350" lvl="2" indent="-295275" algn="just" fontAlgn="auto">
              <a:spcAft>
                <a:spcPts val="0"/>
              </a:spcAft>
              <a:defRPr/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Sad Sam, diprogram oleh Robert K. Lindsay (1960). Program ini dapat mengetahui kalimat-kalimat sederhana yang ditulis dalam bahasa Inggris dan mampu memberikan jawaban dari fakta-fakta yang didengar dalam sebuah percakapan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95350" lvl="2" indent="-295275" algn="just" fontAlgn="auto"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Problem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10742984" cy="94096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628801"/>
            <a:ext cx="10369151" cy="4362426"/>
          </a:xfrm>
        </p:spPr>
        <p:txBody>
          <a:bodyPr rtlCol="0">
            <a:normAutofit/>
          </a:bodyPr>
          <a:lstStyle/>
          <a:p>
            <a:pPr marL="514350" indent="-514350" fontAlgn="auto">
              <a:lnSpc>
                <a:spcPct val="110000"/>
              </a:lnSpc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1966 – 1979</a:t>
            </a:r>
          </a:p>
          <a:p>
            <a:pPr marL="895350" lvl="2" indent="-295275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 AI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manipulasi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simbolik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sekali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95350" lvl="2" indent="-295275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AI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dipecahkan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ditangani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50" lvl="2" indent="-295275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pakar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024128" lvl="3" indent="-182880" fontAlgn="auto">
              <a:lnSpc>
                <a:spcPct val="11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MYCIN</a:t>
            </a:r>
          </a:p>
          <a:p>
            <a:pPr marL="1024128" lvl="3" indent="-182880" fontAlgn="auto">
              <a:lnSpc>
                <a:spcPct val="11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DENDRAL</a:t>
            </a:r>
          </a:p>
          <a:p>
            <a:pPr marL="1024128" lvl="3" indent="-182880" fontAlgn="auto">
              <a:lnSpc>
                <a:spcPct val="11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PROSPECTOR</a:t>
            </a:r>
          </a:p>
          <a:p>
            <a:pPr marL="1024128" lvl="3" indent="-182880" fontAlgn="auto">
              <a:lnSpc>
                <a:spcPct val="11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XCON &amp; XSEL</a:t>
            </a:r>
          </a:p>
          <a:p>
            <a:pPr marL="1024128" lvl="3" indent="-182880" fontAlgn="auto">
              <a:lnSpc>
                <a:spcPct val="11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FOLIO</a:t>
            </a:r>
          </a:p>
          <a:p>
            <a:pPr marL="1024128" lvl="3" indent="-182880" fontAlgn="auto">
              <a:lnSpc>
                <a:spcPct val="1100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DELTA</a:t>
            </a: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10814992" cy="8689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772817"/>
            <a:ext cx="10657183" cy="4218410"/>
          </a:xfrm>
        </p:spPr>
        <p:txBody>
          <a:bodyPr/>
          <a:lstStyle/>
          <a:p>
            <a:pPr marL="457200" indent="-457200">
              <a:buFont typeface="Calibri Light" panose="020F0302020204030204" pitchFamily="34" charset="0"/>
              <a:buAutoNum type="arabicPeriod" startAt="5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Tahun 1980-sekarang :</a:t>
            </a:r>
          </a:p>
          <a:p>
            <a:pPr marL="200025" lvl="1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 AI telah menjadi komoditi industry :</a:t>
            </a:r>
          </a:p>
          <a:p>
            <a:pPr marL="1250950" lvl="2" indent="-336550">
              <a:lnSpc>
                <a:spcPct val="10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R1 Sistem Pakar komersial pertama yg dibuat oleh Digital Equipment Corporation (DEC), 1982.</a:t>
            </a:r>
          </a:p>
          <a:p>
            <a:pPr marL="1250950" lvl="2" indent="-336550">
              <a:lnSpc>
                <a:spcPct val="10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Proyek “Generasi Kelima” , pembuatan komputer cerdas dengan Prolog (Jepang), 1981.</a:t>
            </a:r>
          </a:p>
          <a:p>
            <a:pPr marL="1250950" lvl="2" indent="-336550">
              <a:lnSpc>
                <a:spcPct val="10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Daya jual produk AI : beberapa juta dolar (1980) – mencapai $2 miliar (1988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Font typeface="Calibri Light" panose="020F0302020204030204" pitchFamily="34" charset="0"/>
              <a:buAutoNum type="arabicPeriod" startAt="5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Tahun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1986-sekarang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1" indent="-336550"/>
            <a:r>
              <a:rPr lang="en-GB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Jaringan syaraf tiruan kembali popular</a:t>
            </a:r>
          </a:p>
          <a:p>
            <a:pPr marL="850900" lvl="1" indent="-336550"/>
            <a:r>
              <a:rPr lang="en-GB" altLang="en-US" sz="2200" i="1">
                <a:latin typeface="Arial" panose="020B0604020202020204" pitchFamily="34" charset="0"/>
                <a:cs typeface="Arial" panose="020B0604020202020204" pitchFamily="34" charset="0"/>
              </a:rPr>
              <a:t>Parallel Distributed Processing</a:t>
            </a:r>
            <a:r>
              <a:rPr lang="en-GB" altLang="en-US" sz="2200">
                <a:latin typeface="Arial" panose="020B0604020202020204" pitchFamily="34" charset="0"/>
                <a:cs typeface="Arial" panose="020B0604020202020204" pitchFamily="34" charset="0"/>
              </a:rPr>
              <a:t> (Rumelhart and McClelland, 1986)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10814992" cy="86895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772817"/>
            <a:ext cx="10657183" cy="4218410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Tahun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1987-sekarang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1" indent="-336550"/>
            <a:r>
              <a:rPr lang="en-GB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AI mengadopsi berbagai metode ilmiah (statistik, matematika, probabilitas, dll).</a:t>
            </a:r>
          </a:p>
          <a:p>
            <a:pPr marL="850900" lvl="1" indent="-336550"/>
            <a:r>
              <a:rPr lang="en-GB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Hidden Markov Model, Bayesian Network, Probabilistic Reasoning, dll</a:t>
            </a:r>
            <a:endParaRPr lang="en-US" alt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alibri Light" panose="020F0302020204030204" pitchFamily="34" charset="0"/>
              <a:buAutoNum type="arabicPeriod" startAt="7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Tahun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1995-sekarang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1" indent="-336550"/>
            <a:r>
              <a:rPr lang="en-GB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Kelahiran konsep agen cerdas (intelligent agent)</a:t>
            </a:r>
          </a:p>
          <a:p>
            <a:pPr marL="850900" lvl="1" indent="-336550"/>
            <a:r>
              <a:rPr lang="en-GB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Human level AI, Artificial General Intelligence</a:t>
            </a:r>
          </a:p>
          <a:p>
            <a:pPr marL="457200" indent="-457200">
              <a:buFont typeface="Calibri Light" panose="020F0302020204030204" pitchFamily="34" charset="0"/>
              <a:buAutoNum type="arabicPeriod" startAt="7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Tahun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2001-sekarang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900" lvl="1" indent="-336550"/>
            <a:r>
              <a:rPr lang="en-GB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AI pada dataset yang sangat besar, big data.</a:t>
            </a:r>
            <a:endParaRPr lang="en-GB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5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10742984" cy="94096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Cara Kerja AI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774826"/>
            <a:ext cx="10441159" cy="48225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Bagian terpenting AI 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i="1" smtClean="0">
                <a:latin typeface="Arial" panose="020B0604020202020204" pitchFamily="34" charset="0"/>
                <a:cs typeface="Arial" panose="020B0604020202020204" pitchFamily="34" charset="0"/>
              </a:rPr>
              <a:t>Knowledge base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(basis pengetahuan), </a:t>
            </a:r>
            <a:r>
              <a:rPr lang="id-ID" altLang="en-US" smtClean="0">
                <a:latin typeface="Arial" panose="020B0604020202020204" pitchFamily="34" charset="0"/>
                <a:cs typeface="Arial" panose="020B0604020202020204" pitchFamily="34" charset="0"/>
              </a:rPr>
              <a:t>berisi fakta-fakta, teori, pemikiran dan hubungan antara satu dengan lainnya.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i="1" smtClean="0">
                <a:latin typeface="Arial" panose="020B0604020202020204" pitchFamily="34" charset="0"/>
                <a:cs typeface="Arial" panose="020B0604020202020204" pitchFamily="34" charset="0"/>
              </a:rPr>
              <a:t>Inference engine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altLang="en-US" smtClean="0">
                <a:latin typeface="Arial" panose="020B0604020202020204" pitchFamily="34" charset="0"/>
                <a:cs typeface="Arial" panose="020B0604020202020204" pitchFamily="34" charset="0"/>
              </a:rPr>
              <a:t>yaitu kemampuan menarik kesimpulan berdasarkan pengalaman.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35275" y="3471863"/>
            <a:ext cx="7100888" cy="2819400"/>
            <a:chOff x="1137" y="864"/>
            <a:chExt cx="4473" cy="1776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2111" y="1248"/>
              <a:ext cx="2613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224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</a:rPr>
                <a:t>Knowledge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348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</a:rPr>
                <a:t>Inference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panose="020B0604020202020204" pitchFamily="34" charset="0"/>
                </a:rPr>
                <a:t>Engine</a:t>
              </a:r>
            </a:p>
          </p:txBody>
        </p:sp>
        <p:sp>
          <p:nvSpPr>
            <p:cNvPr id="30728" name="AutoShape 8"/>
            <p:cNvSpPr>
              <a:spLocks noChangeArrowheads="1"/>
            </p:cNvSpPr>
            <p:nvPr/>
          </p:nvSpPr>
          <p:spPr bwMode="auto">
            <a:xfrm>
              <a:off x="1314" y="1872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1314" y="2160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137" y="1367"/>
              <a:ext cx="9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6600"/>
                  </a:solidFill>
                  <a:latin typeface="Arial" panose="020B0604020202020204" pitchFamily="34" charset="0"/>
                </a:rPr>
                <a:t>Input: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6600"/>
                  </a:solidFill>
                  <a:latin typeface="Arial" panose="020B0604020202020204" pitchFamily="34" charset="0"/>
                </a:rPr>
                <a:t>MASALAH</a:t>
              </a:r>
            </a:p>
          </p:txBody>
        </p:sp>
        <p:sp>
          <p:nvSpPr>
            <p:cNvPr id="30731" name="AutoShape 11"/>
            <p:cNvSpPr>
              <a:spLocks noChangeArrowheads="1"/>
            </p:cNvSpPr>
            <p:nvPr/>
          </p:nvSpPr>
          <p:spPr bwMode="auto">
            <a:xfrm>
              <a:off x="4724" y="1849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32" name="AutoShape 12"/>
            <p:cNvSpPr>
              <a:spLocks noChangeArrowheads="1"/>
            </p:cNvSpPr>
            <p:nvPr/>
          </p:nvSpPr>
          <p:spPr bwMode="auto">
            <a:xfrm>
              <a:off x="4724" y="2137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4946" y="1344"/>
              <a:ext cx="6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6600"/>
                  </a:solidFill>
                  <a:latin typeface="Arial" panose="020B0604020202020204" pitchFamily="34" charset="0"/>
                </a:rPr>
                <a:t>Output: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6600"/>
                  </a:solidFill>
                  <a:latin typeface="Arial" panose="020B0604020202020204" pitchFamily="34" charset="0"/>
                </a:rPr>
                <a:t>SOLUSI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548" y="864"/>
              <a:ext cx="18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b="1" i="1">
                  <a:solidFill>
                    <a:srgbClr val="66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ARTIFICIAL INTELLIGENCE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Cara Kerja AI</a:t>
            </a:r>
            <a:endParaRPr lang="en-ID"/>
          </a:p>
        </p:txBody>
      </p:sp>
      <p:pic>
        <p:nvPicPr>
          <p:cNvPr id="9" name="Picture 4" descr="AI Weath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8" y="2832016"/>
            <a:ext cx="6817026" cy="23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w AI Modeling Works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7" y="1902447"/>
            <a:ext cx="4912477" cy="416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2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Taksonomi AI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98" y="1484784"/>
            <a:ext cx="9183403" cy="51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Learning, Discovering, Reasoning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Learning</a:t>
            </a:r>
          </a:p>
          <a:p>
            <a:pPr lvl="1"/>
            <a:r>
              <a:rPr lang="en-ID" smtClean="0"/>
              <a:t>Kemampuan AI untuk belajar dari pengetahuan (fakta, data, informasi) yang telah terjadi sebelumnya untuk menyelesaikan suatu permasalahan.</a:t>
            </a:r>
          </a:p>
          <a:p>
            <a:pPr lvl="1"/>
            <a:r>
              <a:rPr lang="en-ID" smtClean="0"/>
              <a:t>Supervised vs Unsupervised</a:t>
            </a:r>
          </a:p>
          <a:p>
            <a:r>
              <a:rPr lang="en-ID" smtClean="0"/>
              <a:t>Discovering</a:t>
            </a:r>
          </a:p>
          <a:p>
            <a:pPr lvl="1"/>
            <a:r>
              <a:rPr lang="en-ID" smtClean="0"/>
              <a:t>Kemampuan AI untuk menemukan pengetahuan baru berdasarkan sejumlah sumber pengetahuan</a:t>
            </a:r>
          </a:p>
          <a:p>
            <a:pPr lvl="1"/>
            <a:r>
              <a:rPr lang="en-ID" smtClean="0"/>
              <a:t>Data Mining</a:t>
            </a:r>
          </a:p>
          <a:p>
            <a:r>
              <a:rPr lang="en-ID" smtClean="0"/>
              <a:t>Reasoning</a:t>
            </a:r>
          </a:p>
          <a:p>
            <a:pPr lvl="1"/>
            <a:r>
              <a:rPr lang="en-ID" smtClean="0"/>
              <a:t>Kemampuan AI untuk membangkitkan penalaran (aturan, rule) baru berdasarkan fakta / kejadian sebelumnya.</a:t>
            </a:r>
          </a:p>
          <a:p>
            <a:pPr lvl="1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280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Implementasi AI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Fraud </a:t>
            </a:r>
            <a:r>
              <a:rPr lang="en-GB" smtClean="0"/>
              <a:t>detection.</a:t>
            </a:r>
          </a:p>
          <a:p>
            <a:pPr lvl="1"/>
            <a:r>
              <a:rPr lang="en-GB" smtClean="0"/>
              <a:t>Deteksi kecurangan dalam transaksi (asuransi, perbankan, kartu kredit) dll</a:t>
            </a:r>
          </a:p>
          <a:p>
            <a:pPr lvl="1"/>
            <a:r>
              <a:rPr lang="en-GB"/>
              <a:t>Monetary Transaction Fraud Detection System Based on Machine </a:t>
            </a:r>
            <a:r>
              <a:rPr lang="en-GB"/>
              <a:t>Learning </a:t>
            </a:r>
            <a:r>
              <a:rPr lang="en-GB"/>
              <a:t>Strategies - </a:t>
            </a:r>
            <a:r>
              <a:rPr lang="en-GB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link.springer.com/chapter/10.1007/978-981-15-0637-6_33</a:t>
            </a:r>
            <a:r>
              <a:rPr lang="en-GB" smtClean="0"/>
              <a:t> </a:t>
            </a:r>
            <a:endParaRPr lang="en-GB"/>
          </a:p>
          <a:p>
            <a:r>
              <a:rPr lang="en-GB"/>
              <a:t>Resource </a:t>
            </a:r>
            <a:r>
              <a:rPr lang="en-GB" smtClean="0"/>
              <a:t>scheduling </a:t>
            </a:r>
          </a:p>
          <a:p>
            <a:pPr lvl="1"/>
            <a:r>
              <a:rPr lang="en-GB" smtClean="0"/>
              <a:t>Optimasi penjadwalan, misalnya penjadwalan perawat di rumah sakit, petugas keamanan, perkuliahan, dll</a:t>
            </a:r>
          </a:p>
          <a:p>
            <a:pPr lvl="1"/>
            <a:r>
              <a:rPr lang="en-GB"/>
              <a:t>Genetic Algorithm with Baker’s SUS Selection for Shift Scheduling of the Security Officers at Rawa Buntu Train Station</a:t>
            </a:r>
            <a:r>
              <a:rPr lang="en-GB"/>
              <a:t>, </a:t>
            </a:r>
            <a:r>
              <a:rPr lang="en-GB" smtClean="0"/>
              <a:t>Indonesia - </a:t>
            </a:r>
            <a:r>
              <a:rPr lang="en-ID">
                <a:hlinkClick r:id="rId3"/>
              </a:rPr>
              <a:t>https</a:t>
            </a:r>
            <a:r>
              <a:rPr lang="en-ID">
                <a:hlinkClick r:id="rId3"/>
              </a:rPr>
              <a:t>://</a:t>
            </a:r>
            <a:r>
              <a:rPr lang="en-ID" smtClean="0">
                <a:hlinkClick r:id="rId3"/>
              </a:rPr>
              <a:t>eudl.eu/doi/10.4108/eai.20-1-2018.2281891</a:t>
            </a:r>
            <a:r>
              <a:rPr lang="en-ID" smtClean="0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38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Implementasi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Complex </a:t>
            </a:r>
            <a:r>
              <a:rPr lang="en-GB" smtClean="0"/>
              <a:t>analysis.</a:t>
            </a:r>
          </a:p>
          <a:p>
            <a:pPr lvl="1"/>
            <a:r>
              <a:rPr lang="en-GB" smtClean="0"/>
              <a:t>Analisis permasalahan kompleks yang tidak dapat dilakukan oleh manusia. Contohnya: diagnosis penyakit.</a:t>
            </a:r>
            <a:endParaRPr lang="en-GB"/>
          </a:p>
          <a:p>
            <a:r>
              <a:rPr lang="en-GB" smtClean="0"/>
              <a:t>Automation</a:t>
            </a:r>
          </a:p>
          <a:p>
            <a:pPr lvl="1"/>
            <a:r>
              <a:rPr lang="en-GB" smtClean="0"/>
              <a:t>Otomasi atas respon atau kejadian tertentu. Contoh: mobil yang otomatis berbelok saat ada penghalang atau mobil lain, notifikasi saat terjadi kecelakaan di jalan raya, kulkas yang memesan bahan makanan secara otomatis, dll</a:t>
            </a:r>
          </a:p>
          <a:p>
            <a:r>
              <a:rPr lang="en-GB"/>
              <a:t>Customer </a:t>
            </a:r>
            <a:r>
              <a:rPr lang="en-GB" smtClean="0"/>
              <a:t>service</a:t>
            </a:r>
            <a:endParaRPr lang="en-GB"/>
          </a:p>
          <a:p>
            <a:pPr lvl="1"/>
            <a:r>
              <a:rPr lang="en-GB" smtClean="0"/>
              <a:t>Mesin penjawab otomatis berbasis AI</a:t>
            </a:r>
          </a:p>
          <a:p>
            <a:pPr lvl="1"/>
            <a:r>
              <a:rPr lang="en-GB" smtClean="0"/>
              <a:t>Google Duplex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22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1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Pengantar Kecerdasan Tiruan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Implementasi AI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Safety </a:t>
            </a:r>
            <a:r>
              <a:rPr lang="en-GB" smtClean="0"/>
              <a:t>systems</a:t>
            </a:r>
          </a:p>
          <a:p>
            <a:pPr lvl="1"/>
            <a:r>
              <a:rPr lang="en-GB" smtClean="0"/>
              <a:t>AI untuk keamanan dan pengamanan. Contoh: pengereman otomatis pada kendaraan, smart surveillance system.</a:t>
            </a:r>
            <a:endParaRPr lang="en-GB"/>
          </a:p>
          <a:p>
            <a:r>
              <a:rPr lang="en-GB" smtClean="0"/>
              <a:t>Machine efficiency</a:t>
            </a:r>
          </a:p>
          <a:p>
            <a:pPr lvl="1"/>
            <a:r>
              <a:rPr lang="en-GB" smtClean="0"/>
              <a:t>AI untuk membantu mesin bekerja secara optimal. Contoh: Mesin cuci otomatis / berbasis fuzzy logic.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2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Buku Referensi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00808"/>
            <a:ext cx="3092609" cy="3994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87" y="1700808"/>
            <a:ext cx="3182186" cy="399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552" y="1700808"/>
            <a:ext cx="2658964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6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en-ID" smtClean="0">
                <a:hlinkClick r:id="rId2"/>
              </a:rPr>
              <a:t>https</a:t>
            </a:r>
            <a:r>
              <a:rPr lang="en-ID">
                <a:hlinkClick r:id="rId2"/>
              </a:rPr>
              <a:t>://</a:t>
            </a:r>
            <a:r>
              <a:rPr lang="en-ID" smtClean="0">
                <a:hlinkClick r:id="rId2"/>
              </a:rPr>
              <a:t>www.researchgate.net/publication/325162420_Artificial_Intelligence_for_Diabetes_Management_and_Decision_Support_Literature_Review</a:t>
            </a:r>
            <a:r>
              <a:rPr lang="en-ID" smtClean="0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30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Rekomendasi Film</a:t>
            </a:r>
            <a:endParaRPr lang="en-ID"/>
          </a:p>
        </p:txBody>
      </p:sp>
      <p:pic>
        <p:nvPicPr>
          <p:cNvPr id="2050" name="Picture 2" descr="Do You Trust This Computer? (201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628800"/>
            <a:ext cx="2857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Circle (201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64" y="1628253"/>
            <a:ext cx="2857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Imitation Game (201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248" y="1628253"/>
            <a:ext cx="28575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0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Kecerdasan tiruan merupakan suatu sistem </a:t>
            </a:r>
            <a:r>
              <a:rPr lang="en-GB"/>
              <a:t>yang </a:t>
            </a:r>
            <a:r>
              <a:rPr lang="en-GB" smtClean="0"/>
              <a:t>dapat menyelesaikan masalah seperti kecerdasan yang dimiliki oleh manusia.</a:t>
            </a:r>
          </a:p>
          <a:p>
            <a:r>
              <a:rPr lang="en-GB" smtClean="0"/>
              <a:t>Kecerdasan tiruan berkembang pesat beberapa decade terakhir</a:t>
            </a:r>
          </a:p>
          <a:p>
            <a:r>
              <a:rPr lang="en-GB" smtClean="0"/>
              <a:t>Kecerdasan tiruan telah diterapkan di berbagai bidang.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id-ID" smtClean="0"/>
              <a:t>memaham</a:t>
            </a:r>
            <a:r>
              <a:rPr lang="en-ID" smtClean="0"/>
              <a:t>i pengertian dan konsep dasar kecerdasan tiruan serta penerapannya di kehidupan sehari-hari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Pengertian AI</a:t>
            </a:r>
          </a:p>
          <a:p>
            <a:r>
              <a:rPr lang="en-ID" smtClean="0"/>
              <a:t>Sejarah AI</a:t>
            </a:r>
          </a:p>
          <a:p>
            <a:r>
              <a:rPr lang="en-ID" smtClean="0"/>
              <a:t>Cara Kerja AI</a:t>
            </a:r>
          </a:p>
          <a:p>
            <a:r>
              <a:rPr lang="en-ID" smtClean="0"/>
              <a:t>Aplikasi AI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Kecerdasan?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600" smtClean="0"/>
              <a:t>Belajar </a:t>
            </a:r>
            <a:r>
              <a:rPr lang="en-ID" sz="2600"/>
              <a:t>atau memahami dari pengalaman</a:t>
            </a:r>
          </a:p>
          <a:p>
            <a:r>
              <a:rPr lang="en-ID" sz="2600" smtClean="0"/>
              <a:t>Menemukan </a:t>
            </a:r>
            <a:r>
              <a:rPr lang="en-ID" sz="2600"/>
              <a:t>inti dari pesan yang ambigu atau bertentangan </a:t>
            </a:r>
          </a:p>
          <a:p>
            <a:r>
              <a:rPr lang="en-ID" sz="2600" smtClean="0"/>
              <a:t>Merespon </a:t>
            </a:r>
            <a:r>
              <a:rPr lang="en-ID" sz="2600"/>
              <a:t>dengan cepat dan tepat pada situasi baru </a:t>
            </a:r>
          </a:p>
          <a:p>
            <a:r>
              <a:rPr lang="en-ID" sz="2600" smtClean="0"/>
              <a:t>Menggunakan </a:t>
            </a:r>
            <a:r>
              <a:rPr lang="en-ID" sz="2600"/>
              <a:t>pertimbangan dalam memecahkan persoalan atau mengarahkan tindakan secara efektif</a:t>
            </a:r>
          </a:p>
          <a:p>
            <a:r>
              <a:rPr lang="en-ID" sz="2600" smtClean="0"/>
              <a:t>Menghadapi </a:t>
            </a:r>
            <a:r>
              <a:rPr lang="en-ID" sz="2600"/>
              <a:t>situasi yang membingungkan</a:t>
            </a:r>
          </a:p>
          <a:p>
            <a:r>
              <a:rPr lang="en-ID" sz="2600"/>
              <a:t>M</a:t>
            </a:r>
            <a:r>
              <a:rPr lang="en-ID" sz="2600" smtClean="0"/>
              <a:t>emahami </a:t>
            </a:r>
            <a:r>
              <a:rPr lang="en-ID" sz="2600"/>
              <a:t>dan menyimpulkan dengan cara rasional biasa</a:t>
            </a:r>
          </a:p>
          <a:p>
            <a:r>
              <a:rPr lang="en-ID" sz="2600" smtClean="0"/>
              <a:t>Menerapkan </a:t>
            </a:r>
            <a:r>
              <a:rPr lang="en-ID" sz="2600"/>
              <a:t>pengetahuan untuk memanipulasi lingkungan</a:t>
            </a:r>
          </a:p>
          <a:p>
            <a:r>
              <a:rPr lang="en-ID" sz="2600" smtClean="0"/>
              <a:t>Berfikir </a:t>
            </a:r>
            <a:r>
              <a:rPr lang="en-ID" sz="2600"/>
              <a:t>dan </a:t>
            </a:r>
            <a:r>
              <a:rPr lang="en-ID" sz="2600" smtClean="0"/>
              <a:t>mempertimbangkan</a:t>
            </a:r>
            <a:endParaRPr lang="en-ID" sz="2600"/>
          </a:p>
        </p:txBody>
      </p:sp>
    </p:spTree>
    <p:extLst>
      <p:ext uri="{BB962C8B-B14F-4D97-AF65-F5344CB8AC3E}">
        <p14:creationId xmlns:p14="http://schemas.microsoft.com/office/powerpoint/2010/main" val="40605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5480" y="1682891"/>
            <a:ext cx="951668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smtClean="0">
                <a:solidFill>
                  <a:srgbClr val="000000"/>
                </a:solidFill>
              </a:rPr>
              <a:t>artificial intelligence</a:t>
            </a:r>
            <a:endParaRPr lang="en-GB" sz="6000" b="1">
              <a:solidFill>
                <a:srgbClr val="000000"/>
              </a:solidFill>
            </a:endParaRPr>
          </a:p>
          <a:p>
            <a:endParaRPr lang="en-GB" smtClean="0">
              <a:solidFill>
                <a:srgbClr val="000000"/>
              </a:solidFill>
            </a:endParaRPr>
          </a:p>
          <a:p>
            <a:pPr algn="just"/>
            <a:r>
              <a:rPr lang="en-GB" sz="2800" smtClean="0">
                <a:solidFill>
                  <a:srgbClr val="000000"/>
                </a:solidFill>
              </a:rPr>
              <a:t>“the </a:t>
            </a:r>
            <a:r>
              <a:rPr lang="en-GB" sz="2800">
                <a:solidFill>
                  <a:srgbClr val="000000"/>
                </a:solidFill>
              </a:rPr>
              <a:t>designing and building of </a:t>
            </a:r>
            <a:r>
              <a:rPr lang="en-GB" sz="2800">
                <a:solidFill>
                  <a:srgbClr val="FF0000"/>
                </a:solidFill>
              </a:rPr>
              <a:t>intelligent agents </a:t>
            </a:r>
            <a:r>
              <a:rPr lang="en-GB" sz="2800">
                <a:solidFill>
                  <a:srgbClr val="000000"/>
                </a:solidFill>
              </a:rPr>
              <a:t>that receive </a:t>
            </a:r>
            <a:r>
              <a:rPr lang="en-GB" sz="2800">
                <a:solidFill>
                  <a:srgbClr val="FF0000"/>
                </a:solidFill>
              </a:rPr>
              <a:t>percepts</a:t>
            </a:r>
            <a:r>
              <a:rPr lang="en-GB" sz="2800">
                <a:solidFill>
                  <a:srgbClr val="000000"/>
                </a:solidFill>
              </a:rPr>
              <a:t> from the </a:t>
            </a:r>
            <a:r>
              <a:rPr lang="en-GB" sz="2800">
                <a:solidFill>
                  <a:srgbClr val="FF0000"/>
                </a:solidFill>
              </a:rPr>
              <a:t>environment</a:t>
            </a:r>
            <a:r>
              <a:rPr lang="en-GB" sz="2800">
                <a:solidFill>
                  <a:srgbClr val="000000"/>
                </a:solidFill>
              </a:rPr>
              <a:t> and take </a:t>
            </a:r>
            <a:r>
              <a:rPr lang="en-GB" sz="2800">
                <a:solidFill>
                  <a:srgbClr val="FF0000"/>
                </a:solidFill>
              </a:rPr>
              <a:t>actions</a:t>
            </a:r>
            <a:r>
              <a:rPr lang="en-GB" sz="2800">
                <a:solidFill>
                  <a:srgbClr val="000000"/>
                </a:solidFill>
              </a:rPr>
              <a:t> that affect that </a:t>
            </a:r>
            <a:r>
              <a:rPr lang="en-GB" sz="2800" smtClean="0">
                <a:solidFill>
                  <a:srgbClr val="000000"/>
                </a:solidFill>
              </a:rPr>
              <a:t>environment”</a:t>
            </a:r>
          </a:p>
          <a:p>
            <a:endParaRPr lang="en-GB" sz="2400">
              <a:solidFill>
                <a:srgbClr val="000000"/>
              </a:solidFill>
            </a:endParaRPr>
          </a:p>
          <a:p>
            <a:pPr algn="r"/>
            <a:r>
              <a:rPr lang="en-GB" sz="2000" i="1" smtClean="0">
                <a:solidFill>
                  <a:srgbClr val="000000"/>
                </a:solidFill>
              </a:rPr>
              <a:t>Russel </a:t>
            </a:r>
            <a:r>
              <a:rPr lang="en-GB" sz="2000" i="1">
                <a:solidFill>
                  <a:srgbClr val="000000"/>
                </a:solidFill>
              </a:rPr>
              <a:t>&amp; Norvig, 2016 “Artificial Intelligence: A Modern Approach”</a:t>
            </a:r>
            <a:endParaRPr lang="en-GB" sz="24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Karakteristik Kecerdasan Tiruan (AI)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3600"/>
              <a:t>Mempunyai satu atau lebih sifat:</a:t>
            </a:r>
          </a:p>
          <a:p>
            <a:pPr lvl="1"/>
            <a:r>
              <a:rPr lang="en-ID" sz="3200" smtClean="0"/>
              <a:t>Mampu </a:t>
            </a:r>
            <a:r>
              <a:rPr lang="en-ID" sz="3200"/>
              <a:t>mengekstrak </a:t>
            </a:r>
            <a:r>
              <a:rPr lang="en-ID" sz="3200"/>
              <a:t>dan </a:t>
            </a:r>
            <a:r>
              <a:rPr lang="en-ID" sz="3200" smtClean="0"/>
              <a:t>menyimpan </a:t>
            </a:r>
            <a:r>
              <a:rPr lang="en-ID" sz="3200"/>
              <a:t>pengetahuan</a:t>
            </a:r>
          </a:p>
          <a:p>
            <a:pPr lvl="1"/>
            <a:r>
              <a:rPr lang="en-ID" sz="3200" smtClean="0"/>
              <a:t>Proses </a:t>
            </a:r>
            <a:r>
              <a:rPr lang="en-ID" sz="3200"/>
              <a:t>penalaran seperti manusia</a:t>
            </a:r>
          </a:p>
          <a:p>
            <a:pPr lvl="1"/>
            <a:r>
              <a:rPr lang="en-ID" sz="3200" smtClean="0"/>
              <a:t>Pembelajaran </a:t>
            </a:r>
            <a:r>
              <a:rPr lang="en-ID" sz="3200"/>
              <a:t>dari pengalaman (atau Training)</a:t>
            </a:r>
          </a:p>
          <a:p>
            <a:pPr lvl="1"/>
            <a:r>
              <a:rPr lang="en-ID" sz="3200" smtClean="0"/>
              <a:t>Berurusan </a:t>
            </a:r>
            <a:r>
              <a:rPr lang="en-ID" sz="3200"/>
              <a:t>dengan ekspresi tidak tepat/teliti dari fakta</a:t>
            </a:r>
          </a:p>
          <a:p>
            <a:pPr lvl="1"/>
            <a:r>
              <a:rPr lang="en-ID" sz="3200" smtClean="0"/>
              <a:t>Menemukan </a:t>
            </a:r>
            <a:r>
              <a:rPr lang="en-ID" sz="3200"/>
              <a:t>solusi melalui proses serupa </a:t>
            </a:r>
            <a:r>
              <a:rPr lang="en-ID" sz="3200"/>
              <a:t>dengan </a:t>
            </a:r>
            <a:r>
              <a:rPr lang="en-ID" sz="3200" smtClean="0"/>
              <a:t>evolusi alami</a:t>
            </a:r>
            <a:endParaRPr lang="en-ID" sz="3200"/>
          </a:p>
        </p:txBody>
      </p:sp>
    </p:spTree>
    <p:extLst>
      <p:ext uri="{BB962C8B-B14F-4D97-AF65-F5344CB8AC3E}">
        <p14:creationId xmlns:p14="http://schemas.microsoft.com/office/powerpoint/2010/main" val="397688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Artificial Intelligence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9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AI Timeline</a:t>
            </a:r>
            <a:endParaRPr lang="en-ID"/>
          </a:p>
        </p:txBody>
      </p:sp>
      <p:pic>
        <p:nvPicPr>
          <p:cNvPr id="1028" name="Picture 4" descr="https://digitalwellbeing.org/wp-content/uploads/2017/08/Artificial-Intelligence-AI-Timeline-Infographic.jpe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2776"/>
            <a:ext cx="10438184" cy="53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11214</TotalTime>
  <Words>798</Words>
  <Application>Microsoft Office PowerPoint</Application>
  <PresentationFormat>Widescreen</PresentationFormat>
  <Paragraphs>137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Verdana</vt:lpstr>
      <vt:lpstr>Wingdings</vt:lpstr>
      <vt:lpstr>powerpoint-template-apr7</vt:lpstr>
      <vt:lpstr>FAKULTAS TEKNOLOGI INFORMASI</vt:lpstr>
      <vt:lpstr>Pengantar Kecerdasan Tiruan</vt:lpstr>
      <vt:lpstr>Tujuan Pembelajaran</vt:lpstr>
      <vt:lpstr>Topik Pembahasan</vt:lpstr>
      <vt:lpstr>Apa itu Kecerdasan?</vt:lpstr>
      <vt:lpstr>PowerPoint Presentation</vt:lpstr>
      <vt:lpstr>Karakteristik Kecerdasan Tiruan (AI)</vt:lpstr>
      <vt:lpstr>Artificial Intelligence</vt:lpstr>
      <vt:lpstr>AI Timeline</vt:lpstr>
      <vt:lpstr>Sejarah AI</vt:lpstr>
      <vt:lpstr>Sejarah AI</vt:lpstr>
      <vt:lpstr>Sejarah AI</vt:lpstr>
      <vt:lpstr>Sejarah AI</vt:lpstr>
      <vt:lpstr>Cara Kerja AI</vt:lpstr>
      <vt:lpstr>Cara Kerja AI</vt:lpstr>
      <vt:lpstr>Taksonomi AI</vt:lpstr>
      <vt:lpstr>Learning, Discovering, Reasoning</vt:lpstr>
      <vt:lpstr>Implementasi AI</vt:lpstr>
      <vt:lpstr>Implementasi AI</vt:lpstr>
      <vt:lpstr>Implementasi AI</vt:lpstr>
      <vt:lpstr>Buku Referensi</vt:lpstr>
      <vt:lpstr>Referensi</vt:lpstr>
      <vt:lpstr>Rekomendasi Film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499</cp:revision>
  <dcterms:created xsi:type="dcterms:W3CDTF">2011-05-21T14:11:58Z</dcterms:created>
  <dcterms:modified xsi:type="dcterms:W3CDTF">2020-09-17T04:00:05Z</dcterms:modified>
</cp:coreProperties>
</file>