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28"/>
  </p:notesMasterIdLst>
  <p:handoutMasterIdLst>
    <p:handoutMasterId r:id="rId29"/>
  </p:handoutMasterIdLst>
  <p:sldIdLst>
    <p:sldId id="324" r:id="rId2"/>
    <p:sldId id="351" r:id="rId3"/>
    <p:sldId id="352" r:id="rId4"/>
    <p:sldId id="354" r:id="rId5"/>
    <p:sldId id="355" r:id="rId6"/>
    <p:sldId id="356" r:id="rId7"/>
    <p:sldId id="357" r:id="rId8"/>
    <p:sldId id="358" r:id="rId9"/>
    <p:sldId id="359" r:id="rId10"/>
    <p:sldId id="360" r:id="rId11"/>
    <p:sldId id="361" r:id="rId12"/>
    <p:sldId id="362" r:id="rId13"/>
    <p:sldId id="363" r:id="rId14"/>
    <p:sldId id="364" r:id="rId15"/>
    <p:sldId id="365" r:id="rId16"/>
    <p:sldId id="366" r:id="rId17"/>
    <p:sldId id="367" r:id="rId18"/>
    <p:sldId id="368" r:id="rId19"/>
    <p:sldId id="369" r:id="rId20"/>
    <p:sldId id="370" r:id="rId21"/>
    <p:sldId id="371" r:id="rId22"/>
    <p:sldId id="383" r:id="rId23"/>
    <p:sldId id="384" r:id="rId24"/>
    <p:sldId id="385" r:id="rId25"/>
    <p:sldId id="386" r:id="rId26"/>
    <p:sldId id="348" r:id="rId27"/>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varScale="1">
        <p:scale>
          <a:sx n="61" d="100"/>
          <a:sy n="61" d="100"/>
        </p:scale>
        <p:origin x="760"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01/12/2020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01/12/2020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2" name="Picture 1"/>
          <p:cNvPicPr>
            <a:picLocks noChangeAspect="1"/>
          </p:cNvPicPr>
          <p:nvPr userDrawn="1"/>
        </p:nvPicPr>
        <p:blipFill>
          <a:blip r:embed="rId2"/>
          <a:stretch>
            <a:fillRect/>
          </a:stretch>
        </p:blipFill>
        <p:spPr>
          <a:xfrm>
            <a:off x="3048000" y="0"/>
            <a:ext cx="9144000" cy="3124199"/>
          </a:xfrm>
          <a:prstGeom prst="rect">
            <a:avLst/>
          </a:prstGeom>
        </p:spPr>
      </p:pic>
      <p:pic>
        <p:nvPicPr>
          <p:cNvPr id="3" name="Picture 2"/>
          <p:cNvPicPr>
            <a:picLocks noChangeAspect="1"/>
          </p:cNvPicPr>
          <p:nvPr userDrawn="1"/>
        </p:nvPicPr>
        <p:blipFill>
          <a:blip r:embed="rId3"/>
          <a:stretch>
            <a:fillRect/>
          </a:stretch>
        </p:blipFill>
        <p:spPr>
          <a:xfrm>
            <a:off x="191344" y="692696"/>
            <a:ext cx="2765805" cy="1820903"/>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609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quarter" idx="2"/>
          </p:nvPr>
        </p:nvSpPr>
        <p:spPr>
          <a:xfrm>
            <a:off x="6197600" y="1719264"/>
            <a:ext cx="5384800" cy="21288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Content Placeholder 4"/>
          <p:cNvSpPr>
            <a:spLocks noGrp="1"/>
          </p:cNvSpPr>
          <p:nvPr>
            <p:ph sz="quarter" idx="3"/>
          </p:nvPr>
        </p:nvSpPr>
        <p:spPr>
          <a:xfrm>
            <a:off x="6197600" y="4000501"/>
            <a:ext cx="5384800" cy="21304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p:cNvSpPr>
            <a:spLocks noGrp="1" noChangeArrowheads="1"/>
          </p:cNvSpPr>
          <p:nvPr>
            <p:ph type="sldNum" sz="quarter" idx="12"/>
          </p:nvPr>
        </p:nvSpPr>
        <p:spPr>
          <a:ln/>
        </p:spPr>
        <p:txBody>
          <a:bodyPr/>
          <a:lstStyle>
            <a:lvl1pPr>
              <a:defRPr/>
            </a:lvl1pPr>
          </a:lstStyle>
          <a:p>
            <a:fld id="{C41B993B-0D9E-4921-ACC8-95C7CFB89BD8}" type="slidenum">
              <a:rPr lang="en-US" altLang="en-US"/>
              <a:pPr/>
              <a:t>‹#›</a:t>
            </a:fld>
            <a:endParaRPr lang="en-US" altLang="en-US"/>
          </a:p>
        </p:txBody>
      </p:sp>
    </p:spTree>
    <p:extLst>
      <p:ext uri="{BB962C8B-B14F-4D97-AF65-F5344CB8AC3E}">
        <p14:creationId xmlns:p14="http://schemas.microsoft.com/office/powerpoint/2010/main" val="4045476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smtClean="0"/>
              <a:t>Click to edit Master title style</a:t>
            </a:r>
            <a:endParaRPr lang="en-SG"/>
          </a:p>
        </p:txBody>
      </p:sp>
      <p:sp>
        <p:nvSpPr>
          <p:cNvPr id="3" name="Text Placeholder 2"/>
          <p:cNvSpPr>
            <a:spLocks noGrp="1"/>
          </p:cNvSpPr>
          <p:nvPr>
            <p:ph type="body" sz="half" idx="1"/>
          </p:nvPr>
        </p:nvSpPr>
        <p:spPr>
          <a:xfrm>
            <a:off x="609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6197600" y="1719263"/>
            <a:ext cx="53848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p:cNvSpPr>
            <a:spLocks noGrp="1" noChangeArrowheads="1"/>
          </p:cNvSpPr>
          <p:nvPr>
            <p:ph type="sldNum" sz="quarter" idx="12"/>
          </p:nvPr>
        </p:nvSpPr>
        <p:spPr>
          <a:ln/>
        </p:spPr>
        <p:txBody>
          <a:bodyPr/>
          <a:lstStyle>
            <a:lvl1pPr>
              <a:defRPr/>
            </a:lvl1pPr>
          </a:lstStyle>
          <a:p>
            <a:fld id="{521D4840-8AD6-4396-B364-352E56AD22F1}" type="slidenum">
              <a:rPr lang="en-US" altLang="en-US"/>
              <a:pPr/>
              <a:t>‹#›</a:t>
            </a:fld>
            <a:endParaRPr lang="en-US" altLang="en-US"/>
          </a:p>
        </p:txBody>
      </p:sp>
    </p:spTree>
    <p:extLst>
      <p:ext uri="{BB962C8B-B14F-4D97-AF65-F5344CB8AC3E}">
        <p14:creationId xmlns:p14="http://schemas.microsoft.com/office/powerpoint/2010/main" val="276054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lvl1pPr marL="452438" indent="-452438">
              <a:defRPr b="0"/>
            </a:lvl1pPr>
            <a:lvl2pPr marL="895350" indent="-438150">
              <a:buFont typeface="Wingdings" panose="05000000000000000000" pitchFamily="2" charset="2"/>
              <a:buChar char="§"/>
              <a:defRPr/>
            </a:lvl2pPr>
            <a:lvl3pPr marL="1347788" indent="-433388">
              <a:buFont typeface="Wingdings" panose="05000000000000000000" pitchFamily="2" charset="2"/>
              <a:buChar char="ü"/>
              <a:defRPr/>
            </a:lvl3pPr>
            <a:lvl4pPr marL="1790700" indent="-419100">
              <a:buFont typeface="Wingdings" panose="05000000000000000000" pitchFamily="2" charset="2"/>
              <a:buChar char="v"/>
              <a:defRPr/>
            </a:lvl4pPr>
            <a:lvl5pPr marL="2243138" indent="-414338">
              <a:buFont typeface="Wingdings" panose="05000000000000000000" pitchFamily="2" charset="2"/>
              <a:buChar char="Ø"/>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67408" y="476672"/>
            <a:ext cx="10814992" cy="940966"/>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6" cstate="email">
            <a:extLst>
              <a:ext uri="{28A0092B-C50C-407E-A947-70E740481C1C}">
                <a14:useLocalDpi xmlns:a14="http://schemas.microsoft.com/office/drawing/2010/main"/>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pic>
        <p:nvPicPr>
          <p:cNvPr id="2" name="Picture 1"/>
          <p:cNvPicPr>
            <a:picLocks noChangeAspect="1"/>
          </p:cNvPicPr>
          <p:nvPr userDrawn="1"/>
        </p:nvPicPr>
        <p:blipFill>
          <a:blip r:embed="rId17"/>
          <a:stretch>
            <a:fillRect/>
          </a:stretch>
        </p:blipFill>
        <p:spPr>
          <a:xfrm>
            <a:off x="909798" y="-33238"/>
            <a:ext cx="8443753" cy="725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image" Target="../media/image18.emf"/></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stanford.edu/~darthur" TargetMode="External"/><Relationship Id="rId2" Type="http://schemas.openxmlformats.org/officeDocument/2006/relationships/hyperlink" Target="http://home.dei.polimi.it/matteucc/Clustering/tutorial_html/" TargetMode="External"/><Relationship Id="rId1" Type="http://schemas.openxmlformats.org/officeDocument/2006/relationships/slideLayout" Target="../slideLayouts/slideLayout2.xml"/><Relationship Id="rId5" Type="http://schemas.openxmlformats.org/officeDocument/2006/relationships/hyperlink" Target="http://www.stanford.edu/~darthur/kMeansPlusPlus.pdf" TargetMode="External"/><Relationship Id="rId4" Type="http://schemas.openxmlformats.org/officeDocument/2006/relationships/hyperlink" Target="http://www.stanford.edu/~sergeiv"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551384" y="4149080"/>
            <a:ext cx="10945216" cy="1512168"/>
          </a:xfrm>
        </p:spPr>
        <p:txBody>
          <a:bodyPr/>
          <a:lstStyle/>
          <a:p>
            <a:r>
              <a:rPr lang="en-ID" sz="4400" b="1" smtClean="0"/>
              <a:t>KECERDASAN TIRUAN</a:t>
            </a:r>
            <a:endParaRPr lang="id-ID" sz="4400" b="1"/>
          </a:p>
          <a:p>
            <a:r>
              <a:rPr lang="id-ID" sz="3600" b="1"/>
              <a:t>[ K</a:t>
            </a:r>
            <a:r>
              <a:rPr lang="en-ID" sz="3600" b="1" smtClean="0"/>
              <a:t>P045</a:t>
            </a:r>
            <a:r>
              <a:rPr lang="id-ID" sz="3600" b="1" smtClean="0"/>
              <a:t> </a:t>
            </a:r>
            <a:r>
              <a:rPr lang="id-ID" sz="3600" b="1"/>
              <a:t>/ </a:t>
            </a:r>
            <a:r>
              <a:rPr lang="en-ID" sz="3600" b="1"/>
              <a:t>3</a:t>
            </a:r>
            <a:r>
              <a:rPr lang="id-ID" sz="3600" b="1"/>
              <a:t> SKS ]</a:t>
            </a:r>
            <a:endParaRPr lang="id-ID" sz="3600" b="1" dirty="0"/>
          </a:p>
        </p:txBody>
      </p:sp>
    </p:spTree>
    <p:extLst>
      <p:ext uri="{BB962C8B-B14F-4D97-AF65-F5344CB8AC3E}">
        <p14:creationId xmlns:p14="http://schemas.microsoft.com/office/powerpoint/2010/main" val="5170587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endParaRPr lang="en-US" altLang="en-US" smtClean="0"/>
          </a:p>
        </p:txBody>
      </p:sp>
      <p:sp>
        <p:nvSpPr>
          <p:cNvPr id="11267" name="Rectangle 3"/>
          <p:cNvSpPr>
            <a:spLocks noGrp="1" noChangeArrowheads="1"/>
          </p:cNvSpPr>
          <p:nvPr>
            <p:ph type="body" idx="1"/>
          </p:nvPr>
        </p:nvSpPr>
        <p:spPr/>
        <p:txBody>
          <a:bodyPr/>
          <a:lstStyle/>
          <a:p>
            <a:pPr eaLnBrk="1" hangingPunct="1"/>
            <a:r>
              <a:rPr lang="en-US" altLang="en-US" smtClean="0"/>
              <a:t>Simply speaking k-means clustering is an algorithm to classify or to group the objects based on attributes/features into K number of group. </a:t>
            </a:r>
          </a:p>
          <a:p>
            <a:pPr eaLnBrk="1" hangingPunct="1"/>
            <a:r>
              <a:rPr lang="en-US" altLang="en-US" smtClean="0"/>
              <a:t>K is positive integer number. </a:t>
            </a:r>
          </a:p>
          <a:p>
            <a:pPr eaLnBrk="1" hangingPunct="1"/>
            <a:r>
              <a:rPr lang="en-US" altLang="en-US" smtClean="0"/>
              <a:t>The grouping is done by minimizing the sum of squares of distances between data and the corresponding cluster centroid.</a:t>
            </a: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9817715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u="sng" smtClean="0"/>
              <a:t>How the K-Mean Clustering algorithm works?</a:t>
            </a:r>
          </a:p>
        </p:txBody>
      </p:sp>
      <p:pic>
        <p:nvPicPr>
          <p:cNvPr id="12291" name="Picture 5" descr="K means clustering algorithm"/>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733800" y="1676400"/>
            <a:ext cx="5029200" cy="5181600"/>
          </a:xfrm>
          <a:noFill/>
        </p:spPr>
      </p:pic>
    </p:spTree>
    <p:extLst>
      <p:ext uri="{BB962C8B-B14F-4D97-AF65-F5344CB8AC3E}">
        <p14:creationId xmlns:p14="http://schemas.microsoft.com/office/powerpoint/2010/main" val="1377459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1676400" y="3438525"/>
            <a:ext cx="899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sz="2400"/>
          </a:p>
        </p:txBody>
      </p:sp>
      <p:sp>
        <p:nvSpPr>
          <p:cNvPr id="13315" name="Rectangle 9"/>
          <p:cNvSpPr>
            <a:spLocks noGrp="1" noChangeArrowheads="1"/>
          </p:cNvSpPr>
          <p:nvPr>
            <p:ph type="title"/>
          </p:nvPr>
        </p:nvSpPr>
        <p:spPr/>
        <p:txBody>
          <a:bodyPr/>
          <a:lstStyle/>
          <a:p>
            <a:pPr eaLnBrk="1" hangingPunct="1"/>
            <a:endParaRPr lang="en-US" altLang="en-US" smtClean="0"/>
          </a:p>
        </p:txBody>
      </p:sp>
      <p:sp>
        <p:nvSpPr>
          <p:cNvPr id="13316" name="Rectangle 10"/>
          <p:cNvSpPr>
            <a:spLocks noGrp="1" noChangeArrowheads="1"/>
          </p:cNvSpPr>
          <p:nvPr>
            <p:ph type="body" idx="1"/>
          </p:nvPr>
        </p:nvSpPr>
        <p:spPr/>
        <p:txBody>
          <a:bodyPr/>
          <a:lstStyle/>
          <a:p>
            <a:pPr eaLnBrk="1" hangingPunct="1">
              <a:lnSpc>
                <a:spcPct val="80000"/>
              </a:lnSpc>
            </a:pPr>
            <a:r>
              <a:rPr lang="en-US" altLang="en-US" sz="2600" b="1" u="sng"/>
              <a:t>Step 1:</a:t>
            </a:r>
            <a:r>
              <a:rPr lang="en-US" altLang="en-US" sz="2600"/>
              <a:t> Begin with a decision on the value of k </a:t>
            </a:r>
            <a:r>
              <a:rPr lang="en-US" altLang="en-US" sz="2600"/>
              <a:t>= </a:t>
            </a:r>
            <a:r>
              <a:rPr lang="en-US" altLang="en-US" sz="2600" smtClean="0"/>
              <a:t>number </a:t>
            </a:r>
            <a:r>
              <a:rPr lang="en-US" altLang="en-US" sz="2600"/>
              <a:t>of clusters .</a:t>
            </a:r>
          </a:p>
          <a:p>
            <a:pPr eaLnBrk="1" hangingPunct="1">
              <a:lnSpc>
                <a:spcPct val="80000"/>
              </a:lnSpc>
            </a:pPr>
            <a:r>
              <a:rPr lang="en-US" altLang="en-US" sz="2600" b="1" u="sng"/>
              <a:t>Step 2</a:t>
            </a:r>
            <a:r>
              <a:rPr lang="en-US" altLang="en-US" sz="2600"/>
              <a:t>: Put any initial partition that classifies </a:t>
            </a:r>
            <a:r>
              <a:rPr lang="en-US" altLang="en-US" sz="2600"/>
              <a:t>the </a:t>
            </a:r>
            <a:r>
              <a:rPr lang="en-US" altLang="en-US" sz="2600" smtClean="0"/>
              <a:t>data </a:t>
            </a:r>
            <a:r>
              <a:rPr lang="en-US" altLang="en-US" sz="2600"/>
              <a:t>into k  clusters. You may  assign </a:t>
            </a:r>
            <a:r>
              <a:rPr lang="en-US" altLang="en-US" sz="2600"/>
              <a:t>the </a:t>
            </a:r>
            <a:r>
              <a:rPr lang="en-US" altLang="en-US" sz="2600" smtClean="0"/>
              <a:t>training </a:t>
            </a:r>
            <a:r>
              <a:rPr lang="en-US" altLang="en-US" sz="2600"/>
              <a:t>samples randomly,or </a:t>
            </a:r>
            <a:r>
              <a:rPr lang="en-US" altLang="en-US" sz="2600"/>
              <a:t>systematically </a:t>
            </a:r>
            <a:r>
              <a:rPr lang="en-US" altLang="en-US" sz="2600" smtClean="0"/>
              <a:t>as </a:t>
            </a:r>
            <a:r>
              <a:rPr lang="en-US" altLang="en-US" sz="2600"/>
              <a:t>the following: </a:t>
            </a:r>
          </a:p>
          <a:p>
            <a:pPr marL="1071563" indent="-514350" eaLnBrk="1" hangingPunct="1">
              <a:lnSpc>
                <a:spcPct val="80000"/>
              </a:lnSpc>
              <a:buFont typeface="+mj-lt"/>
              <a:buAutoNum type="arabicPeriod"/>
            </a:pPr>
            <a:r>
              <a:rPr lang="en-US" altLang="en-US" sz="2600" smtClean="0"/>
              <a:t>Take </a:t>
            </a:r>
            <a:r>
              <a:rPr lang="en-US" altLang="en-US" sz="2600"/>
              <a:t>the first k training sample </a:t>
            </a:r>
            <a:r>
              <a:rPr lang="en-US" altLang="en-US" sz="2600"/>
              <a:t>as </a:t>
            </a:r>
            <a:r>
              <a:rPr lang="en-US" altLang="en-US" sz="2600" smtClean="0"/>
              <a:t>single-element </a:t>
            </a:r>
            <a:r>
              <a:rPr lang="en-US" altLang="en-US" sz="2600"/>
              <a:t>clusters      </a:t>
            </a:r>
          </a:p>
          <a:p>
            <a:pPr marL="1071563" indent="-514350" eaLnBrk="1" hangingPunct="1">
              <a:lnSpc>
                <a:spcPct val="80000"/>
              </a:lnSpc>
              <a:buFont typeface="+mj-lt"/>
              <a:buAutoNum type="arabicPeriod"/>
            </a:pPr>
            <a:r>
              <a:rPr lang="en-US" altLang="en-US" sz="2600" smtClean="0"/>
              <a:t>Assign </a:t>
            </a:r>
            <a:r>
              <a:rPr lang="en-US" altLang="en-US" sz="2600"/>
              <a:t>each of the remaining (N-k) </a:t>
            </a:r>
            <a:r>
              <a:rPr lang="en-US" altLang="en-US" sz="2600"/>
              <a:t>training </a:t>
            </a:r>
            <a:r>
              <a:rPr lang="en-US" altLang="en-US" sz="2600" smtClean="0"/>
              <a:t>sample </a:t>
            </a:r>
            <a:r>
              <a:rPr lang="en-US" altLang="en-US" sz="2600"/>
              <a:t>to </a:t>
            </a:r>
            <a:r>
              <a:rPr lang="en-US" altLang="en-US" sz="2600" smtClean="0"/>
              <a:t>the cluster </a:t>
            </a:r>
            <a:r>
              <a:rPr lang="en-US" altLang="en-US" sz="2600"/>
              <a:t>with the </a:t>
            </a:r>
            <a:r>
              <a:rPr lang="en-US" altLang="en-US" sz="2600"/>
              <a:t>nearest </a:t>
            </a:r>
            <a:r>
              <a:rPr lang="en-US" altLang="en-US" sz="2600" smtClean="0"/>
              <a:t>centroid</a:t>
            </a:r>
            <a:r>
              <a:rPr lang="en-US" altLang="en-US" sz="2600"/>
              <a:t>. After </a:t>
            </a:r>
            <a:r>
              <a:rPr lang="en-US" altLang="en-US" sz="2600"/>
              <a:t>each </a:t>
            </a:r>
            <a:r>
              <a:rPr lang="en-US" altLang="en-US" sz="2600" smtClean="0"/>
              <a:t>assignment</a:t>
            </a:r>
            <a:r>
              <a:rPr lang="en-US" altLang="en-US" sz="2600"/>
              <a:t>, </a:t>
            </a:r>
            <a:r>
              <a:rPr lang="en-US" altLang="en-US" sz="2600"/>
              <a:t>recompute </a:t>
            </a:r>
            <a:r>
              <a:rPr lang="en-US" altLang="en-US" sz="2600" smtClean="0"/>
              <a:t>the </a:t>
            </a:r>
            <a:r>
              <a:rPr lang="en-US" altLang="en-US" sz="2600"/>
              <a:t>centroid of the gaining  cluster. </a:t>
            </a:r>
          </a:p>
          <a:p>
            <a:pPr eaLnBrk="1" hangingPunct="1">
              <a:lnSpc>
                <a:spcPct val="80000"/>
              </a:lnSpc>
              <a:buFont typeface="Wingdings" panose="05000000000000000000" pitchFamily="2" charset="2"/>
              <a:buNone/>
            </a:pPr>
            <a:endParaRPr lang="en-US" altLang="en-US" sz="2600"/>
          </a:p>
        </p:txBody>
      </p:sp>
    </p:spTree>
    <p:extLst>
      <p:ext uri="{BB962C8B-B14F-4D97-AF65-F5344CB8AC3E}">
        <p14:creationId xmlns:p14="http://schemas.microsoft.com/office/powerpoint/2010/main" val="2970790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endParaRPr lang="en-US" altLang="en-US" smtClean="0"/>
          </a:p>
        </p:txBody>
      </p:sp>
      <p:sp>
        <p:nvSpPr>
          <p:cNvPr id="14339" name="Rectangle 3"/>
          <p:cNvSpPr>
            <a:spLocks noGrp="1" noChangeArrowheads="1"/>
          </p:cNvSpPr>
          <p:nvPr>
            <p:ph type="body" idx="1"/>
          </p:nvPr>
        </p:nvSpPr>
        <p:spPr>
          <a:xfrm>
            <a:off x="914400" y="1295401"/>
            <a:ext cx="10871200" cy="4835525"/>
          </a:xfrm>
        </p:spPr>
        <p:txBody>
          <a:bodyPr/>
          <a:lstStyle/>
          <a:p>
            <a:pPr algn="just" eaLnBrk="1" hangingPunct="1"/>
            <a:r>
              <a:rPr lang="en-US" altLang="en-US" sz="2600" b="1" u="sng"/>
              <a:t>Step 3:</a:t>
            </a:r>
            <a:r>
              <a:rPr lang="en-US" altLang="en-US" sz="2600"/>
              <a:t> Take each sample in sequence </a:t>
            </a:r>
            <a:r>
              <a:rPr lang="en-US" altLang="en-US" sz="2600"/>
              <a:t>and </a:t>
            </a:r>
            <a:r>
              <a:rPr lang="en-US" altLang="en-US" sz="2600" smtClean="0"/>
              <a:t>compute </a:t>
            </a:r>
            <a:r>
              <a:rPr lang="en-US" altLang="en-US" sz="2600"/>
              <a:t>its distance from the centroid </a:t>
            </a:r>
            <a:r>
              <a:rPr lang="en-US" altLang="en-US" sz="2600"/>
              <a:t>of  </a:t>
            </a:r>
            <a:r>
              <a:rPr lang="en-US" altLang="en-US" sz="2600" smtClean="0"/>
              <a:t>each </a:t>
            </a:r>
            <a:r>
              <a:rPr lang="en-US" altLang="en-US" sz="2600"/>
              <a:t>of the clusters. If a sample is </a:t>
            </a:r>
            <a:r>
              <a:rPr lang="en-US" altLang="en-US" sz="2600"/>
              <a:t>not </a:t>
            </a:r>
            <a:r>
              <a:rPr lang="en-US" altLang="en-US" sz="2600" smtClean="0"/>
              <a:t>currently </a:t>
            </a:r>
            <a:r>
              <a:rPr lang="en-US" altLang="en-US" sz="2600"/>
              <a:t>in the cluster with the </a:t>
            </a:r>
            <a:r>
              <a:rPr lang="en-US" altLang="en-US" sz="2600"/>
              <a:t>closest </a:t>
            </a:r>
            <a:r>
              <a:rPr lang="en-US" altLang="en-US" sz="2600" smtClean="0"/>
              <a:t>centroid</a:t>
            </a:r>
            <a:r>
              <a:rPr lang="en-US" altLang="en-US" sz="2600"/>
              <a:t>, switch this sample to that </a:t>
            </a:r>
            <a:r>
              <a:rPr lang="en-US" altLang="en-US" sz="2600"/>
              <a:t>cluster </a:t>
            </a:r>
            <a:r>
              <a:rPr lang="en-US" altLang="en-US" sz="2600" smtClean="0"/>
              <a:t>and </a:t>
            </a:r>
            <a:r>
              <a:rPr lang="en-US" altLang="en-US" sz="2600"/>
              <a:t>update the centroid of the </a:t>
            </a:r>
            <a:r>
              <a:rPr lang="en-US" altLang="en-US" sz="2600"/>
              <a:t>cluster </a:t>
            </a:r>
            <a:r>
              <a:rPr lang="en-US" altLang="en-US" sz="2600" smtClean="0"/>
              <a:t>gaining </a:t>
            </a:r>
            <a:r>
              <a:rPr lang="en-US" altLang="en-US" sz="2600"/>
              <a:t>the new sample and the </a:t>
            </a:r>
            <a:r>
              <a:rPr lang="en-US" altLang="en-US" sz="2600"/>
              <a:t>cluster </a:t>
            </a:r>
            <a:r>
              <a:rPr lang="en-US" altLang="en-US" sz="2600" smtClean="0"/>
              <a:t>losing </a:t>
            </a:r>
            <a:r>
              <a:rPr lang="en-US" altLang="en-US" sz="2600"/>
              <a:t>the sample. </a:t>
            </a:r>
          </a:p>
          <a:p>
            <a:pPr algn="just" eaLnBrk="1" hangingPunct="1"/>
            <a:r>
              <a:rPr lang="en-US" altLang="en-US" sz="2600" b="1" u="sng"/>
              <a:t>Step 4 .</a:t>
            </a:r>
            <a:r>
              <a:rPr lang="en-US" altLang="en-US" sz="2600"/>
              <a:t> Repeat step 3 until convergence </a:t>
            </a:r>
            <a:r>
              <a:rPr lang="en-US" altLang="en-US" sz="2600"/>
              <a:t>is </a:t>
            </a:r>
            <a:r>
              <a:rPr lang="en-US" altLang="en-US" sz="2600" smtClean="0"/>
              <a:t>achieved</a:t>
            </a:r>
            <a:r>
              <a:rPr lang="en-US" altLang="en-US" sz="2600"/>
              <a:t>, that is until a pass through </a:t>
            </a:r>
            <a:r>
              <a:rPr lang="en-US" altLang="en-US" sz="2600"/>
              <a:t>the </a:t>
            </a:r>
            <a:r>
              <a:rPr lang="en-US" altLang="en-US" sz="2600" smtClean="0"/>
              <a:t>training </a:t>
            </a:r>
            <a:r>
              <a:rPr lang="en-US" altLang="en-US" sz="2600"/>
              <a:t>sample causes no new assignments. </a:t>
            </a:r>
          </a:p>
          <a:p>
            <a:pPr marL="0" indent="0" eaLnBrk="1" hangingPunct="1">
              <a:buNone/>
            </a:pPr>
            <a:endParaRPr lang="en-US" altLang="en-US" sz="2600"/>
          </a:p>
        </p:txBody>
      </p:sp>
    </p:spTree>
    <p:extLst>
      <p:ext uri="{BB962C8B-B14F-4D97-AF65-F5344CB8AC3E}">
        <p14:creationId xmlns:p14="http://schemas.microsoft.com/office/powerpoint/2010/main" val="754369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idx="1"/>
          </p:nvPr>
        </p:nvSpPr>
        <p:spPr/>
        <p:txBody>
          <a:bodyPr/>
          <a:lstStyle/>
          <a:p>
            <a:r>
              <a:rPr lang="en-US" altLang="en-US"/>
              <a:t>A Simple example showing the implementation of k-means </a:t>
            </a:r>
            <a:r>
              <a:rPr lang="en-US" altLang="en-US"/>
              <a:t>algorithm </a:t>
            </a:r>
            <a:r>
              <a:rPr lang="en-US" altLang="en-US" smtClean="0"/>
              <a:t>(</a:t>
            </a:r>
            <a:r>
              <a:rPr lang="en-US" altLang="en-US"/>
              <a:t>using K=2)</a:t>
            </a:r>
            <a:endParaRPr lang="en-US" altLang="en-US" smtClean="0"/>
          </a:p>
        </p:txBody>
      </p:sp>
      <p:sp>
        <p:nvSpPr>
          <p:cNvPr id="15364" name="Rectangle 6"/>
          <p:cNvSpPr>
            <a:spLocks noChangeArrowheads="1"/>
          </p:cNvSpPr>
          <p:nvPr/>
        </p:nvSpPr>
        <p:spPr bwMode="auto">
          <a:xfrm>
            <a:off x="1524000"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SG" altLang="en-US"/>
          </a:p>
        </p:txBody>
      </p:sp>
      <p:pic>
        <p:nvPicPr>
          <p:cNvPr id="153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648" y="2340903"/>
            <a:ext cx="7715200" cy="4071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endParaRPr lang="en-ID"/>
          </a:p>
        </p:txBody>
      </p:sp>
    </p:spTree>
    <p:extLst>
      <p:ext uri="{BB962C8B-B14F-4D97-AF65-F5344CB8AC3E}">
        <p14:creationId xmlns:p14="http://schemas.microsoft.com/office/powerpoint/2010/main" val="5429415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ChangeArrowheads="1"/>
          </p:cNvSpPr>
          <p:nvPr/>
        </p:nvSpPr>
        <p:spPr bwMode="auto">
          <a:xfrm>
            <a:off x="751719" y="1605443"/>
            <a:ext cx="1072919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400" b="1" u="sng"/>
              <a:t>Step 1</a:t>
            </a:r>
            <a:r>
              <a:rPr lang="en-US" altLang="en-US" sz="2400" u="sng"/>
              <a:t>:</a:t>
            </a:r>
            <a:endParaRPr lang="en-US" altLang="en-US" sz="2400"/>
          </a:p>
          <a:p>
            <a:pPr eaLnBrk="1" hangingPunct="1"/>
            <a:r>
              <a:rPr lang="en-US" altLang="en-US" sz="2400" u="sng"/>
              <a:t>Initialization</a:t>
            </a:r>
            <a:r>
              <a:rPr lang="en-US" altLang="en-US" sz="2400"/>
              <a:t>: Randomly we choose following </a:t>
            </a:r>
            <a:r>
              <a:rPr lang="en-US" altLang="en-US" sz="2400"/>
              <a:t>two </a:t>
            </a:r>
            <a:r>
              <a:rPr lang="en-US" altLang="en-US" sz="2400" smtClean="0"/>
              <a:t>centroids (k=2</a:t>
            </a:r>
            <a:r>
              <a:rPr lang="en-US" altLang="en-US" sz="2400"/>
              <a:t>) for </a:t>
            </a:r>
            <a:r>
              <a:rPr lang="en-US" altLang="en-US" sz="2400"/>
              <a:t>two </a:t>
            </a:r>
            <a:r>
              <a:rPr lang="en-US" altLang="en-US" sz="2400" smtClean="0"/>
              <a:t>clusters. In </a:t>
            </a:r>
            <a:r>
              <a:rPr lang="en-US" altLang="en-US" sz="2400"/>
              <a:t>this case the 2 centroid are: m1=(1.0,1.0) and m2=(5.0,7.0).</a:t>
            </a:r>
          </a:p>
        </p:txBody>
      </p:sp>
      <p:pic>
        <p:nvPicPr>
          <p:cNvPr id="163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408" y="3384605"/>
            <a:ext cx="5715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3501008"/>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5365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p:cNvSpPr>
            <a:spLocks noGrp="1" noChangeArrowheads="1"/>
          </p:cNvSpPr>
          <p:nvPr>
            <p:ph type="body" sz="half" idx="1"/>
          </p:nvPr>
        </p:nvSpPr>
        <p:spPr>
          <a:xfrm>
            <a:off x="767408" y="980728"/>
            <a:ext cx="5557192" cy="5150198"/>
          </a:xfrm>
        </p:spPr>
        <p:txBody>
          <a:bodyPr/>
          <a:lstStyle/>
          <a:p>
            <a:pPr eaLnBrk="1" hangingPunct="1">
              <a:buFont typeface="Wingdings" panose="05000000000000000000" pitchFamily="2" charset="2"/>
              <a:buNone/>
            </a:pPr>
            <a:endParaRPr lang="en-US" altLang="en-US" sz="2600" b="0"/>
          </a:p>
          <a:p>
            <a:pPr eaLnBrk="1" hangingPunct="1">
              <a:buFont typeface="Wingdings" panose="05000000000000000000" pitchFamily="2" charset="2"/>
              <a:buNone/>
            </a:pPr>
            <a:r>
              <a:rPr lang="en-US" altLang="en-US" sz="2600" b="0" u="sng"/>
              <a:t>Step 2:</a:t>
            </a:r>
          </a:p>
          <a:p>
            <a:pPr eaLnBrk="1" hangingPunct="1"/>
            <a:r>
              <a:rPr lang="en-US" altLang="en-US" sz="2600" b="0"/>
              <a:t>Thus, we obtain two clusters containing:</a:t>
            </a:r>
          </a:p>
          <a:p>
            <a:pPr eaLnBrk="1" hangingPunct="1">
              <a:buFont typeface="Wingdings" panose="05000000000000000000" pitchFamily="2" charset="2"/>
              <a:buNone/>
            </a:pPr>
            <a:r>
              <a:rPr lang="en-US" altLang="en-US" sz="2600" b="0"/>
              <a:t>	{1,2,3} and {4,5,6,7}.</a:t>
            </a:r>
          </a:p>
          <a:p>
            <a:pPr eaLnBrk="1" hangingPunct="1"/>
            <a:r>
              <a:rPr lang="en-US" altLang="en-US" sz="2600" b="0"/>
              <a:t>Their new centroids are:</a:t>
            </a:r>
          </a:p>
          <a:p>
            <a:pPr eaLnBrk="1" hangingPunct="1">
              <a:buFont typeface="Wingdings" panose="05000000000000000000" pitchFamily="2" charset="2"/>
              <a:buNone/>
            </a:pPr>
            <a:r>
              <a:rPr lang="en-US" altLang="en-US" sz="2600" b="0"/>
              <a:t>                                                         </a:t>
            </a:r>
          </a:p>
        </p:txBody>
      </p:sp>
      <p:pic>
        <p:nvPicPr>
          <p:cNvPr id="17411" name="Picture 11"/>
          <p:cNvPicPr>
            <a:picLocks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6816080" y="548680"/>
            <a:ext cx="4267200" cy="4495800"/>
          </a:xfrm>
          <a:noFill/>
        </p:spPr>
      </p:pic>
      <p:pic>
        <p:nvPicPr>
          <p:cNvPr id="17412" name="Picture 12"/>
          <p:cNvPicPr>
            <a:picLocks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6588596" y="5236889"/>
            <a:ext cx="4343400" cy="1295400"/>
          </a:xfrm>
          <a:noFill/>
        </p:spPr>
      </p:pic>
      <p:pic>
        <p:nvPicPr>
          <p:cNvPr id="17413"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1404" y="4103414"/>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404" y="4865414"/>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004" y="5627415"/>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8981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body" sz="half" idx="1"/>
          </p:nvPr>
        </p:nvSpPr>
        <p:spPr>
          <a:xfrm>
            <a:off x="695400" y="1124744"/>
            <a:ext cx="5324400" cy="5006182"/>
          </a:xfrm>
        </p:spPr>
        <p:txBody>
          <a:bodyPr/>
          <a:lstStyle/>
          <a:p>
            <a:pPr eaLnBrk="1" hangingPunct="1">
              <a:lnSpc>
                <a:spcPct val="90000"/>
              </a:lnSpc>
              <a:buFont typeface="Wingdings" panose="05000000000000000000" pitchFamily="2" charset="2"/>
              <a:buNone/>
            </a:pPr>
            <a:endParaRPr lang="en-US" altLang="en-US" sz="2600" b="0" u="sng"/>
          </a:p>
          <a:p>
            <a:pPr eaLnBrk="1" hangingPunct="1">
              <a:lnSpc>
                <a:spcPct val="90000"/>
              </a:lnSpc>
              <a:buFont typeface="Wingdings" panose="05000000000000000000" pitchFamily="2" charset="2"/>
              <a:buNone/>
            </a:pPr>
            <a:r>
              <a:rPr lang="en-US" altLang="en-US" sz="2600" b="0" u="sng"/>
              <a:t>Step 3:</a:t>
            </a:r>
          </a:p>
          <a:p>
            <a:pPr eaLnBrk="1" hangingPunct="1">
              <a:lnSpc>
                <a:spcPct val="90000"/>
              </a:lnSpc>
            </a:pPr>
            <a:r>
              <a:rPr lang="en-US" altLang="en-US" sz="2600" b="0"/>
              <a:t>Now using these centroids we compute the Euclidean distance of each object, as shown in table.</a:t>
            </a:r>
          </a:p>
          <a:p>
            <a:pPr eaLnBrk="1" hangingPunct="1">
              <a:lnSpc>
                <a:spcPct val="90000"/>
              </a:lnSpc>
            </a:pPr>
            <a:endParaRPr lang="en-US" altLang="en-US" sz="2600" b="0"/>
          </a:p>
          <a:p>
            <a:pPr eaLnBrk="1" hangingPunct="1">
              <a:lnSpc>
                <a:spcPct val="90000"/>
              </a:lnSpc>
            </a:pPr>
            <a:r>
              <a:rPr lang="en-US" altLang="en-US" sz="2600" b="0"/>
              <a:t>Therefore, the new clusters are:</a:t>
            </a:r>
          </a:p>
          <a:p>
            <a:pPr eaLnBrk="1" hangingPunct="1">
              <a:lnSpc>
                <a:spcPct val="90000"/>
              </a:lnSpc>
              <a:buFont typeface="Wingdings" panose="05000000000000000000" pitchFamily="2" charset="2"/>
              <a:buNone/>
            </a:pPr>
            <a:r>
              <a:rPr lang="en-US" altLang="en-US" sz="2600" b="0"/>
              <a:t>	{1,2} and {3,4,5,6,7} </a:t>
            </a:r>
          </a:p>
          <a:p>
            <a:pPr eaLnBrk="1" hangingPunct="1">
              <a:lnSpc>
                <a:spcPct val="90000"/>
              </a:lnSpc>
            </a:pPr>
            <a:endParaRPr lang="en-US" altLang="en-US" sz="2600" b="0"/>
          </a:p>
          <a:p>
            <a:pPr eaLnBrk="1" hangingPunct="1">
              <a:lnSpc>
                <a:spcPct val="90000"/>
              </a:lnSpc>
            </a:pPr>
            <a:r>
              <a:rPr lang="en-US" altLang="en-US" sz="2600" b="0"/>
              <a:t>Next centroids are: m1=(1.25,1.5) and m2 = (3.9,5.1)</a:t>
            </a:r>
          </a:p>
        </p:txBody>
      </p:sp>
      <p:graphicFrame>
        <p:nvGraphicFramePr>
          <p:cNvPr id="1026" name="Object 6"/>
          <p:cNvGraphicFramePr>
            <a:graphicFrameLocks noChangeAspect="1"/>
          </p:cNvGraphicFramePr>
          <p:nvPr>
            <p:ph sz="half" idx="2"/>
          </p:nvPr>
        </p:nvGraphicFramePr>
        <p:xfrm>
          <a:off x="6172200" y="1719264"/>
          <a:ext cx="4038600" cy="4410075"/>
        </p:xfrm>
        <a:graphic>
          <a:graphicData uri="http://schemas.openxmlformats.org/presentationml/2006/ole">
            <mc:AlternateContent xmlns:mc="http://schemas.openxmlformats.org/markup-compatibility/2006">
              <mc:Choice xmlns:v="urn:schemas-microsoft-com:vml" Requires="v">
                <p:oleObj spid="_x0000_s1038" name="Chart" r:id="rId3" imgW="6058197" imgH="6615195" progId="MSGraph.Chart.8">
                  <p:embed followColorScheme="full"/>
                </p:oleObj>
              </mc:Choice>
              <mc:Fallback>
                <p:oleObj name="Chart" r:id="rId3" imgW="6058197" imgH="6615195" progId="MSGraph.Chart.8">
                  <p:embed followColorScheme="full"/>
                  <p:pic>
                    <p:nvPicPr>
                      <p:cNvPr id="1026" name="Object 6"/>
                      <p:cNvPicPr>
                        <a:picLocks noChangeAspect="1" noChangeArrowheads="1"/>
                      </p:cNvPicPr>
                      <p:nvPr/>
                    </p:nvPicPr>
                    <p:blipFill>
                      <a:blip r:embed="rId4"/>
                      <a:srcRect/>
                      <a:stretch>
                        <a:fillRect/>
                      </a:stretch>
                    </p:blipFill>
                    <p:spPr bwMode="auto">
                      <a:xfrm>
                        <a:off x="6172200" y="1719264"/>
                        <a:ext cx="4038600" cy="4410075"/>
                      </a:xfrm>
                      <a:prstGeom prst="rect">
                        <a:avLst/>
                      </a:prstGeom>
                    </p:spPr>
                  </p:pic>
                </p:oleObj>
              </mc:Fallback>
            </mc:AlternateContent>
          </a:graphicData>
        </a:graphic>
      </p:graphicFrame>
      <p:pic>
        <p:nvPicPr>
          <p:cNvPr id="1028" name="Picture 7"/>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6400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82647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body" sz="half" idx="1"/>
          </p:nvPr>
        </p:nvSpPr>
        <p:spPr>
          <a:xfrm>
            <a:off x="695400" y="1628800"/>
            <a:ext cx="5629200" cy="4535464"/>
          </a:xfrm>
        </p:spPr>
        <p:txBody>
          <a:bodyPr/>
          <a:lstStyle/>
          <a:p>
            <a:pPr eaLnBrk="1" hangingPunct="1"/>
            <a:r>
              <a:rPr lang="en-US" altLang="en-US" sz="2600" b="0" u="sng"/>
              <a:t>Step 4 </a:t>
            </a:r>
            <a:r>
              <a:rPr lang="en-US" altLang="en-US" sz="2600" b="0"/>
              <a:t>:</a:t>
            </a:r>
          </a:p>
          <a:p>
            <a:pPr eaLnBrk="1" hangingPunct="1">
              <a:buFont typeface="Wingdings" panose="05000000000000000000" pitchFamily="2" charset="2"/>
              <a:buNone/>
            </a:pPr>
            <a:r>
              <a:rPr lang="en-US" altLang="en-US" sz="2600" b="0"/>
              <a:t>	The clusters obtained are:</a:t>
            </a:r>
          </a:p>
          <a:p>
            <a:pPr eaLnBrk="1" hangingPunct="1">
              <a:buFont typeface="Wingdings" panose="05000000000000000000" pitchFamily="2" charset="2"/>
              <a:buNone/>
            </a:pPr>
            <a:r>
              <a:rPr lang="en-US" altLang="en-US" sz="2600" b="0"/>
              <a:t>	{1,2} and {3,4,5,6,7}</a:t>
            </a:r>
          </a:p>
          <a:p>
            <a:pPr eaLnBrk="1" hangingPunct="1">
              <a:buFont typeface="Wingdings" panose="05000000000000000000" pitchFamily="2" charset="2"/>
              <a:buNone/>
            </a:pPr>
            <a:endParaRPr lang="en-US" altLang="en-US" sz="2600" b="0"/>
          </a:p>
          <a:p>
            <a:pPr eaLnBrk="1" hangingPunct="1"/>
            <a:r>
              <a:rPr lang="en-US" altLang="en-US" sz="2600" b="0"/>
              <a:t>Therefore, there is no change in the cluster. </a:t>
            </a:r>
          </a:p>
          <a:p>
            <a:pPr eaLnBrk="1" hangingPunct="1"/>
            <a:r>
              <a:rPr lang="en-US" altLang="en-US" sz="2600" b="0"/>
              <a:t>Thus, the algorithm comes to a halt here and final result consist of 2 clusters {1,2} and {3,4,5,6,7}. </a:t>
            </a:r>
          </a:p>
        </p:txBody>
      </p:sp>
      <p:pic>
        <p:nvPicPr>
          <p:cNvPr id="18435" name="Picture 7"/>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6629400" y="1752600"/>
            <a:ext cx="3886200" cy="4724400"/>
          </a:xfrm>
          <a:noFill/>
        </p:spPr>
      </p:pic>
    </p:spTree>
    <p:extLst>
      <p:ext uri="{BB962C8B-B14F-4D97-AF65-F5344CB8AC3E}">
        <p14:creationId xmlns:p14="http://schemas.microsoft.com/office/powerpoint/2010/main" val="8097913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u="sng" smtClean="0"/>
              <a:t>PLOT</a:t>
            </a:r>
          </a:p>
        </p:txBody>
      </p:sp>
      <p:pic>
        <p:nvPicPr>
          <p:cNvPr id="19459" name="Picture 6"/>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3276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2096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smtClean="0"/>
              <a:t>Pertemuan </a:t>
            </a:r>
            <a:r>
              <a:rPr lang="en-ID" sz="2800" smtClean="0"/>
              <a:t>10</a:t>
            </a:r>
            <a:endParaRPr lang="id-ID" sz="2800" dirty="0"/>
          </a:p>
        </p:txBody>
      </p:sp>
      <p:sp>
        <p:nvSpPr>
          <p:cNvPr id="6" name="Subtitle 4"/>
          <p:cNvSpPr>
            <a:spLocks noGrp="1"/>
          </p:cNvSpPr>
          <p:nvPr>
            <p:ph type="title"/>
          </p:nvPr>
        </p:nvSpPr>
        <p:spPr/>
        <p:txBody>
          <a:bodyPr/>
          <a:lstStyle/>
          <a:p>
            <a:r>
              <a:rPr lang="en-ID" smtClean="0">
                <a:solidFill>
                  <a:schemeClr val="tx1"/>
                </a:solidFill>
              </a:rPr>
              <a:t>KLASTERISASI DENGAN K-MEANS</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mtClean="0"/>
              <a:t>(with </a:t>
            </a:r>
            <a:r>
              <a:rPr lang="en-US" altLang="en-US" smtClean="0"/>
              <a:t>K=3</a:t>
            </a:r>
            <a:r>
              <a:rPr lang="en-US" altLang="en-US" smtClean="0"/>
              <a:t>)</a:t>
            </a:r>
            <a:endParaRPr lang="en-US" altLang="en-US" smtClean="0"/>
          </a:p>
        </p:txBody>
      </p:sp>
      <p:pic>
        <p:nvPicPr>
          <p:cNvPr id="20483" name="Picture 6"/>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l="5084" t="6061" r="1695" b="3030"/>
          <a:stretch>
            <a:fillRect/>
          </a:stretch>
        </p:blipFill>
        <p:spPr>
          <a:xfrm>
            <a:off x="1752600" y="1447800"/>
            <a:ext cx="4191000" cy="4572000"/>
          </a:xfrm>
          <a:noFill/>
        </p:spPr>
      </p:pic>
      <p:pic>
        <p:nvPicPr>
          <p:cNvPr id="20484" name="Picture 7"/>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l="1785" t="5455" r="1785" b="3636"/>
          <a:stretch>
            <a:fillRect/>
          </a:stretch>
        </p:blipFill>
        <p:spPr>
          <a:xfrm>
            <a:off x="6096000" y="1752600"/>
            <a:ext cx="4114800" cy="3810000"/>
          </a:xfrm>
          <a:noFill/>
        </p:spPr>
      </p:pic>
      <p:sp>
        <p:nvSpPr>
          <p:cNvPr id="20485" name="Text Box 8"/>
          <p:cNvSpPr txBox="1">
            <a:spLocks noChangeArrowheads="1"/>
          </p:cNvSpPr>
          <p:nvPr/>
        </p:nvSpPr>
        <p:spPr bwMode="auto">
          <a:xfrm>
            <a:off x="1981200" y="6019800"/>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1</a:t>
            </a:r>
          </a:p>
        </p:txBody>
      </p:sp>
      <p:sp>
        <p:nvSpPr>
          <p:cNvPr id="20486" name="Text Box 9"/>
          <p:cNvSpPr txBox="1">
            <a:spLocks noChangeArrowheads="1"/>
          </p:cNvSpPr>
          <p:nvPr/>
        </p:nvSpPr>
        <p:spPr bwMode="auto">
          <a:xfrm>
            <a:off x="7086600" y="59436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t>         </a:t>
            </a:r>
            <a:r>
              <a:rPr lang="en-US" altLang="en-US" sz="2400" b="1" u="sng"/>
              <a:t>Step 2</a:t>
            </a:r>
          </a:p>
        </p:txBody>
      </p:sp>
    </p:spTree>
    <p:extLst>
      <p:ext uri="{BB962C8B-B14F-4D97-AF65-F5344CB8AC3E}">
        <p14:creationId xmlns:p14="http://schemas.microsoft.com/office/powerpoint/2010/main" val="2168401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u="sng" smtClean="0"/>
              <a:t>PLOT</a:t>
            </a:r>
          </a:p>
        </p:txBody>
      </p:sp>
      <p:pic>
        <p:nvPicPr>
          <p:cNvPr id="21507" name="Picture 6"/>
          <p:cNvPicPr>
            <a:picLocks noChangeAspect="1" noChangeArrowheads="1"/>
          </p:cNvPicPr>
          <p:nvPr>
            <p:ph idx="1"/>
          </p:nvPr>
        </p:nvPicPr>
        <p:blipFill>
          <a:blip r:embed="rId2">
            <a:extLst>
              <a:ext uri="{28A0092B-C50C-407E-A947-70E740481C1C}">
                <a14:useLocalDpi xmlns:a14="http://schemas.microsoft.com/office/drawing/2010/main" val="0"/>
              </a:ext>
            </a:extLst>
          </a:blip>
          <a:srcRect l="4878" t="5661" r="3659" b="3773"/>
          <a:stretch>
            <a:fillRect/>
          </a:stretch>
        </p:blipFill>
        <p:spPr>
          <a:xfrm>
            <a:off x="3352800" y="2286000"/>
            <a:ext cx="5715000" cy="3657600"/>
          </a:xfrm>
          <a:noFill/>
        </p:spPr>
      </p:pic>
    </p:spTree>
    <p:extLst>
      <p:ext uri="{BB962C8B-B14F-4D97-AF65-F5344CB8AC3E}">
        <p14:creationId xmlns:p14="http://schemas.microsoft.com/office/powerpoint/2010/main" val="32854796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sz="3500"/>
              <a:t>Weaknesses of </a:t>
            </a:r>
            <a:r>
              <a:rPr lang="en-US" altLang="en-US" sz="3500"/>
              <a:t>K-Mean </a:t>
            </a:r>
            <a:r>
              <a:rPr lang="en-US" altLang="en-US" sz="3500" smtClean="0"/>
              <a:t>Clustering</a:t>
            </a:r>
            <a:endParaRPr lang="en-US" altLang="en-US" sz="3500"/>
          </a:p>
        </p:txBody>
      </p:sp>
      <p:sp>
        <p:nvSpPr>
          <p:cNvPr id="33795" name="Rectangle 3"/>
          <p:cNvSpPr>
            <a:spLocks noGrp="1" noChangeArrowheads="1"/>
          </p:cNvSpPr>
          <p:nvPr>
            <p:ph type="body" idx="1"/>
          </p:nvPr>
        </p:nvSpPr>
        <p:spPr>
          <a:xfrm>
            <a:off x="914400" y="1484784"/>
            <a:ext cx="10366176" cy="5373216"/>
          </a:xfrm>
        </p:spPr>
        <p:txBody>
          <a:bodyPr/>
          <a:lstStyle/>
          <a:p>
            <a:pPr marL="571500" indent="-571500">
              <a:buFont typeface="Wingdings" panose="05000000000000000000" pitchFamily="2" charset="2"/>
              <a:buAutoNum type="arabicPeriod"/>
            </a:pPr>
            <a:r>
              <a:rPr lang="en-US" altLang="en-US" sz="2600"/>
              <a:t>When the numbers of data are not so many, initial grouping will determine the cluster significantly. </a:t>
            </a:r>
          </a:p>
          <a:p>
            <a:pPr marL="571500" indent="-571500">
              <a:buFont typeface="Wingdings" panose="05000000000000000000" pitchFamily="2" charset="2"/>
              <a:buAutoNum type="arabicPeriod"/>
            </a:pPr>
            <a:r>
              <a:rPr lang="en-US" altLang="en-US" sz="2600"/>
              <a:t>The number of cluster, K, must be determined before hand. Its disadvantage is that it does not yield the same result with each run, since the resulting clusters depend on the initial random assignments.</a:t>
            </a:r>
          </a:p>
          <a:p>
            <a:pPr marL="571500" indent="-571500">
              <a:buFont typeface="Wingdings" panose="05000000000000000000" pitchFamily="2" charset="2"/>
              <a:buAutoNum type="arabicPeriod"/>
            </a:pPr>
            <a:r>
              <a:rPr lang="en-US" altLang="en-US" sz="2600"/>
              <a:t>We never know the real cluster, using the same data, because if it is inputted in a different order it may produce different cluster if the number of data is few. </a:t>
            </a:r>
          </a:p>
          <a:p>
            <a:pPr marL="571500" indent="-571500">
              <a:buFont typeface="Wingdings" panose="05000000000000000000" pitchFamily="2" charset="2"/>
              <a:buAutoNum type="arabicPeriod"/>
            </a:pPr>
            <a:r>
              <a:rPr lang="en-US" altLang="en-US" sz="2600"/>
              <a:t>It is sensitive to initial condition. Different initial condition may produce different result of cluster. The algorithm may be trapped in the </a:t>
            </a:r>
            <a:r>
              <a:rPr lang="en-US" altLang="en-US" sz="2600" i="1" u="sng"/>
              <a:t>local optimum</a:t>
            </a:r>
            <a:r>
              <a:rPr lang="en-US" altLang="en-US" sz="2600"/>
              <a:t>. </a:t>
            </a:r>
          </a:p>
        </p:txBody>
      </p:sp>
    </p:spTree>
    <p:extLst>
      <p:ext uri="{BB962C8B-B14F-4D97-AF65-F5344CB8AC3E}">
        <p14:creationId xmlns:p14="http://schemas.microsoft.com/office/powerpoint/2010/main" val="39972444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smtClean="0"/>
              <a:t>Applications of K-Mean Clustering</a:t>
            </a:r>
          </a:p>
        </p:txBody>
      </p:sp>
      <p:sp>
        <p:nvSpPr>
          <p:cNvPr id="34819" name="Rectangle 3"/>
          <p:cNvSpPr>
            <a:spLocks noGrp="1" noChangeArrowheads="1"/>
          </p:cNvSpPr>
          <p:nvPr>
            <p:ph type="body" idx="1"/>
          </p:nvPr>
        </p:nvSpPr>
        <p:spPr>
          <a:xfrm>
            <a:off x="839416" y="1447800"/>
            <a:ext cx="10657184" cy="5410200"/>
          </a:xfrm>
        </p:spPr>
        <p:txBody>
          <a:bodyPr/>
          <a:lstStyle/>
          <a:p>
            <a:pPr eaLnBrk="1" hangingPunct="1"/>
            <a:r>
              <a:rPr lang="en-US" altLang="en-US" smtClean="0"/>
              <a:t>It is relatively efficient and fast. It computes result at </a:t>
            </a:r>
            <a:r>
              <a:rPr lang="en-US" altLang="en-US" b="1" smtClean="0"/>
              <a:t>O(tkn), </a:t>
            </a:r>
            <a:r>
              <a:rPr lang="en-US" altLang="en-US" smtClean="0"/>
              <a:t>where n is number of objects or points, k is number of clusters and t is number of iterations. </a:t>
            </a:r>
          </a:p>
          <a:p>
            <a:pPr eaLnBrk="1" hangingPunct="1"/>
            <a:r>
              <a:rPr lang="en-US" altLang="en-US" smtClean="0"/>
              <a:t>k-means clustering can be applied to machine learning or data mining</a:t>
            </a:r>
          </a:p>
          <a:p>
            <a:pPr eaLnBrk="1" hangingPunct="1"/>
            <a:r>
              <a:rPr lang="en-US" altLang="en-US" smtClean="0"/>
              <a:t>Used on acoustic data in speech understanding to convert waveforms into one of k categories (known as Vector Quantization or Image Segmentation).</a:t>
            </a:r>
          </a:p>
          <a:p>
            <a:pPr eaLnBrk="1" hangingPunct="1"/>
            <a:r>
              <a:rPr lang="en-US" altLang="en-US" smtClean="0"/>
              <a:t>Also used for choosing color palettes on old fashioned graphical display devices and Image Quantization. </a:t>
            </a:r>
          </a:p>
        </p:txBody>
      </p:sp>
    </p:spTree>
    <p:extLst>
      <p:ext uri="{BB962C8B-B14F-4D97-AF65-F5344CB8AC3E}">
        <p14:creationId xmlns:p14="http://schemas.microsoft.com/office/powerpoint/2010/main" val="21815033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CONCLUSION</a:t>
            </a:r>
          </a:p>
        </p:txBody>
      </p:sp>
      <p:sp>
        <p:nvSpPr>
          <p:cNvPr id="35843" name="Rectangle 3"/>
          <p:cNvSpPr>
            <a:spLocks noGrp="1" noChangeArrowheads="1"/>
          </p:cNvSpPr>
          <p:nvPr>
            <p:ph type="body" idx="1"/>
          </p:nvPr>
        </p:nvSpPr>
        <p:spPr/>
        <p:txBody>
          <a:bodyPr/>
          <a:lstStyle/>
          <a:p>
            <a:pPr eaLnBrk="1" hangingPunct="1"/>
            <a:r>
              <a:rPr lang="en-US" altLang="en-US" i="1" smtClean="0"/>
              <a:t>K-means algorithm is </a:t>
            </a:r>
            <a:r>
              <a:rPr lang="en-US" altLang="en-US" smtClean="0"/>
              <a:t>useful for undirected knowledge discovery and is relatively simple. K-means has found wide spread usage in lot of fields, ranging from unsupervised learning of neural network, Pattern recognitions, Classification analysis, Artificial intelligence, image processing, machine vision, and many others.</a:t>
            </a:r>
          </a:p>
        </p:txBody>
      </p:sp>
    </p:spTree>
    <p:extLst>
      <p:ext uri="{BB962C8B-B14F-4D97-AF65-F5344CB8AC3E}">
        <p14:creationId xmlns:p14="http://schemas.microsoft.com/office/powerpoint/2010/main" val="2742662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u="sng" smtClean="0"/>
              <a:t>References</a:t>
            </a:r>
          </a:p>
        </p:txBody>
      </p:sp>
      <p:sp>
        <p:nvSpPr>
          <p:cNvPr id="36867" name="Rectangle 3"/>
          <p:cNvSpPr>
            <a:spLocks noGrp="1" noChangeArrowheads="1"/>
          </p:cNvSpPr>
          <p:nvPr>
            <p:ph type="body" idx="1"/>
          </p:nvPr>
        </p:nvSpPr>
        <p:spPr>
          <a:xfrm>
            <a:off x="914400" y="1719264"/>
            <a:ext cx="10510192" cy="5138737"/>
          </a:xfrm>
        </p:spPr>
        <p:txBody>
          <a:bodyPr/>
          <a:lstStyle/>
          <a:p>
            <a:pPr marL="571500" indent="-571500">
              <a:lnSpc>
                <a:spcPct val="80000"/>
              </a:lnSpc>
            </a:pPr>
            <a:r>
              <a:rPr lang="en-US" altLang="en-US" sz="1700">
                <a:hlinkClick r:id="rId2" tooltip="http://home.dei.polimi.it/matteucc/Clustering/tutorial_html/"/>
              </a:rPr>
              <a:t>Tutorial</a:t>
            </a:r>
            <a:r>
              <a:rPr lang="en-US" altLang="en-US" sz="1700"/>
              <a:t> - Tutorial with introduction of Clustering Algorithms (k-means, fuzzy-c-means, hierarchical, mixture of gaussians) + some interactive demos (java applets).</a:t>
            </a:r>
          </a:p>
          <a:p>
            <a:pPr marL="571500" indent="-571500">
              <a:lnSpc>
                <a:spcPct val="80000"/>
              </a:lnSpc>
            </a:pPr>
            <a:endParaRPr lang="en-US" altLang="en-US" sz="1700"/>
          </a:p>
          <a:p>
            <a:pPr marL="571500" indent="-571500">
              <a:lnSpc>
                <a:spcPct val="80000"/>
              </a:lnSpc>
            </a:pPr>
            <a:r>
              <a:rPr lang="en-US" altLang="en-US" sz="1700"/>
              <a:t>Digital Image Processing and Analysis-byB.Chanda and D.Dutta Majumdar.</a:t>
            </a:r>
          </a:p>
          <a:p>
            <a:pPr marL="571500" indent="-571500">
              <a:lnSpc>
                <a:spcPct val="80000"/>
              </a:lnSpc>
            </a:pPr>
            <a:endParaRPr lang="en-US" altLang="en-US" sz="1700"/>
          </a:p>
          <a:p>
            <a:pPr marL="571500" indent="-571500">
              <a:lnSpc>
                <a:spcPct val="80000"/>
              </a:lnSpc>
            </a:pPr>
            <a:r>
              <a:rPr lang="en-US" altLang="en-US" sz="1700"/>
              <a:t>H. Zha, C. Ding, M. Gu, X. He and H.D. Simon. "Spectral Relaxation for K-means Clustering", Neural Information Processing Systems vol.14 (NIPS 2001). pp. 1057-1064, Vancouver, Canada. Dec. 2001. </a:t>
            </a:r>
          </a:p>
          <a:p>
            <a:pPr marL="571500" indent="-571500">
              <a:lnSpc>
                <a:spcPct val="80000"/>
              </a:lnSpc>
            </a:pPr>
            <a:endParaRPr lang="en-US" altLang="en-US" sz="1700"/>
          </a:p>
          <a:p>
            <a:pPr marL="571500" indent="-571500">
              <a:lnSpc>
                <a:spcPct val="80000"/>
              </a:lnSpc>
            </a:pPr>
            <a:r>
              <a:rPr lang="en-US" altLang="en-US" sz="1700"/>
              <a:t>J. A. Hartigan (1975) "Clustering Algorithms". Wiley. </a:t>
            </a:r>
          </a:p>
          <a:p>
            <a:pPr marL="571500" indent="-571500">
              <a:lnSpc>
                <a:spcPct val="80000"/>
              </a:lnSpc>
            </a:pPr>
            <a:endParaRPr lang="en-US" altLang="en-US" sz="1700"/>
          </a:p>
          <a:p>
            <a:pPr marL="571500" indent="-571500">
              <a:lnSpc>
                <a:spcPct val="80000"/>
              </a:lnSpc>
            </a:pPr>
            <a:r>
              <a:rPr lang="en-US" altLang="en-US" sz="1700"/>
              <a:t>J. A. Hartigan and M. A. Wong (1979) "A K-Means Clustering Algorithm", Applied Statistics, Vol. 28, No. 1, p100-108. </a:t>
            </a:r>
            <a:endParaRPr lang="en-US" altLang="en-US" sz="1700">
              <a:hlinkClick r:id="rId3" tooltip="http://www.stanford.edu/~darthur"/>
            </a:endParaRPr>
          </a:p>
          <a:p>
            <a:pPr marL="571500" indent="-571500">
              <a:lnSpc>
                <a:spcPct val="80000"/>
              </a:lnSpc>
            </a:pPr>
            <a:endParaRPr lang="en-US" altLang="en-US" sz="1700">
              <a:hlinkClick r:id="rId3" tooltip="http://www.stanford.edu/~darthur"/>
            </a:endParaRPr>
          </a:p>
          <a:p>
            <a:pPr marL="571500" indent="-571500">
              <a:lnSpc>
                <a:spcPct val="80000"/>
              </a:lnSpc>
            </a:pPr>
            <a:r>
              <a:rPr lang="en-US" altLang="en-US" sz="1700">
                <a:hlinkClick r:id="rId3" tooltip="http://www.stanford.edu/~darthur"/>
              </a:rPr>
              <a:t>D. Arthur</a:t>
            </a:r>
            <a:r>
              <a:rPr lang="en-US" altLang="en-US" sz="1700"/>
              <a:t>, </a:t>
            </a:r>
            <a:r>
              <a:rPr lang="en-US" altLang="en-US" sz="1700">
                <a:hlinkClick r:id="rId4" tooltip="http://www.stanford.edu/~sergeiv"/>
              </a:rPr>
              <a:t>S. Vassilvitskii</a:t>
            </a:r>
            <a:r>
              <a:rPr lang="en-US" altLang="en-US" sz="1700"/>
              <a:t> (2006): "How Slow is the k-means Method?," </a:t>
            </a:r>
          </a:p>
          <a:p>
            <a:pPr marL="571500" indent="-571500">
              <a:lnSpc>
                <a:spcPct val="80000"/>
              </a:lnSpc>
            </a:pPr>
            <a:endParaRPr lang="en-US" altLang="en-US" sz="1700"/>
          </a:p>
          <a:p>
            <a:pPr marL="571500" indent="-571500">
              <a:lnSpc>
                <a:spcPct val="80000"/>
              </a:lnSpc>
            </a:pPr>
            <a:r>
              <a:rPr lang="en-US" altLang="en-US" sz="1700"/>
              <a:t>D. Arthur, S. Vassilvitskii: </a:t>
            </a:r>
            <a:r>
              <a:rPr lang="en-US" altLang="en-US" sz="1700">
                <a:hlinkClick r:id="rId5" tooltip="http://www.stanford.edu/~darthur/kMeansPlusPlus.pdf"/>
              </a:rPr>
              <a:t>"k-means++ The Advantages of Careful Seeding"</a:t>
            </a:r>
            <a:r>
              <a:rPr lang="en-US" altLang="en-US" sz="1700"/>
              <a:t> 2007 Symposium on Discrete Algorithms (SODA).</a:t>
            </a:r>
          </a:p>
          <a:p>
            <a:pPr marL="571500" indent="-571500">
              <a:lnSpc>
                <a:spcPct val="80000"/>
              </a:lnSpc>
            </a:pPr>
            <a:endParaRPr lang="en-US" altLang="en-US" sz="1700"/>
          </a:p>
          <a:p>
            <a:pPr marL="571500" indent="-571500">
              <a:lnSpc>
                <a:spcPct val="80000"/>
              </a:lnSpc>
            </a:pPr>
            <a:r>
              <a:rPr lang="en-US" altLang="en-US" sz="1700"/>
              <a:t>www.wikipedia.com</a:t>
            </a:r>
          </a:p>
        </p:txBody>
      </p:sp>
    </p:spTree>
    <p:extLst>
      <p:ext uri="{BB962C8B-B14F-4D97-AF65-F5344CB8AC3E}">
        <p14:creationId xmlns:p14="http://schemas.microsoft.com/office/powerpoint/2010/main" val="23128176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a:t>Mahasiswa mampu </a:t>
            </a:r>
            <a:r>
              <a:rPr lang="id-ID" smtClean="0"/>
              <a:t>memaham</a:t>
            </a:r>
            <a:r>
              <a:rPr lang="en-ID" smtClean="0"/>
              <a:t>i konsep </a:t>
            </a:r>
            <a:r>
              <a:rPr lang="en-ID" smtClean="0"/>
              <a:t>klasterisasi data </a:t>
            </a:r>
            <a:r>
              <a:rPr lang="en-ID" smtClean="0"/>
              <a:t>menggunakan metode </a:t>
            </a:r>
            <a:r>
              <a:rPr lang="en-ID" smtClean="0"/>
              <a:t>K-Means</a:t>
            </a:r>
            <a:endParaRPr lang="id-ID"/>
          </a:p>
        </p:txBody>
      </p:sp>
    </p:spTree>
    <p:extLst>
      <p:ext uri="{BB962C8B-B14F-4D97-AF65-F5344CB8AC3E}">
        <p14:creationId xmlns:p14="http://schemas.microsoft.com/office/powerpoint/2010/main" val="6108006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INTRODUCTION : What </a:t>
            </a:r>
            <a:r>
              <a:rPr lang="en-US" altLang="en-US" smtClean="0"/>
              <a:t>is clustering?</a:t>
            </a:r>
          </a:p>
        </p:txBody>
      </p:sp>
      <p:sp>
        <p:nvSpPr>
          <p:cNvPr id="5123" name="Rectangle 3"/>
          <p:cNvSpPr>
            <a:spLocks noGrp="1" noChangeArrowheads="1"/>
          </p:cNvSpPr>
          <p:nvPr>
            <p:ph type="body" idx="1"/>
          </p:nvPr>
        </p:nvSpPr>
        <p:spPr/>
        <p:txBody>
          <a:bodyPr/>
          <a:lstStyle/>
          <a:p>
            <a:pPr eaLnBrk="1" hangingPunct="1">
              <a:buFont typeface="Wingdings" panose="05000000000000000000" pitchFamily="2" charset="2"/>
              <a:buNone/>
            </a:pPr>
            <a:endParaRPr lang="en-US" altLang="en-US" b="1" smtClean="0"/>
          </a:p>
          <a:p>
            <a:pPr eaLnBrk="1" hangingPunct="1"/>
            <a:r>
              <a:rPr lang="en-US" altLang="en-US" b="1" smtClean="0"/>
              <a:t>Clustering</a:t>
            </a:r>
            <a:r>
              <a:rPr lang="en-US" altLang="en-US" smtClean="0"/>
              <a:t> is the classification of objects into different groups, or more precisely, the partitioning of a data set into subsets (clusters), so that the data in each subset (ideally) share some common trait - often according to some defined distance measure. </a:t>
            </a:r>
          </a:p>
        </p:txBody>
      </p:sp>
    </p:spTree>
    <p:extLst>
      <p:ext uri="{BB962C8B-B14F-4D97-AF65-F5344CB8AC3E}">
        <p14:creationId xmlns:p14="http://schemas.microsoft.com/office/powerpoint/2010/main" val="2183011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mtClean="0"/>
              <a:t>Types of </a:t>
            </a:r>
            <a:r>
              <a:rPr lang="en-US" altLang="en-US" smtClean="0"/>
              <a:t>clustering</a:t>
            </a:r>
            <a:r>
              <a:rPr lang="en-US" altLang="en-US" smtClean="0"/>
              <a:t>:</a:t>
            </a:r>
            <a:endParaRPr lang="en-US" altLang="en-US" smtClean="0"/>
          </a:p>
        </p:txBody>
      </p:sp>
      <p:sp>
        <p:nvSpPr>
          <p:cNvPr id="6147" name="Rectangle 3"/>
          <p:cNvSpPr>
            <a:spLocks noGrp="1" noChangeArrowheads="1"/>
          </p:cNvSpPr>
          <p:nvPr>
            <p:ph type="body" idx="1"/>
          </p:nvPr>
        </p:nvSpPr>
        <p:spPr>
          <a:xfrm>
            <a:off x="914400" y="1412776"/>
            <a:ext cx="10654208" cy="5216624"/>
          </a:xfrm>
        </p:spPr>
        <p:txBody>
          <a:bodyPr/>
          <a:lstStyle/>
          <a:p>
            <a:pPr marL="571500" indent="-571500">
              <a:buFont typeface="Wingdings" panose="05000000000000000000" pitchFamily="2" charset="2"/>
              <a:buAutoNum type="arabicPeriod"/>
            </a:pPr>
            <a:r>
              <a:rPr lang="en-US" altLang="en-US" sz="2400" b="1" u="sng"/>
              <a:t>Hierarchical algorithms</a:t>
            </a:r>
            <a:r>
              <a:rPr lang="en-US" altLang="en-US" sz="2400"/>
              <a:t>: these find successive clusters     </a:t>
            </a:r>
          </a:p>
          <a:p>
            <a:pPr marL="571500" indent="-571500">
              <a:buNone/>
            </a:pPr>
            <a:r>
              <a:rPr lang="en-US" altLang="en-US" sz="2400"/>
              <a:t>	using previously established clusters.                                               </a:t>
            </a:r>
          </a:p>
          <a:p>
            <a:pPr marL="571500" indent="-571500">
              <a:buNone/>
            </a:pPr>
            <a:r>
              <a:rPr lang="en-US" altLang="en-US" sz="2400"/>
              <a:t>	1. </a:t>
            </a:r>
            <a:r>
              <a:rPr lang="en-US" altLang="en-US" sz="2400" u="sng"/>
              <a:t>Agglomerative ("bottom-up")</a:t>
            </a:r>
            <a:r>
              <a:rPr lang="en-US" altLang="en-US" sz="2400"/>
              <a:t>: Agglomerative 	algorithms 	begin with each element as a separate cluster and 	merge them into successively larger clusters. </a:t>
            </a:r>
            <a:endParaRPr lang="en-US" altLang="en-US" sz="2400" i="1"/>
          </a:p>
          <a:p>
            <a:pPr marL="571500" indent="-571500">
              <a:buNone/>
            </a:pPr>
            <a:r>
              <a:rPr lang="en-US" altLang="en-US" sz="2400" i="1"/>
              <a:t>	</a:t>
            </a:r>
            <a:r>
              <a:rPr lang="en-US" altLang="en-US" sz="2400"/>
              <a:t>2. </a:t>
            </a:r>
            <a:r>
              <a:rPr lang="en-US" altLang="en-US" sz="2400" u="sng"/>
              <a:t>Divisive ("top-down")</a:t>
            </a:r>
            <a:r>
              <a:rPr lang="en-US" altLang="en-US" sz="2400"/>
              <a:t>: Divisive algorithms 	begin with 	the whole set and proceed to divide it into successively 	smaller clusters.</a:t>
            </a:r>
          </a:p>
          <a:p>
            <a:pPr marL="571500" indent="-571500">
              <a:buNone/>
            </a:pPr>
            <a:r>
              <a:rPr lang="en-US" altLang="en-US" sz="2400" b="1"/>
              <a:t>2. </a:t>
            </a:r>
            <a:r>
              <a:rPr lang="en-US" altLang="en-US" sz="2400" b="1" u="sng"/>
              <a:t>Partitional clustering</a:t>
            </a:r>
            <a:r>
              <a:rPr lang="en-US" altLang="en-US" sz="2400" b="1"/>
              <a:t>: </a:t>
            </a:r>
            <a:r>
              <a:rPr lang="en-US" altLang="en-US" sz="2400"/>
              <a:t>Partitional algorithms determine all clusters at once.  They include:</a:t>
            </a:r>
          </a:p>
          <a:p>
            <a:pPr marL="914400" lvl="1" indent="-569913"/>
            <a:r>
              <a:rPr lang="en-US" altLang="en-US" sz="2800" b="1" i="1"/>
              <a:t>K</a:t>
            </a:r>
            <a:r>
              <a:rPr lang="en-US" altLang="en-US" sz="2800" b="1"/>
              <a:t>-means and derivatives</a:t>
            </a:r>
          </a:p>
          <a:p>
            <a:pPr marL="914400" lvl="1" indent="-569913"/>
            <a:r>
              <a:rPr lang="en-US" altLang="en-US"/>
              <a:t>Fuzzy </a:t>
            </a:r>
            <a:r>
              <a:rPr lang="en-US" altLang="en-US" i="1"/>
              <a:t>c</a:t>
            </a:r>
            <a:r>
              <a:rPr lang="en-US" altLang="en-US"/>
              <a:t>-means clustering</a:t>
            </a:r>
          </a:p>
          <a:p>
            <a:pPr marL="914400" lvl="1" indent="-569913"/>
            <a:r>
              <a:rPr lang="en-US" altLang="en-US"/>
              <a:t>QT clustering algorithm</a:t>
            </a:r>
          </a:p>
          <a:p>
            <a:pPr marL="571500" indent="-571500">
              <a:buNone/>
            </a:pPr>
            <a:endParaRPr lang="en-US" altLang="en-US" sz="2400"/>
          </a:p>
          <a:p>
            <a:pPr marL="571500" indent="-571500">
              <a:buNone/>
            </a:pPr>
            <a:endParaRPr lang="en-US" altLang="en-US" sz="2400"/>
          </a:p>
        </p:txBody>
      </p:sp>
    </p:spTree>
    <p:extLst>
      <p:ext uri="{BB962C8B-B14F-4D97-AF65-F5344CB8AC3E}">
        <p14:creationId xmlns:p14="http://schemas.microsoft.com/office/powerpoint/2010/main" val="3569744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altLang="en-US" u="sng" smtClean="0"/>
              <a:t>Common Distance </a:t>
            </a:r>
            <a:r>
              <a:rPr lang="en-US" altLang="en-US" u="sng" smtClean="0"/>
              <a:t>measures</a:t>
            </a:r>
            <a:r>
              <a:rPr lang="en-US" altLang="en-US" smtClean="0"/>
              <a:t>:</a:t>
            </a:r>
            <a:endParaRPr lang="en-US" altLang="en-US" smtClean="0"/>
          </a:p>
        </p:txBody>
      </p:sp>
      <p:sp>
        <p:nvSpPr>
          <p:cNvPr id="7171" name="Rectangle 3"/>
          <p:cNvSpPr>
            <a:spLocks noGrp="1" noChangeArrowheads="1"/>
          </p:cNvSpPr>
          <p:nvPr>
            <p:ph type="body" idx="1"/>
          </p:nvPr>
        </p:nvSpPr>
        <p:spPr>
          <a:xfrm>
            <a:off x="839416" y="1600200"/>
            <a:ext cx="10441160" cy="5257800"/>
          </a:xfrm>
        </p:spPr>
        <p:txBody>
          <a:bodyPr/>
          <a:lstStyle/>
          <a:p>
            <a:pPr eaLnBrk="1" hangingPunct="1">
              <a:lnSpc>
                <a:spcPct val="90000"/>
              </a:lnSpc>
            </a:pPr>
            <a:r>
              <a:rPr lang="en-US" altLang="en-US" sz="2600" i="1"/>
              <a:t>Distance measure</a:t>
            </a:r>
            <a:r>
              <a:rPr lang="en-US" altLang="en-US" sz="2600"/>
              <a:t> will determine how the </a:t>
            </a:r>
            <a:r>
              <a:rPr lang="en-US" altLang="en-US" sz="2600" i="1"/>
              <a:t>similarity</a:t>
            </a:r>
            <a:r>
              <a:rPr lang="en-US" altLang="en-US" sz="2600"/>
              <a:t> of two elements is calculated and it will influence the shape of the clusters.</a:t>
            </a:r>
          </a:p>
          <a:p>
            <a:pPr eaLnBrk="1" hangingPunct="1">
              <a:lnSpc>
                <a:spcPct val="90000"/>
              </a:lnSpc>
              <a:buFont typeface="Wingdings" panose="05000000000000000000" pitchFamily="2" charset="2"/>
              <a:buNone/>
            </a:pPr>
            <a:r>
              <a:rPr lang="en-US" altLang="en-US" sz="2600"/>
              <a:t>	They include:</a:t>
            </a:r>
          </a:p>
          <a:p>
            <a:pPr eaLnBrk="1" hangingPunct="1">
              <a:lnSpc>
                <a:spcPct val="90000"/>
              </a:lnSpc>
              <a:buFont typeface="Wingdings" panose="05000000000000000000" pitchFamily="2" charset="2"/>
              <a:buNone/>
            </a:pPr>
            <a:r>
              <a:rPr lang="en-US" altLang="en-US" sz="2600"/>
              <a:t>1. The </a:t>
            </a:r>
            <a:r>
              <a:rPr lang="en-US" altLang="en-US" sz="2600" u="sng"/>
              <a:t>Euclidean distance</a:t>
            </a:r>
            <a:r>
              <a:rPr lang="en-US" altLang="en-US" sz="2600"/>
              <a:t> (also called 2-norm distance) is given by: </a:t>
            </a:r>
          </a:p>
          <a:p>
            <a:pPr eaLnBrk="1" hangingPunct="1">
              <a:lnSpc>
                <a:spcPct val="90000"/>
              </a:lnSpc>
              <a:buFont typeface="Wingdings" panose="05000000000000000000" pitchFamily="2" charset="2"/>
              <a:buNone/>
            </a:pPr>
            <a:endParaRPr lang="en-US" altLang="en-US" sz="2600"/>
          </a:p>
          <a:p>
            <a:pPr eaLnBrk="1" hangingPunct="1">
              <a:lnSpc>
                <a:spcPct val="90000"/>
              </a:lnSpc>
              <a:buFont typeface="Wingdings" panose="05000000000000000000" pitchFamily="2" charset="2"/>
              <a:buNone/>
            </a:pPr>
            <a:endParaRPr lang="en-US" altLang="en-US" sz="2600"/>
          </a:p>
          <a:p>
            <a:pPr eaLnBrk="1" hangingPunct="1">
              <a:lnSpc>
                <a:spcPct val="90000"/>
              </a:lnSpc>
              <a:buFont typeface="Wingdings" panose="05000000000000000000" pitchFamily="2" charset="2"/>
              <a:buNone/>
            </a:pPr>
            <a:r>
              <a:rPr lang="en-US" altLang="en-US" sz="2600"/>
              <a:t>2. The </a:t>
            </a:r>
            <a:r>
              <a:rPr lang="en-US" altLang="en-US" sz="2600" u="sng"/>
              <a:t>Manhattan distance</a:t>
            </a:r>
            <a:r>
              <a:rPr lang="en-US" altLang="en-US" sz="2600"/>
              <a:t> (also called taxicab norm or 1-norm) is given by:</a:t>
            </a:r>
          </a:p>
          <a:p>
            <a:pPr eaLnBrk="1" hangingPunct="1">
              <a:lnSpc>
                <a:spcPct val="90000"/>
              </a:lnSpc>
              <a:buFont typeface="Wingdings" panose="05000000000000000000" pitchFamily="2" charset="2"/>
              <a:buNone/>
            </a:pPr>
            <a:endParaRPr lang="en-US" altLang="en-US" sz="2600"/>
          </a:p>
          <a:p>
            <a:pPr algn="just" eaLnBrk="1" hangingPunct="1">
              <a:lnSpc>
                <a:spcPct val="90000"/>
              </a:lnSpc>
              <a:buFont typeface="Wingdings" panose="05000000000000000000" pitchFamily="2" charset="2"/>
              <a:buNone/>
            </a:pPr>
            <a:r>
              <a:rPr lang="en-US" altLang="en-US" sz="2600"/>
              <a:t> </a:t>
            </a:r>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720" y="3717032"/>
            <a:ext cx="3200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0520" y="5698216"/>
            <a:ext cx="2590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99764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endParaRPr lang="en-US" altLang="en-US" smtClean="0"/>
          </a:p>
        </p:txBody>
      </p:sp>
      <p:sp>
        <p:nvSpPr>
          <p:cNvPr id="8195" name="Rectangle 3"/>
          <p:cNvSpPr>
            <a:spLocks noGrp="1" noChangeArrowheads="1"/>
          </p:cNvSpPr>
          <p:nvPr>
            <p:ph type="body" idx="1"/>
          </p:nvPr>
        </p:nvSpPr>
        <p:spPr>
          <a:xfrm>
            <a:off x="767408" y="1628800"/>
            <a:ext cx="11018192" cy="5229200"/>
          </a:xfrm>
        </p:spPr>
        <p:txBody>
          <a:bodyPr/>
          <a:lstStyle/>
          <a:p>
            <a:pPr algn="just" eaLnBrk="1" hangingPunct="1">
              <a:buSzTx/>
              <a:buFont typeface="Symbol" panose="05050102010706020507" pitchFamily="18" charset="2"/>
              <a:buNone/>
            </a:pPr>
            <a:r>
              <a:rPr lang="en-US" altLang="en-US" smtClean="0"/>
              <a:t>3.The</a:t>
            </a:r>
            <a:r>
              <a:rPr lang="en-US" altLang="en-US" u="sng" smtClean="0"/>
              <a:t> maximum norm</a:t>
            </a:r>
            <a:r>
              <a:rPr lang="en-US" altLang="en-US" smtClean="0"/>
              <a:t> is given by:</a:t>
            </a:r>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endParaRPr lang="en-US" altLang="en-US" smtClean="0"/>
          </a:p>
          <a:p>
            <a:pPr eaLnBrk="1" hangingPunct="1">
              <a:buFont typeface="Wingdings" panose="05000000000000000000" pitchFamily="2" charset="2"/>
              <a:buNone/>
            </a:pPr>
            <a:r>
              <a:rPr lang="en-US" altLang="en-US" smtClean="0"/>
              <a:t>4. The</a:t>
            </a:r>
            <a:r>
              <a:rPr lang="en-US" altLang="en-US" u="sng" smtClean="0"/>
              <a:t> Mahalanobis distance</a:t>
            </a:r>
            <a:r>
              <a:rPr lang="en-US" altLang="en-US" smtClean="0"/>
              <a:t> corrects data for different scales and correlations in the variables. </a:t>
            </a:r>
          </a:p>
          <a:p>
            <a:pPr eaLnBrk="1" hangingPunct="1">
              <a:buFont typeface="Wingdings" panose="05000000000000000000" pitchFamily="2" charset="2"/>
              <a:buNone/>
            </a:pPr>
            <a:r>
              <a:rPr lang="en-US" altLang="en-US" smtClean="0"/>
              <a:t>5. </a:t>
            </a:r>
            <a:r>
              <a:rPr lang="en-US" altLang="en-US" u="sng" smtClean="0"/>
              <a:t>Inner product space</a:t>
            </a:r>
            <a:r>
              <a:rPr lang="en-US" altLang="en-US" smtClean="0"/>
              <a:t>: The angle between two vectors can be used as a distance measure when clustering high dimensional data </a:t>
            </a:r>
          </a:p>
          <a:p>
            <a:pPr eaLnBrk="1" hangingPunct="1">
              <a:buFont typeface="Wingdings" panose="05000000000000000000" pitchFamily="2" charset="2"/>
              <a:buNone/>
            </a:pPr>
            <a:r>
              <a:rPr lang="en-US" altLang="en-US" smtClean="0"/>
              <a:t>6. </a:t>
            </a:r>
            <a:r>
              <a:rPr lang="en-US" altLang="en-US" u="sng" smtClean="0"/>
              <a:t>Hamming distance</a:t>
            </a:r>
            <a:r>
              <a:rPr lang="en-US" altLang="en-US" smtClean="0"/>
              <a:t> (sometimes edit distance) measures the minimum number of substitutions required to change one member into another</a:t>
            </a:r>
            <a:r>
              <a:rPr lang="en-US" altLang="en-US" smtClean="0"/>
              <a:t>. </a:t>
            </a:r>
            <a:endParaRPr lang="en-US" altLang="en-US" smtClean="0"/>
          </a:p>
        </p:txBody>
      </p:sp>
      <p:pic>
        <p:nvPicPr>
          <p:cNvPr id="81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9616" y="2348880"/>
            <a:ext cx="2590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1659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a:t>K-Means Clustering</a:t>
            </a:r>
          </a:p>
        </p:txBody>
      </p:sp>
      <p:sp>
        <p:nvSpPr>
          <p:cNvPr id="9219" name="Rectangle 3"/>
          <p:cNvSpPr>
            <a:spLocks noGrp="1" noChangeArrowheads="1"/>
          </p:cNvSpPr>
          <p:nvPr>
            <p:ph type="body" idx="1"/>
          </p:nvPr>
        </p:nvSpPr>
        <p:spPr>
          <a:xfrm>
            <a:off x="914400" y="1719264"/>
            <a:ext cx="10438184" cy="5138737"/>
          </a:xfrm>
        </p:spPr>
        <p:txBody>
          <a:bodyPr/>
          <a:lstStyle/>
          <a:p>
            <a:pPr eaLnBrk="1" hangingPunct="1"/>
            <a:r>
              <a:rPr lang="en-US" altLang="en-US" smtClean="0"/>
              <a:t>The </a:t>
            </a:r>
            <a:r>
              <a:rPr lang="en-US" altLang="en-US" b="1" smtClean="0"/>
              <a:t>k-means algorithm</a:t>
            </a:r>
            <a:r>
              <a:rPr lang="en-US" altLang="en-US" smtClean="0"/>
              <a:t> is an algorithm to cluster </a:t>
            </a:r>
            <a:r>
              <a:rPr lang="en-US" altLang="en-US" i="1" smtClean="0"/>
              <a:t>n</a:t>
            </a:r>
            <a:r>
              <a:rPr lang="en-US" altLang="en-US" smtClean="0"/>
              <a:t> objects based on attributes into </a:t>
            </a:r>
            <a:r>
              <a:rPr lang="en-US" altLang="en-US" i="1" smtClean="0"/>
              <a:t>k</a:t>
            </a:r>
            <a:r>
              <a:rPr lang="en-US" altLang="en-US" smtClean="0"/>
              <a:t> partitions, where </a:t>
            </a:r>
            <a:r>
              <a:rPr lang="en-US" altLang="en-US" i="1" smtClean="0"/>
              <a:t>k</a:t>
            </a:r>
            <a:r>
              <a:rPr lang="en-US" altLang="en-US" smtClean="0"/>
              <a:t> &lt; </a:t>
            </a:r>
            <a:r>
              <a:rPr lang="en-US" altLang="en-US" i="1" smtClean="0"/>
              <a:t>n</a:t>
            </a:r>
            <a:r>
              <a:rPr lang="en-US" altLang="en-US" smtClean="0"/>
              <a:t>. </a:t>
            </a:r>
          </a:p>
          <a:p>
            <a:pPr eaLnBrk="1" hangingPunct="1"/>
            <a:r>
              <a:rPr lang="en-US" altLang="en-US" smtClean="0"/>
              <a:t>It is similar to the expectation-maximization algorithm for mixtures of Gaussians in that they both attempt to find the centers of natural clusters in the data. </a:t>
            </a:r>
          </a:p>
          <a:p>
            <a:pPr eaLnBrk="1" hangingPunct="1"/>
            <a:r>
              <a:rPr lang="en-US" altLang="en-US" smtClean="0"/>
              <a:t>It assumes that the object attributes form a vector space. </a:t>
            </a:r>
          </a:p>
          <a:p>
            <a:pPr eaLnBrk="1" hangingPunct="1"/>
            <a:endParaRPr lang="en-US" altLang="en-US" smtClean="0"/>
          </a:p>
        </p:txBody>
      </p:sp>
    </p:spTree>
    <p:extLst>
      <p:ext uri="{BB962C8B-B14F-4D97-AF65-F5344CB8AC3E}">
        <p14:creationId xmlns:p14="http://schemas.microsoft.com/office/powerpoint/2010/main" val="3042028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endParaRPr lang="en-US" altLang="en-US" baseline="30000" smtClean="0"/>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mtClean="0"/>
              <a:t>An algorithm for partitioning (or clustering) N data points into K disjoint subsets S</a:t>
            </a:r>
            <a:r>
              <a:rPr lang="en-US" altLang="en-US" baseline="-25000" smtClean="0"/>
              <a:t>j</a:t>
            </a:r>
            <a:r>
              <a:rPr lang="en-US" altLang="en-US" smtClean="0"/>
              <a:t> containing data points so as to minimize the sum-of-squares criterion </a:t>
            </a:r>
          </a:p>
          <a:p>
            <a:pPr eaLnBrk="1" hangingPunct="1">
              <a:lnSpc>
                <a:spcPct val="90000"/>
              </a:lnSpc>
            </a:pPr>
            <a:endParaRPr lang="en-US" altLang="en-US" smtClean="0"/>
          </a:p>
          <a:p>
            <a:pPr eaLnBrk="1" hangingPunct="1">
              <a:lnSpc>
                <a:spcPct val="90000"/>
              </a:lnSpc>
              <a:buFont typeface="Wingdings" panose="05000000000000000000" pitchFamily="2" charset="2"/>
              <a:buNone/>
            </a:pPr>
            <a:endParaRPr lang="en-US" altLang="en-US" smtClean="0"/>
          </a:p>
          <a:p>
            <a:pPr eaLnBrk="1" hangingPunct="1">
              <a:lnSpc>
                <a:spcPct val="90000"/>
              </a:lnSpc>
              <a:buFont typeface="Wingdings" panose="05000000000000000000" pitchFamily="2" charset="2"/>
              <a:buNone/>
            </a:pPr>
            <a:r>
              <a:rPr lang="en-US" altLang="en-US" smtClean="0"/>
              <a:t>	where x</a:t>
            </a:r>
            <a:r>
              <a:rPr lang="en-US" altLang="en-US" baseline="-25000" smtClean="0"/>
              <a:t>n </a:t>
            </a:r>
            <a:r>
              <a:rPr lang="en-US" altLang="en-US" smtClean="0"/>
              <a:t>is a vector representing the the n</a:t>
            </a:r>
            <a:r>
              <a:rPr lang="en-US" altLang="en-US" baseline="30000" smtClean="0"/>
              <a:t>th</a:t>
            </a:r>
            <a:r>
              <a:rPr lang="en-US" altLang="en-US" smtClean="0"/>
              <a:t> data point and u</a:t>
            </a:r>
            <a:r>
              <a:rPr lang="en-US" altLang="en-US" baseline="-25000" smtClean="0"/>
              <a:t>j</a:t>
            </a:r>
            <a:r>
              <a:rPr lang="en-US" altLang="en-US" smtClean="0"/>
              <a:t> is the geometric centroid of the data points in S</a:t>
            </a:r>
            <a:r>
              <a:rPr lang="en-US" altLang="en-US" baseline="-25000" smtClean="0"/>
              <a:t>j</a:t>
            </a:r>
            <a:r>
              <a:rPr lang="en-US" altLang="en-US" smtClean="0"/>
              <a:t>. </a:t>
            </a:r>
          </a:p>
        </p:txBody>
      </p:sp>
      <p:pic>
        <p:nvPicPr>
          <p:cNvPr id="10244" name="Picture 4" descr=" J=sum_(j=1)^Ksum_(n in S_j)|x_n-mu_j|^2,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8" y="2564904"/>
            <a:ext cx="2438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183386"/>
      </p:ext>
    </p:extLst>
  </p:cSld>
  <p:clrMapOvr>
    <a:masterClrMapping/>
  </p:clrMapOvr>
  <p:timing>
    <p:tnLst>
      <p:par>
        <p:cTn id="1" dur="indefinite" restart="never" nodeType="tmRoot"/>
      </p:par>
    </p:tnLst>
  </p:timing>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12376</TotalTime>
  <Words>1043</Words>
  <Application>Microsoft Office PowerPoint</Application>
  <PresentationFormat>Widescreen</PresentationFormat>
  <Paragraphs>110</Paragraphs>
  <Slides>26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Symbol</vt:lpstr>
      <vt:lpstr>Verdana</vt:lpstr>
      <vt:lpstr>Wingdings</vt:lpstr>
      <vt:lpstr>powerpoint-template-apr7</vt:lpstr>
      <vt:lpstr>Microsoft Graph Chart</vt:lpstr>
      <vt:lpstr>FAKULTAS TEKNOLOGI INFORMASI</vt:lpstr>
      <vt:lpstr>KLASTERISASI DENGAN K-MEANS</vt:lpstr>
      <vt:lpstr>Tujuan Pembelajaran</vt:lpstr>
      <vt:lpstr>INTRODUCTION : What is clustering?</vt:lpstr>
      <vt:lpstr>Types of clustering:</vt:lpstr>
      <vt:lpstr>Common Distance measures:</vt:lpstr>
      <vt:lpstr>PowerPoint Presentation</vt:lpstr>
      <vt:lpstr>K-Means Clustering</vt:lpstr>
      <vt:lpstr>PowerPoint Presentation</vt:lpstr>
      <vt:lpstr>PowerPoint Presentation</vt:lpstr>
      <vt:lpstr>How the K-Mean Clustering algorithm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vt:lpstr>
      <vt:lpstr>(with K=3)</vt:lpstr>
      <vt:lpstr>PLOT</vt:lpstr>
      <vt:lpstr>Weaknesses of K-Mean Clustering</vt:lpstr>
      <vt:lpstr>Applications of K-Mean Clustering</vt:lpstr>
      <vt:lpstr>CONCLUSION</vt:lpstr>
      <vt:lpstr>References</vt:lpstr>
      <vt:lpstr>Kesimpulan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Achmad Solichin</cp:lastModifiedBy>
  <cp:revision>541</cp:revision>
  <dcterms:created xsi:type="dcterms:W3CDTF">2011-05-21T14:11:58Z</dcterms:created>
  <dcterms:modified xsi:type="dcterms:W3CDTF">2020-12-01T15:55:52Z</dcterms:modified>
</cp:coreProperties>
</file>