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24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348" r:id="rId61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61" d="100"/>
          <a:sy n="61" d="100"/>
        </p:scale>
        <p:origin x="76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01/12/2020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01/12/2020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030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75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971925" y="8774114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D846768-93EB-42C2-A69E-5FFC206B9E9F}" type="slidenum">
              <a:rPr lang="en-US" altLang="zh-CN" sz="1200">
                <a:latin typeface="Times New Roman" panose="02020603050405020304" pitchFamily="18" charset="0"/>
              </a:rPr>
              <a:pPr algn="r"/>
              <a:t>30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194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344" y="692696"/>
            <a:ext cx="2765805" cy="1820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defRPr b="0"/>
            </a:lvl1pPr>
            <a:lvl2pPr marL="895350" indent="-438150">
              <a:buFont typeface="Wingdings" panose="05000000000000000000" pitchFamily="2" charset="2"/>
              <a:buChar char="§"/>
              <a:defRPr/>
            </a:lvl2pPr>
            <a:lvl3pPr marL="1347788" indent="-433388">
              <a:buFont typeface="Wingdings" panose="05000000000000000000" pitchFamily="2" charset="2"/>
              <a:buChar char="ü"/>
              <a:defRPr/>
            </a:lvl3pPr>
            <a:lvl4pPr marL="1790700" indent="-419100">
              <a:buFont typeface="Wingdings" panose="05000000000000000000" pitchFamily="2" charset="2"/>
              <a:buChar char="v"/>
              <a:defRPr/>
            </a:lvl4pPr>
            <a:lvl5pPr marL="2243138" indent="-414338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76672"/>
            <a:ext cx="10814992" cy="9409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docs.cs.ualberta.ca/~yaling/Cluster/Applet/Code/Cluster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1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1384" y="4149080"/>
            <a:ext cx="10945216" cy="1512168"/>
          </a:xfrm>
        </p:spPr>
        <p:txBody>
          <a:bodyPr/>
          <a:lstStyle/>
          <a:p>
            <a:r>
              <a:rPr lang="en-ID" sz="4400" b="1" smtClean="0"/>
              <a:t>KECERDASAN TIRUAN</a:t>
            </a:r>
            <a:endParaRPr lang="id-ID" sz="4400" b="1"/>
          </a:p>
          <a:p>
            <a:r>
              <a:rPr lang="id-ID" sz="3600" b="1"/>
              <a:t>[ K</a:t>
            </a:r>
            <a:r>
              <a:rPr lang="en-ID" sz="3600" b="1" smtClean="0"/>
              <a:t>P045</a:t>
            </a:r>
            <a:r>
              <a:rPr lang="id-ID" sz="3600" b="1" smtClean="0"/>
              <a:t> </a:t>
            </a:r>
            <a:r>
              <a:rPr lang="id-ID" sz="3600" b="1"/>
              <a:t>/ </a:t>
            </a:r>
            <a:r>
              <a:rPr lang="en-ID" sz="3600" b="1"/>
              <a:t>3</a:t>
            </a:r>
            <a:r>
              <a:rPr lang="id-ID" sz="3600" b="1"/>
              <a:t> SKS ]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</a:rPr>
              <a:t>Dissimilarity/Similarity metric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Similarity is expressed in terms of a distance function, typically metric: </a:t>
            </a:r>
            <a:r>
              <a:rPr lang="en-US" altLang="zh-CN" i="1" dirty="0">
                <a:ea typeface="SimSun" panose="02010600030101010101" pitchFamily="2" charset="-122"/>
              </a:rPr>
              <a:t>d</a:t>
            </a:r>
            <a:r>
              <a:rPr lang="en-US" altLang="zh-CN" dirty="0">
                <a:ea typeface="SimSun" panose="02010600030101010101" pitchFamily="2" charset="-122"/>
              </a:rPr>
              <a:t>(</a:t>
            </a:r>
            <a:r>
              <a:rPr lang="en-US" altLang="zh-CN" i="1" dirty="0" err="1">
                <a:ea typeface="SimSun" panose="02010600030101010101" pitchFamily="2" charset="-122"/>
              </a:rPr>
              <a:t>i</a:t>
            </a:r>
            <a:r>
              <a:rPr lang="en-US" altLang="zh-CN" i="1" dirty="0">
                <a:ea typeface="SimSun" panose="02010600030101010101" pitchFamily="2" charset="-122"/>
              </a:rPr>
              <a:t>, j</a:t>
            </a:r>
            <a:r>
              <a:rPr lang="en-US" altLang="zh-CN" dirty="0">
                <a:ea typeface="SimSun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The definitions of </a:t>
            </a: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distance functions</a:t>
            </a:r>
            <a:r>
              <a:rPr lang="en-US" altLang="zh-CN" dirty="0">
                <a:ea typeface="SimSun" panose="02010600030101010101" pitchFamily="2" charset="-122"/>
              </a:rPr>
              <a:t> are usually rather different for interval-scaled, </a:t>
            </a:r>
            <a:r>
              <a:rPr lang="en-US" altLang="zh-CN" dirty="0" err="1">
                <a:ea typeface="SimSun" panose="02010600030101010101" pitchFamily="2" charset="-122"/>
              </a:rPr>
              <a:t>boolean</a:t>
            </a:r>
            <a:r>
              <a:rPr lang="en-US" altLang="zh-CN" dirty="0">
                <a:ea typeface="SimSun" panose="02010600030101010101" pitchFamily="2" charset="-122"/>
              </a:rPr>
              <a:t>, categorical, ordinal ratio, and vector variables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Weights should be associated with different variables based on applications and data semantics</a:t>
            </a:r>
            <a:endParaRPr lang="en-US" altLang="zh-CN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457200" indent="-457200"/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</a:rPr>
              <a:t>Quality of clustering</a:t>
            </a:r>
            <a:r>
              <a:rPr lang="en-US" altLang="zh-CN" sz="2400" dirty="0">
                <a:ea typeface="SimSun" panose="02010600030101010101" pitchFamily="2" charset="-122"/>
              </a:rPr>
              <a:t>: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There is usually a separate “quality” function that measures the “goodness” of a cluster.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It is hard to define “similar enough” or “good enough” </a:t>
            </a:r>
          </a:p>
          <a:p>
            <a:pPr lvl="2"/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 The answer is typically highly subjective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Measure the Quality of Clustering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122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914400" y="1556791"/>
            <a:ext cx="10222160" cy="507260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Partitioning criteria</a:t>
            </a:r>
          </a:p>
          <a:p>
            <a:pPr lvl="1">
              <a:spcAft>
                <a:spcPts val="600"/>
              </a:spcAft>
            </a:pPr>
            <a:r>
              <a:rPr lang="en-US" altLang="zh-CN" sz="2000" dirty="0">
                <a:ea typeface="SimSun" panose="02010600030101010101" pitchFamily="2" charset="-122"/>
              </a:rPr>
              <a:t>Single level vs. hierarchical partitioning (often, multi-level hierarchical partitioning is desirable)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Separation of clusters</a:t>
            </a:r>
          </a:p>
          <a:p>
            <a:pPr lvl="1">
              <a:spcAft>
                <a:spcPts val="600"/>
              </a:spcAft>
            </a:pPr>
            <a:r>
              <a:rPr lang="en-US" altLang="zh-CN" sz="2000" dirty="0">
                <a:ea typeface="SimSun" panose="02010600030101010101" pitchFamily="2" charset="-122"/>
              </a:rPr>
              <a:t>Exclusive (e.g., one customer belongs to only one region) vs. non-exclusive (e.g., one document may belong to more than one class)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Similarity measure</a:t>
            </a:r>
          </a:p>
          <a:p>
            <a:pPr lvl="1">
              <a:spcAft>
                <a:spcPts val="600"/>
              </a:spcAft>
            </a:pPr>
            <a:r>
              <a:rPr lang="en-US" altLang="zh-CN" sz="2000" dirty="0">
                <a:ea typeface="SimSun" panose="02010600030101010101" pitchFamily="2" charset="-122"/>
              </a:rPr>
              <a:t>Distance-based (e.g., Euclidian, road network, vector)  vs. connectivity-based (e.g., density or contiguity)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Clustering space</a:t>
            </a:r>
          </a:p>
          <a:p>
            <a:pPr lvl="1">
              <a:spcAft>
                <a:spcPts val="600"/>
              </a:spcAft>
            </a:pPr>
            <a:r>
              <a:rPr lang="en-US" altLang="zh-CN" sz="2000" dirty="0">
                <a:ea typeface="SimSun" panose="02010600030101010101" pitchFamily="2" charset="-122"/>
              </a:rPr>
              <a:t>Full space (often when low dimensional) vs. subspaces (often in high-dimensional clustering)</a:t>
            </a:r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35EE838-01B9-476E-A457-269E498E5E96}" type="slidenum">
              <a:rPr lang="en-US" altLang="zh-CN">
                <a:ea typeface="SimSun" panose="02010600030101010101" pitchFamily="2" charset="-122"/>
              </a:rPr>
              <a:pPr eaLnBrk="1" hangingPunct="1"/>
              <a:t>11</a:t>
            </a:fld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Considerations for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8377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Clustering all the data instead of only on samples</a:t>
            </a:r>
          </a:p>
          <a:p>
            <a:r>
              <a:rPr lang="en-US" dirty="0"/>
              <a:t>Ability to deal with different types of attributes</a:t>
            </a:r>
          </a:p>
          <a:p>
            <a:pPr lvl="1"/>
            <a:r>
              <a:rPr lang="en-US" dirty="0"/>
              <a:t>Numerical, binary, categorical, ordinal, linked, and mixture of these </a:t>
            </a:r>
          </a:p>
          <a:p>
            <a:r>
              <a:rPr lang="en-US" dirty="0"/>
              <a:t>Constraint-based clustering</a:t>
            </a:r>
          </a:p>
          <a:p>
            <a:pPr lvl="1"/>
            <a:r>
              <a:rPr lang="en-US" dirty="0"/>
              <a:t>User may give inputs on constraints</a:t>
            </a:r>
          </a:p>
          <a:p>
            <a:pPr lvl="1"/>
            <a:r>
              <a:rPr lang="en-US" dirty="0"/>
              <a:t>Use domain knowledge to determine input parameters</a:t>
            </a:r>
          </a:p>
          <a:p>
            <a:r>
              <a:rPr lang="en-US" dirty="0"/>
              <a:t>Interpretability and usability</a:t>
            </a:r>
          </a:p>
          <a:p>
            <a:r>
              <a:rPr lang="en-US" dirty="0"/>
              <a:t>Others </a:t>
            </a:r>
          </a:p>
          <a:p>
            <a:pPr lvl="1"/>
            <a:r>
              <a:rPr lang="en-US" dirty="0"/>
              <a:t>Discovery of clusters with arbitrary shape</a:t>
            </a:r>
          </a:p>
          <a:p>
            <a:pPr lvl="1"/>
            <a:r>
              <a:rPr lang="en-US" dirty="0"/>
              <a:t>Ability to deal with noisy data</a:t>
            </a:r>
          </a:p>
          <a:p>
            <a:pPr lvl="1"/>
            <a:r>
              <a:rPr lang="en-US" dirty="0"/>
              <a:t>Incremental clustering and insensitivity to input order</a:t>
            </a:r>
          </a:p>
          <a:p>
            <a:pPr lvl="1"/>
            <a:r>
              <a:rPr lang="en-US" dirty="0"/>
              <a:t>High dimensionality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Requirements and Challenges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753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2"/>
            <a:ext cx="10582200" cy="491975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Partitioning</a:t>
            </a:r>
            <a:r>
              <a:rPr lang="en-US" dirty="0"/>
              <a:t> approach: </a:t>
            </a:r>
          </a:p>
          <a:p>
            <a:pPr lvl="1"/>
            <a:r>
              <a:rPr lang="en-US" dirty="0"/>
              <a:t>Construct various partitions and then evaluate them by some criterion, e.g., minimizing the sum of square errors</a:t>
            </a:r>
          </a:p>
          <a:p>
            <a:pPr lvl="1"/>
            <a:r>
              <a:rPr lang="en-US" dirty="0"/>
              <a:t>Typical methods: </a:t>
            </a:r>
            <a:r>
              <a:rPr lang="en-US" dirty="0">
                <a:solidFill>
                  <a:srgbClr val="0070C0"/>
                </a:solidFill>
              </a:rPr>
              <a:t>k-means</a:t>
            </a:r>
            <a:r>
              <a:rPr lang="en-US" dirty="0"/>
              <a:t>, k-</a:t>
            </a:r>
            <a:r>
              <a:rPr lang="en-US" dirty="0" err="1"/>
              <a:t>medoids</a:t>
            </a:r>
            <a:r>
              <a:rPr lang="en-US" dirty="0"/>
              <a:t>, CLARANS</a:t>
            </a:r>
          </a:p>
          <a:p>
            <a:r>
              <a:rPr lang="en-US" dirty="0">
                <a:solidFill>
                  <a:srgbClr val="C00000"/>
                </a:solidFill>
              </a:rPr>
              <a:t>Hierarchical</a:t>
            </a:r>
            <a:r>
              <a:rPr lang="en-US" dirty="0"/>
              <a:t> approach: </a:t>
            </a:r>
          </a:p>
          <a:p>
            <a:pPr lvl="1"/>
            <a:r>
              <a:rPr lang="en-US" dirty="0"/>
              <a:t>Create a hierarchical decomposition of the set of data (or objects) using some criterion</a:t>
            </a:r>
          </a:p>
          <a:p>
            <a:pPr lvl="1"/>
            <a:r>
              <a:rPr lang="en-US" dirty="0"/>
              <a:t>Typical methods: Diana, Agnes, BIRCH, CAMELEON</a:t>
            </a:r>
          </a:p>
          <a:p>
            <a:r>
              <a:rPr lang="en-US" dirty="0">
                <a:solidFill>
                  <a:srgbClr val="C00000"/>
                </a:solidFill>
              </a:rPr>
              <a:t>Density-based</a:t>
            </a:r>
            <a:r>
              <a:rPr lang="en-US" dirty="0"/>
              <a:t> approach: </a:t>
            </a:r>
          </a:p>
          <a:p>
            <a:pPr lvl="1"/>
            <a:r>
              <a:rPr lang="en-US" dirty="0"/>
              <a:t>Based on connectivity and density functions</a:t>
            </a:r>
          </a:p>
          <a:p>
            <a:pPr lvl="1"/>
            <a:r>
              <a:rPr lang="en-US" dirty="0"/>
              <a:t>Typical methods: DBSACN, OPTICS, </a:t>
            </a:r>
            <a:r>
              <a:rPr lang="en-US" dirty="0" err="1"/>
              <a:t>DenClue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Grid-based </a:t>
            </a:r>
            <a:r>
              <a:rPr lang="en-US" dirty="0"/>
              <a:t>approach: </a:t>
            </a:r>
          </a:p>
          <a:p>
            <a:pPr lvl="1"/>
            <a:r>
              <a:rPr lang="en-US" dirty="0"/>
              <a:t>based on a multiple-level granularity structure</a:t>
            </a:r>
          </a:p>
          <a:p>
            <a:pPr lvl="1"/>
            <a:r>
              <a:rPr lang="en-US" dirty="0"/>
              <a:t>Typical methods: STING, </a:t>
            </a:r>
            <a:r>
              <a:rPr lang="en-US" dirty="0" err="1"/>
              <a:t>WaveCluster</a:t>
            </a:r>
            <a:r>
              <a:rPr lang="en-US" dirty="0"/>
              <a:t>, CLIQUE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2696"/>
            <a:ext cx="10871200" cy="5635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Major Clustering Approaches 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672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Model-based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 model is hypothesized for each of the clusters and tries to find the best fit of that model to each other</a:t>
            </a:r>
          </a:p>
          <a:p>
            <a:pPr lvl="1"/>
            <a:r>
              <a:rPr lang="en-US" dirty="0"/>
              <a:t>Typical methods: EM, SOM, COBWEB</a:t>
            </a:r>
          </a:p>
          <a:p>
            <a:r>
              <a:rPr lang="en-US" dirty="0">
                <a:solidFill>
                  <a:srgbClr val="C00000"/>
                </a:solidFill>
              </a:rPr>
              <a:t>Frequent</a:t>
            </a:r>
            <a:r>
              <a:rPr lang="en-US" dirty="0"/>
              <a:t> pattern-based:</a:t>
            </a:r>
          </a:p>
          <a:p>
            <a:pPr lvl="1"/>
            <a:r>
              <a:rPr lang="en-US" dirty="0"/>
              <a:t>Based on the analysis of frequent patterns</a:t>
            </a:r>
          </a:p>
          <a:p>
            <a:pPr lvl="1"/>
            <a:r>
              <a:rPr lang="en-US" dirty="0"/>
              <a:t>Typical methods: p-Cluster</a:t>
            </a:r>
          </a:p>
          <a:p>
            <a:r>
              <a:rPr lang="en-US" dirty="0">
                <a:solidFill>
                  <a:srgbClr val="C00000"/>
                </a:solidFill>
              </a:rPr>
              <a:t>User-guided </a:t>
            </a:r>
            <a:r>
              <a:rPr lang="en-US" dirty="0"/>
              <a:t>or constraint-based: </a:t>
            </a:r>
          </a:p>
          <a:p>
            <a:pPr lvl="1"/>
            <a:r>
              <a:rPr lang="en-US" dirty="0"/>
              <a:t>Clustering by considering user-specified or application-specific constraints</a:t>
            </a:r>
          </a:p>
          <a:p>
            <a:pPr lvl="1"/>
            <a:r>
              <a:rPr lang="en-US" dirty="0"/>
              <a:t>Typical methods: COD (obstacles), constrained clustering</a:t>
            </a:r>
          </a:p>
          <a:p>
            <a:r>
              <a:rPr lang="en-US" dirty="0">
                <a:solidFill>
                  <a:srgbClr val="C00000"/>
                </a:solidFill>
              </a:rPr>
              <a:t>Link-based </a:t>
            </a:r>
            <a:r>
              <a:rPr lang="en-US" dirty="0"/>
              <a:t>clustering:</a:t>
            </a:r>
          </a:p>
          <a:p>
            <a:pPr lvl="1"/>
            <a:r>
              <a:rPr lang="en-US" dirty="0"/>
              <a:t>Objects are often linked together in various ways</a:t>
            </a:r>
          </a:p>
          <a:p>
            <a:pPr lvl="1"/>
            <a:r>
              <a:rPr lang="en-US" dirty="0"/>
              <a:t>Massive links can be used to cluster objects: </a:t>
            </a:r>
            <a:r>
              <a:rPr lang="en-US" dirty="0" err="1"/>
              <a:t>SimRank</a:t>
            </a:r>
            <a:r>
              <a:rPr lang="en-US" dirty="0"/>
              <a:t>, </a:t>
            </a:r>
            <a:r>
              <a:rPr lang="en-US" dirty="0" err="1"/>
              <a:t>LinkClus</a:t>
            </a:r>
            <a:endParaRPr lang="en-US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Major Clustering Approaches 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39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smtClean="0">
                <a:solidFill>
                  <a:srgbClr val="000000"/>
                </a:solidFill>
              </a:rPr>
              <a:t>1</a:t>
            </a:r>
            <a:r>
              <a:rPr lang="en-ID" sz="3600" smtClean="0">
                <a:solidFill>
                  <a:srgbClr val="000000"/>
                </a:solidFill>
              </a:rPr>
              <a:t>. </a:t>
            </a:r>
            <a:r>
              <a:rPr lang="en-ID" sz="3600" dirty="0">
                <a:solidFill>
                  <a:srgbClr val="000000"/>
                </a:solidFill>
              </a:rPr>
              <a:t>Partitioning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8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29104"/>
            <a:ext cx="10441160" cy="517649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2600" dirty="0">
                <a:solidFill>
                  <a:srgbClr val="C00000"/>
                </a:solidFill>
                <a:ea typeface="SimSun" panose="02010600030101010101" pitchFamily="2" charset="-122"/>
              </a:rPr>
              <a:t>Partitioning method</a:t>
            </a:r>
            <a:r>
              <a:rPr lang="en-US" altLang="zh-CN" sz="2600" u="sng" dirty="0">
                <a:ea typeface="SimSun" panose="02010600030101010101" pitchFamily="2" charset="-122"/>
              </a:rPr>
              <a:t>:</a:t>
            </a:r>
            <a:r>
              <a:rPr lang="en-US" altLang="zh-CN" sz="2600" dirty="0">
                <a:ea typeface="SimSun" panose="02010600030101010101" pitchFamily="2" charset="-122"/>
              </a:rPr>
              <a:t> Partitioning a database </a:t>
            </a:r>
            <a:r>
              <a:rPr lang="en-US" altLang="zh-CN" sz="2600" b="1" i="1" dirty="0">
                <a:ea typeface="SimSun" panose="02010600030101010101" pitchFamily="2" charset="-122"/>
              </a:rPr>
              <a:t>D</a:t>
            </a:r>
            <a:r>
              <a:rPr lang="en-US" altLang="zh-CN" sz="2600" dirty="0">
                <a:ea typeface="SimSun" panose="02010600030101010101" pitchFamily="2" charset="-122"/>
              </a:rPr>
              <a:t> of </a:t>
            </a:r>
            <a:r>
              <a:rPr lang="en-US" altLang="zh-CN" sz="2600" b="1" i="1" dirty="0">
                <a:ea typeface="SimSun" panose="02010600030101010101" pitchFamily="2" charset="-122"/>
              </a:rPr>
              <a:t>n</a:t>
            </a:r>
            <a:r>
              <a:rPr lang="en-US" altLang="zh-CN" sz="2600" dirty="0">
                <a:ea typeface="SimSun" panose="02010600030101010101" pitchFamily="2" charset="-122"/>
              </a:rPr>
              <a:t> objects into a set of </a:t>
            </a:r>
            <a:r>
              <a:rPr lang="en-US" altLang="zh-CN" sz="2600" b="1" i="1" dirty="0">
                <a:ea typeface="SimSun" panose="02010600030101010101" pitchFamily="2" charset="-122"/>
              </a:rPr>
              <a:t>k</a:t>
            </a:r>
            <a:r>
              <a:rPr lang="en-US" altLang="zh-CN" sz="2600" dirty="0">
                <a:ea typeface="SimSun" panose="02010600030101010101" pitchFamily="2" charset="-122"/>
              </a:rPr>
              <a:t> clusters, such that the sum of squared distances is minimized (where c</a:t>
            </a:r>
            <a:r>
              <a:rPr lang="en-US" altLang="zh-CN" sz="2600" baseline="-25000" dirty="0">
                <a:ea typeface="SimSun" panose="02010600030101010101" pitchFamily="2" charset="-122"/>
              </a:rPr>
              <a:t>i</a:t>
            </a:r>
            <a:r>
              <a:rPr lang="en-US" altLang="zh-CN" sz="2600" dirty="0">
                <a:ea typeface="SimSun" panose="02010600030101010101" pitchFamily="2" charset="-122"/>
              </a:rPr>
              <a:t> is the centroid or </a:t>
            </a:r>
            <a:r>
              <a:rPr lang="en-US" altLang="zh-CN" sz="2600" dirty="0" err="1">
                <a:ea typeface="SimSun" panose="02010600030101010101" pitchFamily="2" charset="-122"/>
              </a:rPr>
              <a:t>medoid</a:t>
            </a:r>
            <a:r>
              <a:rPr lang="en-US" altLang="zh-CN" sz="2600" dirty="0">
                <a:ea typeface="SimSun" panose="02010600030101010101" pitchFamily="2" charset="-122"/>
              </a:rPr>
              <a:t> of cluster </a:t>
            </a:r>
            <a:r>
              <a:rPr lang="en-US" altLang="zh-CN" sz="2600" dirty="0" err="1">
                <a:ea typeface="SimSun" panose="02010600030101010101" pitchFamily="2" charset="-122"/>
              </a:rPr>
              <a:t>C</a:t>
            </a:r>
            <a:r>
              <a:rPr lang="en-US" altLang="zh-CN" sz="26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600" dirty="0">
                <a:ea typeface="SimSun" panose="02010600030101010101" pitchFamily="2" charset="-122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zh-CN" sz="2600" dirty="0"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600" dirty="0">
                <a:ea typeface="SimSun" panose="02010600030101010101" pitchFamily="2" charset="-122"/>
              </a:rPr>
              <a:t>Given </a:t>
            </a:r>
            <a:r>
              <a:rPr lang="en-US" altLang="zh-CN" sz="2600" i="1" dirty="0">
                <a:ea typeface="SimSun" panose="02010600030101010101" pitchFamily="2" charset="-122"/>
              </a:rPr>
              <a:t>k</a:t>
            </a:r>
            <a:r>
              <a:rPr lang="en-US" altLang="zh-CN" sz="2600" dirty="0">
                <a:ea typeface="SimSun" panose="02010600030101010101" pitchFamily="2" charset="-122"/>
              </a:rPr>
              <a:t>, find a partition of </a:t>
            </a:r>
            <a:r>
              <a:rPr lang="en-US" altLang="zh-CN" sz="2600" i="1" dirty="0">
                <a:ea typeface="SimSun" panose="02010600030101010101" pitchFamily="2" charset="-122"/>
              </a:rPr>
              <a:t>k clusters </a:t>
            </a:r>
            <a:r>
              <a:rPr lang="en-US" altLang="zh-CN" sz="2600" dirty="0">
                <a:ea typeface="SimSun" panose="02010600030101010101" pitchFamily="2" charset="-122"/>
              </a:rPr>
              <a:t>that optimizes the chosen partitioning criterion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0070C0"/>
                </a:solidFill>
                <a:ea typeface="SimSun" panose="02010600030101010101" pitchFamily="2" charset="-122"/>
              </a:rPr>
              <a:t>Global optimal</a:t>
            </a:r>
            <a:r>
              <a:rPr lang="en-US" altLang="zh-CN" sz="2000" dirty="0">
                <a:ea typeface="SimSun" panose="02010600030101010101" pitchFamily="2" charset="-122"/>
              </a:rPr>
              <a:t>: exhaustively enumerate all partitions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0070C0"/>
                </a:solidFill>
                <a:ea typeface="SimSun" panose="02010600030101010101" pitchFamily="2" charset="-122"/>
              </a:rPr>
              <a:t>Heuristic methods</a:t>
            </a:r>
            <a:r>
              <a:rPr lang="en-US" altLang="zh-CN" sz="2000" dirty="0">
                <a:ea typeface="SimSun" panose="02010600030101010101" pitchFamily="2" charset="-122"/>
              </a:rPr>
              <a:t>: </a:t>
            </a:r>
            <a:r>
              <a:rPr lang="en-US" altLang="zh-CN" sz="2000" i="1" dirty="0">
                <a:ea typeface="SimSun" panose="02010600030101010101" pitchFamily="2" charset="-122"/>
              </a:rPr>
              <a:t>k-means</a:t>
            </a:r>
            <a:r>
              <a:rPr lang="en-US" altLang="zh-CN" sz="2000" dirty="0">
                <a:ea typeface="SimSun" panose="02010600030101010101" pitchFamily="2" charset="-122"/>
              </a:rPr>
              <a:t> and </a:t>
            </a:r>
            <a:r>
              <a:rPr lang="en-US" altLang="zh-CN" sz="2000" i="1" dirty="0">
                <a:ea typeface="SimSun" panose="02010600030101010101" pitchFamily="2" charset="-122"/>
              </a:rPr>
              <a:t>k-</a:t>
            </a:r>
            <a:r>
              <a:rPr lang="en-US" altLang="zh-CN" sz="2000" i="1" dirty="0" err="1">
                <a:ea typeface="SimSun" panose="02010600030101010101" pitchFamily="2" charset="-122"/>
              </a:rPr>
              <a:t>medoids</a:t>
            </a:r>
            <a:r>
              <a:rPr lang="en-US" altLang="zh-CN" sz="2000" dirty="0">
                <a:ea typeface="SimSun" panose="02010600030101010101" pitchFamily="2" charset="-122"/>
              </a:rPr>
              <a:t> algorithms</a:t>
            </a:r>
          </a:p>
          <a:p>
            <a:pPr lvl="1">
              <a:lnSpc>
                <a:spcPct val="110000"/>
              </a:lnSpc>
            </a:pPr>
            <a:r>
              <a:rPr lang="en-US" altLang="zh-CN" sz="2000" i="1" dirty="0">
                <a:solidFill>
                  <a:srgbClr val="0070C0"/>
                </a:solidFill>
                <a:ea typeface="SimSun" panose="02010600030101010101" pitchFamily="2" charset="-122"/>
              </a:rPr>
              <a:t>k-means</a:t>
            </a:r>
            <a:r>
              <a:rPr lang="en-US" altLang="zh-CN" sz="2000" dirty="0">
                <a:solidFill>
                  <a:srgbClr val="0070C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ea typeface="SimSun" panose="02010600030101010101" pitchFamily="2" charset="-122"/>
              </a:rPr>
              <a:t>(MacQueen’67, Lloyd’57/’82): Each cluster is represented by the center of the cluster</a:t>
            </a:r>
          </a:p>
          <a:p>
            <a:pPr lvl="1">
              <a:lnSpc>
                <a:spcPct val="110000"/>
              </a:lnSpc>
            </a:pPr>
            <a:r>
              <a:rPr lang="en-US" altLang="zh-CN" sz="2000" i="1" dirty="0">
                <a:solidFill>
                  <a:srgbClr val="0070C0"/>
                </a:solidFill>
                <a:ea typeface="SimSun" panose="02010600030101010101" pitchFamily="2" charset="-122"/>
              </a:rPr>
              <a:t>k-</a:t>
            </a:r>
            <a:r>
              <a:rPr lang="en-US" altLang="zh-CN" sz="2000" i="1" dirty="0" err="1">
                <a:solidFill>
                  <a:srgbClr val="0070C0"/>
                </a:solidFill>
                <a:ea typeface="SimSun" panose="02010600030101010101" pitchFamily="2" charset="-122"/>
              </a:rPr>
              <a:t>medoids</a:t>
            </a:r>
            <a:r>
              <a:rPr lang="en-US" altLang="zh-CN" sz="2000" dirty="0">
                <a:solidFill>
                  <a:srgbClr val="0070C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ea typeface="SimSun" panose="02010600030101010101" pitchFamily="2" charset="-122"/>
              </a:rPr>
              <a:t>or PAM (Partition around </a:t>
            </a:r>
            <a:r>
              <a:rPr lang="en-US" altLang="zh-CN" sz="2000" dirty="0" err="1">
                <a:ea typeface="SimSun" panose="02010600030101010101" pitchFamily="2" charset="-122"/>
              </a:rPr>
              <a:t>medoids</a:t>
            </a:r>
            <a:r>
              <a:rPr lang="en-US" altLang="zh-CN" sz="2000" dirty="0">
                <a:ea typeface="SimSun" panose="02010600030101010101" pitchFamily="2" charset="-122"/>
              </a:rPr>
              <a:t>) (Kaufman &amp; Rousseeuw’87): Each cluster is represented by one of the objects in the cluster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870719"/>
            <a:ext cx="9793088" cy="32603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Partitioning Algorithms: Basic Concept</a:t>
            </a:r>
            <a:endParaRPr lang="id-ID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231659"/>
              </p:ext>
            </p:extLst>
          </p:nvPr>
        </p:nvGraphicFramePr>
        <p:xfrm>
          <a:off x="4871864" y="3068960"/>
          <a:ext cx="28511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1459866" imgH="253890" progId="Equation.3">
                  <p:embed/>
                </p:oleObj>
              </mc:Choice>
              <mc:Fallback>
                <p:oleObj name="Equation" r:id="rId3" imgW="1459866" imgH="253890" progId="Equation.3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3068960"/>
                        <a:ext cx="28511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50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Given </a:t>
            </a:r>
            <a:r>
              <a:rPr lang="en-US" altLang="zh-CN" sz="2400" i="1" dirty="0">
                <a:ea typeface="SimSun" panose="02010600030101010101" pitchFamily="2" charset="-12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</a:rPr>
              <a:t>, the </a:t>
            </a:r>
            <a:r>
              <a:rPr lang="en-US" altLang="zh-CN" sz="2400" i="1" dirty="0">
                <a:ea typeface="SimSun" panose="02010600030101010101" pitchFamily="2" charset="-122"/>
              </a:rPr>
              <a:t>k-means</a:t>
            </a:r>
            <a:r>
              <a:rPr lang="en-US" altLang="zh-CN" sz="2400" dirty="0">
                <a:ea typeface="SimSun" panose="02010600030101010101" pitchFamily="2" charset="-122"/>
              </a:rPr>
              <a:t> algorithm is implemented in four steps: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Partition objects into </a:t>
            </a:r>
            <a:r>
              <a:rPr lang="en-US" altLang="zh-CN" i="1" dirty="0">
                <a:solidFill>
                  <a:srgbClr val="000000"/>
                </a:solidFill>
                <a:ea typeface="SimSun" panose="02010600030101010101" pitchFamily="2" charset="-122"/>
              </a:rPr>
              <a:t>k</a:t>
            </a: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 nonempty subsets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Compute seed points as the centroids of the clusters of the current partitioning (the centroid is the center, i.e., 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mean point</a:t>
            </a: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, of the cluster)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Assign each object to the cluster with the nearest seed point 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Go back to Step 2, stop when the assignment does not change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The </a:t>
            </a:r>
            <a:r>
              <a:rPr lang="en-US" altLang="zh-CN" i="1" dirty="0">
                <a:ea typeface="SimSun" panose="02010600030101010101" pitchFamily="2" charset="-122"/>
              </a:rPr>
              <a:t>K-Means</a:t>
            </a:r>
            <a:r>
              <a:rPr lang="en-US" altLang="zh-CN" dirty="0">
                <a:ea typeface="SimSun" panose="02010600030101010101" pitchFamily="2" charset="-122"/>
              </a:rPr>
              <a:t> Clustering Method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151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of K-Means Clustering</a:t>
            </a:r>
            <a:endParaRPr lang="id-ID" dirty="0"/>
          </a:p>
        </p:txBody>
      </p:sp>
      <p:sp>
        <p:nvSpPr>
          <p:cNvPr id="5" name="Line 93"/>
          <p:cNvSpPr>
            <a:spLocks noChangeShapeType="1"/>
          </p:cNvSpPr>
          <p:nvPr/>
        </p:nvSpPr>
        <p:spPr bwMode="auto">
          <a:xfrm>
            <a:off x="73279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>
              <a:effectLst/>
            </a:endParaRPr>
          </a:p>
        </p:txBody>
      </p:sp>
      <p:sp>
        <p:nvSpPr>
          <p:cNvPr id="6" name="Text Box 181"/>
          <p:cNvSpPr txBox="1">
            <a:spLocks noChangeArrowheads="1"/>
          </p:cNvSpPr>
          <p:nvPr/>
        </p:nvSpPr>
        <p:spPr bwMode="auto">
          <a:xfrm>
            <a:off x="3975100" y="1771650"/>
            <a:ext cx="11430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K=2</a:t>
            </a:r>
          </a:p>
          <a:p>
            <a:pPr algn="l" eaLnBrk="1" hangingPunct="1">
              <a:spcBef>
                <a:spcPct val="50000"/>
              </a:spcBef>
            </a:pPr>
            <a:endParaRPr lang="en-US" altLang="ko-KR" sz="1400">
              <a:ea typeface="Gulim" panose="020B0600000101010101" pitchFamily="34" charset="-127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Arbitrarily partition objects into k groups</a:t>
            </a:r>
          </a:p>
        </p:txBody>
      </p:sp>
      <p:sp>
        <p:nvSpPr>
          <p:cNvPr id="7" name="Line 183"/>
          <p:cNvSpPr>
            <a:spLocks noChangeShapeType="1"/>
          </p:cNvSpPr>
          <p:nvPr/>
        </p:nvSpPr>
        <p:spPr bwMode="auto">
          <a:xfrm>
            <a:off x="41275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id-ID">
              <a:effectLst/>
            </a:endParaRPr>
          </a:p>
        </p:txBody>
      </p:sp>
      <p:sp>
        <p:nvSpPr>
          <p:cNvPr id="8" name="Text Box 185"/>
          <p:cNvSpPr txBox="1">
            <a:spLocks noChangeArrowheads="1"/>
          </p:cNvSpPr>
          <p:nvPr/>
        </p:nvSpPr>
        <p:spPr bwMode="auto">
          <a:xfrm>
            <a:off x="7251700" y="2438400"/>
            <a:ext cx="1066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Update the cluster centroids</a:t>
            </a:r>
          </a:p>
        </p:txBody>
      </p:sp>
      <p:sp>
        <p:nvSpPr>
          <p:cNvPr id="9" name="Text Box 190"/>
          <p:cNvSpPr txBox="1">
            <a:spLocks noChangeArrowheads="1"/>
          </p:cNvSpPr>
          <p:nvPr/>
        </p:nvSpPr>
        <p:spPr bwMode="auto">
          <a:xfrm>
            <a:off x="7251700" y="4953001"/>
            <a:ext cx="10668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Update the cluster centroids</a:t>
            </a:r>
          </a:p>
          <a:p>
            <a:pPr algn="l" eaLnBrk="1" hangingPunct="1">
              <a:spcBef>
                <a:spcPct val="50000"/>
              </a:spcBef>
            </a:pPr>
            <a:endParaRPr lang="en-US" altLang="ko-KR" sz="1400">
              <a:ea typeface="Gulim" panose="020B0600000101010101" pitchFamily="34" charset="-127"/>
            </a:endParaRPr>
          </a:p>
        </p:txBody>
      </p:sp>
      <p:sp>
        <p:nvSpPr>
          <p:cNvPr id="10" name="Text Box 191"/>
          <p:cNvSpPr txBox="1">
            <a:spLocks noChangeArrowheads="1"/>
          </p:cNvSpPr>
          <p:nvPr/>
        </p:nvSpPr>
        <p:spPr bwMode="auto">
          <a:xfrm>
            <a:off x="8623300" y="35814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Reassign  objects</a:t>
            </a:r>
          </a:p>
        </p:txBody>
      </p:sp>
      <p:sp>
        <p:nvSpPr>
          <p:cNvPr id="11" name="Line 192"/>
          <p:cNvSpPr>
            <a:spLocks noChangeShapeType="1"/>
          </p:cNvSpPr>
          <p:nvPr/>
        </p:nvSpPr>
        <p:spPr bwMode="auto">
          <a:xfrm>
            <a:off x="94615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id-ID">
              <a:effectLst/>
            </a:endParaRPr>
          </a:p>
        </p:txBody>
      </p:sp>
      <p:sp>
        <p:nvSpPr>
          <p:cNvPr id="12" name="Text Box 193"/>
          <p:cNvSpPr txBox="1">
            <a:spLocks noChangeArrowheads="1"/>
          </p:cNvSpPr>
          <p:nvPr/>
        </p:nvSpPr>
        <p:spPr bwMode="auto">
          <a:xfrm>
            <a:off x="6108700" y="3505200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Loop if needed</a:t>
            </a:r>
          </a:p>
        </p:txBody>
      </p:sp>
      <p:graphicFrame>
        <p:nvGraphicFramePr>
          <p:cNvPr id="13" name="Object 196"/>
          <p:cNvGraphicFramePr>
            <a:graphicFrameLocks noChangeAspect="1"/>
          </p:cNvGraphicFramePr>
          <p:nvPr/>
        </p:nvGraphicFramePr>
        <p:xfrm>
          <a:off x="1917700" y="1447801"/>
          <a:ext cx="21209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SmartDraw" r:id="rId3" imgW="3479292" imgH="3255264" progId="">
                  <p:embed/>
                </p:oleObj>
              </mc:Choice>
              <mc:Fallback>
                <p:oleObj name="SmartDraw" r:id="rId3" imgW="3479292" imgH="3255264" progId="">
                  <p:embed/>
                  <p:pic>
                    <p:nvPicPr>
                      <p:cNvPr id="13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447801"/>
                        <a:ext cx="2120900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7"/>
          <p:cNvGraphicFramePr>
            <a:graphicFrameLocks noChangeAspect="1"/>
          </p:cNvGraphicFramePr>
          <p:nvPr/>
        </p:nvGraphicFramePr>
        <p:xfrm>
          <a:off x="4965700" y="1447801"/>
          <a:ext cx="21844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SmartDraw" r:id="rId5" imgW="3479292" imgH="3255264" progId="">
                  <p:embed/>
                </p:oleObj>
              </mc:Choice>
              <mc:Fallback>
                <p:oleObj name="SmartDraw" r:id="rId5" imgW="3479292" imgH="3255264" progId="">
                  <p:embed/>
                  <p:pic>
                    <p:nvPicPr>
                      <p:cNvPr id="14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1447801"/>
                        <a:ext cx="218440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8"/>
          <p:cNvGraphicFramePr>
            <a:graphicFrameLocks noChangeAspect="1"/>
          </p:cNvGraphicFramePr>
          <p:nvPr/>
        </p:nvGraphicFramePr>
        <p:xfrm>
          <a:off x="8318500" y="1447800"/>
          <a:ext cx="22733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SmartDraw" r:id="rId7" imgW="3479292" imgH="3255264" progId="">
                  <p:embed/>
                </p:oleObj>
              </mc:Choice>
              <mc:Fallback>
                <p:oleObj name="SmartDraw" r:id="rId7" imgW="3479292" imgH="3255264" progId="">
                  <p:embed/>
                  <p:pic>
                    <p:nvPicPr>
                      <p:cNvPr id="15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0" y="1447800"/>
                        <a:ext cx="22733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9"/>
          <p:cNvGraphicFramePr>
            <a:graphicFrameLocks noChangeAspect="1"/>
          </p:cNvGraphicFramePr>
          <p:nvPr/>
        </p:nvGraphicFramePr>
        <p:xfrm>
          <a:off x="8318500" y="3892550"/>
          <a:ext cx="22733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SmartDraw" r:id="rId9" imgW="3479292" imgH="3255264" progId="">
                  <p:embed/>
                </p:oleObj>
              </mc:Choice>
              <mc:Fallback>
                <p:oleObj name="SmartDraw" r:id="rId9" imgW="3479292" imgH="3255264" progId="">
                  <p:embed/>
                  <p:pic>
                    <p:nvPicPr>
                      <p:cNvPr id="16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0" y="3892550"/>
                        <a:ext cx="22733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00"/>
          <p:cNvGraphicFramePr>
            <a:graphicFrameLocks noChangeAspect="1"/>
          </p:cNvGraphicFramePr>
          <p:nvPr/>
        </p:nvGraphicFramePr>
        <p:xfrm>
          <a:off x="5118100" y="3962401"/>
          <a:ext cx="2197100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SmartDraw" r:id="rId11" imgW="3479292" imgH="3255264" progId="">
                  <p:embed/>
                </p:oleObj>
              </mc:Choice>
              <mc:Fallback>
                <p:oleObj name="SmartDraw" r:id="rId11" imgW="3479292" imgH="3255264" progId="">
                  <p:embed/>
                  <p:pic>
                    <p:nvPicPr>
                      <p:cNvPr id="17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962401"/>
                        <a:ext cx="2197100" cy="20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92"/>
          <p:cNvSpPr>
            <a:spLocks noChangeShapeType="1"/>
          </p:cNvSpPr>
          <p:nvPr/>
        </p:nvSpPr>
        <p:spPr bwMode="auto">
          <a:xfrm flipV="1">
            <a:off x="58801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id-ID">
              <a:effectLst/>
            </a:endParaRPr>
          </a:p>
        </p:txBody>
      </p:sp>
      <p:sp>
        <p:nvSpPr>
          <p:cNvPr id="19" name="Text Box 181"/>
          <p:cNvSpPr txBox="1">
            <a:spLocks noChangeArrowheads="1"/>
          </p:cNvSpPr>
          <p:nvPr/>
        </p:nvSpPr>
        <p:spPr bwMode="auto">
          <a:xfrm>
            <a:off x="2146300" y="34290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The initial data set</a:t>
            </a: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 flipH="1">
            <a:off x="73279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>
              <a:effectLst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693789" y="3962400"/>
            <a:ext cx="3378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Partition objects into </a:t>
            </a:r>
            <a:r>
              <a:rPr lang="en-US" altLang="zh-CN" sz="1600" i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nonempty subsets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Arial" panose="020B0604020202020204" pitchFamily="34" charset="0"/>
                <a:ea typeface="SimSun" panose="02010600030101010101" pitchFamily="2" charset="-122"/>
              </a:rPr>
              <a:t>Repeat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Compute centroid (i.e., mean point) for each partition 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Assign each object to the cluster of its nearest centroid  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Until no change</a:t>
            </a:r>
          </a:p>
        </p:txBody>
      </p:sp>
    </p:spTree>
    <p:extLst>
      <p:ext uri="{BB962C8B-B14F-4D97-AF65-F5344CB8AC3E}">
        <p14:creationId xmlns:p14="http://schemas.microsoft.com/office/powerpoint/2010/main" val="315312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00053"/>
            <a:ext cx="10513168" cy="540554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Pilih </a:t>
            </a:r>
            <a:r>
              <a:rPr lang="id-ID" dirty="0">
                <a:solidFill>
                  <a:srgbClr val="C00000"/>
                </a:solidFill>
              </a:rPr>
              <a:t>jumlah </a:t>
            </a:r>
            <a:r>
              <a:rPr lang="id-ID" dirty="0" err="1">
                <a:solidFill>
                  <a:srgbClr val="C00000"/>
                </a:solidFill>
              </a:rPr>
              <a:t>klaster</a:t>
            </a:r>
            <a:r>
              <a:rPr lang="id-ID" dirty="0">
                <a:solidFill>
                  <a:srgbClr val="C00000"/>
                </a:solidFill>
              </a:rPr>
              <a:t> k </a:t>
            </a:r>
            <a:r>
              <a:rPr lang="id-ID" dirty="0"/>
              <a:t>yang diinginkan 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err="1">
                <a:solidFill>
                  <a:srgbClr val="C00000"/>
                </a:solidFill>
              </a:rPr>
              <a:t>Inisialisasi</a:t>
            </a:r>
            <a:r>
              <a:rPr lang="id-ID" dirty="0">
                <a:solidFill>
                  <a:srgbClr val="C00000"/>
                </a:solidFill>
              </a:rPr>
              <a:t> k pusat </a:t>
            </a:r>
            <a:r>
              <a:rPr lang="id-ID" dirty="0" err="1">
                <a:solidFill>
                  <a:srgbClr val="C00000"/>
                </a:solidFill>
              </a:rPr>
              <a:t>klaster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/>
              <a:t>(</a:t>
            </a:r>
            <a:r>
              <a:rPr lang="id-ID" dirty="0" err="1"/>
              <a:t>centroid</a:t>
            </a:r>
            <a:r>
              <a:rPr lang="id-ID" dirty="0"/>
              <a:t>) secara </a:t>
            </a:r>
            <a:r>
              <a:rPr lang="id-ID" dirty="0" err="1"/>
              <a:t>rando</a:t>
            </a:r>
            <a:r>
              <a:rPr lang="en-US" dirty="0"/>
              <a:t>m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>
                <a:solidFill>
                  <a:srgbClr val="C00000"/>
                </a:solidFill>
              </a:rPr>
              <a:t>Tempatkan setiap data atau objek ke </a:t>
            </a:r>
            <a:r>
              <a:rPr lang="id-ID" dirty="0" err="1">
                <a:solidFill>
                  <a:srgbClr val="C00000"/>
                </a:solidFill>
              </a:rPr>
              <a:t>klaster</a:t>
            </a:r>
            <a:r>
              <a:rPr lang="id-ID" dirty="0">
                <a:solidFill>
                  <a:srgbClr val="C00000"/>
                </a:solidFill>
              </a:rPr>
              <a:t> terdekat</a:t>
            </a:r>
            <a:r>
              <a:rPr lang="id-ID" dirty="0"/>
              <a:t>. Kedekatan dua objek ditentukan berdasar jarak. Jarak yang dipakai pada algoritma </a:t>
            </a:r>
            <a:r>
              <a:rPr lang="id-ID" dirty="0" err="1"/>
              <a:t>k-Means</a:t>
            </a:r>
            <a:r>
              <a:rPr lang="id-ID" dirty="0"/>
              <a:t> adalah </a:t>
            </a:r>
            <a:r>
              <a:rPr lang="id-ID" i="1" dirty="0" err="1"/>
              <a:t>Euclidean</a:t>
            </a:r>
            <a:r>
              <a:rPr lang="id-ID" i="1" dirty="0"/>
              <a:t> </a:t>
            </a:r>
            <a:r>
              <a:rPr lang="id-ID" i="1" dirty="0" err="1"/>
              <a:t>distance</a:t>
            </a:r>
            <a:r>
              <a:rPr lang="id-ID" i="1" dirty="0"/>
              <a:t> </a:t>
            </a:r>
            <a:r>
              <a:rPr lang="id-ID" dirty="0"/>
              <a:t>(</a:t>
            </a:r>
            <a:r>
              <a:rPr lang="id-ID" i="1" dirty="0"/>
              <a:t>d</a:t>
            </a:r>
            <a:r>
              <a:rPr lang="id-ID" dirty="0"/>
              <a:t>) </a:t>
            </a:r>
          </a:p>
          <a:p>
            <a:pPr marL="514350" indent="-514350">
              <a:buFont typeface="+mj-lt"/>
              <a:buAutoNum type="arabicPeriod"/>
            </a:pPr>
            <a:endParaRPr lang="id-ID" dirty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  <a:p>
            <a:pPr lvl="1"/>
            <a:r>
              <a:rPr lang="id-ID" sz="2500" dirty="0"/>
              <a:t>x = x1, x2, . . . , </a:t>
            </a:r>
            <a:r>
              <a:rPr lang="id-ID" sz="2500" dirty="0" err="1"/>
              <a:t>xn</a:t>
            </a:r>
            <a:r>
              <a:rPr lang="id-ID" sz="2500" dirty="0"/>
              <a:t>, dan y = y1, y2, . . . , </a:t>
            </a:r>
            <a:r>
              <a:rPr lang="id-ID" sz="2500" dirty="0" err="1"/>
              <a:t>yn</a:t>
            </a:r>
            <a:r>
              <a:rPr lang="id-ID" sz="2500" dirty="0"/>
              <a:t> merupakan banyaknya </a:t>
            </a:r>
            <a:r>
              <a:rPr lang="id-ID" sz="2500" i="1" dirty="0"/>
              <a:t>n</a:t>
            </a:r>
            <a:r>
              <a:rPr lang="id-ID" sz="2500" dirty="0"/>
              <a:t> atribut(kolom) antara 2 </a:t>
            </a:r>
            <a:r>
              <a:rPr lang="id-ID" sz="2500" dirty="0" err="1"/>
              <a:t>record</a:t>
            </a:r>
            <a:endParaRPr lang="id-ID" sz="2500" dirty="0"/>
          </a:p>
          <a:p>
            <a:pPr marL="514350" indent="-514350">
              <a:buFont typeface="+mj-lt"/>
              <a:buAutoNum type="arabicPeriod"/>
            </a:pPr>
            <a:r>
              <a:rPr lang="id-ID" dirty="0">
                <a:solidFill>
                  <a:srgbClr val="C00000"/>
                </a:solidFill>
              </a:rPr>
              <a:t>Hitung kembali pusat </a:t>
            </a:r>
            <a:r>
              <a:rPr lang="id-ID" dirty="0" err="1">
                <a:solidFill>
                  <a:srgbClr val="C00000"/>
                </a:solidFill>
              </a:rPr>
              <a:t>klaster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/>
              <a:t>dengan keanggotaan </a:t>
            </a:r>
            <a:r>
              <a:rPr lang="id-ID" dirty="0" err="1"/>
              <a:t>klaster</a:t>
            </a:r>
            <a:r>
              <a:rPr lang="id-ID" dirty="0"/>
              <a:t> yang sekarang. Pusat </a:t>
            </a:r>
            <a:r>
              <a:rPr lang="id-ID" dirty="0" err="1"/>
              <a:t>klaster</a:t>
            </a:r>
            <a:r>
              <a:rPr lang="id-ID" dirty="0"/>
              <a:t> adalah rata-rata (</a:t>
            </a:r>
            <a:r>
              <a:rPr lang="id-ID" dirty="0" err="1"/>
              <a:t>mean</a:t>
            </a:r>
            <a:r>
              <a:rPr lang="id-ID" dirty="0"/>
              <a:t>) dari semua data atau objek dalam </a:t>
            </a:r>
            <a:r>
              <a:rPr lang="id-ID" dirty="0" err="1"/>
              <a:t>klaster</a:t>
            </a:r>
            <a:r>
              <a:rPr lang="id-ID" dirty="0"/>
              <a:t> tertentu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id-ID" dirty="0">
                <a:solidFill>
                  <a:srgbClr val="C00000"/>
                </a:solidFill>
              </a:rPr>
              <a:t>Tugaskan lagi setiap objek dengan memakai pusat </a:t>
            </a:r>
            <a:r>
              <a:rPr lang="id-ID" dirty="0" err="1">
                <a:solidFill>
                  <a:srgbClr val="C00000"/>
                </a:solidFill>
              </a:rPr>
              <a:t>klaster</a:t>
            </a:r>
            <a:r>
              <a:rPr lang="id-ID" dirty="0">
                <a:solidFill>
                  <a:srgbClr val="C00000"/>
                </a:solidFill>
              </a:rPr>
              <a:t> yang baru</a:t>
            </a:r>
            <a:r>
              <a:rPr lang="id-ID" dirty="0"/>
              <a:t>. Jika </a:t>
            </a:r>
            <a:r>
              <a:rPr lang="id-ID" dirty="0">
                <a:solidFill>
                  <a:srgbClr val="0070C0"/>
                </a:solidFill>
              </a:rPr>
              <a:t>pusat </a:t>
            </a:r>
            <a:r>
              <a:rPr lang="id-ID" dirty="0" err="1">
                <a:solidFill>
                  <a:srgbClr val="0070C0"/>
                </a:solidFill>
              </a:rPr>
              <a:t>klaster</a:t>
            </a:r>
            <a:r>
              <a:rPr lang="id-ID" dirty="0">
                <a:solidFill>
                  <a:srgbClr val="0070C0"/>
                </a:solidFill>
              </a:rPr>
              <a:t> sudah tidak berubah lagi, maka proses </a:t>
            </a:r>
            <a:r>
              <a:rPr lang="id-ID" dirty="0" err="1">
                <a:solidFill>
                  <a:srgbClr val="0070C0"/>
                </a:solidFill>
              </a:rPr>
              <a:t>pengklasteran</a:t>
            </a:r>
            <a:r>
              <a:rPr lang="id-ID" dirty="0">
                <a:solidFill>
                  <a:srgbClr val="0070C0"/>
                </a:solidFill>
              </a:rPr>
              <a:t> selesai</a:t>
            </a:r>
            <a:r>
              <a:rPr lang="id-ID" dirty="0"/>
              <a:t>. Atau, </a:t>
            </a:r>
            <a:r>
              <a:rPr lang="id-ID" dirty="0">
                <a:solidFill>
                  <a:srgbClr val="0070C0"/>
                </a:solidFill>
              </a:rPr>
              <a:t>kembali lagi ke langkah nomor 3 </a:t>
            </a:r>
            <a:r>
              <a:rPr lang="id-ID" dirty="0"/>
              <a:t>sampai pusat </a:t>
            </a:r>
            <a:r>
              <a:rPr lang="id-ID" dirty="0" err="1"/>
              <a:t>klaster</a:t>
            </a:r>
            <a:r>
              <a:rPr lang="id-ID" dirty="0"/>
              <a:t> tidak berubah lagi</a:t>
            </a:r>
            <a:r>
              <a:rPr lang="en-US" dirty="0"/>
              <a:t> (</a:t>
            </a:r>
            <a:r>
              <a:rPr lang="id-ID" dirty="0"/>
              <a:t>stabil</a:t>
            </a:r>
            <a:r>
              <a:rPr lang="en-US" dirty="0"/>
              <a:t>)</a:t>
            </a:r>
            <a:r>
              <a:rPr lang="id-ID" dirty="0"/>
              <a:t> atau tidak ada penurunan yang signifikan dari nilai SSE (</a:t>
            </a:r>
            <a:r>
              <a:rPr lang="id-ID" i="1" dirty="0" err="1"/>
              <a:t>Sum</a:t>
            </a:r>
            <a:r>
              <a:rPr lang="id-ID" i="1" dirty="0"/>
              <a:t> of </a:t>
            </a:r>
            <a:r>
              <a:rPr lang="id-ID" i="1" dirty="0" err="1"/>
              <a:t>Squared</a:t>
            </a:r>
            <a:r>
              <a:rPr lang="id-ID" i="1" dirty="0"/>
              <a:t> </a:t>
            </a:r>
            <a:r>
              <a:rPr lang="id-ID" i="1" dirty="0" err="1"/>
              <a:t>Errors</a:t>
            </a:r>
            <a:r>
              <a:rPr lang="id-ID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k-Means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819401"/>
            <a:ext cx="3231508" cy="83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3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ID" sz="2800" smtClean="0"/>
              <a:t>10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KLASTERISASI DATA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529105"/>
            <a:ext cx="5925616" cy="46430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000" dirty="0"/>
              <a:t>Tentukan jumlah </a:t>
            </a:r>
            <a:r>
              <a:rPr lang="id-ID" sz="2000" dirty="0" err="1"/>
              <a:t>klaster</a:t>
            </a:r>
            <a:r>
              <a:rPr lang="id-ID" sz="2000" dirty="0"/>
              <a:t> </a:t>
            </a:r>
            <a:r>
              <a:rPr lang="id-ID" sz="2000" dirty="0">
                <a:solidFill>
                  <a:srgbClr val="C00000"/>
                </a:solidFill>
              </a:rPr>
              <a:t>k=2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Tentukan </a:t>
            </a:r>
            <a:r>
              <a:rPr lang="id-ID" sz="2000" dirty="0" err="1"/>
              <a:t>centroid</a:t>
            </a:r>
            <a:r>
              <a:rPr lang="id-ID" sz="2000" dirty="0"/>
              <a:t> awal secara acak misal dari data </a:t>
            </a:r>
            <a:r>
              <a:rPr lang="id-ID" sz="2000" dirty="0" err="1"/>
              <a:t>disamping</a:t>
            </a:r>
            <a:r>
              <a:rPr lang="id-ID" sz="2000" dirty="0"/>
              <a:t> </a:t>
            </a:r>
            <a:r>
              <a:rPr lang="id-ID" sz="2000" dirty="0">
                <a:solidFill>
                  <a:srgbClr val="C00000"/>
                </a:solidFill>
              </a:rPr>
              <a:t>m1 =(1,1)</a:t>
            </a:r>
            <a:r>
              <a:rPr lang="id-ID" sz="2000" dirty="0"/>
              <a:t>, </a:t>
            </a:r>
            <a:r>
              <a:rPr lang="id-ID" sz="2000" dirty="0">
                <a:solidFill>
                  <a:srgbClr val="C00000"/>
                </a:solidFill>
              </a:rPr>
              <a:t>m2=(2,1)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>
                <a:solidFill>
                  <a:srgbClr val="C00000"/>
                </a:solidFill>
              </a:rPr>
              <a:t>Tempatkan tiap objek ke </a:t>
            </a:r>
            <a:r>
              <a:rPr lang="id-ID" sz="2000" dirty="0" err="1">
                <a:solidFill>
                  <a:srgbClr val="C00000"/>
                </a:solidFill>
              </a:rPr>
              <a:t>klaster</a:t>
            </a:r>
            <a:r>
              <a:rPr lang="id-ID" sz="2000" dirty="0">
                <a:solidFill>
                  <a:srgbClr val="C00000"/>
                </a:solidFill>
              </a:rPr>
              <a:t> terdekat </a:t>
            </a:r>
            <a:r>
              <a:rPr lang="id-ID" sz="2000" dirty="0"/>
              <a:t>berdasarkan nilai </a:t>
            </a:r>
            <a:r>
              <a:rPr lang="id-ID" sz="2000" dirty="0" err="1"/>
              <a:t>centroid</a:t>
            </a:r>
            <a:r>
              <a:rPr lang="id-ID" sz="2000" dirty="0"/>
              <a:t> yang paling dekat</a:t>
            </a:r>
            <a:r>
              <a:rPr lang="en-US" sz="2000" dirty="0"/>
              <a:t> </a:t>
            </a:r>
            <a:r>
              <a:rPr lang="id-ID" sz="2000" dirty="0"/>
              <a:t>selisihnya</a:t>
            </a:r>
            <a:r>
              <a:rPr lang="en-US" sz="2000" dirty="0"/>
              <a:t> </a:t>
            </a:r>
            <a:r>
              <a:rPr lang="id-ID" sz="2000" dirty="0"/>
              <a:t>(jaraknya). Didapatkan hasil</a:t>
            </a:r>
            <a:r>
              <a:rPr lang="en-US" sz="2000" dirty="0"/>
              <a:t>,</a:t>
            </a:r>
            <a:r>
              <a:rPr lang="id-ID" sz="2000" dirty="0"/>
              <a:t> anggota </a:t>
            </a:r>
            <a:r>
              <a:rPr lang="id-ID" sz="2000" i="1" dirty="0"/>
              <a:t>cluster1 = {A,E,G}</a:t>
            </a:r>
            <a:r>
              <a:rPr lang="id-ID" sz="2000" dirty="0"/>
              <a:t>, </a:t>
            </a:r>
            <a:r>
              <a:rPr lang="id-ID" sz="2000" i="1" dirty="0"/>
              <a:t>cluster2={B,C,D,F,H}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id-ID" sz="2000" dirty="0"/>
              <a:t>Nilai SSE yaitu: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– </a:t>
            </a:r>
            <a:r>
              <a:rPr lang="en-US" dirty="0" err="1"/>
              <a:t>Iterasi</a:t>
            </a:r>
            <a:r>
              <a:rPr lang="en-US" dirty="0"/>
              <a:t> 1</a:t>
            </a:r>
            <a:endParaRPr lang="id-ID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38" y="1600927"/>
            <a:ext cx="3352800" cy="2499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3" t="37204" r="37936" b="41452"/>
          <a:stretch>
            <a:fillRect/>
          </a:stretch>
        </p:blipFill>
        <p:spPr bwMode="auto">
          <a:xfrm>
            <a:off x="2139838" y="4344128"/>
            <a:ext cx="25146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794837"/>
            <a:ext cx="22098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4" t="61487" r="40593" b="35297"/>
          <a:stretch>
            <a:fillRect/>
          </a:stretch>
        </p:blipFill>
        <p:spPr bwMode="auto">
          <a:xfrm>
            <a:off x="6172200" y="5633037"/>
            <a:ext cx="426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52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529105"/>
            <a:ext cx="5769024" cy="464309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d-ID" sz="2000" dirty="0"/>
              <a:t>Menghitung </a:t>
            </a:r>
            <a:r>
              <a:rPr lang="id-ID" sz="2000" dirty="0">
                <a:solidFill>
                  <a:srgbClr val="C00000"/>
                </a:solidFill>
              </a:rPr>
              <a:t>nilai </a:t>
            </a:r>
            <a:r>
              <a:rPr lang="id-ID" sz="2000" dirty="0" err="1">
                <a:solidFill>
                  <a:srgbClr val="C00000"/>
                </a:solidFill>
              </a:rPr>
              <a:t>centroid</a:t>
            </a:r>
            <a:r>
              <a:rPr lang="id-ID" sz="2000" dirty="0">
                <a:solidFill>
                  <a:srgbClr val="C00000"/>
                </a:solidFill>
              </a:rPr>
              <a:t> yang bar</a:t>
            </a:r>
            <a:r>
              <a:rPr lang="en-US" sz="2000" dirty="0">
                <a:solidFill>
                  <a:srgbClr val="C00000"/>
                </a:solidFill>
              </a:rPr>
              <a:t>u</a:t>
            </a:r>
            <a:endParaRPr lang="id-ID" sz="2000" dirty="0">
              <a:solidFill>
                <a:srgbClr val="C00000"/>
              </a:solidFill>
            </a:endParaRPr>
          </a:p>
          <a:p>
            <a:endParaRPr lang="id-ID" sz="2000" dirty="0"/>
          </a:p>
          <a:p>
            <a:endParaRPr lang="id-ID" sz="2000" dirty="0"/>
          </a:p>
          <a:p>
            <a:endParaRPr lang="id-ID" sz="2000" dirty="0"/>
          </a:p>
          <a:p>
            <a:pPr marL="457200" indent="-457200">
              <a:buFont typeface="+mj-lt"/>
              <a:buAutoNum type="arabicPeriod" startAt="5"/>
            </a:pPr>
            <a:r>
              <a:rPr lang="id-ID" sz="2000" dirty="0">
                <a:solidFill>
                  <a:srgbClr val="C00000"/>
                </a:solidFill>
              </a:rPr>
              <a:t>Tugaskan lagi setiap objek </a:t>
            </a:r>
            <a:r>
              <a:rPr lang="id-ID" sz="2000" dirty="0"/>
              <a:t>dengan memakai pusat </a:t>
            </a:r>
            <a:r>
              <a:rPr lang="id-ID" sz="2000" dirty="0" err="1"/>
              <a:t>klaster</a:t>
            </a:r>
            <a:r>
              <a:rPr lang="id-ID" sz="2000" dirty="0"/>
              <a:t> yang baru.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id-ID" sz="2000" dirty="0"/>
              <a:t>Nilai SSE yang baru:</a:t>
            </a:r>
          </a:p>
          <a:p>
            <a:endParaRPr lang="id-ID" sz="2000" dirty="0"/>
          </a:p>
          <a:p>
            <a:endParaRPr lang="id-ID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Interasi</a:t>
            </a:r>
            <a:r>
              <a:rPr lang="en-US" dirty="0"/>
              <a:t> 2</a:t>
            </a:r>
            <a:endParaRPr lang="id-ID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81200"/>
            <a:ext cx="3505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38400"/>
            <a:ext cx="4419600" cy="33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1" t="34012" r="27359" b="58249"/>
          <a:stretch>
            <a:fillRect/>
          </a:stretch>
        </p:blipFill>
        <p:spPr bwMode="auto">
          <a:xfrm>
            <a:off x="5715000" y="4267200"/>
            <a:ext cx="4800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7" t="47359" r="27258" b="29176"/>
          <a:stretch>
            <a:fillRect/>
          </a:stretch>
        </p:blipFill>
        <p:spPr bwMode="auto">
          <a:xfrm>
            <a:off x="1524000" y="1782501"/>
            <a:ext cx="4495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8" t="55527" r="37936" b="24599"/>
          <a:stretch>
            <a:fillRect/>
          </a:stretch>
        </p:blipFill>
        <p:spPr bwMode="auto">
          <a:xfrm>
            <a:off x="2023989" y="4040892"/>
            <a:ext cx="3048000" cy="221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79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1529105"/>
            <a:ext cx="5464224" cy="464309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d-ID" sz="2000" dirty="0"/>
              <a:t>Terdapat perubahan anggota </a:t>
            </a:r>
            <a:r>
              <a:rPr lang="id-ID" sz="2000" dirty="0" err="1"/>
              <a:t>cluster</a:t>
            </a:r>
            <a:r>
              <a:rPr lang="id-ID" sz="2000" dirty="0"/>
              <a:t> yaitu </a:t>
            </a:r>
            <a:r>
              <a:rPr lang="id-ID" sz="2000" dirty="0">
                <a:solidFill>
                  <a:srgbClr val="0070C0"/>
                </a:solidFill>
              </a:rPr>
              <a:t>cluster1={A,E,G,H}, cluster2={B,C,D,F}</a:t>
            </a:r>
            <a:r>
              <a:rPr lang="id-ID" sz="2000" dirty="0"/>
              <a:t>, maka </a:t>
            </a:r>
            <a:r>
              <a:rPr lang="id-ID" sz="2000" dirty="0">
                <a:solidFill>
                  <a:srgbClr val="C00000"/>
                </a:solidFill>
              </a:rPr>
              <a:t>cari lagi nilai </a:t>
            </a:r>
            <a:r>
              <a:rPr lang="id-ID" sz="2000" dirty="0" err="1">
                <a:solidFill>
                  <a:srgbClr val="C00000"/>
                </a:solidFill>
              </a:rPr>
              <a:t>centroid</a:t>
            </a:r>
            <a:r>
              <a:rPr lang="id-ID" sz="2000" dirty="0">
                <a:solidFill>
                  <a:srgbClr val="C00000"/>
                </a:solidFill>
              </a:rPr>
              <a:t> yang baru</a:t>
            </a:r>
            <a:r>
              <a:rPr lang="id-ID" sz="2000" dirty="0"/>
              <a:t> yaitu: m1=(1,25;1,75) dan m2=(4;2,75)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id-ID" sz="2000" dirty="0">
                <a:solidFill>
                  <a:srgbClr val="C00000"/>
                </a:solidFill>
              </a:rPr>
              <a:t>Tugaskan lagi setiap objek </a:t>
            </a:r>
            <a:r>
              <a:rPr lang="id-ID" sz="2000" dirty="0"/>
              <a:t>dengan memakai pusat </a:t>
            </a:r>
            <a:r>
              <a:rPr lang="id-ID" sz="2000" dirty="0" err="1"/>
              <a:t>klaster</a:t>
            </a:r>
            <a:r>
              <a:rPr lang="id-ID" sz="2000" dirty="0"/>
              <a:t> yang baru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id-ID" sz="2000" dirty="0"/>
              <a:t>Nilai SSE yang baru</a:t>
            </a:r>
            <a:r>
              <a:rPr lang="en-US" sz="2000" dirty="0"/>
              <a:t>:</a:t>
            </a:r>
            <a:endParaRPr lang="id-ID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Iterasi</a:t>
            </a:r>
            <a:r>
              <a:rPr lang="en-US" dirty="0"/>
              <a:t> 3</a:t>
            </a:r>
            <a:endParaRPr lang="id-ID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7" t="33755" r="27258" b="44618"/>
          <a:stretch>
            <a:fillRect/>
          </a:stretch>
        </p:blipFill>
        <p:spPr bwMode="auto">
          <a:xfrm>
            <a:off x="1676400" y="1656899"/>
            <a:ext cx="449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8" t="48903" r="37936" b="30518"/>
          <a:stretch>
            <a:fillRect/>
          </a:stretch>
        </p:blipFill>
        <p:spPr bwMode="auto">
          <a:xfrm>
            <a:off x="1905000" y="3866699"/>
            <a:ext cx="26670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1" t="51332" r="27359" b="39702"/>
          <a:stretch>
            <a:fillRect/>
          </a:stretch>
        </p:blipFill>
        <p:spPr bwMode="auto">
          <a:xfrm>
            <a:off x="5349510" y="4195999"/>
            <a:ext cx="502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3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9105"/>
            <a:ext cx="5461000" cy="4643095"/>
          </a:xfrm>
        </p:spPr>
        <p:txBody>
          <a:bodyPr>
            <a:normAutofit/>
          </a:bodyPr>
          <a:lstStyle/>
          <a:p>
            <a:r>
              <a:rPr lang="id-ID" sz="2400" dirty="0"/>
              <a:t>Dapat dilihat pada tabel.</a:t>
            </a:r>
            <a:r>
              <a:rPr lang="en-US" sz="2400" dirty="0"/>
              <a:t> </a:t>
            </a:r>
            <a:r>
              <a:rPr lang="id-ID" sz="2400" dirty="0">
                <a:solidFill>
                  <a:srgbClr val="C00000"/>
                </a:solidFill>
              </a:rPr>
              <a:t>Tidak ada perubahan anggota lagi </a:t>
            </a:r>
            <a:r>
              <a:rPr lang="id-ID" sz="2400" dirty="0"/>
              <a:t>pada masing-masing </a:t>
            </a:r>
            <a:r>
              <a:rPr lang="id-ID" sz="2400" dirty="0" err="1"/>
              <a:t>cluster</a:t>
            </a:r>
            <a:endParaRPr lang="id-ID" sz="2400" dirty="0"/>
          </a:p>
          <a:p>
            <a:r>
              <a:rPr lang="id-ID" sz="2400" dirty="0"/>
              <a:t>Hasil akhir yaitu:</a:t>
            </a:r>
            <a:r>
              <a:rPr lang="en-US" sz="2400" dirty="0"/>
              <a:t> </a:t>
            </a:r>
            <a:r>
              <a:rPr lang="id-ID" sz="2400" dirty="0">
                <a:solidFill>
                  <a:srgbClr val="0070C0"/>
                </a:solidFill>
              </a:rPr>
              <a:t>cluster1={A,E,G,H}</a:t>
            </a:r>
            <a:r>
              <a:rPr lang="id-ID" sz="2400" dirty="0"/>
              <a:t>, dan </a:t>
            </a:r>
            <a:r>
              <a:rPr lang="id-ID" sz="2400" dirty="0">
                <a:solidFill>
                  <a:srgbClr val="0070C0"/>
                </a:solidFill>
              </a:rPr>
              <a:t>cluster2={B,C,D,F}</a:t>
            </a:r>
            <a:r>
              <a:rPr lang="en-US" sz="2400" dirty="0">
                <a:solidFill>
                  <a:srgbClr val="0070C0"/>
                </a:solidFill>
              </a:rPr>
              <a:t/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/>
              <a:t>D</a:t>
            </a:r>
            <a:r>
              <a:rPr lang="id-ID" sz="2400" dirty="0" err="1"/>
              <a:t>engan</a:t>
            </a:r>
            <a:r>
              <a:rPr lang="id-ID" sz="2400" dirty="0"/>
              <a:t> nilai </a:t>
            </a:r>
            <a:r>
              <a:rPr lang="id-ID" sz="2400" dirty="0">
                <a:solidFill>
                  <a:srgbClr val="C00000"/>
                </a:solidFill>
              </a:rPr>
              <a:t>SSE = 6,25 </a:t>
            </a:r>
            <a:r>
              <a:rPr lang="id-ID" sz="2400" dirty="0"/>
              <a:t>dan </a:t>
            </a:r>
            <a:r>
              <a:rPr lang="id-ID" sz="2400" dirty="0">
                <a:solidFill>
                  <a:srgbClr val="0070C0"/>
                </a:solidFill>
              </a:rPr>
              <a:t>jumlah </a:t>
            </a:r>
            <a:r>
              <a:rPr lang="id-ID" sz="2400" dirty="0" err="1">
                <a:solidFill>
                  <a:srgbClr val="0070C0"/>
                </a:solidFill>
              </a:rPr>
              <a:t>iterasi</a:t>
            </a:r>
            <a:r>
              <a:rPr lang="id-ID" sz="2400" dirty="0">
                <a:solidFill>
                  <a:srgbClr val="0070C0"/>
                </a:solidFill>
              </a:rPr>
              <a:t> 3</a:t>
            </a:r>
          </a:p>
          <a:p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id-ID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2" t="38307" r="27260" b="39322"/>
          <a:stretch>
            <a:fillRect/>
          </a:stretch>
        </p:blipFill>
        <p:spPr bwMode="auto">
          <a:xfrm>
            <a:off x="1676400" y="1676400"/>
            <a:ext cx="4572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6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/>
              <a:t>Lakukan</a:t>
            </a:r>
            <a:r>
              <a:rPr lang="en-US" sz="3200" dirty="0"/>
              <a:t> </a:t>
            </a:r>
            <a:r>
              <a:rPr lang="en-US" sz="3200" dirty="0" err="1"/>
              <a:t>eksperimen</a:t>
            </a:r>
            <a:r>
              <a:rPr lang="en-US" sz="3200" dirty="0"/>
              <a:t> </a:t>
            </a:r>
            <a:r>
              <a:rPr lang="en-US" sz="3200" dirty="0" err="1"/>
              <a:t>mengikuti</a:t>
            </a:r>
            <a:r>
              <a:rPr lang="en-US" sz="3200" dirty="0"/>
              <a:t> </a:t>
            </a:r>
            <a:r>
              <a:rPr lang="en-US" sz="3200" dirty="0" err="1"/>
              <a:t>buku</a:t>
            </a:r>
            <a:r>
              <a:rPr lang="en-US" sz="3200" dirty="0"/>
              <a:t> Matthew North, Data Mining for the Masses, 2012, </a:t>
            </a:r>
            <a:r>
              <a:rPr lang="en-US" sz="3200" dirty="0">
                <a:solidFill>
                  <a:srgbClr val="C00000"/>
                </a:solidFill>
              </a:rPr>
              <a:t>Chapter 6 k-Means Clustering</a:t>
            </a:r>
            <a:r>
              <a:rPr lang="en-US" sz="3200" dirty="0"/>
              <a:t>, pp. 91-103 (</a:t>
            </a:r>
            <a:r>
              <a:rPr lang="en-US" sz="3200" dirty="0">
                <a:solidFill>
                  <a:srgbClr val="0070C0"/>
                </a:solidFill>
              </a:rPr>
              <a:t>CoronaryHeartDisease.csv</a:t>
            </a:r>
            <a:r>
              <a:rPr lang="en-US" sz="3200" dirty="0"/>
              <a:t>)</a:t>
            </a:r>
          </a:p>
          <a:p>
            <a:r>
              <a:rPr lang="id-ID" sz="3200" dirty="0"/>
              <a:t>Gambarkan grafik (chart) dan pilih </a:t>
            </a:r>
            <a:r>
              <a:rPr lang="id-ID" sz="3200" dirty="0">
                <a:solidFill>
                  <a:srgbClr val="C00000"/>
                </a:solidFill>
              </a:rPr>
              <a:t>Scatter 3D </a:t>
            </a:r>
            <a:r>
              <a:rPr lang="id-ID" sz="3200" dirty="0"/>
              <a:t>Color untuk menggambarkan data hasil klastering yang telah dilakukan</a:t>
            </a:r>
          </a:p>
          <a:p>
            <a:r>
              <a:rPr lang="en-US" sz="3200" dirty="0" err="1"/>
              <a:t>Analisis</a:t>
            </a:r>
            <a:r>
              <a:rPr lang="en-US" sz="3200" dirty="0"/>
              <a:t> </a:t>
            </a:r>
            <a:r>
              <a:rPr lang="en-US" sz="3200" dirty="0" err="1"/>
              <a:t>apa</a:t>
            </a:r>
            <a:r>
              <a:rPr lang="en-US" sz="3200" dirty="0"/>
              <a:t> yang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Sonia,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apa</a:t>
            </a:r>
            <a:r>
              <a:rPr lang="en-US" sz="3200" dirty="0"/>
              <a:t> </a:t>
            </a:r>
            <a:r>
              <a:rPr lang="en-US" sz="3200" dirty="0" err="1"/>
              <a:t>manfaat</a:t>
            </a:r>
            <a:r>
              <a:rPr lang="en-US" sz="3200" dirty="0"/>
              <a:t> k-Means clustering </a:t>
            </a:r>
            <a:r>
              <a:rPr lang="en-US" sz="3200" dirty="0" err="1"/>
              <a:t>bagi</a:t>
            </a:r>
            <a:r>
              <a:rPr lang="en-US" sz="3200" dirty="0"/>
              <a:t> </a:t>
            </a:r>
            <a:r>
              <a:rPr lang="en-US" sz="3200" dirty="0" err="1"/>
              <a:t>pekerjaannya</a:t>
            </a:r>
            <a:r>
              <a:rPr lang="en-US" sz="3200" dirty="0"/>
              <a:t>?</a:t>
            </a:r>
            <a:endParaRPr lang="id-ID" sz="3200" dirty="0"/>
          </a:p>
          <a:p>
            <a:endParaRPr lang="id-ID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Latihan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9837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La</a:t>
            </a:r>
            <a:r>
              <a:rPr lang="en-US" dirty="0" err="1"/>
              <a:t>kukan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performance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Cluster Distance Performance,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Davies </a:t>
            </a:r>
            <a:r>
              <a:rPr lang="en-US" dirty="0" err="1"/>
              <a:t>Bouldin</a:t>
            </a:r>
            <a:r>
              <a:rPr lang="en-US" dirty="0"/>
              <a:t> Index (DBI)</a:t>
            </a:r>
            <a:endParaRPr lang="id-ID" dirty="0"/>
          </a:p>
          <a:p>
            <a:r>
              <a:rPr lang="en-US" dirty="0" err="1"/>
              <a:t>Nilai</a:t>
            </a:r>
            <a:r>
              <a:rPr lang="en-US" dirty="0"/>
              <a:t> DBI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cluster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id-ID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2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Lakukan</a:t>
            </a:r>
            <a:r>
              <a:rPr lang="en-US" sz="3200" dirty="0"/>
              <a:t> </a:t>
            </a:r>
            <a:r>
              <a:rPr lang="en-US" sz="3200" dirty="0" err="1"/>
              <a:t>klastering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data </a:t>
            </a:r>
            <a:r>
              <a:rPr lang="en-US" sz="3200"/>
              <a:t>IMFdata.csv </a:t>
            </a:r>
            <a:r>
              <a:rPr lang="en-US" sz="3200" smtClean="0"/>
              <a:t>(</a:t>
            </a:r>
            <a:r>
              <a:rPr lang="en-US">
                <a:solidFill>
                  <a:srgbClr val="0070C0"/>
                </a:solidFill>
              </a:rPr>
              <a:t>https://github.com/achmatim/data-mining/tree/main/Dataset</a:t>
            </a:r>
            <a:r>
              <a:rPr lang="en-US" sz="3200" smtClean="0"/>
              <a:t>)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Latihan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01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484784"/>
            <a:ext cx="10441160" cy="48398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C00000"/>
                </a:solidFill>
                <a:ea typeface="SimSun" panose="02010600030101010101" pitchFamily="2" charset="-122"/>
              </a:rPr>
              <a:t>Strength</a:t>
            </a:r>
            <a:r>
              <a:rPr lang="en-US" altLang="zh-CN" sz="2600" u="sng" dirty="0">
                <a:ea typeface="SimSun" panose="02010600030101010101" pitchFamily="2" charset="-122"/>
              </a:rPr>
              <a:t>:</a:t>
            </a:r>
            <a:endParaRPr lang="en-US" altLang="zh-CN" sz="2600" dirty="0">
              <a:ea typeface="SimSun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i="1" dirty="0">
                <a:ea typeface="SimSun" panose="02010600030101010101" pitchFamily="2" charset="-122"/>
              </a:rPr>
              <a:t>Efficient</a:t>
            </a:r>
            <a:r>
              <a:rPr lang="en-US" altLang="zh-CN" sz="2200" dirty="0">
                <a:ea typeface="SimSun" panose="02010600030101010101" pitchFamily="2" charset="-122"/>
              </a:rPr>
              <a:t>: </a:t>
            </a:r>
            <a:r>
              <a:rPr lang="en-US" altLang="zh-CN" sz="2200" i="1" dirty="0">
                <a:ea typeface="SimSun" panose="02010600030101010101" pitchFamily="2" charset="-122"/>
              </a:rPr>
              <a:t>O</a:t>
            </a:r>
            <a:r>
              <a:rPr lang="en-US" altLang="zh-CN" sz="2200" dirty="0">
                <a:ea typeface="SimSun" panose="02010600030101010101" pitchFamily="2" charset="-122"/>
              </a:rPr>
              <a:t>(</a:t>
            </a:r>
            <a:r>
              <a:rPr lang="en-US" altLang="zh-CN" sz="2200" i="1" dirty="0" err="1">
                <a:ea typeface="SimSun" panose="02010600030101010101" pitchFamily="2" charset="-122"/>
              </a:rPr>
              <a:t>tkn</a:t>
            </a:r>
            <a:r>
              <a:rPr lang="en-US" altLang="zh-CN" sz="2200" dirty="0">
                <a:ea typeface="SimSun" panose="02010600030101010101" pitchFamily="2" charset="-122"/>
              </a:rPr>
              <a:t>), where </a:t>
            </a:r>
            <a:r>
              <a:rPr lang="en-US" altLang="zh-CN" sz="2200" i="1" dirty="0">
                <a:ea typeface="SimSun" panose="02010600030101010101" pitchFamily="2" charset="-122"/>
              </a:rPr>
              <a:t>n</a:t>
            </a:r>
            <a:r>
              <a:rPr lang="en-US" altLang="zh-CN" sz="2200" dirty="0">
                <a:ea typeface="SimSun" panose="02010600030101010101" pitchFamily="2" charset="-122"/>
              </a:rPr>
              <a:t> is # objects, </a:t>
            </a:r>
            <a:r>
              <a:rPr lang="en-US" altLang="zh-CN" sz="2200" i="1" dirty="0">
                <a:ea typeface="SimSun" panose="02010600030101010101" pitchFamily="2" charset="-122"/>
              </a:rPr>
              <a:t>k</a:t>
            </a:r>
            <a:r>
              <a:rPr lang="en-US" altLang="zh-CN" sz="2200" dirty="0">
                <a:ea typeface="SimSun" panose="02010600030101010101" pitchFamily="2" charset="-122"/>
              </a:rPr>
              <a:t> is # clusters, and </a:t>
            </a:r>
            <a:r>
              <a:rPr lang="en-US" altLang="zh-CN" sz="2200" i="1" dirty="0">
                <a:ea typeface="SimSun" panose="02010600030101010101" pitchFamily="2" charset="-122"/>
              </a:rPr>
              <a:t>t  </a:t>
            </a:r>
            <a:r>
              <a:rPr lang="en-US" altLang="zh-CN" sz="2200" dirty="0">
                <a:ea typeface="SimSun" panose="02010600030101010101" pitchFamily="2" charset="-122"/>
              </a:rPr>
              <a:t>is # iterations. Normally, </a:t>
            </a:r>
            <a:r>
              <a:rPr lang="en-US" altLang="zh-CN" sz="2200" i="1" dirty="0">
                <a:ea typeface="SimSun" panose="02010600030101010101" pitchFamily="2" charset="-122"/>
              </a:rPr>
              <a:t>k</a:t>
            </a:r>
            <a:r>
              <a:rPr lang="en-US" altLang="zh-CN" sz="2200" dirty="0">
                <a:ea typeface="SimSun" panose="02010600030101010101" pitchFamily="2" charset="-122"/>
              </a:rPr>
              <a:t>, </a:t>
            </a:r>
            <a:r>
              <a:rPr lang="en-US" altLang="zh-CN" sz="2200" i="1" dirty="0">
                <a:ea typeface="SimSun" panose="02010600030101010101" pitchFamily="2" charset="-122"/>
              </a:rPr>
              <a:t>t</a:t>
            </a:r>
            <a:r>
              <a:rPr lang="en-US" altLang="zh-CN" sz="2200" dirty="0">
                <a:ea typeface="SimSun" panose="02010600030101010101" pitchFamily="2" charset="-122"/>
              </a:rPr>
              <a:t> &lt;&lt; </a:t>
            </a:r>
            <a:r>
              <a:rPr lang="en-US" altLang="zh-CN" sz="2200" i="1" dirty="0">
                <a:ea typeface="SimSun" panose="02010600030101010101" pitchFamily="2" charset="-122"/>
              </a:rPr>
              <a:t>n</a:t>
            </a:r>
            <a:r>
              <a:rPr lang="en-US" altLang="zh-CN" sz="2200" dirty="0">
                <a:ea typeface="SimSun" panose="02010600030101010101" pitchFamily="2" charset="-12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2200" dirty="0">
                <a:ea typeface="Gulim" panose="020B0600000101010101" pitchFamily="34" charset="-127"/>
              </a:rPr>
              <a:t>Comparing: PAM: O(k(n-k)</a:t>
            </a:r>
            <a:r>
              <a:rPr lang="en-US" altLang="ko-KR" sz="2200" baseline="30000" dirty="0">
                <a:ea typeface="Gulim" panose="020B0600000101010101" pitchFamily="34" charset="-127"/>
              </a:rPr>
              <a:t>2</a:t>
            </a:r>
            <a:r>
              <a:rPr lang="en-US" altLang="ko-KR" sz="2200" dirty="0">
                <a:ea typeface="Gulim" panose="020B0600000101010101" pitchFamily="34" charset="-127"/>
              </a:rPr>
              <a:t> ), CLARA: O(ks</a:t>
            </a:r>
            <a:r>
              <a:rPr lang="en-US" altLang="ko-KR" sz="2200" baseline="30000" dirty="0">
                <a:ea typeface="Gulim" panose="020B0600000101010101" pitchFamily="34" charset="-127"/>
              </a:rPr>
              <a:t>2</a:t>
            </a:r>
            <a:r>
              <a:rPr lang="en-US" altLang="ko-KR" sz="2200" dirty="0">
                <a:ea typeface="Gulim" panose="020B0600000101010101" pitchFamily="34" charset="-127"/>
              </a:rPr>
              <a:t> + k(n-k))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C00000"/>
                </a:solidFill>
                <a:ea typeface="SimSun" panose="02010600030101010101" pitchFamily="2" charset="-122"/>
              </a:rPr>
              <a:t>Comment</a:t>
            </a:r>
            <a:r>
              <a:rPr lang="en-US" altLang="zh-CN" sz="2600" u="sng" dirty="0">
                <a:ea typeface="SimSun" panose="02010600030101010101" pitchFamily="2" charset="-122"/>
              </a:rPr>
              <a:t>: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ea typeface="SimSun" panose="02010600030101010101" pitchFamily="2" charset="-122"/>
              </a:rPr>
              <a:t>Often terminates at a </a:t>
            </a:r>
            <a:r>
              <a:rPr lang="en-US" altLang="zh-CN" sz="2000" i="1" dirty="0">
                <a:ea typeface="SimSun" panose="02010600030101010101" pitchFamily="2" charset="-122"/>
              </a:rPr>
              <a:t>local optimal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C00000"/>
                </a:solidFill>
                <a:ea typeface="SimSun" panose="02010600030101010101" pitchFamily="2" charset="-122"/>
              </a:rPr>
              <a:t>Weakness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Applicable only to </a:t>
            </a:r>
            <a:r>
              <a:rPr lang="en-US" altLang="zh-CN" sz="2000" dirty="0">
                <a:solidFill>
                  <a:srgbClr val="0070C0"/>
                </a:solidFill>
                <a:ea typeface="SimSun" panose="02010600030101010101" pitchFamily="2" charset="-122"/>
              </a:rPr>
              <a:t>objects in a continuous n-dimensional </a:t>
            </a:r>
            <a:r>
              <a:rPr lang="en-US" altLang="zh-CN" sz="2000" dirty="0">
                <a:ea typeface="SimSun" panose="02010600030101010101" pitchFamily="2" charset="-122"/>
              </a:rPr>
              <a:t>space </a:t>
            </a:r>
            <a:endParaRPr lang="en-US" altLang="zh-CN" sz="2000" i="1" dirty="0">
              <a:ea typeface="SimSun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1900" dirty="0">
                <a:ea typeface="SimSun" panose="02010600030101010101" pitchFamily="2" charset="-122"/>
              </a:rPr>
              <a:t>Using the k-modes method for categorical data</a:t>
            </a:r>
          </a:p>
          <a:p>
            <a:pPr lvl="2">
              <a:lnSpc>
                <a:spcPct val="120000"/>
              </a:lnSpc>
            </a:pPr>
            <a:r>
              <a:rPr lang="en-US" altLang="zh-CN" sz="1900" dirty="0">
                <a:ea typeface="SimSun" panose="02010600030101010101" pitchFamily="2" charset="-122"/>
              </a:rPr>
              <a:t>In comparison, k-</a:t>
            </a:r>
            <a:r>
              <a:rPr lang="en-US" altLang="zh-CN" sz="1900" dirty="0" err="1">
                <a:ea typeface="SimSun" panose="02010600030101010101" pitchFamily="2" charset="-122"/>
              </a:rPr>
              <a:t>medoids</a:t>
            </a:r>
            <a:r>
              <a:rPr lang="en-US" altLang="zh-CN" sz="1900" dirty="0">
                <a:ea typeface="SimSun" panose="02010600030101010101" pitchFamily="2" charset="-122"/>
              </a:rPr>
              <a:t> can be applied to a wide range of data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0070C0"/>
                </a:solidFill>
                <a:ea typeface="SimSun" panose="02010600030101010101" pitchFamily="2" charset="-122"/>
              </a:rPr>
              <a:t>Need to specify </a:t>
            </a:r>
            <a:r>
              <a:rPr lang="en-US" altLang="zh-CN" sz="2000" i="1" dirty="0">
                <a:solidFill>
                  <a:srgbClr val="0070C0"/>
                </a:solidFill>
                <a:ea typeface="SimSun" panose="02010600030101010101" pitchFamily="2" charset="-122"/>
              </a:rPr>
              <a:t>k</a:t>
            </a:r>
            <a:r>
              <a:rPr lang="en-US" altLang="zh-CN" sz="2000" i="1" dirty="0">
                <a:ea typeface="SimSun" panose="02010600030101010101" pitchFamily="2" charset="-122"/>
              </a:rPr>
              <a:t>, </a:t>
            </a:r>
            <a:r>
              <a:rPr lang="en-US" altLang="zh-CN" sz="2000" dirty="0">
                <a:ea typeface="SimSun" panose="02010600030101010101" pitchFamily="2" charset="-122"/>
              </a:rPr>
              <a:t>the </a:t>
            </a:r>
            <a:r>
              <a:rPr lang="en-US" altLang="zh-CN" sz="2000" i="1" dirty="0">
                <a:ea typeface="SimSun" panose="02010600030101010101" pitchFamily="2" charset="-122"/>
              </a:rPr>
              <a:t>number</a:t>
            </a:r>
            <a:r>
              <a:rPr lang="en-US" altLang="zh-CN" sz="2000" dirty="0">
                <a:ea typeface="SimSun" panose="02010600030101010101" pitchFamily="2" charset="-122"/>
              </a:rPr>
              <a:t> of clusters, in advance (there are ways to automatically determine the best </a:t>
            </a:r>
            <a:r>
              <a:rPr lang="en-US" altLang="zh-CN" sz="2000" i="1" dirty="0">
                <a:ea typeface="SimSun" panose="02010600030101010101" pitchFamily="2" charset="-122"/>
              </a:rPr>
              <a:t>k</a:t>
            </a:r>
            <a:r>
              <a:rPr lang="en-US" altLang="zh-CN" sz="2000" dirty="0">
                <a:ea typeface="SimSun" panose="02010600030101010101" pitchFamily="2" charset="-122"/>
              </a:rPr>
              <a:t> (see Hastie et al., 2009)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0070C0"/>
                </a:solidFill>
                <a:ea typeface="SimSun" panose="02010600030101010101" pitchFamily="2" charset="-122"/>
              </a:rPr>
              <a:t>Sensitive to noisy data </a:t>
            </a:r>
            <a:r>
              <a:rPr lang="en-US" altLang="zh-CN" sz="2000" dirty="0">
                <a:ea typeface="SimSun" panose="02010600030101010101" pitchFamily="2" charset="-122"/>
              </a:rPr>
              <a:t>and </a:t>
            </a:r>
            <a:r>
              <a:rPr lang="en-US" altLang="zh-CN" sz="2000" i="1" dirty="0">
                <a:ea typeface="SimSun" panose="02010600030101010101" pitchFamily="2" charset="-122"/>
              </a:rPr>
              <a:t>outliers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Not suitable to discover clusters with </a:t>
            </a:r>
            <a:r>
              <a:rPr lang="en-US" altLang="zh-CN" sz="2000" i="1" dirty="0">
                <a:ea typeface="SimSun" panose="02010600030101010101" pitchFamily="2" charset="-122"/>
              </a:rPr>
              <a:t>non-convex shapes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692696"/>
            <a:ext cx="10871200" cy="5635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Comments on the </a:t>
            </a:r>
            <a:r>
              <a:rPr lang="en-US" altLang="zh-CN" i="1" dirty="0">
                <a:ea typeface="SimSun" panose="02010600030101010101" pitchFamily="2" charset="-122"/>
              </a:rPr>
              <a:t>K-Means</a:t>
            </a:r>
            <a:r>
              <a:rPr lang="en-US" altLang="zh-CN" dirty="0">
                <a:ea typeface="SimSun" panose="02010600030101010101" pitchFamily="2" charset="-122"/>
              </a:rPr>
              <a:t> Method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16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52549"/>
            <a:ext cx="10222160" cy="512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Most of the variants of the </a:t>
            </a:r>
            <a:r>
              <a:rPr lang="en-US" altLang="zh-CN" sz="2400" i="1" dirty="0">
                <a:ea typeface="SimSun" panose="02010600030101010101" pitchFamily="2" charset="-122"/>
              </a:rPr>
              <a:t>k-means</a:t>
            </a:r>
            <a:r>
              <a:rPr lang="en-US" altLang="zh-CN" sz="2400" dirty="0">
                <a:ea typeface="SimSun" panose="02010600030101010101" pitchFamily="2" charset="-122"/>
              </a:rPr>
              <a:t> which differ in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SimSun" panose="02010600030101010101" pitchFamily="2" charset="-122"/>
              </a:rPr>
              <a:t>Selection of the 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initial </a:t>
            </a:r>
            <a:r>
              <a:rPr lang="en-US" altLang="zh-CN" i="1" dirty="0">
                <a:solidFill>
                  <a:srgbClr val="0070C0"/>
                </a:solidFill>
                <a:ea typeface="SimSun" panose="02010600030101010101" pitchFamily="2" charset="-122"/>
              </a:rPr>
              <a:t>k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 means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SimSun" panose="02010600030101010101" pitchFamily="2" charset="-122"/>
              </a:rPr>
              <a:t>Dissimilarity calculations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SimSun" panose="02010600030101010101" pitchFamily="2" charset="-122"/>
              </a:rPr>
              <a:t>Strategies to calculate cluster means</a:t>
            </a:r>
          </a:p>
          <a:p>
            <a:pPr>
              <a:lnSpc>
                <a:spcPct val="100000"/>
              </a:lnSpc>
            </a:pPr>
            <a:endParaRPr lang="en-US" altLang="zh-CN" sz="2400" dirty="0"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Handling categorical data: </a:t>
            </a:r>
            <a:r>
              <a:rPr lang="en-US" altLang="zh-CN" sz="2400" i="1" dirty="0">
                <a:ea typeface="SimSun" panose="02010600030101010101" pitchFamily="2" charset="-122"/>
              </a:rPr>
              <a:t>k-modes</a:t>
            </a:r>
            <a:endParaRPr lang="en-US" altLang="zh-CN" sz="2400" dirty="0">
              <a:ea typeface="SimSun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SimSun" panose="02010600030101010101" pitchFamily="2" charset="-122"/>
              </a:rPr>
              <a:t>Replacing means of clusters with </a:t>
            </a:r>
            <a:r>
              <a:rPr lang="en-US" altLang="zh-CN" u="sng" dirty="0">
                <a:ea typeface="SimSun" panose="02010600030101010101" pitchFamily="2" charset="-122"/>
              </a:rPr>
              <a:t>modes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SimSun" panose="02010600030101010101" pitchFamily="2" charset="-122"/>
              </a:rPr>
              <a:t>Using new dissimilarity measures to deal with categorical objects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SimSun" panose="02010600030101010101" pitchFamily="2" charset="-122"/>
              </a:rPr>
              <a:t>Using a </a:t>
            </a:r>
            <a:r>
              <a:rPr lang="en-US" altLang="zh-CN" u="sng" dirty="0">
                <a:ea typeface="SimSun" panose="02010600030101010101" pitchFamily="2" charset="-122"/>
              </a:rPr>
              <a:t>frequency</a:t>
            </a:r>
            <a:r>
              <a:rPr lang="en-US" altLang="zh-CN" dirty="0">
                <a:ea typeface="SimSun" panose="02010600030101010101" pitchFamily="2" charset="-122"/>
              </a:rPr>
              <a:t>-based method to update modes of clusters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SimSun" panose="02010600030101010101" pitchFamily="2" charset="-122"/>
              </a:rPr>
              <a:t>A mixture of categorical and numerical data: </a:t>
            </a:r>
            <a:r>
              <a:rPr lang="en-US" altLang="zh-CN" i="1" dirty="0">
                <a:ea typeface="SimSun" panose="02010600030101010101" pitchFamily="2" charset="-122"/>
              </a:rPr>
              <a:t>k-prototype</a:t>
            </a:r>
            <a:r>
              <a:rPr lang="en-US" altLang="zh-CN" dirty="0">
                <a:ea typeface="SimSun" panose="02010600030101010101" pitchFamily="2" charset="-122"/>
              </a:rPr>
              <a:t> method</a:t>
            </a:r>
          </a:p>
          <a:p>
            <a:pPr>
              <a:lnSpc>
                <a:spcPct val="100000"/>
              </a:lnSpc>
            </a:pPr>
            <a:endParaRPr lang="id-ID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Variations of the </a:t>
            </a:r>
            <a:r>
              <a:rPr lang="en-US" altLang="zh-CN" i="1" dirty="0">
                <a:ea typeface="SimSun" panose="02010600030101010101" pitchFamily="2" charset="-122"/>
              </a:rPr>
              <a:t>K-Means</a:t>
            </a:r>
            <a:r>
              <a:rPr lang="en-US" altLang="zh-CN" dirty="0">
                <a:ea typeface="SimSun" panose="02010600030101010101" pitchFamily="2" charset="-122"/>
              </a:rPr>
              <a:t> Method</a:t>
            </a:r>
            <a:endParaRPr lang="id-ID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0" y="1981200"/>
          <a:ext cx="26876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SmartDraw" r:id="rId3" imgW="2688336" imgH="1371600" progId="">
                  <p:embed/>
                </p:oleObj>
              </mc:Choice>
              <mc:Fallback>
                <p:oleObj name="SmartDraw" r:id="rId3" imgW="2688336" imgH="1371600" progId="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981200"/>
                        <a:ext cx="26876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36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4"/>
            <a:ext cx="10510192" cy="49397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ea typeface="Gulim" panose="020B0600000101010101" pitchFamily="34" charset="-127"/>
              </a:rPr>
              <a:t>The k-means algorithm is </a:t>
            </a:r>
            <a:r>
              <a:rPr lang="en-US" altLang="ko-KR" sz="2400" dirty="0">
                <a:solidFill>
                  <a:srgbClr val="C00000"/>
                </a:solidFill>
                <a:ea typeface="Gulim" panose="020B0600000101010101" pitchFamily="34" charset="-127"/>
              </a:rPr>
              <a:t>sensitive to outliers</a:t>
            </a:r>
            <a:r>
              <a:rPr lang="en-US" altLang="ko-KR" sz="2400" dirty="0">
                <a:ea typeface="Gulim" panose="020B0600000101010101" pitchFamily="34" charset="-127"/>
              </a:rPr>
              <a:t>!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Since an object with an extremely large value may substantially distort the distribution of the data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ea typeface="Gulim" panose="020B0600000101010101" pitchFamily="34" charset="-127"/>
              </a:rPr>
              <a:t>K-</a:t>
            </a:r>
            <a:r>
              <a:rPr lang="en-US" altLang="ko-KR" sz="2400" dirty="0" err="1">
                <a:ea typeface="Gulim" panose="020B0600000101010101" pitchFamily="34" charset="-127"/>
              </a:rPr>
              <a:t>Medoids</a:t>
            </a:r>
            <a:r>
              <a:rPr lang="en-US" altLang="ko-KR" sz="2400" dirty="0">
                <a:ea typeface="Gulim" panose="020B0600000101010101" pitchFamily="34" charset="-127"/>
              </a:rPr>
              <a:t>: 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Instead of taking the </a:t>
            </a:r>
            <a:r>
              <a:rPr lang="en-US" altLang="ko-KR" sz="2000" b="1" dirty="0">
                <a:ea typeface="Gulim" panose="020B0600000101010101" pitchFamily="34" charset="-127"/>
              </a:rPr>
              <a:t>mean</a:t>
            </a:r>
            <a:r>
              <a:rPr lang="en-US" altLang="ko-KR" sz="2000" dirty="0">
                <a:ea typeface="Gulim" panose="020B0600000101010101" pitchFamily="34" charset="-127"/>
              </a:rPr>
              <a:t> value of the object in a cluster as a reference point, </a:t>
            </a:r>
            <a:r>
              <a:rPr lang="en-US" altLang="ko-KR" sz="2000" b="1" dirty="0" err="1">
                <a:solidFill>
                  <a:srgbClr val="C00000"/>
                </a:solidFill>
                <a:ea typeface="Gulim" panose="020B0600000101010101" pitchFamily="34" charset="-127"/>
              </a:rPr>
              <a:t>medoids</a:t>
            </a:r>
            <a:r>
              <a:rPr lang="en-US" altLang="ko-KR" sz="2000" dirty="0">
                <a:solidFill>
                  <a:srgbClr val="C00000"/>
                </a:solidFill>
                <a:ea typeface="Gulim" panose="020B0600000101010101" pitchFamily="34" charset="-127"/>
              </a:rPr>
              <a:t> </a:t>
            </a:r>
            <a:r>
              <a:rPr lang="en-US" altLang="ko-KR" sz="2000" dirty="0">
                <a:ea typeface="Gulim" panose="020B0600000101010101" pitchFamily="34" charset="-127"/>
              </a:rPr>
              <a:t>can be used, which is the </a:t>
            </a:r>
            <a:r>
              <a:rPr lang="en-US" altLang="ko-KR" sz="2000" b="1" dirty="0">
                <a:ea typeface="Gulim" panose="020B0600000101010101" pitchFamily="34" charset="-127"/>
              </a:rPr>
              <a:t>most centrally located</a:t>
            </a:r>
            <a:r>
              <a:rPr lang="en-US" altLang="ko-KR" sz="2000" dirty="0">
                <a:ea typeface="Gulim" panose="020B0600000101010101" pitchFamily="34" charset="-127"/>
              </a:rPr>
              <a:t> object in a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What Is the Problem of the K-Means Method?</a:t>
            </a:r>
            <a:endParaRPr lang="id-ID" dirty="0"/>
          </a:p>
        </p:txBody>
      </p:sp>
      <p:grpSp>
        <p:nvGrpSpPr>
          <p:cNvPr id="5" name="Group 1028"/>
          <p:cNvGrpSpPr>
            <a:grpSpLocks/>
          </p:cNvGrpSpPr>
          <p:nvPr/>
        </p:nvGrpSpPr>
        <p:grpSpPr bwMode="auto">
          <a:xfrm>
            <a:off x="3124200" y="4135524"/>
            <a:ext cx="5867400" cy="2054988"/>
            <a:chOff x="1344" y="3072"/>
            <a:chExt cx="3312" cy="1112"/>
          </a:xfrm>
        </p:grpSpPr>
        <p:grpSp>
          <p:nvGrpSpPr>
            <p:cNvPr id="6" name="Group 1029"/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93" name="Rectangle 1030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94" name="Rectangle 1031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95" name="Line 1032"/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6" name="Line 1033"/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7" name="Line 1034"/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8" name="Line 1035"/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9" name="Line 1036"/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0" name="Line 1037"/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1" name="Line 1038"/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2" name="Line 1039"/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3" name="Line 1040"/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4" name="Line 1041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5" name="Line 1042"/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6" name="Line 1043"/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7" name="Line 1044"/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8" name="Line 1045"/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9" name="Line 1046"/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10" name="Line 1047"/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11" name="Line 1048"/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12" name="Line 1049"/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13" name="Line 1050"/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14" name="Line 1051"/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15" name="Rectangle 1052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16" name="Line 1053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17" name="Line 1054"/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18" name="Line 1055"/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19" name="Line 1056"/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0" name="Line 1057"/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1" name="Line 1058"/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2" name="Line 1059"/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3" name="Line 1060"/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4" name="Line 1061"/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5" name="Line 1062"/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6" name="Line 1063"/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7" name="Line 1064"/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8" name="Line 1065"/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9" name="Line 1066"/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0" name="Line 1067"/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1" name="Line 1068"/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2" name="Line 1069"/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3" name="Line 1070"/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4" name="Line 1071"/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5" name="Line 1072"/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6" name="Line 1073"/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7" name="Line 1074"/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8" name="Line 1075"/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9" name="Line 1076"/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0" name="Freeform 1077"/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1" name="Freeform 1078"/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2" name="Freeform 1079"/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3" name="Freeform 1080"/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4" name="Freeform 1081"/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5" name="Freeform 1082"/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6" name="Freeform 1083"/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7" name="Freeform 1084"/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8" name="Freeform 1085"/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9" name="Freeform 1086"/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50" name="Rectangle 1087"/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51" name="Rectangle 1088"/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52" name="Rectangle 1089"/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53" name="Rectangle 1090"/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54" name="Rectangle 1091"/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55" name="Rectangle 1092"/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56" name="Rectangle 1093"/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57" name="Rectangle 1094"/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58" name="Rectangle 1095"/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59" name="Rectangle 1096"/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0" name="Rectangle 1097"/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55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1" name="Rectangle 1098"/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2" name="Rectangle 1099"/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3" name="Rectangle 1100"/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" name="Rectangle 1101"/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5" name="Rectangle 1102"/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6" name="Rectangle 1103"/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7" name="Rectangle 1104"/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8" name="Rectangle 1105"/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9" name="Rectangle 1106"/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70" name="Rectangle 1107"/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71" name="Rectangle 1108"/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55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72" name="Rectangle 1109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7" name="Group 1110"/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9" name="Rectangle 1111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0" name="Rectangle 1112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1" name="Line 1113"/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" name="Line 1114"/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" name="Line 1115"/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" name="Line 1116"/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5" name="Line 1117"/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" name="Line 1118"/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7" name="Line 1119"/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8" name="Line 1120"/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" name="Line 1121"/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0" name="Line 1122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1" name="Line 1123"/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2" name="Line 1124"/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3" name="Line 1125"/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4" name="Line 1126"/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5" name="Line 1127"/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6" name="Line 1128"/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7" name="Line 1129"/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8" name="Line 1130"/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9" name="Line 1131"/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0" name="Line 1132"/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1" name="Rectangle 1133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32" name="Line 1134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3" name="Line 1135"/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4" name="Line 1136"/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5" name="Line 1137"/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6" name="Line 1138"/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7" name="Line 1139"/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" name="Line 1140"/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9" name="Line 1141"/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0" name="Line 1142"/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1" name="Line 1143"/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2" name="Line 1144"/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3" name="Line 1145"/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4" name="Line 1146"/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5" name="Line 1147"/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" name="Line 1148"/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" name="Line 1149"/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" name="Line 1150"/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9" name="Line 1151"/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0" name="Line 1152"/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1" name="Line 1153"/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2" name="Line 1154"/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3" name="Line 1155"/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4" name="Line 1156"/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5" name="Line 1157"/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6" name="Freeform 1158"/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7" name="Freeform 1159"/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8" name="Freeform 1160"/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9" name="Freeform 1161"/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0" name="Freeform 1162"/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1" name="Freeform 1163"/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2" name="Freeform 1164"/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3" name="Freeform 1165"/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4" name="Freeform 1166"/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5" name="Freeform 1167"/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6" name="Rectangle 1168"/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67" name="Rectangle 1169"/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68" name="Rectangle 1170"/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69" name="Rectangle 1171"/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0" name="Rectangle 1172"/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1" name="Rectangle 1173"/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2" name="Rectangle 1174"/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3" name="Rectangle 1175"/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4" name="Rectangle 1176"/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5" name="Rectangle 1177"/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6" name="Rectangle 1178"/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55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7" name="Rectangle 1179"/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8" name="Rectangle 1180"/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9" name="Rectangle 1181"/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80" name="Rectangle 1182"/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81" name="Rectangle 1183"/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82" name="Rectangle 1184"/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83" name="Rectangle 1185"/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84" name="Rectangle 1186"/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85" name="Rectangle 1187"/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86" name="Rectangle 1188"/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87" name="Rectangle 1189"/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55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88" name="Rectangle 1190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89" name="Freeform 1191"/>
              <p:cNvSpPr>
                <a:spLocks/>
              </p:cNvSpPr>
              <p:nvPr/>
            </p:nvSpPr>
            <p:spPr bwMode="auto">
              <a:xfrm>
                <a:off x="3955" y="2848"/>
                <a:ext cx="117" cy="217"/>
              </a:xfrm>
              <a:custGeom>
                <a:avLst/>
                <a:gdLst>
                  <a:gd name="T0" fmla="*/ 1 w 728"/>
                  <a:gd name="T1" fmla="*/ 1 h 896"/>
                  <a:gd name="T2" fmla="*/ 1 w 728"/>
                  <a:gd name="T3" fmla="*/ 1 h 896"/>
                  <a:gd name="T4" fmla="*/ 1 w 728"/>
                  <a:gd name="T5" fmla="*/ 1 h 896"/>
                  <a:gd name="T6" fmla="*/ 1 w 728"/>
                  <a:gd name="T7" fmla="*/ 1 h 896"/>
                  <a:gd name="T8" fmla="*/ 1 w 728"/>
                  <a:gd name="T9" fmla="*/ 1 h 896"/>
                  <a:gd name="T10" fmla="*/ 1 w 728"/>
                  <a:gd name="T11" fmla="*/ 1 h 896"/>
                  <a:gd name="T12" fmla="*/ 1 w 728"/>
                  <a:gd name="T13" fmla="*/ 1 h 896"/>
                  <a:gd name="T14" fmla="*/ 1 w 728"/>
                  <a:gd name="T15" fmla="*/ 1 h 896"/>
                  <a:gd name="T16" fmla="*/ 1 w 728"/>
                  <a:gd name="T17" fmla="*/ 1 h 896"/>
                  <a:gd name="T18" fmla="*/ 1 w 728"/>
                  <a:gd name="T19" fmla="*/ 1 h 896"/>
                  <a:gd name="T20" fmla="*/ 1 w 728"/>
                  <a:gd name="T21" fmla="*/ 1 h 896"/>
                  <a:gd name="T22" fmla="*/ 1 w 728"/>
                  <a:gd name="T23" fmla="*/ 1 h 896"/>
                  <a:gd name="T24" fmla="*/ 1 w 728"/>
                  <a:gd name="T25" fmla="*/ 1 h 896"/>
                  <a:gd name="T26" fmla="*/ 1 w 728"/>
                  <a:gd name="T27" fmla="*/ 1 h 896"/>
                  <a:gd name="T28" fmla="*/ 1 w 728"/>
                  <a:gd name="T29" fmla="*/ 1 h 896"/>
                  <a:gd name="T30" fmla="*/ 1 w 728"/>
                  <a:gd name="T31" fmla="*/ 1 h 896"/>
                  <a:gd name="T32" fmla="*/ 1 w 728"/>
                  <a:gd name="T33" fmla="*/ 1 h 896"/>
                  <a:gd name="T34" fmla="*/ 1 w 728"/>
                  <a:gd name="T35" fmla="*/ 0 h 896"/>
                  <a:gd name="T36" fmla="*/ 1 w 728"/>
                  <a:gd name="T37" fmla="*/ 1 h 896"/>
                  <a:gd name="T38" fmla="*/ 1 w 728"/>
                  <a:gd name="T39" fmla="*/ 1 h 896"/>
                  <a:gd name="T40" fmla="*/ 1 w 728"/>
                  <a:gd name="T41" fmla="*/ 1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90" name="Freeform 1192"/>
              <p:cNvSpPr>
                <a:spLocks/>
              </p:cNvSpPr>
              <p:nvPr/>
            </p:nvSpPr>
            <p:spPr bwMode="auto">
              <a:xfrm>
                <a:off x="4258" y="3088"/>
                <a:ext cx="117" cy="217"/>
              </a:xfrm>
              <a:custGeom>
                <a:avLst/>
                <a:gdLst>
                  <a:gd name="T0" fmla="*/ 1 w 802"/>
                  <a:gd name="T1" fmla="*/ 1 h 889"/>
                  <a:gd name="T2" fmla="*/ 1 w 802"/>
                  <a:gd name="T3" fmla="*/ 1 h 889"/>
                  <a:gd name="T4" fmla="*/ 1 w 802"/>
                  <a:gd name="T5" fmla="*/ 1 h 889"/>
                  <a:gd name="T6" fmla="*/ 1 w 802"/>
                  <a:gd name="T7" fmla="*/ 1 h 889"/>
                  <a:gd name="T8" fmla="*/ 1 w 802"/>
                  <a:gd name="T9" fmla="*/ 1 h 889"/>
                  <a:gd name="T10" fmla="*/ 1 w 802"/>
                  <a:gd name="T11" fmla="*/ 1 h 889"/>
                  <a:gd name="T12" fmla="*/ 1 w 802"/>
                  <a:gd name="T13" fmla="*/ 1 h 889"/>
                  <a:gd name="T14" fmla="*/ 1 w 802"/>
                  <a:gd name="T15" fmla="*/ 1 h 889"/>
                  <a:gd name="T16" fmla="*/ 1 w 802"/>
                  <a:gd name="T17" fmla="*/ 1 h 889"/>
                  <a:gd name="T18" fmla="*/ 1 w 802"/>
                  <a:gd name="T19" fmla="*/ 1 h 889"/>
                  <a:gd name="T20" fmla="*/ 1 w 802"/>
                  <a:gd name="T21" fmla="*/ 1 h 889"/>
                  <a:gd name="T22" fmla="*/ 1 w 802"/>
                  <a:gd name="T23" fmla="*/ 1 h 889"/>
                  <a:gd name="T24" fmla="*/ 1 w 802"/>
                  <a:gd name="T25" fmla="*/ 1 h 889"/>
                  <a:gd name="T26" fmla="*/ 1 w 802"/>
                  <a:gd name="T27" fmla="*/ 1 h 889"/>
                  <a:gd name="T28" fmla="*/ 1 w 802"/>
                  <a:gd name="T29" fmla="*/ 1 h 889"/>
                  <a:gd name="T30" fmla="*/ 1 w 802"/>
                  <a:gd name="T31" fmla="*/ 1 h 889"/>
                  <a:gd name="T32" fmla="*/ 1 w 802"/>
                  <a:gd name="T33" fmla="*/ 1 h 889"/>
                  <a:gd name="T34" fmla="*/ 1 w 802"/>
                  <a:gd name="T35" fmla="*/ 1 h 889"/>
                  <a:gd name="T36" fmla="*/ 1 w 802"/>
                  <a:gd name="T37" fmla="*/ 1 h 889"/>
                  <a:gd name="T38" fmla="*/ 1 w 802"/>
                  <a:gd name="T39" fmla="*/ 1 h 889"/>
                  <a:gd name="T40" fmla="*/ 1 w 802"/>
                  <a:gd name="T41" fmla="*/ 1 h 889"/>
                  <a:gd name="T42" fmla="*/ 1 w 802"/>
                  <a:gd name="T43" fmla="*/ 1 h 889"/>
                  <a:gd name="T44" fmla="*/ 1 w 802"/>
                  <a:gd name="T45" fmla="*/ 1 h 889"/>
                  <a:gd name="T46" fmla="*/ 1 w 802"/>
                  <a:gd name="T47" fmla="*/ 0 h 889"/>
                  <a:gd name="T48" fmla="*/ 1 w 802"/>
                  <a:gd name="T49" fmla="*/ 1 h 889"/>
                  <a:gd name="T50" fmla="*/ 1 w 802"/>
                  <a:gd name="T51" fmla="*/ 1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91" name="AutoShape 119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92" name="AutoShape 1194"/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8" name="Line 1195"/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05721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Mahasiswa mampu </a:t>
            </a:r>
            <a:r>
              <a:rPr lang="id-ID" smtClean="0"/>
              <a:t>memaham</a:t>
            </a:r>
            <a:r>
              <a:rPr lang="en-ID" smtClean="0"/>
              <a:t>i konsep klasterisasi </a:t>
            </a:r>
            <a:r>
              <a:rPr lang="en-ID" smtClean="0"/>
              <a:t>data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2BC5F5A-D6BB-4609-ADFB-C34A25DE3809}" type="slidenum">
              <a:rPr lang="en-US" altLang="zh-CN" sz="1200">
                <a:ea typeface="SimSun" panose="02010600030101010101" pitchFamily="2" charset="-122"/>
              </a:rPr>
              <a:pPr algn="r" eaLnBrk="1" hangingPunct="1"/>
              <a:t>30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30723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000" dirty="0">
                <a:ea typeface="Gulim" panose="020B0600000101010101" pitchFamily="34" charset="-127"/>
              </a:rPr>
              <a:t>PAM: A Typical K-</a:t>
            </a:r>
            <a:r>
              <a:rPr lang="en-US" altLang="ko-KR" sz="4000" dirty="0" err="1">
                <a:ea typeface="Gulim" panose="020B0600000101010101" pitchFamily="34" charset="-127"/>
              </a:rPr>
              <a:t>Medoids</a:t>
            </a:r>
            <a:r>
              <a:rPr lang="en-US" altLang="ko-KR" sz="4000" dirty="0">
                <a:ea typeface="Gulim" panose="020B0600000101010101" pitchFamily="34" charset="-127"/>
              </a:rPr>
              <a:t> Algorithm</a:t>
            </a:r>
          </a:p>
        </p:txBody>
      </p:sp>
      <p:grpSp>
        <p:nvGrpSpPr>
          <p:cNvPr id="30724" name="Group 2051"/>
          <p:cNvGrpSpPr>
            <a:grpSpLocks/>
          </p:cNvGrpSpPr>
          <p:nvPr/>
        </p:nvGrpSpPr>
        <p:grpSpPr bwMode="auto">
          <a:xfrm>
            <a:off x="8229600" y="1676400"/>
            <a:ext cx="2514600" cy="2362200"/>
            <a:chOff x="912" y="864"/>
            <a:chExt cx="1584" cy="1488"/>
          </a:xfrm>
        </p:grpSpPr>
        <p:graphicFrame>
          <p:nvGraphicFramePr>
            <p:cNvPr id="30985" name="Object 2052"/>
            <p:cNvGraphicFramePr>
              <a:graphicFrameLocks noChangeAspect="1"/>
            </p:cNvGraphicFramePr>
            <p:nvPr/>
          </p:nvGraphicFramePr>
          <p:xfrm>
            <a:off x="912" y="864"/>
            <a:ext cx="1584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Worksheet" r:id="rId4" imgW="2200656" imgH="2076907" progId="Excel.Sheet.8">
                    <p:embed/>
                  </p:oleObj>
                </mc:Choice>
                <mc:Fallback>
                  <p:oleObj name="Worksheet" r:id="rId4" imgW="2200656" imgH="2076907" progId="Excel.Sheet.8">
                    <p:embed/>
                    <p:pic>
                      <p:nvPicPr>
                        <p:cNvPr id="30985" name="Object 2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864"/>
                          <a:ext cx="1584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86" name="Line 2053"/>
            <p:cNvSpPr>
              <a:spLocks noChangeShapeType="1"/>
            </p:cNvSpPr>
            <p:nvPr/>
          </p:nvSpPr>
          <p:spPr bwMode="auto">
            <a:xfrm>
              <a:off x="1982" y="1502"/>
              <a:ext cx="0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endParaRPr lang="id-ID">
                <a:effectLst/>
              </a:endParaRPr>
            </a:p>
          </p:txBody>
        </p:sp>
        <p:sp>
          <p:nvSpPr>
            <p:cNvPr id="30987" name="Oval 2054"/>
            <p:cNvSpPr>
              <a:spLocks noChangeArrowheads="1"/>
            </p:cNvSpPr>
            <p:nvPr/>
          </p:nvSpPr>
          <p:spPr bwMode="auto">
            <a:xfrm>
              <a:off x="1212" y="1253"/>
              <a:ext cx="16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effectLst/>
                <a:ea typeface="SimSun" panose="02010600030101010101" pitchFamily="2" charset="-122"/>
              </a:endParaRPr>
            </a:p>
          </p:txBody>
        </p:sp>
        <p:sp>
          <p:nvSpPr>
            <p:cNvPr id="30988" name="Oval 2055"/>
            <p:cNvSpPr>
              <a:spLocks noChangeArrowheads="1"/>
            </p:cNvSpPr>
            <p:nvPr/>
          </p:nvSpPr>
          <p:spPr bwMode="auto">
            <a:xfrm>
              <a:off x="1725" y="1529"/>
              <a:ext cx="51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effectLst/>
                <a:ea typeface="SimSun" panose="02010600030101010101" pitchFamily="2" charset="-122"/>
              </a:endParaRPr>
            </a:p>
          </p:txBody>
        </p:sp>
      </p:grpSp>
      <p:sp>
        <p:nvSpPr>
          <p:cNvPr id="30725" name="Text Box 2056"/>
          <p:cNvSpPr txBox="1">
            <a:spLocks noChangeArrowheads="1"/>
          </p:cNvSpPr>
          <p:nvPr/>
        </p:nvSpPr>
        <p:spPr bwMode="auto">
          <a:xfrm>
            <a:off x="9259888" y="1371600"/>
            <a:ext cx="1408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Gulim" panose="020B0600000101010101" pitchFamily="34" charset="-127"/>
              </a:rPr>
              <a:t>Total Cost = 20</a:t>
            </a:r>
          </a:p>
        </p:txBody>
      </p:sp>
      <p:sp>
        <p:nvSpPr>
          <p:cNvPr id="30726" name="Rectangle 2057"/>
          <p:cNvSpPr>
            <a:spLocks noChangeArrowheads="1"/>
          </p:cNvSpPr>
          <p:nvPr/>
        </p:nvSpPr>
        <p:spPr bwMode="auto">
          <a:xfrm>
            <a:off x="1643064" y="1719263"/>
            <a:ext cx="2395537" cy="225425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zh-CN" altLang="zh-CN">
              <a:effectLst/>
              <a:ea typeface="SimSun" panose="02010600030101010101" pitchFamily="2" charset="-122"/>
            </a:endParaRPr>
          </a:p>
        </p:txBody>
      </p:sp>
      <p:sp>
        <p:nvSpPr>
          <p:cNvPr id="30727" name="Rectangle 2058"/>
          <p:cNvSpPr>
            <a:spLocks noChangeArrowheads="1"/>
          </p:cNvSpPr>
          <p:nvPr/>
        </p:nvSpPr>
        <p:spPr bwMode="auto">
          <a:xfrm>
            <a:off x="1893889" y="1903413"/>
            <a:ext cx="2014537" cy="178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zh-CN" altLang="zh-CN">
              <a:effectLst/>
              <a:ea typeface="SimSun" panose="02010600030101010101" pitchFamily="2" charset="-122"/>
            </a:endParaRPr>
          </a:p>
        </p:txBody>
      </p:sp>
      <p:sp>
        <p:nvSpPr>
          <p:cNvPr id="30728" name="Line 2059"/>
          <p:cNvSpPr>
            <a:spLocks noChangeShapeType="1"/>
          </p:cNvSpPr>
          <p:nvPr/>
        </p:nvSpPr>
        <p:spPr bwMode="auto">
          <a:xfrm>
            <a:off x="1893889" y="351790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29" name="Line 2060"/>
          <p:cNvSpPr>
            <a:spLocks noChangeShapeType="1"/>
          </p:cNvSpPr>
          <p:nvPr/>
        </p:nvSpPr>
        <p:spPr bwMode="auto">
          <a:xfrm>
            <a:off x="1893889" y="333375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0" name="Line 2061"/>
          <p:cNvSpPr>
            <a:spLocks noChangeShapeType="1"/>
          </p:cNvSpPr>
          <p:nvPr/>
        </p:nvSpPr>
        <p:spPr bwMode="auto">
          <a:xfrm>
            <a:off x="1893889" y="3160714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1" name="Line 2062"/>
          <p:cNvSpPr>
            <a:spLocks noChangeShapeType="1"/>
          </p:cNvSpPr>
          <p:nvPr/>
        </p:nvSpPr>
        <p:spPr bwMode="auto">
          <a:xfrm>
            <a:off x="1893889" y="2976564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2" name="Line 2063"/>
          <p:cNvSpPr>
            <a:spLocks noChangeShapeType="1"/>
          </p:cNvSpPr>
          <p:nvPr/>
        </p:nvSpPr>
        <p:spPr bwMode="auto">
          <a:xfrm>
            <a:off x="1893889" y="2803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3" name="Line 2064"/>
          <p:cNvSpPr>
            <a:spLocks noChangeShapeType="1"/>
          </p:cNvSpPr>
          <p:nvPr/>
        </p:nvSpPr>
        <p:spPr bwMode="auto">
          <a:xfrm>
            <a:off x="1893889" y="261937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4" name="Line 2065"/>
          <p:cNvSpPr>
            <a:spLocks noChangeShapeType="1"/>
          </p:cNvSpPr>
          <p:nvPr/>
        </p:nvSpPr>
        <p:spPr bwMode="auto">
          <a:xfrm>
            <a:off x="1893889" y="2446339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5" name="Line 2066"/>
          <p:cNvSpPr>
            <a:spLocks noChangeShapeType="1"/>
          </p:cNvSpPr>
          <p:nvPr/>
        </p:nvSpPr>
        <p:spPr bwMode="auto">
          <a:xfrm>
            <a:off x="1893889" y="2262189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6" name="Line 2067"/>
          <p:cNvSpPr>
            <a:spLocks noChangeShapeType="1"/>
          </p:cNvSpPr>
          <p:nvPr/>
        </p:nvSpPr>
        <p:spPr bwMode="auto">
          <a:xfrm>
            <a:off x="1893889" y="2087564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7" name="Line 2068"/>
          <p:cNvSpPr>
            <a:spLocks noChangeShapeType="1"/>
          </p:cNvSpPr>
          <p:nvPr/>
        </p:nvSpPr>
        <p:spPr bwMode="auto">
          <a:xfrm>
            <a:off x="1893889" y="1903414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8" name="Line 2069"/>
          <p:cNvSpPr>
            <a:spLocks noChangeShapeType="1"/>
          </p:cNvSpPr>
          <p:nvPr/>
        </p:nvSpPr>
        <p:spPr bwMode="auto">
          <a:xfrm>
            <a:off x="2100264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9" name="Line 2070"/>
          <p:cNvSpPr>
            <a:spLocks noChangeShapeType="1"/>
          </p:cNvSpPr>
          <p:nvPr/>
        </p:nvSpPr>
        <p:spPr bwMode="auto">
          <a:xfrm>
            <a:off x="2297114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40" name="Line 2071"/>
          <p:cNvSpPr>
            <a:spLocks noChangeShapeType="1"/>
          </p:cNvSpPr>
          <p:nvPr/>
        </p:nvSpPr>
        <p:spPr bwMode="auto">
          <a:xfrm>
            <a:off x="2503489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41" name="Line 2072"/>
          <p:cNvSpPr>
            <a:spLocks noChangeShapeType="1"/>
          </p:cNvSpPr>
          <p:nvPr/>
        </p:nvSpPr>
        <p:spPr bwMode="auto">
          <a:xfrm>
            <a:off x="2700339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42" name="Line 2073"/>
          <p:cNvSpPr>
            <a:spLocks noChangeShapeType="1"/>
          </p:cNvSpPr>
          <p:nvPr/>
        </p:nvSpPr>
        <p:spPr bwMode="auto">
          <a:xfrm>
            <a:off x="2906714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43" name="Line 2074"/>
          <p:cNvSpPr>
            <a:spLocks noChangeShapeType="1"/>
          </p:cNvSpPr>
          <p:nvPr/>
        </p:nvSpPr>
        <p:spPr bwMode="auto">
          <a:xfrm>
            <a:off x="31019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44" name="Line 2075"/>
          <p:cNvSpPr>
            <a:spLocks noChangeShapeType="1"/>
          </p:cNvSpPr>
          <p:nvPr/>
        </p:nvSpPr>
        <p:spPr bwMode="auto">
          <a:xfrm>
            <a:off x="3309939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45" name="Line 2076"/>
          <p:cNvSpPr>
            <a:spLocks noChangeShapeType="1"/>
          </p:cNvSpPr>
          <p:nvPr/>
        </p:nvSpPr>
        <p:spPr bwMode="auto">
          <a:xfrm>
            <a:off x="3505200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46" name="Line 2077"/>
          <p:cNvSpPr>
            <a:spLocks noChangeShapeType="1"/>
          </p:cNvSpPr>
          <p:nvPr/>
        </p:nvSpPr>
        <p:spPr bwMode="auto">
          <a:xfrm>
            <a:off x="37115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47" name="Line 2078"/>
          <p:cNvSpPr>
            <a:spLocks noChangeShapeType="1"/>
          </p:cNvSpPr>
          <p:nvPr/>
        </p:nvSpPr>
        <p:spPr bwMode="auto">
          <a:xfrm>
            <a:off x="390842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48" name="Rectangle 2079"/>
          <p:cNvSpPr>
            <a:spLocks noChangeArrowheads="1"/>
          </p:cNvSpPr>
          <p:nvPr/>
        </p:nvSpPr>
        <p:spPr bwMode="auto">
          <a:xfrm>
            <a:off x="1893889" y="1903413"/>
            <a:ext cx="2014537" cy="1789112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zh-CN" altLang="zh-CN">
              <a:effectLst/>
              <a:ea typeface="SimSun" panose="02010600030101010101" pitchFamily="2" charset="-122"/>
            </a:endParaRPr>
          </a:p>
        </p:txBody>
      </p:sp>
      <p:sp>
        <p:nvSpPr>
          <p:cNvPr id="30749" name="Line 2080"/>
          <p:cNvSpPr>
            <a:spLocks noChangeShapeType="1"/>
          </p:cNvSpPr>
          <p:nvPr/>
        </p:nvSpPr>
        <p:spPr bwMode="auto">
          <a:xfrm>
            <a:off x="1893889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0" name="Line 2081"/>
          <p:cNvSpPr>
            <a:spLocks noChangeShapeType="1"/>
          </p:cNvSpPr>
          <p:nvPr/>
        </p:nvSpPr>
        <p:spPr bwMode="auto">
          <a:xfrm>
            <a:off x="1871664" y="3692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1" name="Line 2082"/>
          <p:cNvSpPr>
            <a:spLocks noChangeShapeType="1"/>
          </p:cNvSpPr>
          <p:nvPr/>
        </p:nvSpPr>
        <p:spPr bwMode="auto">
          <a:xfrm>
            <a:off x="1871664" y="351790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2" name="Line 2083"/>
          <p:cNvSpPr>
            <a:spLocks noChangeShapeType="1"/>
          </p:cNvSpPr>
          <p:nvPr/>
        </p:nvSpPr>
        <p:spPr bwMode="auto">
          <a:xfrm>
            <a:off x="1871664" y="333375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3" name="Line 2084"/>
          <p:cNvSpPr>
            <a:spLocks noChangeShapeType="1"/>
          </p:cNvSpPr>
          <p:nvPr/>
        </p:nvSpPr>
        <p:spPr bwMode="auto">
          <a:xfrm>
            <a:off x="1871664" y="3160714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4" name="Line 2085"/>
          <p:cNvSpPr>
            <a:spLocks noChangeShapeType="1"/>
          </p:cNvSpPr>
          <p:nvPr/>
        </p:nvSpPr>
        <p:spPr bwMode="auto">
          <a:xfrm>
            <a:off x="1871664" y="2976564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5" name="Line 2086"/>
          <p:cNvSpPr>
            <a:spLocks noChangeShapeType="1"/>
          </p:cNvSpPr>
          <p:nvPr/>
        </p:nvSpPr>
        <p:spPr bwMode="auto">
          <a:xfrm>
            <a:off x="1871664" y="2803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6" name="Line 2087"/>
          <p:cNvSpPr>
            <a:spLocks noChangeShapeType="1"/>
          </p:cNvSpPr>
          <p:nvPr/>
        </p:nvSpPr>
        <p:spPr bwMode="auto">
          <a:xfrm>
            <a:off x="1871664" y="261937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7" name="Line 2088"/>
          <p:cNvSpPr>
            <a:spLocks noChangeShapeType="1"/>
          </p:cNvSpPr>
          <p:nvPr/>
        </p:nvSpPr>
        <p:spPr bwMode="auto">
          <a:xfrm>
            <a:off x="1871664" y="2446339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8" name="Line 2089"/>
          <p:cNvSpPr>
            <a:spLocks noChangeShapeType="1"/>
          </p:cNvSpPr>
          <p:nvPr/>
        </p:nvSpPr>
        <p:spPr bwMode="auto">
          <a:xfrm>
            <a:off x="1871664" y="2262189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9" name="Line 2090"/>
          <p:cNvSpPr>
            <a:spLocks noChangeShapeType="1"/>
          </p:cNvSpPr>
          <p:nvPr/>
        </p:nvSpPr>
        <p:spPr bwMode="auto">
          <a:xfrm>
            <a:off x="1871664" y="2087564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0" name="Line 2091"/>
          <p:cNvSpPr>
            <a:spLocks noChangeShapeType="1"/>
          </p:cNvSpPr>
          <p:nvPr/>
        </p:nvSpPr>
        <p:spPr bwMode="auto">
          <a:xfrm>
            <a:off x="1871664" y="1903414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1" name="Line 2092"/>
          <p:cNvSpPr>
            <a:spLocks noChangeShapeType="1"/>
          </p:cNvSpPr>
          <p:nvPr/>
        </p:nvSpPr>
        <p:spPr bwMode="auto">
          <a:xfrm>
            <a:off x="1893889" y="3692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2" name="Line 2093"/>
          <p:cNvSpPr>
            <a:spLocks noChangeShapeType="1"/>
          </p:cNvSpPr>
          <p:nvPr/>
        </p:nvSpPr>
        <p:spPr bwMode="auto">
          <a:xfrm flipV="1">
            <a:off x="1893889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3" name="Line 2094"/>
          <p:cNvSpPr>
            <a:spLocks noChangeShapeType="1"/>
          </p:cNvSpPr>
          <p:nvPr/>
        </p:nvSpPr>
        <p:spPr bwMode="auto">
          <a:xfrm flipV="1">
            <a:off x="2100264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4" name="Line 2095"/>
          <p:cNvSpPr>
            <a:spLocks noChangeShapeType="1"/>
          </p:cNvSpPr>
          <p:nvPr/>
        </p:nvSpPr>
        <p:spPr bwMode="auto">
          <a:xfrm flipV="1">
            <a:off x="2297114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5" name="Line 2096"/>
          <p:cNvSpPr>
            <a:spLocks noChangeShapeType="1"/>
          </p:cNvSpPr>
          <p:nvPr/>
        </p:nvSpPr>
        <p:spPr bwMode="auto">
          <a:xfrm flipV="1">
            <a:off x="2503489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6" name="Line 2097"/>
          <p:cNvSpPr>
            <a:spLocks noChangeShapeType="1"/>
          </p:cNvSpPr>
          <p:nvPr/>
        </p:nvSpPr>
        <p:spPr bwMode="auto">
          <a:xfrm flipV="1">
            <a:off x="2700339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7" name="Line 2098"/>
          <p:cNvSpPr>
            <a:spLocks noChangeShapeType="1"/>
          </p:cNvSpPr>
          <p:nvPr/>
        </p:nvSpPr>
        <p:spPr bwMode="auto">
          <a:xfrm flipV="1">
            <a:off x="2906714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8" name="Line 2099"/>
          <p:cNvSpPr>
            <a:spLocks noChangeShapeType="1"/>
          </p:cNvSpPr>
          <p:nvPr/>
        </p:nvSpPr>
        <p:spPr bwMode="auto">
          <a:xfrm flipV="1">
            <a:off x="31019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9" name="Line 2100"/>
          <p:cNvSpPr>
            <a:spLocks noChangeShapeType="1"/>
          </p:cNvSpPr>
          <p:nvPr/>
        </p:nvSpPr>
        <p:spPr bwMode="auto">
          <a:xfrm flipV="1">
            <a:off x="3309939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0" name="Line 2101"/>
          <p:cNvSpPr>
            <a:spLocks noChangeShapeType="1"/>
          </p:cNvSpPr>
          <p:nvPr/>
        </p:nvSpPr>
        <p:spPr bwMode="auto">
          <a:xfrm flipV="1">
            <a:off x="3505200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1" name="Line 2102"/>
          <p:cNvSpPr>
            <a:spLocks noChangeShapeType="1"/>
          </p:cNvSpPr>
          <p:nvPr/>
        </p:nvSpPr>
        <p:spPr bwMode="auto">
          <a:xfrm flipV="1">
            <a:off x="37115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2" name="Line 2103"/>
          <p:cNvSpPr>
            <a:spLocks noChangeShapeType="1"/>
          </p:cNvSpPr>
          <p:nvPr/>
        </p:nvSpPr>
        <p:spPr bwMode="auto">
          <a:xfrm flipV="1">
            <a:off x="390842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3" name="Freeform 2104"/>
          <p:cNvSpPr>
            <a:spLocks/>
          </p:cNvSpPr>
          <p:nvPr/>
        </p:nvSpPr>
        <p:spPr bwMode="auto">
          <a:xfrm>
            <a:off x="2427288" y="290036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4" name="Freeform 2105"/>
          <p:cNvSpPr>
            <a:spLocks/>
          </p:cNvSpPr>
          <p:nvPr/>
        </p:nvSpPr>
        <p:spPr bwMode="auto">
          <a:xfrm>
            <a:off x="2220913" y="254317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5" name="Freeform 2106"/>
          <p:cNvSpPr>
            <a:spLocks/>
          </p:cNvSpPr>
          <p:nvPr/>
        </p:nvSpPr>
        <p:spPr bwMode="auto">
          <a:xfrm>
            <a:off x="3233738" y="308451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6" name="Freeform 2107"/>
          <p:cNvSpPr>
            <a:spLocks/>
          </p:cNvSpPr>
          <p:nvPr/>
        </p:nvSpPr>
        <p:spPr bwMode="auto">
          <a:xfrm>
            <a:off x="2624138" y="237013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7" name="Freeform 2108"/>
          <p:cNvSpPr>
            <a:spLocks/>
          </p:cNvSpPr>
          <p:nvPr/>
        </p:nvSpPr>
        <p:spPr bwMode="auto">
          <a:xfrm>
            <a:off x="3429000" y="272732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8" name="Freeform 2109"/>
          <p:cNvSpPr>
            <a:spLocks/>
          </p:cNvSpPr>
          <p:nvPr/>
        </p:nvSpPr>
        <p:spPr bwMode="auto">
          <a:xfrm>
            <a:off x="3025775" y="325913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7"/>
                </a:lnTo>
                <a:lnTo>
                  <a:pt x="48" y="95"/>
                </a:lnTo>
                <a:lnTo>
                  <a:pt x="0" y="47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9" name="Freeform 2110"/>
          <p:cNvSpPr>
            <a:spLocks/>
          </p:cNvSpPr>
          <p:nvPr/>
        </p:nvSpPr>
        <p:spPr bwMode="auto">
          <a:xfrm>
            <a:off x="3233738" y="290036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80" name="Freeform 2111"/>
          <p:cNvSpPr>
            <a:spLocks/>
          </p:cNvSpPr>
          <p:nvPr/>
        </p:nvSpPr>
        <p:spPr bwMode="auto">
          <a:xfrm>
            <a:off x="3233738" y="254317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81" name="Rectangle 2112"/>
          <p:cNvSpPr>
            <a:spLocks noChangeArrowheads="1"/>
          </p:cNvSpPr>
          <p:nvPr/>
        </p:nvSpPr>
        <p:spPr bwMode="auto">
          <a:xfrm>
            <a:off x="1806575" y="365918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0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82" name="Rectangle 2113"/>
          <p:cNvSpPr>
            <a:spLocks noChangeArrowheads="1"/>
          </p:cNvSpPr>
          <p:nvPr/>
        </p:nvSpPr>
        <p:spPr bwMode="auto">
          <a:xfrm>
            <a:off x="1806575" y="3486150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83" name="Rectangle 2114"/>
          <p:cNvSpPr>
            <a:spLocks noChangeArrowheads="1"/>
          </p:cNvSpPr>
          <p:nvPr/>
        </p:nvSpPr>
        <p:spPr bwMode="auto">
          <a:xfrm>
            <a:off x="1806575" y="3302000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2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84" name="Rectangle 2115"/>
          <p:cNvSpPr>
            <a:spLocks noChangeArrowheads="1"/>
          </p:cNvSpPr>
          <p:nvPr/>
        </p:nvSpPr>
        <p:spPr bwMode="auto">
          <a:xfrm>
            <a:off x="1806575" y="3128963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3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85" name="Rectangle 2116"/>
          <p:cNvSpPr>
            <a:spLocks noChangeArrowheads="1"/>
          </p:cNvSpPr>
          <p:nvPr/>
        </p:nvSpPr>
        <p:spPr bwMode="auto">
          <a:xfrm>
            <a:off x="1806575" y="2944813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4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86" name="Rectangle 2117"/>
          <p:cNvSpPr>
            <a:spLocks noChangeArrowheads="1"/>
          </p:cNvSpPr>
          <p:nvPr/>
        </p:nvSpPr>
        <p:spPr bwMode="auto">
          <a:xfrm>
            <a:off x="1806575" y="277018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5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87" name="Rectangle 2118"/>
          <p:cNvSpPr>
            <a:spLocks noChangeArrowheads="1"/>
          </p:cNvSpPr>
          <p:nvPr/>
        </p:nvSpPr>
        <p:spPr bwMode="auto">
          <a:xfrm>
            <a:off x="1806575" y="25860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6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88" name="Rectangle 2119"/>
          <p:cNvSpPr>
            <a:spLocks noChangeArrowheads="1"/>
          </p:cNvSpPr>
          <p:nvPr/>
        </p:nvSpPr>
        <p:spPr bwMode="auto">
          <a:xfrm>
            <a:off x="1806575" y="2413000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7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89" name="Rectangle 2120"/>
          <p:cNvSpPr>
            <a:spLocks noChangeArrowheads="1"/>
          </p:cNvSpPr>
          <p:nvPr/>
        </p:nvSpPr>
        <p:spPr bwMode="auto">
          <a:xfrm>
            <a:off x="1806575" y="2228850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8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0" name="Rectangle 2121"/>
          <p:cNvSpPr>
            <a:spLocks noChangeArrowheads="1"/>
          </p:cNvSpPr>
          <p:nvPr/>
        </p:nvSpPr>
        <p:spPr bwMode="auto">
          <a:xfrm>
            <a:off x="1806575" y="2055813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9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1" name="Rectangle 2122"/>
          <p:cNvSpPr>
            <a:spLocks noChangeArrowheads="1"/>
          </p:cNvSpPr>
          <p:nvPr/>
        </p:nvSpPr>
        <p:spPr bwMode="auto">
          <a:xfrm>
            <a:off x="1774825" y="1871663"/>
            <a:ext cx="70532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10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2" name="Rectangle 2123"/>
          <p:cNvSpPr>
            <a:spLocks noChangeArrowheads="1"/>
          </p:cNvSpPr>
          <p:nvPr/>
        </p:nvSpPr>
        <p:spPr bwMode="auto">
          <a:xfrm>
            <a:off x="1882775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0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3" name="Rectangle 2124"/>
          <p:cNvSpPr>
            <a:spLocks noChangeArrowheads="1"/>
          </p:cNvSpPr>
          <p:nvPr/>
        </p:nvSpPr>
        <p:spPr bwMode="auto">
          <a:xfrm>
            <a:off x="2090738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4" name="Rectangle 2125"/>
          <p:cNvSpPr>
            <a:spLocks noChangeArrowheads="1"/>
          </p:cNvSpPr>
          <p:nvPr/>
        </p:nvSpPr>
        <p:spPr bwMode="auto">
          <a:xfrm>
            <a:off x="2286000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2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5" name="Rectangle 2126"/>
          <p:cNvSpPr>
            <a:spLocks noChangeArrowheads="1"/>
          </p:cNvSpPr>
          <p:nvPr/>
        </p:nvSpPr>
        <p:spPr bwMode="auto">
          <a:xfrm>
            <a:off x="2492375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3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6" name="Rectangle 2127"/>
          <p:cNvSpPr>
            <a:spLocks noChangeArrowheads="1"/>
          </p:cNvSpPr>
          <p:nvPr/>
        </p:nvSpPr>
        <p:spPr bwMode="auto">
          <a:xfrm>
            <a:off x="2689225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4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7" name="Rectangle 2128"/>
          <p:cNvSpPr>
            <a:spLocks noChangeArrowheads="1"/>
          </p:cNvSpPr>
          <p:nvPr/>
        </p:nvSpPr>
        <p:spPr bwMode="auto">
          <a:xfrm>
            <a:off x="2895600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5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8" name="Rectangle 2129"/>
          <p:cNvSpPr>
            <a:spLocks noChangeArrowheads="1"/>
          </p:cNvSpPr>
          <p:nvPr/>
        </p:nvSpPr>
        <p:spPr bwMode="auto">
          <a:xfrm>
            <a:off x="3090863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6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9" name="Rectangle 2130"/>
          <p:cNvSpPr>
            <a:spLocks noChangeArrowheads="1"/>
          </p:cNvSpPr>
          <p:nvPr/>
        </p:nvSpPr>
        <p:spPr bwMode="auto">
          <a:xfrm>
            <a:off x="3298825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7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800" name="Rectangle 2131"/>
          <p:cNvSpPr>
            <a:spLocks noChangeArrowheads="1"/>
          </p:cNvSpPr>
          <p:nvPr/>
        </p:nvSpPr>
        <p:spPr bwMode="auto">
          <a:xfrm>
            <a:off x="3494088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8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801" name="Rectangle 2132"/>
          <p:cNvSpPr>
            <a:spLocks noChangeArrowheads="1"/>
          </p:cNvSpPr>
          <p:nvPr/>
        </p:nvSpPr>
        <p:spPr bwMode="auto">
          <a:xfrm>
            <a:off x="3700463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9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802" name="Rectangle 2133"/>
          <p:cNvSpPr>
            <a:spLocks noChangeArrowheads="1"/>
          </p:cNvSpPr>
          <p:nvPr/>
        </p:nvSpPr>
        <p:spPr bwMode="auto">
          <a:xfrm>
            <a:off x="3875088" y="3767138"/>
            <a:ext cx="70532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10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803" name="Rectangle 2134"/>
          <p:cNvSpPr>
            <a:spLocks noChangeArrowheads="1"/>
          </p:cNvSpPr>
          <p:nvPr/>
        </p:nvSpPr>
        <p:spPr bwMode="auto">
          <a:xfrm>
            <a:off x="1643064" y="1719263"/>
            <a:ext cx="2395537" cy="225425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zh-CN" altLang="zh-CN">
              <a:effectLst/>
              <a:ea typeface="SimSun" panose="02010600030101010101" pitchFamily="2" charset="-122"/>
            </a:endParaRPr>
          </a:p>
        </p:txBody>
      </p:sp>
      <p:sp>
        <p:nvSpPr>
          <p:cNvPr id="30804" name="Freeform 2135"/>
          <p:cNvSpPr>
            <a:spLocks/>
          </p:cNvSpPr>
          <p:nvPr/>
        </p:nvSpPr>
        <p:spPr bwMode="auto">
          <a:xfrm>
            <a:off x="2438400" y="221138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805" name="Freeform 2136"/>
          <p:cNvSpPr>
            <a:spLocks/>
          </p:cNvSpPr>
          <p:nvPr/>
        </p:nvSpPr>
        <p:spPr bwMode="auto">
          <a:xfrm>
            <a:off x="3048000" y="3048000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806" name="Text Box 2137"/>
          <p:cNvSpPr txBox="1">
            <a:spLocks noChangeArrowheads="1"/>
          </p:cNvSpPr>
          <p:nvPr/>
        </p:nvSpPr>
        <p:spPr bwMode="auto">
          <a:xfrm>
            <a:off x="1660525" y="3886201"/>
            <a:ext cx="10438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ko-KR" sz="3600" dirty="0">
                <a:ea typeface="Gulim" panose="020B0600000101010101" pitchFamily="34" charset="-127"/>
              </a:rPr>
              <a:t>K=2</a:t>
            </a:r>
          </a:p>
        </p:txBody>
      </p:sp>
      <p:sp>
        <p:nvSpPr>
          <p:cNvPr id="30807" name="Line 2138"/>
          <p:cNvSpPr>
            <a:spLocks noChangeShapeType="1"/>
          </p:cNvSpPr>
          <p:nvPr/>
        </p:nvSpPr>
        <p:spPr bwMode="auto">
          <a:xfrm>
            <a:off x="41148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id-ID">
              <a:effectLst/>
            </a:endParaRPr>
          </a:p>
        </p:txBody>
      </p:sp>
      <p:sp>
        <p:nvSpPr>
          <p:cNvPr id="30808" name="Text Box 2139"/>
          <p:cNvSpPr txBox="1">
            <a:spLocks noChangeArrowheads="1"/>
          </p:cNvSpPr>
          <p:nvPr/>
        </p:nvSpPr>
        <p:spPr bwMode="auto">
          <a:xfrm>
            <a:off x="4114800" y="2362201"/>
            <a:ext cx="9144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Arbitrary choose k object as initial medoids</a:t>
            </a:r>
          </a:p>
        </p:txBody>
      </p:sp>
      <p:graphicFrame>
        <p:nvGraphicFramePr>
          <p:cNvPr id="30809" name="Object 2140"/>
          <p:cNvGraphicFramePr>
            <a:graphicFrameLocks noChangeAspect="1"/>
          </p:cNvGraphicFramePr>
          <p:nvPr/>
        </p:nvGraphicFramePr>
        <p:xfrm>
          <a:off x="4953000" y="1676400"/>
          <a:ext cx="2514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Worksheet" r:id="rId6" imgW="2200656" imgH="2076907" progId="Excel.Sheet.8">
                  <p:embed/>
                </p:oleObj>
              </mc:Choice>
              <mc:Fallback>
                <p:oleObj name="Worksheet" r:id="rId6" imgW="2200656" imgH="2076907" progId="Excel.Sheet.8">
                  <p:embed/>
                  <p:pic>
                    <p:nvPicPr>
                      <p:cNvPr id="30809" name="Object 2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2514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0" name="Line 2141"/>
          <p:cNvSpPr>
            <a:spLocks noChangeShapeType="1"/>
          </p:cNvSpPr>
          <p:nvPr/>
        </p:nvSpPr>
        <p:spPr bwMode="auto">
          <a:xfrm>
            <a:off x="6651625" y="2689226"/>
            <a:ext cx="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algn="l"/>
            <a:endParaRPr lang="id-ID">
              <a:effectLst/>
            </a:endParaRPr>
          </a:p>
        </p:txBody>
      </p:sp>
      <p:sp>
        <p:nvSpPr>
          <p:cNvPr id="30811" name="Line 2142"/>
          <p:cNvSpPr>
            <a:spLocks noChangeShapeType="1"/>
          </p:cNvSpPr>
          <p:nvPr/>
        </p:nvSpPr>
        <p:spPr bwMode="auto">
          <a:xfrm>
            <a:off x="7467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id-ID">
              <a:effectLst/>
            </a:endParaRPr>
          </a:p>
        </p:txBody>
      </p:sp>
      <p:sp>
        <p:nvSpPr>
          <p:cNvPr id="30812" name="Text Box 2143"/>
          <p:cNvSpPr txBox="1">
            <a:spLocks noChangeArrowheads="1"/>
          </p:cNvSpPr>
          <p:nvPr/>
        </p:nvSpPr>
        <p:spPr bwMode="auto">
          <a:xfrm>
            <a:off x="7391400" y="2362200"/>
            <a:ext cx="9144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Assign each remaining object to nearest medoids</a:t>
            </a:r>
          </a:p>
        </p:txBody>
      </p:sp>
      <p:sp>
        <p:nvSpPr>
          <p:cNvPr id="30813" name="Line 2144"/>
          <p:cNvSpPr>
            <a:spLocks noChangeShapeType="1"/>
          </p:cNvSpPr>
          <p:nvPr/>
        </p:nvSpPr>
        <p:spPr bwMode="auto">
          <a:xfrm>
            <a:off x="83058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id-ID">
              <a:effectLst/>
            </a:endParaRPr>
          </a:p>
        </p:txBody>
      </p:sp>
      <p:sp>
        <p:nvSpPr>
          <p:cNvPr id="30814" name="Text Box 2145"/>
          <p:cNvSpPr txBox="1">
            <a:spLocks noChangeArrowheads="1"/>
          </p:cNvSpPr>
          <p:nvPr/>
        </p:nvSpPr>
        <p:spPr bwMode="auto">
          <a:xfrm>
            <a:off x="8458200" y="4038600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Randomly select a nonmedoid object,O</a:t>
            </a:r>
            <a:r>
              <a:rPr lang="en-US" altLang="ko-KR" sz="1400" baseline="-25000">
                <a:ea typeface="Gulim" panose="020B0600000101010101" pitchFamily="34" charset="-127"/>
              </a:rPr>
              <a:t>ramdom</a:t>
            </a:r>
          </a:p>
        </p:txBody>
      </p:sp>
      <p:sp>
        <p:nvSpPr>
          <p:cNvPr id="30815" name="Line 2146"/>
          <p:cNvSpPr>
            <a:spLocks noChangeShapeType="1"/>
          </p:cNvSpPr>
          <p:nvPr/>
        </p:nvSpPr>
        <p:spPr bwMode="auto">
          <a:xfrm flipH="1">
            <a:off x="75438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id-ID">
              <a:effectLst/>
            </a:endParaRPr>
          </a:p>
        </p:txBody>
      </p:sp>
      <p:sp>
        <p:nvSpPr>
          <p:cNvPr id="30816" name="Text Box 2147"/>
          <p:cNvSpPr txBox="1">
            <a:spLocks noChangeArrowheads="1"/>
          </p:cNvSpPr>
          <p:nvPr/>
        </p:nvSpPr>
        <p:spPr bwMode="auto">
          <a:xfrm>
            <a:off x="7239000" y="4876800"/>
            <a:ext cx="1143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Compute total cost of swapping</a:t>
            </a:r>
          </a:p>
        </p:txBody>
      </p:sp>
      <p:grpSp>
        <p:nvGrpSpPr>
          <p:cNvPr id="30817" name="Group 2148"/>
          <p:cNvGrpSpPr>
            <a:grpSpLocks/>
          </p:cNvGrpSpPr>
          <p:nvPr/>
        </p:nvGrpSpPr>
        <p:grpSpPr bwMode="auto">
          <a:xfrm>
            <a:off x="5068888" y="4611689"/>
            <a:ext cx="2176462" cy="2035175"/>
            <a:chOff x="2233" y="2905"/>
            <a:chExt cx="1371" cy="1282"/>
          </a:xfrm>
        </p:grpSpPr>
        <p:sp>
          <p:nvSpPr>
            <p:cNvPr id="30904" name="Rectangle 2149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0905" name="Rectangle 2150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0906" name="Line 2151"/>
            <p:cNvSpPr>
              <a:spLocks noChangeShapeType="1"/>
            </p:cNvSpPr>
            <p:nvPr/>
          </p:nvSpPr>
          <p:spPr bwMode="auto">
            <a:xfrm>
              <a:off x="2376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07" name="Line 2152"/>
            <p:cNvSpPr>
              <a:spLocks noChangeShapeType="1"/>
            </p:cNvSpPr>
            <p:nvPr/>
          </p:nvSpPr>
          <p:spPr bwMode="auto">
            <a:xfrm>
              <a:off x="2376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08" name="Line 2153"/>
            <p:cNvSpPr>
              <a:spLocks noChangeShapeType="1"/>
            </p:cNvSpPr>
            <p:nvPr/>
          </p:nvSpPr>
          <p:spPr bwMode="auto">
            <a:xfrm>
              <a:off x="2376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09" name="Line 2154"/>
            <p:cNvSpPr>
              <a:spLocks noChangeShapeType="1"/>
            </p:cNvSpPr>
            <p:nvPr/>
          </p:nvSpPr>
          <p:spPr bwMode="auto">
            <a:xfrm>
              <a:off x="2376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0" name="Line 2155"/>
            <p:cNvSpPr>
              <a:spLocks noChangeShapeType="1"/>
            </p:cNvSpPr>
            <p:nvPr/>
          </p:nvSpPr>
          <p:spPr bwMode="auto">
            <a:xfrm>
              <a:off x="2376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1" name="Line 2156"/>
            <p:cNvSpPr>
              <a:spLocks noChangeShapeType="1"/>
            </p:cNvSpPr>
            <p:nvPr/>
          </p:nvSpPr>
          <p:spPr bwMode="auto">
            <a:xfrm>
              <a:off x="2376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2" name="Line 2157"/>
            <p:cNvSpPr>
              <a:spLocks noChangeShapeType="1"/>
            </p:cNvSpPr>
            <p:nvPr/>
          </p:nvSpPr>
          <p:spPr bwMode="auto">
            <a:xfrm>
              <a:off x="2376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3" name="Line 2158"/>
            <p:cNvSpPr>
              <a:spLocks noChangeShapeType="1"/>
            </p:cNvSpPr>
            <p:nvPr/>
          </p:nvSpPr>
          <p:spPr bwMode="auto">
            <a:xfrm>
              <a:off x="2376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4" name="Line 2159"/>
            <p:cNvSpPr>
              <a:spLocks noChangeShapeType="1"/>
            </p:cNvSpPr>
            <p:nvPr/>
          </p:nvSpPr>
          <p:spPr bwMode="auto">
            <a:xfrm>
              <a:off x="2376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5" name="Line 2160"/>
            <p:cNvSpPr>
              <a:spLocks noChangeShapeType="1"/>
            </p:cNvSpPr>
            <p:nvPr/>
          </p:nvSpPr>
          <p:spPr bwMode="auto">
            <a:xfrm>
              <a:off x="2376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6" name="Line 2161"/>
            <p:cNvSpPr>
              <a:spLocks noChangeShapeType="1"/>
            </p:cNvSpPr>
            <p:nvPr/>
          </p:nvSpPr>
          <p:spPr bwMode="auto">
            <a:xfrm>
              <a:off x="249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7" name="Line 2162"/>
            <p:cNvSpPr>
              <a:spLocks noChangeShapeType="1"/>
            </p:cNvSpPr>
            <p:nvPr/>
          </p:nvSpPr>
          <p:spPr bwMode="auto">
            <a:xfrm>
              <a:off x="260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8" name="Line 2163"/>
            <p:cNvSpPr>
              <a:spLocks noChangeShapeType="1"/>
            </p:cNvSpPr>
            <p:nvPr/>
          </p:nvSpPr>
          <p:spPr bwMode="auto">
            <a:xfrm>
              <a:off x="272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9" name="Line 2164"/>
            <p:cNvSpPr>
              <a:spLocks noChangeShapeType="1"/>
            </p:cNvSpPr>
            <p:nvPr/>
          </p:nvSpPr>
          <p:spPr bwMode="auto">
            <a:xfrm>
              <a:off x="283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20" name="Line 2165"/>
            <p:cNvSpPr>
              <a:spLocks noChangeShapeType="1"/>
            </p:cNvSpPr>
            <p:nvPr/>
          </p:nvSpPr>
          <p:spPr bwMode="auto">
            <a:xfrm>
              <a:off x="295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21" name="Line 2166"/>
            <p:cNvSpPr>
              <a:spLocks noChangeShapeType="1"/>
            </p:cNvSpPr>
            <p:nvPr/>
          </p:nvSpPr>
          <p:spPr bwMode="auto">
            <a:xfrm>
              <a:off x="306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22" name="Line 2167"/>
            <p:cNvSpPr>
              <a:spLocks noChangeShapeType="1"/>
            </p:cNvSpPr>
            <p:nvPr/>
          </p:nvSpPr>
          <p:spPr bwMode="auto">
            <a:xfrm>
              <a:off x="318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23" name="Line 2168"/>
            <p:cNvSpPr>
              <a:spLocks noChangeShapeType="1"/>
            </p:cNvSpPr>
            <p:nvPr/>
          </p:nvSpPr>
          <p:spPr bwMode="auto">
            <a:xfrm>
              <a:off x="329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24" name="Line 2169"/>
            <p:cNvSpPr>
              <a:spLocks noChangeShapeType="1"/>
            </p:cNvSpPr>
            <p:nvPr/>
          </p:nvSpPr>
          <p:spPr bwMode="auto">
            <a:xfrm>
              <a:off x="341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25" name="Line 2170"/>
            <p:cNvSpPr>
              <a:spLocks noChangeShapeType="1"/>
            </p:cNvSpPr>
            <p:nvPr/>
          </p:nvSpPr>
          <p:spPr bwMode="auto">
            <a:xfrm>
              <a:off x="353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26" name="Rectangle 2171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0927" name="Line 2172"/>
            <p:cNvSpPr>
              <a:spLocks noChangeShapeType="1"/>
            </p:cNvSpPr>
            <p:nvPr/>
          </p:nvSpPr>
          <p:spPr bwMode="auto">
            <a:xfrm>
              <a:off x="237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28" name="Line 2173"/>
            <p:cNvSpPr>
              <a:spLocks noChangeShapeType="1"/>
            </p:cNvSpPr>
            <p:nvPr/>
          </p:nvSpPr>
          <p:spPr bwMode="auto">
            <a:xfrm>
              <a:off x="2364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29" name="Line 2174"/>
            <p:cNvSpPr>
              <a:spLocks noChangeShapeType="1"/>
            </p:cNvSpPr>
            <p:nvPr/>
          </p:nvSpPr>
          <p:spPr bwMode="auto">
            <a:xfrm>
              <a:off x="2364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0" name="Line 2175"/>
            <p:cNvSpPr>
              <a:spLocks noChangeShapeType="1"/>
            </p:cNvSpPr>
            <p:nvPr/>
          </p:nvSpPr>
          <p:spPr bwMode="auto">
            <a:xfrm>
              <a:off x="2364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1" name="Line 2176"/>
            <p:cNvSpPr>
              <a:spLocks noChangeShapeType="1"/>
            </p:cNvSpPr>
            <p:nvPr/>
          </p:nvSpPr>
          <p:spPr bwMode="auto">
            <a:xfrm>
              <a:off x="2364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2" name="Line 2177"/>
            <p:cNvSpPr>
              <a:spLocks noChangeShapeType="1"/>
            </p:cNvSpPr>
            <p:nvPr/>
          </p:nvSpPr>
          <p:spPr bwMode="auto">
            <a:xfrm>
              <a:off x="2364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3" name="Line 2178"/>
            <p:cNvSpPr>
              <a:spLocks noChangeShapeType="1"/>
            </p:cNvSpPr>
            <p:nvPr/>
          </p:nvSpPr>
          <p:spPr bwMode="auto">
            <a:xfrm>
              <a:off x="2364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4" name="Line 2179"/>
            <p:cNvSpPr>
              <a:spLocks noChangeShapeType="1"/>
            </p:cNvSpPr>
            <p:nvPr/>
          </p:nvSpPr>
          <p:spPr bwMode="auto">
            <a:xfrm>
              <a:off x="2364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5" name="Line 2180"/>
            <p:cNvSpPr>
              <a:spLocks noChangeShapeType="1"/>
            </p:cNvSpPr>
            <p:nvPr/>
          </p:nvSpPr>
          <p:spPr bwMode="auto">
            <a:xfrm>
              <a:off x="2364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6" name="Line 2181"/>
            <p:cNvSpPr>
              <a:spLocks noChangeShapeType="1"/>
            </p:cNvSpPr>
            <p:nvPr/>
          </p:nvSpPr>
          <p:spPr bwMode="auto">
            <a:xfrm>
              <a:off x="2364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7" name="Line 2182"/>
            <p:cNvSpPr>
              <a:spLocks noChangeShapeType="1"/>
            </p:cNvSpPr>
            <p:nvPr/>
          </p:nvSpPr>
          <p:spPr bwMode="auto">
            <a:xfrm>
              <a:off x="2364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8" name="Line 2183"/>
            <p:cNvSpPr>
              <a:spLocks noChangeShapeType="1"/>
            </p:cNvSpPr>
            <p:nvPr/>
          </p:nvSpPr>
          <p:spPr bwMode="auto">
            <a:xfrm>
              <a:off x="2364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9" name="Line 2184"/>
            <p:cNvSpPr>
              <a:spLocks noChangeShapeType="1"/>
            </p:cNvSpPr>
            <p:nvPr/>
          </p:nvSpPr>
          <p:spPr bwMode="auto">
            <a:xfrm>
              <a:off x="2376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0" name="Line 2185"/>
            <p:cNvSpPr>
              <a:spLocks noChangeShapeType="1"/>
            </p:cNvSpPr>
            <p:nvPr/>
          </p:nvSpPr>
          <p:spPr bwMode="auto">
            <a:xfrm flipV="1">
              <a:off x="237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1" name="Line 2186"/>
            <p:cNvSpPr>
              <a:spLocks noChangeShapeType="1"/>
            </p:cNvSpPr>
            <p:nvPr/>
          </p:nvSpPr>
          <p:spPr bwMode="auto">
            <a:xfrm flipV="1">
              <a:off x="249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2" name="Line 2187"/>
            <p:cNvSpPr>
              <a:spLocks noChangeShapeType="1"/>
            </p:cNvSpPr>
            <p:nvPr/>
          </p:nvSpPr>
          <p:spPr bwMode="auto">
            <a:xfrm flipV="1">
              <a:off x="260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3" name="Line 2188"/>
            <p:cNvSpPr>
              <a:spLocks noChangeShapeType="1"/>
            </p:cNvSpPr>
            <p:nvPr/>
          </p:nvSpPr>
          <p:spPr bwMode="auto">
            <a:xfrm flipV="1">
              <a:off x="272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4" name="Line 2189"/>
            <p:cNvSpPr>
              <a:spLocks noChangeShapeType="1"/>
            </p:cNvSpPr>
            <p:nvPr/>
          </p:nvSpPr>
          <p:spPr bwMode="auto">
            <a:xfrm flipV="1">
              <a:off x="283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5" name="Line 2190"/>
            <p:cNvSpPr>
              <a:spLocks noChangeShapeType="1"/>
            </p:cNvSpPr>
            <p:nvPr/>
          </p:nvSpPr>
          <p:spPr bwMode="auto">
            <a:xfrm flipV="1">
              <a:off x="295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6" name="Line 2191"/>
            <p:cNvSpPr>
              <a:spLocks noChangeShapeType="1"/>
            </p:cNvSpPr>
            <p:nvPr/>
          </p:nvSpPr>
          <p:spPr bwMode="auto">
            <a:xfrm flipV="1">
              <a:off x="306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7" name="Line 2192"/>
            <p:cNvSpPr>
              <a:spLocks noChangeShapeType="1"/>
            </p:cNvSpPr>
            <p:nvPr/>
          </p:nvSpPr>
          <p:spPr bwMode="auto">
            <a:xfrm flipV="1">
              <a:off x="318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8" name="Line 2193"/>
            <p:cNvSpPr>
              <a:spLocks noChangeShapeType="1"/>
            </p:cNvSpPr>
            <p:nvPr/>
          </p:nvSpPr>
          <p:spPr bwMode="auto">
            <a:xfrm flipV="1">
              <a:off x="329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9" name="Line 2194"/>
            <p:cNvSpPr>
              <a:spLocks noChangeShapeType="1"/>
            </p:cNvSpPr>
            <p:nvPr/>
          </p:nvSpPr>
          <p:spPr bwMode="auto">
            <a:xfrm flipV="1">
              <a:off x="341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50" name="Line 2195"/>
            <p:cNvSpPr>
              <a:spLocks noChangeShapeType="1"/>
            </p:cNvSpPr>
            <p:nvPr/>
          </p:nvSpPr>
          <p:spPr bwMode="auto">
            <a:xfrm flipV="1">
              <a:off x="353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51" name="Freeform 2196"/>
            <p:cNvSpPr>
              <a:spLocks/>
            </p:cNvSpPr>
            <p:nvPr/>
          </p:nvSpPr>
          <p:spPr bwMode="auto">
            <a:xfrm>
              <a:off x="2682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952" name="Freeform 2197"/>
            <p:cNvSpPr>
              <a:spLocks/>
            </p:cNvSpPr>
            <p:nvPr/>
          </p:nvSpPr>
          <p:spPr bwMode="auto">
            <a:xfrm>
              <a:off x="2563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953" name="Freeform 2198"/>
            <p:cNvSpPr>
              <a:spLocks/>
            </p:cNvSpPr>
            <p:nvPr/>
          </p:nvSpPr>
          <p:spPr bwMode="auto">
            <a:xfrm>
              <a:off x="3143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954" name="Freeform 2199"/>
            <p:cNvSpPr>
              <a:spLocks/>
            </p:cNvSpPr>
            <p:nvPr/>
          </p:nvSpPr>
          <p:spPr bwMode="auto">
            <a:xfrm>
              <a:off x="2794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955" name="Freeform 2200"/>
            <p:cNvSpPr>
              <a:spLocks/>
            </p:cNvSpPr>
            <p:nvPr/>
          </p:nvSpPr>
          <p:spPr bwMode="auto">
            <a:xfrm>
              <a:off x="2682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956" name="Freeform 2201"/>
            <p:cNvSpPr>
              <a:spLocks/>
            </p:cNvSpPr>
            <p:nvPr/>
          </p:nvSpPr>
          <p:spPr bwMode="auto">
            <a:xfrm>
              <a:off x="3255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957" name="Freeform 2202"/>
            <p:cNvSpPr>
              <a:spLocks/>
            </p:cNvSpPr>
            <p:nvPr/>
          </p:nvSpPr>
          <p:spPr bwMode="auto">
            <a:xfrm>
              <a:off x="3143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958" name="Freeform 2203"/>
            <p:cNvSpPr>
              <a:spLocks/>
            </p:cNvSpPr>
            <p:nvPr/>
          </p:nvSpPr>
          <p:spPr bwMode="auto">
            <a:xfrm>
              <a:off x="3143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959" name="Rectangle 2204"/>
            <p:cNvSpPr>
              <a:spLocks noChangeArrowheads="1"/>
            </p:cNvSpPr>
            <p:nvPr/>
          </p:nvSpPr>
          <p:spPr bwMode="auto">
            <a:xfrm>
              <a:off x="2326" y="4008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0" name="Rectangle 2205"/>
            <p:cNvSpPr>
              <a:spLocks noChangeArrowheads="1"/>
            </p:cNvSpPr>
            <p:nvPr/>
          </p:nvSpPr>
          <p:spPr bwMode="auto">
            <a:xfrm>
              <a:off x="2326" y="391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1" name="Rectangle 2206"/>
            <p:cNvSpPr>
              <a:spLocks noChangeArrowheads="1"/>
            </p:cNvSpPr>
            <p:nvPr/>
          </p:nvSpPr>
          <p:spPr bwMode="auto">
            <a:xfrm>
              <a:off x="2326" y="3805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2" name="Rectangle 2207"/>
            <p:cNvSpPr>
              <a:spLocks noChangeArrowheads="1"/>
            </p:cNvSpPr>
            <p:nvPr/>
          </p:nvSpPr>
          <p:spPr bwMode="auto">
            <a:xfrm>
              <a:off x="2326" y="3706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3" name="Rectangle 2208"/>
            <p:cNvSpPr>
              <a:spLocks noChangeArrowheads="1"/>
            </p:cNvSpPr>
            <p:nvPr/>
          </p:nvSpPr>
          <p:spPr bwMode="auto">
            <a:xfrm>
              <a:off x="2326" y="3601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4" name="Rectangle 2209"/>
            <p:cNvSpPr>
              <a:spLocks noChangeArrowheads="1"/>
            </p:cNvSpPr>
            <p:nvPr/>
          </p:nvSpPr>
          <p:spPr bwMode="auto">
            <a:xfrm>
              <a:off x="2326" y="3503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5" name="Rectangle 2210"/>
            <p:cNvSpPr>
              <a:spLocks noChangeArrowheads="1"/>
            </p:cNvSpPr>
            <p:nvPr/>
          </p:nvSpPr>
          <p:spPr bwMode="auto">
            <a:xfrm>
              <a:off x="2326" y="3398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6" name="Rectangle 2211"/>
            <p:cNvSpPr>
              <a:spLocks noChangeArrowheads="1"/>
            </p:cNvSpPr>
            <p:nvPr/>
          </p:nvSpPr>
          <p:spPr bwMode="auto">
            <a:xfrm>
              <a:off x="2326" y="3299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7" name="Rectangle 2212"/>
            <p:cNvSpPr>
              <a:spLocks noChangeArrowheads="1"/>
            </p:cNvSpPr>
            <p:nvPr/>
          </p:nvSpPr>
          <p:spPr bwMode="auto">
            <a:xfrm>
              <a:off x="2326" y="3194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8" name="Rectangle 2213"/>
            <p:cNvSpPr>
              <a:spLocks noChangeArrowheads="1"/>
            </p:cNvSpPr>
            <p:nvPr/>
          </p:nvSpPr>
          <p:spPr bwMode="auto">
            <a:xfrm>
              <a:off x="2326" y="3096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9" name="Rectangle 2214"/>
            <p:cNvSpPr>
              <a:spLocks noChangeArrowheads="1"/>
            </p:cNvSpPr>
            <p:nvPr/>
          </p:nvSpPr>
          <p:spPr bwMode="auto">
            <a:xfrm>
              <a:off x="2308" y="2991"/>
              <a:ext cx="44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0" name="Rectangle 2215"/>
            <p:cNvSpPr>
              <a:spLocks noChangeArrowheads="1"/>
            </p:cNvSpPr>
            <p:nvPr/>
          </p:nvSpPr>
          <p:spPr bwMode="auto">
            <a:xfrm>
              <a:off x="2370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1" name="Rectangle 2216"/>
            <p:cNvSpPr>
              <a:spLocks noChangeArrowheads="1"/>
            </p:cNvSpPr>
            <p:nvPr/>
          </p:nvSpPr>
          <p:spPr bwMode="auto">
            <a:xfrm>
              <a:off x="2489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2" name="Rectangle 2217"/>
            <p:cNvSpPr>
              <a:spLocks noChangeArrowheads="1"/>
            </p:cNvSpPr>
            <p:nvPr/>
          </p:nvSpPr>
          <p:spPr bwMode="auto">
            <a:xfrm>
              <a:off x="2601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3" name="Rectangle 2218"/>
            <p:cNvSpPr>
              <a:spLocks noChangeArrowheads="1"/>
            </p:cNvSpPr>
            <p:nvPr/>
          </p:nvSpPr>
          <p:spPr bwMode="auto">
            <a:xfrm>
              <a:off x="2719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4" name="Rectangle 2219"/>
            <p:cNvSpPr>
              <a:spLocks noChangeArrowheads="1"/>
            </p:cNvSpPr>
            <p:nvPr/>
          </p:nvSpPr>
          <p:spPr bwMode="auto">
            <a:xfrm>
              <a:off x="2831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5" name="Rectangle 2220"/>
            <p:cNvSpPr>
              <a:spLocks noChangeArrowheads="1"/>
            </p:cNvSpPr>
            <p:nvPr/>
          </p:nvSpPr>
          <p:spPr bwMode="auto">
            <a:xfrm>
              <a:off x="2950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6" name="Rectangle 2221"/>
            <p:cNvSpPr>
              <a:spLocks noChangeArrowheads="1"/>
            </p:cNvSpPr>
            <p:nvPr/>
          </p:nvSpPr>
          <p:spPr bwMode="auto">
            <a:xfrm>
              <a:off x="3062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7" name="Rectangle 2222"/>
            <p:cNvSpPr>
              <a:spLocks noChangeArrowheads="1"/>
            </p:cNvSpPr>
            <p:nvPr/>
          </p:nvSpPr>
          <p:spPr bwMode="auto">
            <a:xfrm>
              <a:off x="3180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8" name="Rectangle 2223"/>
            <p:cNvSpPr>
              <a:spLocks noChangeArrowheads="1"/>
            </p:cNvSpPr>
            <p:nvPr/>
          </p:nvSpPr>
          <p:spPr bwMode="auto">
            <a:xfrm>
              <a:off x="3293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9" name="Rectangle 2224"/>
            <p:cNvSpPr>
              <a:spLocks noChangeArrowheads="1"/>
            </p:cNvSpPr>
            <p:nvPr/>
          </p:nvSpPr>
          <p:spPr bwMode="auto">
            <a:xfrm>
              <a:off x="3411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80" name="Rectangle 2225"/>
            <p:cNvSpPr>
              <a:spLocks noChangeArrowheads="1"/>
            </p:cNvSpPr>
            <p:nvPr/>
          </p:nvSpPr>
          <p:spPr bwMode="auto">
            <a:xfrm>
              <a:off x="3511" y="4070"/>
              <a:ext cx="44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81" name="Rectangle 2226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0982" name="Line 2227"/>
            <p:cNvSpPr>
              <a:spLocks noChangeShapeType="1"/>
            </p:cNvSpPr>
            <p:nvPr/>
          </p:nvSpPr>
          <p:spPr bwMode="auto">
            <a:xfrm>
              <a:off x="3181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d-ID"/>
            </a:p>
          </p:txBody>
        </p:sp>
        <p:sp>
          <p:nvSpPr>
            <p:cNvPr id="30983" name="Freeform 2228"/>
            <p:cNvSpPr>
              <a:spLocks/>
            </p:cNvSpPr>
            <p:nvPr/>
          </p:nvSpPr>
          <p:spPr bwMode="auto">
            <a:xfrm>
              <a:off x="3033" y="3600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984" name="Freeform 2229"/>
            <p:cNvSpPr>
              <a:spLocks/>
            </p:cNvSpPr>
            <p:nvPr/>
          </p:nvSpPr>
          <p:spPr bwMode="auto">
            <a:xfrm>
              <a:off x="3024" y="3792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0818" name="Rectangle 2230"/>
          <p:cNvSpPr>
            <a:spLocks noChangeArrowheads="1"/>
          </p:cNvSpPr>
          <p:nvPr/>
        </p:nvSpPr>
        <p:spPr bwMode="auto">
          <a:xfrm>
            <a:off x="5181601" y="4267200"/>
            <a:ext cx="1408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ko-KR" sz="1400">
                <a:ea typeface="Gulim" panose="020B0600000101010101" pitchFamily="34" charset="-127"/>
              </a:rPr>
              <a:t>Total Cost = 26</a:t>
            </a:r>
          </a:p>
        </p:txBody>
      </p:sp>
      <p:sp>
        <p:nvSpPr>
          <p:cNvPr id="30819" name="Line 2231"/>
          <p:cNvSpPr>
            <a:spLocks noChangeShapeType="1"/>
          </p:cNvSpPr>
          <p:nvPr/>
        </p:nvSpPr>
        <p:spPr bwMode="auto">
          <a:xfrm flipV="1">
            <a:off x="68580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id-ID">
              <a:effectLst/>
            </a:endParaRPr>
          </a:p>
        </p:txBody>
      </p:sp>
      <p:sp>
        <p:nvSpPr>
          <p:cNvPr id="30820" name="Text Box 2232"/>
          <p:cNvSpPr txBox="1">
            <a:spLocks noChangeArrowheads="1"/>
          </p:cNvSpPr>
          <p:nvPr/>
        </p:nvSpPr>
        <p:spPr bwMode="auto">
          <a:xfrm>
            <a:off x="3886200" y="5029201"/>
            <a:ext cx="12192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Swapping O and O</a:t>
            </a:r>
            <a:r>
              <a:rPr lang="en-US" altLang="ko-KR" sz="1400" baseline="-25000">
                <a:ea typeface="Gulim" panose="020B0600000101010101" pitchFamily="34" charset="-127"/>
              </a:rPr>
              <a:t>ramdom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If quality is improved.</a:t>
            </a:r>
          </a:p>
        </p:txBody>
      </p:sp>
      <p:sp>
        <p:nvSpPr>
          <p:cNvPr id="30821" name="Text Box 2233"/>
          <p:cNvSpPr txBox="1">
            <a:spLocks noChangeArrowheads="1"/>
          </p:cNvSpPr>
          <p:nvPr/>
        </p:nvSpPr>
        <p:spPr bwMode="auto">
          <a:xfrm>
            <a:off x="1752600" y="4724400"/>
            <a:ext cx="1981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600" b="1" dirty="0">
                <a:ea typeface="Gulim" panose="020B0600000101010101" pitchFamily="34" charset="-127"/>
              </a:rPr>
              <a:t>Do loop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ko-KR" sz="1600" b="1" dirty="0">
                <a:ea typeface="Gulim" panose="020B0600000101010101" pitchFamily="34" charset="-127"/>
              </a:rPr>
              <a:t>Until no change</a:t>
            </a:r>
          </a:p>
        </p:txBody>
      </p:sp>
      <p:grpSp>
        <p:nvGrpSpPr>
          <p:cNvPr id="30822" name="Group 2234"/>
          <p:cNvGrpSpPr>
            <a:grpSpLocks/>
          </p:cNvGrpSpPr>
          <p:nvPr/>
        </p:nvGrpSpPr>
        <p:grpSpPr bwMode="auto">
          <a:xfrm>
            <a:off x="8345488" y="4611689"/>
            <a:ext cx="2176462" cy="2035175"/>
            <a:chOff x="4297" y="2905"/>
            <a:chExt cx="1371" cy="1282"/>
          </a:xfrm>
        </p:grpSpPr>
        <p:sp>
          <p:nvSpPr>
            <p:cNvPr id="30823" name="Rectangle 2235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0824" name="Rectangle 2236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0825" name="Line 2237"/>
            <p:cNvSpPr>
              <a:spLocks noChangeShapeType="1"/>
            </p:cNvSpPr>
            <p:nvPr/>
          </p:nvSpPr>
          <p:spPr bwMode="auto">
            <a:xfrm>
              <a:off x="4440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26" name="Line 2238"/>
            <p:cNvSpPr>
              <a:spLocks noChangeShapeType="1"/>
            </p:cNvSpPr>
            <p:nvPr/>
          </p:nvSpPr>
          <p:spPr bwMode="auto">
            <a:xfrm>
              <a:off x="4440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27" name="Line 2239"/>
            <p:cNvSpPr>
              <a:spLocks noChangeShapeType="1"/>
            </p:cNvSpPr>
            <p:nvPr/>
          </p:nvSpPr>
          <p:spPr bwMode="auto">
            <a:xfrm>
              <a:off x="4440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28" name="Line 2240"/>
            <p:cNvSpPr>
              <a:spLocks noChangeShapeType="1"/>
            </p:cNvSpPr>
            <p:nvPr/>
          </p:nvSpPr>
          <p:spPr bwMode="auto">
            <a:xfrm>
              <a:off x="4440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29" name="Line 2241"/>
            <p:cNvSpPr>
              <a:spLocks noChangeShapeType="1"/>
            </p:cNvSpPr>
            <p:nvPr/>
          </p:nvSpPr>
          <p:spPr bwMode="auto">
            <a:xfrm>
              <a:off x="4440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0" name="Line 2242"/>
            <p:cNvSpPr>
              <a:spLocks noChangeShapeType="1"/>
            </p:cNvSpPr>
            <p:nvPr/>
          </p:nvSpPr>
          <p:spPr bwMode="auto">
            <a:xfrm>
              <a:off x="4440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1" name="Line 2243"/>
            <p:cNvSpPr>
              <a:spLocks noChangeShapeType="1"/>
            </p:cNvSpPr>
            <p:nvPr/>
          </p:nvSpPr>
          <p:spPr bwMode="auto">
            <a:xfrm>
              <a:off x="4440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2" name="Line 2244"/>
            <p:cNvSpPr>
              <a:spLocks noChangeShapeType="1"/>
            </p:cNvSpPr>
            <p:nvPr/>
          </p:nvSpPr>
          <p:spPr bwMode="auto">
            <a:xfrm>
              <a:off x="4440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3" name="Line 2245"/>
            <p:cNvSpPr>
              <a:spLocks noChangeShapeType="1"/>
            </p:cNvSpPr>
            <p:nvPr/>
          </p:nvSpPr>
          <p:spPr bwMode="auto">
            <a:xfrm>
              <a:off x="4440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4" name="Line 2246"/>
            <p:cNvSpPr>
              <a:spLocks noChangeShapeType="1"/>
            </p:cNvSpPr>
            <p:nvPr/>
          </p:nvSpPr>
          <p:spPr bwMode="auto">
            <a:xfrm>
              <a:off x="4440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5" name="Line 2247"/>
            <p:cNvSpPr>
              <a:spLocks noChangeShapeType="1"/>
            </p:cNvSpPr>
            <p:nvPr/>
          </p:nvSpPr>
          <p:spPr bwMode="auto">
            <a:xfrm>
              <a:off x="455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6" name="Line 2248"/>
            <p:cNvSpPr>
              <a:spLocks noChangeShapeType="1"/>
            </p:cNvSpPr>
            <p:nvPr/>
          </p:nvSpPr>
          <p:spPr bwMode="auto">
            <a:xfrm>
              <a:off x="467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7" name="Line 2249"/>
            <p:cNvSpPr>
              <a:spLocks noChangeShapeType="1"/>
            </p:cNvSpPr>
            <p:nvPr/>
          </p:nvSpPr>
          <p:spPr bwMode="auto">
            <a:xfrm>
              <a:off x="478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8" name="Line 2250"/>
            <p:cNvSpPr>
              <a:spLocks noChangeShapeType="1"/>
            </p:cNvSpPr>
            <p:nvPr/>
          </p:nvSpPr>
          <p:spPr bwMode="auto">
            <a:xfrm>
              <a:off x="490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9" name="Line 2251"/>
            <p:cNvSpPr>
              <a:spLocks noChangeShapeType="1"/>
            </p:cNvSpPr>
            <p:nvPr/>
          </p:nvSpPr>
          <p:spPr bwMode="auto">
            <a:xfrm>
              <a:off x="502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40" name="Line 2252"/>
            <p:cNvSpPr>
              <a:spLocks noChangeShapeType="1"/>
            </p:cNvSpPr>
            <p:nvPr/>
          </p:nvSpPr>
          <p:spPr bwMode="auto">
            <a:xfrm>
              <a:off x="513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41" name="Line 2253"/>
            <p:cNvSpPr>
              <a:spLocks noChangeShapeType="1"/>
            </p:cNvSpPr>
            <p:nvPr/>
          </p:nvSpPr>
          <p:spPr bwMode="auto">
            <a:xfrm>
              <a:off x="525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42" name="Line 2254"/>
            <p:cNvSpPr>
              <a:spLocks noChangeShapeType="1"/>
            </p:cNvSpPr>
            <p:nvPr/>
          </p:nvSpPr>
          <p:spPr bwMode="auto">
            <a:xfrm>
              <a:off x="5363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43" name="Line 2255"/>
            <p:cNvSpPr>
              <a:spLocks noChangeShapeType="1"/>
            </p:cNvSpPr>
            <p:nvPr/>
          </p:nvSpPr>
          <p:spPr bwMode="auto">
            <a:xfrm>
              <a:off x="548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44" name="Line 2256"/>
            <p:cNvSpPr>
              <a:spLocks noChangeShapeType="1"/>
            </p:cNvSpPr>
            <p:nvPr/>
          </p:nvSpPr>
          <p:spPr bwMode="auto">
            <a:xfrm>
              <a:off x="5594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45" name="Rectangle 2257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0846" name="Line 2258"/>
            <p:cNvSpPr>
              <a:spLocks noChangeShapeType="1"/>
            </p:cNvSpPr>
            <p:nvPr/>
          </p:nvSpPr>
          <p:spPr bwMode="auto">
            <a:xfrm>
              <a:off x="444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47" name="Line 2259"/>
            <p:cNvSpPr>
              <a:spLocks noChangeShapeType="1"/>
            </p:cNvSpPr>
            <p:nvPr/>
          </p:nvSpPr>
          <p:spPr bwMode="auto">
            <a:xfrm>
              <a:off x="4428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48" name="Line 2260"/>
            <p:cNvSpPr>
              <a:spLocks noChangeShapeType="1"/>
            </p:cNvSpPr>
            <p:nvPr/>
          </p:nvSpPr>
          <p:spPr bwMode="auto">
            <a:xfrm>
              <a:off x="4428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49" name="Line 2261"/>
            <p:cNvSpPr>
              <a:spLocks noChangeShapeType="1"/>
            </p:cNvSpPr>
            <p:nvPr/>
          </p:nvSpPr>
          <p:spPr bwMode="auto">
            <a:xfrm>
              <a:off x="4428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0" name="Line 2262"/>
            <p:cNvSpPr>
              <a:spLocks noChangeShapeType="1"/>
            </p:cNvSpPr>
            <p:nvPr/>
          </p:nvSpPr>
          <p:spPr bwMode="auto">
            <a:xfrm>
              <a:off x="4428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1" name="Line 2263"/>
            <p:cNvSpPr>
              <a:spLocks noChangeShapeType="1"/>
            </p:cNvSpPr>
            <p:nvPr/>
          </p:nvSpPr>
          <p:spPr bwMode="auto">
            <a:xfrm>
              <a:off x="4428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2" name="Line 2264"/>
            <p:cNvSpPr>
              <a:spLocks noChangeShapeType="1"/>
            </p:cNvSpPr>
            <p:nvPr/>
          </p:nvSpPr>
          <p:spPr bwMode="auto">
            <a:xfrm>
              <a:off x="4428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3" name="Line 2265"/>
            <p:cNvSpPr>
              <a:spLocks noChangeShapeType="1"/>
            </p:cNvSpPr>
            <p:nvPr/>
          </p:nvSpPr>
          <p:spPr bwMode="auto">
            <a:xfrm>
              <a:off x="4428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4" name="Line 2266"/>
            <p:cNvSpPr>
              <a:spLocks noChangeShapeType="1"/>
            </p:cNvSpPr>
            <p:nvPr/>
          </p:nvSpPr>
          <p:spPr bwMode="auto">
            <a:xfrm>
              <a:off x="4428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5" name="Line 2267"/>
            <p:cNvSpPr>
              <a:spLocks noChangeShapeType="1"/>
            </p:cNvSpPr>
            <p:nvPr/>
          </p:nvSpPr>
          <p:spPr bwMode="auto">
            <a:xfrm>
              <a:off x="4428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6" name="Line 2268"/>
            <p:cNvSpPr>
              <a:spLocks noChangeShapeType="1"/>
            </p:cNvSpPr>
            <p:nvPr/>
          </p:nvSpPr>
          <p:spPr bwMode="auto">
            <a:xfrm>
              <a:off x="4428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7" name="Line 2269"/>
            <p:cNvSpPr>
              <a:spLocks noChangeShapeType="1"/>
            </p:cNvSpPr>
            <p:nvPr/>
          </p:nvSpPr>
          <p:spPr bwMode="auto">
            <a:xfrm>
              <a:off x="4428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8" name="Line 2270"/>
            <p:cNvSpPr>
              <a:spLocks noChangeShapeType="1"/>
            </p:cNvSpPr>
            <p:nvPr/>
          </p:nvSpPr>
          <p:spPr bwMode="auto">
            <a:xfrm>
              <a:off x="4440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9" name="Line 2271"/>
            <p:cNvSpPr>
              <a:spLocks noChangeShapeType="1"/>
            </p:cNvSpPr>
            <p:nvPr/>
          </p:nvSpPr>
          <p:spPr bwMode="auto">
            <a:xfrm flipV="1">
              <a:off x="444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0" name="Line 2272"/>
            <p:cNvSpPr>
              <a:spLocks noChangeShapeType="1"/>
            </p:cNvSpPr>
            <p:nvPr/>
          </p:nvSpPr>
          <p:spPr bwMode="auto">
            <a:xfrm flipV="1">
              <a:off x="455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1" name="Line 2273"/>
            <p:cNvSpPr>
              <a:spLocks noChangeShapeType="1"/>
            </p:cNvSpPr>
            <p:nvPr/>
          </p:nvSpPr>
          <p:spPr bwMode="auto">
            <a:xfrm flipV="1">
              <a:off x="467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2" name="Line 2274"/>
            <p:cNvSpPr>
              <a:spLocks noChangeShapeType="1"/>
            </p:cNvSpPr>
            <p:nvPr/>
          </p:nvSpPr>
          <p:spPr bwMode="auto">
            <a:xfrm flipV="1">
              <a:off x="478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3" name="Line 2275"/>
            <p:cNvSpPr>
              <a:spLocks noChangeShapeType="1"/>
            </p:cNvSpPr>
            <p:nvPr/>
          </p:nvSpPr>
          <p:spPr bwMode="auto">
            <a:xfrm flipV="1">
              <a:off x="490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4" name="Line 2276"/>
            <p:cNvSpPr>
              <a:spLocks noChangeShapeType="1"/>
            </p:cNvSpPr>
            <p:nvPr/>
          </p:nvSpPr>
          <p:spPr bwMode="auto">
            <a:xfrm flipV="1">
              <a:off x="502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5" name="Line 2277"/>
            <p:cNvSpPr>
              <a:spLocks noChangeShapeType="1"/>
            </p:cNvSpPr>
            <p:nvPr/>
          </p:nvSpPr>
          <p:spPr bwMode="auto">
            <a:xfrm flipV="1">
              <a:off x="513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6" name="Line 2278"/>
            <p:cNvSpPr>
              <a:spLocks noChangeShapeType="1"/>
            </p:cNvSpPr>
            <p:nvPr/>
          </p:nvSpPr>
          <p:spPr bwMode="auto">
            <a:xfrm flipV="1">
              <a:off x="525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7" name="Line 2279"/>
            <p:cNvSpPr>
              <a:spLocks noChangeShapeType="1"/>
            </p:cNvSpPr>
            <p:nvPr/>
          </p:nvSpPr>
          <p:spPr bwMode="auto">
            <a:xfrm flipV="1">
              <a:off x="5363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8" name="Line 2280"/>
            <p:cNvSpPr>
              <a:spLocks noChangeShapeType="1"/>
            </p:cNvSpPr>
            <p:nvPr/>
          </p:nvSpPr>
          <p:spPr bwMode="auto">
            <a:xfrm flipV="1">
              <a:off x="548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9" name="Line 2281"/>
            <p:cNvSpPr>
              <a:spLocks noChangeShapeType="1"/>
            </p:cNvSpPr>
            <p:nvPr/>
          </p:nvSpPr>
          <p:spPr bwMode="auto">
            <a:xfrm flipV="1">
              <a:off x="5594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70" name="Freeform 2282"/>
            <p:cNvSpPr>
              <a:spLocks/>
            </p:cNvSpPr>
            <p:nvPr/>
          </p:nvSpPr>
          <p:spPr bwMode="auto">
            <a:xfrm>
              <a:off x="4746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871" name="Freeform 2283"/>
            <p:cNvSpPr>
              <a:spLocks/>
            </p:cNvSpPr>
            <p:nvPr/>
          </p:nvSpPr>
          <p:spPr bwMode="auto">
            <a:xfrm>
              <a:off x="4627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872" name="Freeform 2284"/>
            <p:cNvSpPr>
              <a:spLocks/>
            </p:cNvSpPr>
            <p:nvPr/>
          </p:nvSpPr>
          <p:spPr bwMode="auto">
            <a:xfrm>
              <a:off x="5207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873" name="Freeform 2285"/>
            <p:cNvSpPr>
              <a:spLocks/>
            </p:cNvSpPr>
            <p:nvPr/>
          </p:nvSpPr>
          <p:spPr bwMode="auto">
            <a:xfrm>
              <a:off x="4858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874" name="Freeform 2286"/>
            <p:cNvSpPr>
              <a:spLocks/>
            </p:cNvSpPr>
            <p:nvPr/>
          </p:nvSpPr>
          <p:spPr bwMode="auto">
            <a:xfrm>
              <a:off x="4746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875" name="Freeform 2287"/>
            <p:cNvSpPr>
              <a:spLocks/>
            </p:cNvSpPr>
            <p:nvPr/>
          </p:nvSpPr>
          <p:spPr bwMode="auto">
            <a:xfrm>
              <a:off x="5319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876" name="Freeform 2288"/>
            <p:cNvSpPr>
              <a:spLocks/>
            </p:cNvSpPr>
            <p:nvPr/>
          </p:nvSpPr>
          <p:spPr bwMode="auto">
            <a:xfrm>
              <a:off x="5089" y="378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877" name="Freeform 2289"/>
            <p:cNvSpPr>
              <a:spLocks/>
            </p:cNvSpPr>
            <p:nvPr/>
          </p:nvSpPr>
          <p:spPr bwMode="auto">
            <a:xfrm>
              <a:off x="5207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878" name="Freeform 2290"/>
            <p:cNvSpPr>
              <a:spLocks/>
            </p:cNvSpPr>
            <p:nvPr/>
          </p:nvSpPr>
          <p:spPr bwMode="auto">
            <a:xfrm>
              <a:off x="5207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879" name="Rectangle 2291"/>
            <p:cNvSpPr>
              <a:spLocks noChangeArrowheads="1"/>
            </p:cNvSpPr>
            <p:nvPr/>
          </p:nvSpPr>
          <p:spPr bwMode="auto">
            <a:xfrm>
              <a:off x="4390" y="4008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0" name="Rectangle 2292"/>
            <p:cNvSpPr>
              <a:spLocks noChangeArrowheads="1"/>
            </p:cNvSpPr>
            <p:nvPr/>
          </p:nvSpPr>
          <p:spPr bwMode="auto">
            <a:xfrm>
              <a:off x="4390" y="391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1" name="Rectangle 2293"/>
            <p:cNvSpPr>
              <a:spLocks noChangeArrowheads="1"/>
            </p:cNvSpPr>
            <p:nvPr/>
          </p:nvSpPr>
          <p:spPr bwMode="auto">
            <a:xfrm>
              <a:off x="4390" y="3805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2" name="Rectangle 2294"/>
            <p:cNvSpPr>
              <a:spLocks noChangeArrowheads="1"/>
            </p:cNvSpPr>
            <p:nvPr/>
          </p:nvSpPr>
          <p:spPr bwMode="auto">
            <a:xfrm>
              <a:off x="4390" y="3706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3" name="Rectangle 2295"/>
            <p:cNvSpPr>
              <a:spLocks noChangeArrowheads="1"/>
            </p:cNvSpPr>
            <p:nvPr/>
          </p:nvSpPr>
          <p:spPr bwMode="auto">
            <a:xfrm>
              <a:off x="4390" y="3601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4" name="Rectangle 2296"/>
            <p:cNvSpPr>
              <a:spLocks noChangeArrowheads="1"/>
            </p:cNvSpPr>
            <p:nvPr/>
          </p:nvSpPr>
          <p:spPr bwMode="auto">
            <a:xfrm>
              <a:off x="4390" y="3503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5" name="Rectangle 2297"/>
            <p:cNvSpPr>
              <a:spLocks noChangeArrowheads="1"/>
            </p:cNvSpPr>
            <p:nvPr/>
          </p:nvSpPr>
          <p:spPr bwMode="auto">
            <a:xfrm>
              <a:off x="4390" y="3398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6" name="Rectangle 2298"/>
            <p:cNvSpPr>
              <a:spLocks noChangeArrowheads="1"/>
            </p:cNvSpPr>
            <p:nvPr/>
          </p:nvSpPr>
          <p:spPr bwMode="auto">
            <a:xfrm>
              <a:off x="4390" y="3299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7" name="Rectangle 2299"/>
            <p:cNvSpPr>
              <a:spLocks noChangeArrowheads="1"/>
            </p:cNvSpPr>
            <p:nvPr/>
          </p:nvSpPr>
          <p:spPr bwMode="auto">
            <a:xfrm>
              <a:off x="4390" y="3194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8" name="Rectangle 2300"/>
            <p:cNvSpPr>
              <a:spLocks noChangeArrowheads="1"/>
            </p:cNvSpPr>
            <p:nvPr/>
          </p:nvSpPr>
          <p:spPr bwMode="auto">
            <a:xfrm>
              <a:off x="4390" y="3096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9" name="Rectangle 2301"/>
            <p:cNvSpPr>
              <a:spLocks noChangeArrowheads="1"/>
            </p:cNvSpPr>
            <p:nvPr/>
          </p:nvSpPr>
          <p:spPr bwMode="auto">
            <a:xfrm>
              <a:off x="4372" y="2991"/>
              <a:ext cx="44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0" name="Rectangle 2302"/>
            <p:cNvSpPr>
              <a:spLocks noChangeArrowheads="1"/>
            </p:cNvSpPr>
            <p:nvPr/>
          </p:nvSpPr>
          <p:spPr bwMode="auto">
            <a:xfrm>
              <a:off x="4434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1" name="Rectangle 2303"/>
            <p:cNvSpPr>
              <a:spLocks noChangeArrowheads="1"/>
            </p:cNvSpPr>
            <p:nvPr/>
          </p:nvSpPr>
          <p:spPr bwMode="auto">
            <a:xfrm>
              <a:off x="4553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2" name="Rectangle 2304"/>
            <p:cNvSpPr>
              <a:spLocks noChangeArrowheads="1"/>
            </p:cNvSpPr>
            <p:nvPr/>
          </p:nvSpPr>
          <p:spPr bwMode="auto">
            <a:xfrm>
              <a:off x="4665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3" name="Rectangle 2305"/>
            <p:cNvSpPr>
              <a:spLocks noChangeArrowheads="1"/>
            </p:cNvSpPr>
            <p:nvPr/>
          </p:nvSpPr>
          <p:spPr bwMode="auto">
            <a:xfrm>
              <a:off x="4783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4" name="Rectangle 2306"/>
            <p:cNvSpPr>
              <a:spLocks noChangeArrowheads="1"/>
            </p:cNvSpPr>
            <p:nvPr/>
          </p:nvSpPr>
          <p:spPr bwMode="auto">
            <a:xfrm>
              <a:off x="4895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5" name="Rectangle 2307"/>
            <p:cNvSpPr>
              <a:spLocks noChangeArrowheads="1"/>
            </p:cNvSpPr>
            <p:nvPr/>
          </p:nvSpPr>
          <p:spPr bwMode="auto">
            <a:xfrm>
              <a:off x="5014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6" name="Rectangle 2308"/>
            <p:cNvSpPr>
              <a:spLocks noChangeArrowheads="1"/>
            </p:cNvSpPr>
            <p:nvPr/>
          </p:nvSpPr>
          <p:spPr bwMode="auto">
            <a:xfrm>
              <a:off x="5126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7" name="Rectangle 2309"/>
            <p:cNvSpPr>
              <a:spLocks noChangeArrowheads="1"/>
            </p:cNvSpPr>
            <p:nvPr/>
          </p:nvSpPr>
          <p:spPr bwMode="auto">
            <a:xfrm>
              <a:off x="5244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8" name="Rectangle 2310"/>
            <p:cNvSpPr>
              <a:spLocks noChangeArrowheads="1"/>
            </p:cNvSpPr>
            <p:nvPr/>
          </p:nvSpPr>
          <p:spPr bwMode="auto">
            <a:xfrm>
              <a:off x="5357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9" name="Rectangle 2311"/>
            <p:cNvSpPr>
              <a:spLocks noChangeArrowheads="1"/>
            </p:cNvSpPr>
            <p:nvPr/>
          </p:nvSpPr>
          <p:spPr bwMode="auto">
            <a:xfrm>
              <a:off x="5475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00" name="Rectangle 2312"/>
            <p:cNvSpPr>
              <a:spLocks noChangeArrowheads="1"/>
            </p:cNvSpPr>
            <p:nvPr/>
          </p:nvSpPr>
          <p:spPr bwMode="auto">
            <a:xfrm>
              <a:off x="5575" y="4070"/>
              <a:ext cx="44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01" name="Rectangle 2313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0902" name="Line 2314"/>
            <p:cNvSpPr>
              <a:spLocks noChangeShapeType="1"/>
            </p:cNvSpPr>
            <p:nvPr/>
          </p:nvSpPr>
          <p:spPr bwMode="auto">
            <a:xfrm>
              <a:off x="5245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d-ID"/>
            </a:p>
          </p:txBody>
        </p:sp>
        <p:sp>
          <p:nvSpPr>
            <p:cNvPr id="30903" name="Freeform 2315"/>
            <p:cNvSpPr>
              <a:spLocks/>
            </p:cNvSpPr>
            <p:nvPr/>
          </p:nvSpPr>
          <p:spPr bwMode="auto">
            <a:xfrm>
              <a:off x="5088" y="360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52518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K-</a:t>
            </a:r>
            <a:r>
              <a:rPr lang="en-US" dirty="0" err="1"/>
              <a:t>Medoids</a:t>
            </a:r>
            <a:r>
              <a:rPr lang="en-US" dirty="0"/>
              <a:t> Clustering: Find representative objects (</a:t>
            </a:r>
            <a:r>
              <a:rPr lang="en-US" dirty="0" err="1"/>
              <a:t>medoids</a:t>
            </a:r>
            <a:r>
              <a:rPr lang="en-US" dirty="0"/>
              <a:t>) in clusters</a:t>
            </a:r>
          </a:p>
          <a:p>
            <a:r>
              <a:rPr lang="en-US" dirty="0"/>
              <a:t>PAM (Partitioning Around </a:t>
            </a:r>
            <a:r>
              <a:rPr lang="en-US" dirty="0" err="1"/>
              <a:t>Medoids</a:t>
            </a:r>
            <a:r>
              <a:rPr lang="en-US" dirty="0"/>
              <a:t>, Kaufmann &amp; </a:t>
            </a:r>
            <a:r>
              <a:rPr lang="en-US" dirty="0" err="1"/>
              <a:t>Rousseeuw</a:t>
            </a:r>
            <a:r>
              <a:rPr lang="en-US" dirty="0"/>
              <a:t> 1987)</a:t>
            </a:r>
          </a:p>
          <a:p>
            <a:pPr lvl="1"/>
            <a:r>
              <a:rPr lang="en-US" dirty="0"/>
              <a:t>Starts from an initial set of </a:t>
            </a:r>
            <a:r>
              <a:rPr lang="en-US" dirty="0" err="1"/>
              <a:t>medoids</a:t>
            </a:r>
            <a:r>
              <a:rPr lang="en-US" dirty="0"/>
              <a:t> and iteratively replaces one of the </a:t>
            </a:r>
            <a:r>
              <a:rPr lang="en-US" dirty="0" err="1"/>
              <a:t>medoids</a:t>
            </a:r>
            <a:r>
              <a:rPr lang="en-US" dirty="0"/>
              <a:t> by one of the non-</a:t>
            </a:r>
            <a:r>
              <a:rPr lang="en-US" dirty="0" err="1"/>
              <a:t>medoids</a:t>
            </a:r>
            <a:r>
              <a:rPr lang="en-US" dirty="0"/>
              <a:t> if it improves the total distance of the resulting clustering</a:t>
            </a:r>
          </a:p>
          <a:p>
            <a:pPr lvl="1"/>
            <a:r>
              <a:rPr lang="en-US" dirty="0"/>
              <a:t>PAM works effectively for small data sets, but does not scale well for large data sets (due to the computational complexity)</a:t>
            </a:r>
          </a:p>
          <a:p>
            <a:r>
              <a:rPr lang="en-US" dirty="0"/>
              <a:t>Efficiency improvement on PAM</a:t>
            </a:r>
          </a:p>
          <a:p>
            <a:pPr lvl="1"/>
            <a:r>
              <a:rPr lang="en-US" dirty="0"/>
              <a:t>CLARA (Kaufmann &amp; </a:t>
            </a:r>
            <a:r>
              <a:rPr lang="en-US" dirty="0" err="1"/>
              <a:t>Rousseeuw</a:t>
            </a:r>
            <a:r>
              <a:rPr lang="en-US" dirty="0"/>
              <a:t>, 1990): PAM on samples</a:t>
            </a:r>
          </a:p>
          <a:p>
            <a:pPr lvl="1"/>
            <a:r>
              <a:rPr lang="en-US" dirty="0"/>
              <a:t>CLARANS (Ng &amp; Han, 1994): Randomized re-sampling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The K-</a:t>
            </a:r>
            <a:r>
              <a:rPr lang="en-US" altLang="zh-CN" dirty="0" err="1">
                <a:ea typeface="SimSun" panose="02010600030101010101" pitchFamily="2" charset="-122"/>
              </a:rPr>
              <a:t>Medoid</a:t>
            </a:r>
            <a:r>
              <a:rPr lang="en-US" altLang="zh-CN" dirty="0">
                <a:ea typeface="SimSun" panose="02010600030101010101" pitchFamily="2" charset="-122"/>
              </a:rPr>
              <a:t> Clustering Method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smtClean="0">
                <a:solidFill>
                  <a:srgbClr val="000000"/>
                </a:solidFill>
              </a:rPr>
              <a:t>2</a:t>
            </a:r>
            <a:r>
              <a:rPr lang="en-ID" sz="3600" smtClean="0">
                <a:solidFill>
                  <a:srgbClr val="000000"/>
                </a:solidFill>
              </a:rPr>
              <a:t>. </a:t>
            </a:r>
            <a:r>
              <a:rPr lang="en-ID" sz="3600" dirty="0">
                <a:solidFill>
                  <a:srgbClr val="000000"/>
                </a:solidFill>
              </a:rPr>
              <a:t>Hierarchical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6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248344"/>
            <a:ext cx="10297144" cy="4643095"/>
          </a:xfrm>
        </p:spPr>
        <p:txBody>
          <a:bodyPr>
            <a:normAutofit/>
          </a:bodyPr>
          <a:lstStyle/>
          <a:p>
            <a:r>
              <a:rPr lang="en-US" sz="2400" dirty="0"/>
              <a:t>Use distance matrix as clustering criteria</a:t>
            </a:r>
          </a:p>
          <a:p>
            <a:r>
              <a:rPr lang="en-US" sz="2400" dirty="0"/>
              <a:t>This method does not require the number of clusters k as an input, but needs a termination condition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Hierarchical Clustering</a:t>
            </a:r>
            <a:endParaRPr lang="id-ID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943225" y="2819400"/>
            <a:ext cx="7075488" cy="3813176"/>
            <a:chOff x="1200" y="1776"/>
            <a:chExt cx="4457" cy="2402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68"/>
              <a:chOff x="1104" y="1785"/>
              <a:chExt cx="480" cy="368"/>
            </a:xfrm>
          </p:grpSpPr>
          <p:sp>
            <p:nvSpPr>
              <p:cNvPr id="59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 sz="1600">
                  <a:latin typeface="+mn-lt"/>
                </a:endParaRPr>
              </a:p>
            </p:txBody>
          </p:sp>
          <p:sp>
            <p:nvSpPr>
              <p:cNvPr id="60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+mn-lt"/>
                    <a:ea typeface="SimSun" panose="02010600030101010101" pitchFamily="2" charset="-122"/>
                  </a:rPr>
                  <a:t>Step 0</a:t>
                </a: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68"/>
              <a:chOff x="1104" y="1785"/>
              <a:chExt cx="480" cy="368"/>
            </a:xfrm>
          </p:grpSpPr>
          <p:sp>
            <p:nvSpPr>
              <p:cNvPr id="57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 sz="1600">
                  <a:latin typeface="+mn-lt"/>
                </a:endParaRPr>
              </a:p>
            </p:txBody>
          </p:sp>
          <p:sp>
            <p:nvSpPr>
              <p:cNvPr id="58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+mn-lt"/>
                    <a:ea typeface="SimSun" panose="02010600030101010101" pitchFamily="2" charset="-122"/>
                  </a:rPr>
                  <a:t>Step 1</a:t>
                </a:r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68"/>
              <a:chOff x="1104" y="1785"/>
              <a:chExt cx="480" cy="368"/>
            </a:xfrm>
          </p:grpSpPr>
          <p:sp>
            <p:nvSpPr>
              <p:cNvPr id="55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 sz="1600">
                  <a:latin typeface="+mn-lt"/>
                </a:endParaRPr>
              </a:p>
            </p:txBody>
          </p:sp>
          <p:sp>
            <p:nvSpPr>
              <p:cNvPr id="56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+mn-lt"/>
                    <a:ea typeface="SimSun" panose="02010600030101010101" pitchFamily="2" charset="-122"/>
                  </a:rPr>
                  <a:t>Step 2</a:t>
                </a:r>
              </a:p>
            </p:txBody>
          </p:sp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68"/>
              <a:chOff x="1104" y="1785"/>
              <a:chExt cx="480" cy="368"/>
            </a:xfrm>
          </p:grpSpPr>
          <p:sp>
            <p:nvSpPr>
              <p:cNvPr id="53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 sz="1600">
                  <a:latin typeface="+mn-lt"/>
                </a:endParaRPr>
              </a:p>
            </p:txBody>
          </p:sp>
          <p:sp>
            <p:nvSpPr>
              <p:cNvPr id="54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+mn-lt"/>
                    <a:ea typeface="SimSun" panose="02010600030101010101" pitchFamily="2" charset="-122"/>
                  </a:rPr>
                  <a:t>Step 3</a:t>
                </a:r>
              </a:p>
            </p:txBody>
          </p:sp>
        </p:grp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68"/>
              <a:chOff x="1104" y="1785"/>
              <a:chExt cx="480" cy="368"/>
            </a:xfrm>
          </p:grpSpPr>
          <p:sp>
            <p:nvSpPr>
              <p:cNvPr id="51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 sz="1600">
                  <a:latin typeface="+mn-lt"/>
                </a:endParaRPr>
              </a:p>
            </p:txBody>
          </p:sp>
          <p:sp>
            <p:nvSpPr>
              <p:cNvPr id="52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+mn-lt"/>
                    <a:ea typeface="SimSun" panose="02010600030101010101" pitchFamily="2" charset="-122"/>
                  </a:rPr>
                  <a:t>Step 4</a:t>
                </a:r>
              </a:p>
            </p:txBody>
          </p:sp>
        </p:grp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1454" y="2508"/>
              <a:ext cx="1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1454" y="3108"/>
              <a:ext cx="1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1454" y="2808"/>
              <a:ext cx="1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1451" y="3408"/>
              <a:ext cx="1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1452" y="220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17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16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16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9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16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0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16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1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16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2002" y="2304"/>
              <a:ext cx="3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a b</a:t>
              </a:r>
            </a:p>
          </p:txBody>
        </p:sp>
        <p:sp>
          <p:nvSpPr>
            <p:cNvPr id="23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16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2529" y="3216"/>
              <a:ext cx="31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d e</a:t>
              </a:r>
            </a:p>
          </p:txBody>
        </p:sp>
        <p:sp>
          <p:nvSpPr>
            <p:cNvPr id="25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16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2937" y="2928"/>
              <a:ext cx="4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c d e</a:t>
              </a:r>
            </a:p>
          </p:txBody>
        </p:sp>
        <p:sp>
          <p:nvSpPr>
            <p:cNvPr id="27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16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3323" y="2592"/>
              <a:ext cx="6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a b c d e</a:t>
              </a:r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16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Step 4</a:t>
              </a:r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34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Step 3</a:t>
              </a:r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36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Step 2</a:t>
              </a:r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Step 1</a:t>
              </a:r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Step 0</a:t>
              </a:r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42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44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46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48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49" name="Text Box 58"/>
            <p:cNvSpPr txBox="1">
              <a:spLocks noChangeArrowheads="1"/>
            </p:cNvSpPr>
            <p:nvPr/>
          </p:nvSpPr>
          <p:spPr bwMode="auto">
            <a:xfrm>
              <a:off x="4493" y="1824"/>
              <a:ext cx="116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 b="1">
                  <a:latin typeface="+mn-lt"/>
                  <a:ea typeface="SimSun" panose="02010600030101010101" pitchFamily="2" charset="-122"/>
                </a:rPr>
                <a:t>agglomerative</a:t>
              </a:r>
            </a:p>
            <a:p>
              <a:r>
                <a:rPr lang="en-US" altLang="zh-CN" sz="1600" b="1">
                  <a:latin typeface="+mn-lt"/>
                  <a:ea typeface="SimSun" panose="02010600030101010101" pitchFamily="2" charset="-122"/>
                </a:rPr>
                <a:t>(AGNES)</a:t>
              </a:r>
            </a:p>
          </p:txBody>
        </p:sp>
        <p:sp>
          <p:nvSpPr>
            <p:cNvPr id="50" name="Text Box 59"/>
            <p:cNvSpPr txBox="1">
              <a:spLocks noChangeArrowheads="1"/>
            </p:cNvSpPr>
            <p:nvPr/>
          </p:nvSpPr>
          <p:spPr bwMode="auto">
            <a:xfrm>
              <a:off x="4560" y="3552"/>
              <a:ext cx="74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 b="1">
                  <a:latin typeface="+mn-lt"/>
                  <a:ea typeface="SimSun" panose="02010600030101010101" pitchFamily="2" charset="-122"/>
                </a:rPr>
                <a:t>divisive</a:t>
              </a:r>
            </a:p>
            <a:p>
              <a:r>
                <a:rPr lang="en-US" altLang="zh-CN" sz="1600" b="1">
                  <a:latin typeface="+mn-lt"/>
                  <a:ea typeface="SimSun" panose="02010600030101010101" pitchFamily="2" charset="-122"/>
                </a:rPr>
                <a:t>(DIANA)</a:t>
              </a:r>
              <a:endParaRPr lang="en-US" altLang="zh-CN" sz="1600">
                <a:latin typeface="+mn-lt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81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7155"/>
            <a:ext cx="10150152" cy="4643095"/>
          </a:xfrm>
        </p:spPr>
        <p:txBody>
          <a:bodyPr>
            <a:normAutofit/>
          </a:bodyPr>
          <a:lstStyle/>
          <a:p>
            <a:r>
              <a:rPr lang="en-US" sz="2400" dirty="0"/>
              <a:t>Introduced in Kaufmann and </a:t>
            </a:r>
            <a:r>
              <a:rPr lang="en-US" sz="2400" dirty="0" err="1"/>
              <a:t>Rousseeuw</a:t>
            </a:r>
            <a:r>
              <a:rPr lang="en-US" sz="2400" dirty="0"/>
              <a:t> (1990)</a:t>
            </a:r>
          </a:p>
          <a:p>
            <a:r>
              <a:rPr lang="en-US" sz="2400" dirty="0"/>
              <a:t>Implemented in statistical packages, e.g., </a:t>
            </a:r>
            <a:r>
              <a:rPr lang="en-US" sz="2400" dirty="0" err="1"/>
              <a:t>Splus</a:t>
            </a:r>
            <a:endParaRPr lang="en-US" sz="2400" dirty="0"/>
          </a:p>
          <a:p>
            <a:r>
              <a:rPr lang="en-US" sz="2400" dirty="0"/>
              <a:t>Use the single-link method and the dissimilarity matrix  </a:t>
            </a:r>
          </a:p>
          <a:p>
            <a:r>
              <a:rPr lang="en-US" sz="2400" dirty="0"/>
              <a:t>Merge nodes that have the least dissimilarity</a:t>
            </a:r>
          </a:p>
          <a:p>
            <a:r>
              <a:rPr lang="en-US" sz="2400" dirty="0"/>
              <a:t>Go on in a non-descending fashion</a:t>
            </a:r>
          </a:p>
          <a:p>
            <a:r>
              <a:rPr lang="en-US" sz="2400" dirty="0"/>
              <a:t>Eventually all nodes belong to the same cluster</a:t>
            </a:r>
          </a:p>
          <a:p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AGNES (Agglomerative Nesting)</a:t>
            </a:r>
            <a:endParaRPr lang="id-ID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4343401"/>
            <a:ext cx="2209800" cy="2017713"/>
            <a:chOff x="384" y="2496"/>
            <a:chExt cx="1392" cy="1271"/>
          </a:xfrm>
        </p:grpSpPr>
        <p:graphicFrame>
          <p:nvGraphicFramePr>
            <p:cNvPr id="6" name="Object 1026"/>
            <p:cNvGraphicFramePr>
              <a:graphicFrameLocks noChangeAspect="1"/>
            </p:cNvGraphicFramePr>
            <p:nvPr/>
          </p:nvGraphicFramePr>
          <p:xfrm>
            <a:off x="384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8" name="Worksheet" r:id="rId3" imgW="2200656" imgH="2076907" progId="Excel.Sheet.8">
                    <p:embed/>
                  </p:oleObj>
                </mc:Choice>
                <mc:Fallback>
                  <p:oleObj name="Worksheet" r:id="rId3" imgW="2200656" imgH="2076907" progId="Excel.Sheet.8">
                    <p:embed/>
                    <p:pic>
                      <p:nvPicPr>
                        <p:cNvPr id="6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816" y="2716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816" y="3004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92" y="3004"/>
              <a:ext cx="14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029200" y="4343401"/>
            <a:ext cx="2209800" cy="2017713"/>
            <a:chOff x="1968" y="2496"/>
            <a:chExt cx="1392" cy="1271"/>
          </a:xfrm>
        </p:grpSpPr>
        <p:graphicFrame>
          <p:nvGraphicFramePr>
            <p:cNvPr id="11" name="Object 1025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9" name="Worksheet" r:id="rId5" imgW="2200656" imgH="2076907" progId="Excel.Sheet.8">
                    <p:embed/>
                  </p:oleObj>
                </mc:Choice>
                <mc:Fallback>
                  <p:oleObj name="Worksheet" r:id="rId5" imgW="2200656" imgH="2076907" progId="Excel.Sheet.8">
                    <p:embed/>
                    <p:pic>
                      <p:nvPicPr>
                        <p:cNvPr id="11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736" y="3244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256" y="2716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352" y="2980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832" y="3004"/>
              <a:ext cx="288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8077200" y="4343401"/>
            <a:ext cx="2209800" cy="2017713"/>
            <a:chOff x="3552" y="2496"/>
            <a:chExt cx="1392" cy="1271"/>
          </a:xfrm>
        </p:grpSpPr>
        <p:graphicFrame>
          <p:nvGraphicFramePr>
            <p:cNvPr id="17" name="Object 1024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0" name="Worksheet" r:id="rId6" imgW="2200656" imgH="2076907" progId="Excel.Sheet.8">
                    <p:embed/>
                  </p:oleObj>
                </mc:Choice>
                <mc:Fallback>
                  <p:oleObj name="Worksheet" r:id="rId6" imgW="2200656" imgH="2076907" progId="Excel.Sheet.8">
                    <p:embed/>
                    <p:pic>
                      <p:nvPicPr>
                        <p:cNvPr id="17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888" y="2836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272" y="3100"/>
              <a:ext cx="480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</p:grp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495800" y="5257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7467600" y="5181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142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Dendrogram</a:t>
            </a:r>
            <a:r>
              <a:rPr lang="en-US" dirty="0"/>
              <a:t>: Shows How Clusters are Merged</a:t>
            </a:r>
            <a:endParaRPr lang="id-ID" dirty="0"/>
          </a:p>
        </p:txBody>
      </p:sp>
      <p:grpSp>
        <p:nvGrpSpPr>
          <p:cNvPr id="3" name="Group 2"/>
          <p:cNvGrpSpPr/>
          <p:nvPr/>
        </p:nvGrpSpPr>
        <p:grpSpPr>
          <a:xfrm>
            <a:off x="1981200" y="3429000"/>
            <a:ext cx="7924800" cy="2590800"/>
            <a:chOff x="1981200" y="1143000"/>
            <a:chExt cx="7924800" cy="4876800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97536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86868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76962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67818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7912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8006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8862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8956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9812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057400" y="50292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971800" y="5029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876800" y="5029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50292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5867400" y="5029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8763000" y="5105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8763000" y="5105400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9829800" y="5105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514600" y="42672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514600" y="4267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962400" y="4267200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5257800" y="4267200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5334000" y="42672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5410200" y="4267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6858000" y="4267200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5334000" y="4267200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6096000" y="34290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7772400" y="3429000"/>
              <a:ext cx="0" cy="2514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6096000" y="3429000"/>
              <a:ext cx="167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6934200" y="25908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V="1">
              <a:off x="9296400" y="2514600"/>
              <a:ext cx="0" cy="2590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6934200" y="2514600"/>
              <a:ext cx="2362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V="1">
              <a:off x="6934200" y="25146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8077200" y="1600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3352800" y="1600200"/>
              <a:ext cx="472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V="1">
              <a:off x="3200400" y="1600200"/>
              <a:ext cx="0" cy="2667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3733800" y="1600200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H="1">
              <a:off x="3200400" y="16002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 flipV="1">
              <a:off x="5638800" y="11430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2057400" y="5029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</p:grp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479376" y="1676400"/>
            <a:ext cx="106571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l"/>
            <a:r>
              <a:rPr lang="en-US" altLang="zh-CN">
                <a:latin typeface="+mn-lt"/>
                <a:ea typeface="SimSun" panose="02010600030101010101" pitchFamily="2" charset="-122"/>
              </a:rPr>
              <a:t>Decompose data objects into a several levels of nested partitioning (</a:t>
            </a:r>
            <a:r>
              <a:rPr lang="en-US" altLang="zh-CN" u="sng">
                <a:latin typeface="+mn-lt"/>
                <a:ea typeface="SimSun" panose="02010600030101010101" pitchFamily="2" charset="-122"/>
              </a:rPr>
              <a:t>tree</a:t>
            </a:r>
            <a:r>
              <a:rPr lang="en-US" altLang="zh-CN">
                <a:latin typeface="+mn-lt"/>
                <a:ea typeface="SimSun" panose="02010600030101010101" pitchFamily="2" charset="-122"/>
              </a:rPr>
              <a:t> of clusters), called a </a:t>
            </a:r>
            <a:r>
              <a:rPr lang="en-US" altLang="zh-CN" u="sng">
                <a:latin typeface="+mn-lt"/>
                <a:ea typeface="SimSun" panose="02010600030101010101" pitchFamily="2" charset="-122"/>
              </a:rPr>
              <a:t>dendrogram</a:t>
            </a:r>
            <a:endParaRPr lang="en-US" altLang="zh-CN">
              <a:latin typeface="+mn-lt"/>
              <a:ea typeface="SimSun" panose="02010600030101010101" pitchFamily="2" charset="-122"/>
            </a:endParaRPr>
          </a:p>
          <a:p>
            <a:pPr lvl="1" algn="l"/>
            <a:endParaRPr lang="en-US" altLang="zh-CN">
              <a:latin typeface="+mn-lt"/>
              <a:ea typeface="SimSun" panose="02010600030101010101" pitchFamily="2" charset="-122"/>
            </a:endParaRPr>
          </a:p>
          <a:p>
            <a:pPr lvl="1" algn="l"/>
            <a:r>
              <a:rPr lang="en-US" altLang="zh-CN">
                <a:latin typeface="+mn-lt"/>
                <a:ea typeface="SimSun" panose="02010600030101010101" pitchFamily="2" charset="-122"/>
              </a:rPr>
              <a:t>A </a:t>
            </a:r>
            <a:r>
              <a:rPr lang="en-US" altLang="zh-CN" u="sng">
                <a:latin typeface="+mn-lt"/>
                <a:ea typeface="SimSun" panose="02010600030101010101" pitchFamily="2" charset="-122"/>
              </a:rPr>
              <a:t>clustering</a:t>
            </a:r>
            <a:r>
              <a:rPr lang="en-US" altLang="zh-CN">
                <a:latin typeface="+mn-lt"/>
                <a:ea typeface="SimSun" panose="02010600030101010101" pitchFamily="2" charset="-122"/>
              </a:rPr>
              <a:t> of the data objects is obtained by </a:t>
            </a:r>
            <a:r>
              <a:rPr lang="en-US" altLang="zh-CN" u="sng">
                <a:latin typeface="+mn-lt"/>
                <a:ea typeface="SimSun" panose="02010600030101010101" pitchFamily="2" charset="-122"/>
              </a:rPr>
              <a:t>cutting</a:t>
            </a:r>
            <a:r>
              <a:rPr lang="en-US" altLang="zh-CN">
                <a:latin typeface="+mn-lt"/>
                <a:ea typeface="SimSun" panose="02010600030101010101" pitchFamily="2" charset="-122"/>
              </a:rPr>
              <a:t> the dendrogram at the desired level, then each </a:t>
            </a:r>
            <a:r>
              <a:rPr lang="en-US" altLang="zh-CN" u="sng">
                <a:latin typeface="+mn-lt"/>
                <a:ea typeface="SimSun" panose="02010600030101010101" pitchFamily="2" charset="-122"/>
              </a:rPr>
              <a:t>connected component</a:t>
            </a:r>
            <a:r>
              <a:rPr lang="en-US" altLang="zh-CN">
                <a:latin typeface="+mn-lt"/>
                <a:ea typeface="SimSun" panose="02010600030101010101" pitchFamily="2" charset="-122"/>
              </a:rPr>
              <a:t> forms a cluster</a:t>
            </a:r>
          </a:p>
        </p:txBody>
      </p:sp>
    </p:spTree>
    <p:extLst>
      <p:ext uri="{BB962C8B-B14F-4D97-AF65-F5344CB8AC3E}">
        <p14:creationId xmlns:p14="http://schemas.microsoft.com/office/powerpoint/2010/main" val="323425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Kaufmann and </a:t>
            </a:r>
            <a:r>
              <a:rPr lang="en-US" dirty="0" err="1"/>
              <a:t>Rousseeuw</a:t>
            </a:r>
            <a:r>
              <a:rPr lang="en-US" dirty="0"/>
              <a:t> (1990)</a:t>
            </a:r>
          </a:p>
          <a:p>
            <a:r>
              <a:rPr lang="en-US" dirty="0"/>
              <a:t>Implemented in statistical analysis packages, e.g., </a:t>
            </a:r>
            <a:r>
              <a:rPr lang="en-US" dirty="0" err="1"/>
              <a:t>Splus</a:t>
            </a:r>
            <a:endParaRPr lang="en-US" dirty="0"/>
          </a:p>
          <a:p>
            <a:r>
              <a:rPr lang="en-US" dirty="0"/>
              <a:t>Inverse order of AGNES</a:t>
            </a:r>
          </a:p>
          <a:p>
            <a:r>
              <a:rPr lang="en-US" dirty="0"/>
              <a:t>Eventually each node forms a cluster on its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DIANA (Divisive Analysis)</a:t>
            </a:r>
            <a:endParaRPr lang="id-ID" dirty="0"/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2286000" y="4267201"/>
            <a:ext cx="2209800" cy="2017713"/>
            <a:chOff x="3552" y="2496"/>
            <a:chExt cx="1392" cy="1271"/>
          </a:xfrm>
        </p:grpSpPr>
        <p:graphicFrame>
          <p:nvGraphicFramePr>
            <p:cNvPr id="20" name="Object 5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" name="Worksheet" r:id="rId3" imgW="2200656" imgH="2076907" progId="Excel.Sheet.8">
                    <p:embed/>
                  </p:oleObj>
                </mc:Choice>
                <mc:Fallback>
                  <p:oleObj name="Worksheet" r:id="rId3" imgW="2200656" imgH="2076907" progId="Excel.Sheet.8">
                    <p:embed/>
                    <p:pic>
                      <p:nvPicPr>
                        <p:cNvPr id="2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3888" y="2836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4272" y="3100"/>
              <a:ext cx="480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</p:grpSp>
      <p:grpSp>
        <p:nvGrpSpPr>
          <p:cNvPr id="23" name="Group 8"/>
          <p:cNvGrpSpPr>
            <a:grpSpLocks/>
          </p:cNvGrpSpPr>
          <p:nvPr/>
        </p:nvGrpSpPr>
        <p:grpSpPr bwMode="auto">
          <a:xfrm>
            <a:off x="4953000" y="4303713"/>
            <a:ext cx="2209800" cy="2017712"/>
            <a:chOff x="1968" y="2496"/>
            <a:chExt cx="1392" cy="1271"/>
          </a:xfrm>
        </p:grpSpPr>
        <p:graphicFrame>
          <p:nvGraphicFramePr>
            <p:cNvPr id="24" name="Object 9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Worksheet" r:id="rId5" imgW="2200656" imgH="2076907" progId="Excel.Sheet.8">
                    <p:embed/>
                  </p:oleObj>
                </mc:Choice>
                <mc:Fallback>
                  <p:oleObj name="Worksheet" r:id="rId5" imgW="2200656" imgH="2076907" progId="Excel.Sheet.8">
                    <p:embed/>
                    <p:pic>
                      <p:nvPicPr>
                        <p:cNvPr id="2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2736" y="3244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2256" y="2716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2352" y="2980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2832" y="3004"/>
              <a:ext cx="288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</p:grpSp>
      <p:grpSp>
        <p:nvGrpSpPr>
          <p:cNvPr id="29" name="Group 14"/>
          <p:cNvGrpSpPr>
            <a:grpSpLocks/>
          </p:cNvGrpSpPr>
          <p:nvPr/>
        </p:nvGrpSpPr>
        <p:grpSpPr bwMode="auto">
          <a:xfrm>
            <a:off x="7696200" y="4267201"/>
            <a:ext cx="2209800" cy="2017713"/>
            <a:chOff x="3792" y="2473"/>
            <a:chExt cx="1392" cy="1271"/>
          </a:xfrm>
        </p:grpSpPr>
        <p:graphicFrame>
          <p:nvGraphicFramePr>
            <p:cNvPr id="30" name="Object 15"/>
            <p:cNvGraphicFramePr>
              <a:graphicFrameLocks noChangeAspect="1"/>
            </p:cNvGraphicFramePr>
            <p:nvPr/>
          </p:nvGraphicFramePr>
          <p:xfrm>
            <a:off x="3792" y="2473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Worksheet" r:id="rId6" imgW="2200656" imgH="2076907" progId="Excel.Sheet.8">
                    <p:embed/>
                  </p:oleObj>
                </mc:Choice>
                <mc:Fallback>
                  <p:oleObj name="Worksheet" r:id="rId6" imgW="2200656" imgH="2076907" progId="Excel.Sheet.8">
                    <p:embed/>
                    <p:pic>
                      <p:nvPicPr>
                        <p:cNvPr id="3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73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4224" y="2693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2" name="Oval 17"/>
            <p:cNvSpPr>
              <a:spLocks noChangeArrowheads="1"/>
            </p:cNvSpPr>
            <p:nvPr/>
          </p:nvSpPr>
          <p:spPr bwMode="auto">
            <a:xfrm>
              <a:off x="4224" y="2981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4800" y="2981"/>
              <a:ext cx="14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4128" y="2812"/>
              <a:ext cx="96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 rot="16200000">
              <a:off x="4608" y="3196"/>
              <a:ext cx="14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6" name="Oval 21"/>
            <p:cNvSpPr>
              <a:spLocks noChangeArrowheads="1"/>
            </p:cNvSpPr>
            <p:nvPr/>
          </p:nvSpPr>
          <p:spPr bwMode="auto">
            <a:xfrm rot="16200000">
              <a:off x="4704" y="3004"/>
              <a:ext cx="96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</p:grp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572000" y="52181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>
            <a:off x="7315200" y="52943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053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9105"/>
            <a:ext cx="9124950" cy="4947445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Single link</a:t>
            </a:r>
            <a:r>
              <a:rPr lang="en-US" altLang="zh-CN" sz="24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:  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smallest distance between an element in one cluster and an element in the other, i.e., 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zh-CN" sz="2000" baseline="-25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 = min(t</a:t>
            </a:r>
            <a:r>
              <a:rPr lang="en-US" altLang="zh-CN" sz="2000" baseline="-25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Complete link</a:t>
            </a:r>
            <a:r>
              <a:rPr lang="en-US" altLang="zh-CN" sz="24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largest distance between an element in one cluster and an element in the other, i.e., 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zh-CN" sz="2000" baseline="-25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 = max(t</a:t>
            </a:r>
            <a:r>
              <a:rPr lang="en-US" altLang="zh-CN" sz="2000" baseline="-25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Average</a:t>
            </a:r>
            <a:r>
              <a:rPr lang="en-US" altLang="zh-CN" sz="24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avg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 distance between an element in one cluster and an element in the other, i.e., 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zh-CN" sz="2000" baseline="-25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 =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avg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(t</a:t>
            </a:r>
            <a:r>
              <a:rPr lang="en-US" altLang="zh-CN" sz="2000" baseline="-25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Centroid</a:t>
            </a:r>
            <a:r>
              <a:rPr lang="en-US" altLang="zh-CN" sz="24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distance between the centroids of two clusters, i.e., 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zh-CN" sz="2000" baseline="-25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 =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2400" dirty="0" err="1">
                <a:solidFill>
                  <a:srgbClr val="C00000"/>
                </a:solidFill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Medoid</a:t>
            </a:r>
            <a:r>
              <a:rPr lang="en-US" altLang="zh-CN" sz="24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distance between the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medoids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 of two clusters, i.e., 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zh-CN" sz="2000" baseline="-25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 =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Medoid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: a chosen, centrally located object in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Distance between Clusters</a:t>
            </a:r>
            <a:endParaRPr lang="id-ID" dirty="0"/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9582150" y="4869160"/>
            <a:ext cx="914400" cy="1066800"/>
            <a:chOff x="6096000" y="152400"/>
            <a:chExt cx="914400" cy="1066800"/>
          </a:xfrm>
        </p:grpSpPr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6096000" y="152400"/>
              <a:ext cx="914400" cy="1066800"/>
              <a:chOff x="6096000" y="152400"/>
              <a:chExt cx="914400" cy="1066800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6096000" y="152400"/>
                <a:ext cx="914400" cy="10668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6324600" y="304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64770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6629400" y="838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6858000" y="609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>
                <a:off x="6172200" y="7620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61722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6629400" y="304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6" name="Oval 16"/>
              <p:cNvSpPr>
                <a:spLocks noChangeArrowheads="1"/>
              </p:cNvSpPr>
              <p:nvPr/>
            </p:nvSpPr>
            <p:spPr bwMode="auto">
              <a:xfrm>
                <a:off x="67818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6400800" y="7620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8" name="Oval 18"/>
              <p:cNvSpPr>
                <a:spLocks noChangeArrowheads="1"/>
              </p:cNvSpPr>
              <p:nvPr/>
            </p:nvSpPr>
            <p:spPr bwMode="auto">
              <a:xfrm>
                <a:off x="6629400" y="609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9" name="Oval 33"/>
              <p:cNvSpPr>
                <a:spLocks noChangeArrowheads="1"/>
              </p:cNvSpPr>
              <p:nvPr/>
            </p:nvSpPr>
            <p:spPr bwMode="auto">
              <a:xfrm>
                <a:off x="6477000" y="1066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20" name="Oval 34"/>
              <p:cNvSpPr>
                <a:spLocks noChangeArrowheads="1"/>
              </p:cNvSpPr>
              <p:nvPr/>
            </p:nvSpPr>
            <p:spPr bwMode="auto">
              <a:xfrm>
                <a:off x="6477000" y="228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21" name="Oval 35"/>
              <p:cNvSpPr>
                <a:spLocks noChangeArrowheads="1"/>
              </p:cNvSpPr>
              <p:nvPr/>
            </p:nvSpPr>
            <p:spPr bwMode="auto">
              <a:xfrm>
                <a:off x="6248400" y="990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22" name="Oval 36"/>
              <p:cNvSpPr>
                <a:spLocks noChangeArrowheads="1"/>
              </p:cNvSpPr>
              <p:nvPr/>
            </p:nvSpPr>
            <p:spPr bwMode="auto">
              <a:xfrm>
                <a:off x="6781800" y="990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7" name="TextBox 43"/>
            <p:cNvSpPr txBox="1">
              <a:spLocks noChangeArrowheads="1"/>
            </p:cNvSpPr>
            <p:nvPr/>
          </p:nvSpPr>
          <p:spPr bwMode="auto">
            <a:xfrm flipH="1">
              <a:off x="6507481" y="533400"/>
              <a:ext cx="4571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X</a:t>
              </a:r>
            </a:p>
          </p:txBody>
        </p:sp>
      </p:grpSp>
      <p:grpSp>
        <p:nvGrpSpPr>
          <p:cNvPr id="23" name="Group 46"/>
          <p:cNvGrpSpPr>
            <a:grpSpLocks/>
          </p:cNvGrpSpPr>
          <p:nvPr/>
        </p:nvGrpSpPr>
        <p:grpSpPr bwMode="auto">
          <a:xfrm>
            <a:off x="10725150" y="5021560"/>
            <a:ext cx="1066800" cy="838200"/>
            <a:chOff x="7924800" y="304800"/>
            <a:chExt cx="1066800" cy="838200"/>
          </a:xfrm>
        </p:grpSpPr>
        <p:grpSp>
          <p:nvGrpSpPr>
            <p:cNvPr id="24" name="Group 39"/>
            <p:cNvGrpSpPr>
              <a:grpSpLocks/>
            </p:cNvGrpSpPr>
            <p:nvPr/>
          </p:nvGrpSpPr>
          <p:grpSpPr bwMode="auto">
            <a:xfrm>
              <a:off x="7924800" y="304800"/>
              <a:ext cx="1066800" cy="838200"/>
              <a:chOff x="7924800" y="304800"/>
              <a:chExt cx="1066800" cy="838200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7924800" y="304800"/>
                <a:ext cx="1066800" cy="838200"/>
              </a:xfrm>
              <a:prstGeom prst="ellips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8305800" y="609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28" name="Oval 19"/>
              <p:cNvSpPr>
                <a:spLocks noChangeArrowheads="1"/>
              </p:cNvSpPr>
              <p:nvPr/>
            </p:nvSpPr>
            <p:spPr bwMode="auto">
              <a:xfrm>
                <a:off x="8458200" y="914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86106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0" name="Oval 21"/>
              <p:cNvSpPr>
                <a:spLocks noChangeArrowheads="1"/>
              </p:cNvSpPr>
              <p:nvPr/>
            </p:nvSpPr>
            <p:spPr bwMode="auto">
              <a:xfrm>
                <a:off x="8458200" y="762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1" name="Oval 22"/>
              <p:cNvSpPr>
                <a:spLocks noChangeArrowheads="1"/>
              </p:cNvSpPr>
              <p:nvPr/>
            </p:nvSpPr>
            <p:spPr bwMode="auto">
              <a:xfrm>
                <a:off x="8610600" y="381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2" name="Oval 23"/>
              <p:cNvSpPr>
                <a:spLocks noChangeArrowheads="1"/>
              </p:cNvSpPr>
              <p:nvPr/>
            </p:nvSpPr>
            <p:spPr bwMode="auto">
              <a:xfrm>
                <a:off x="81534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3" name="Oval 24"/>
              <p:cNvSpPr>
                <a:spLocks noChangeArrowheads="1"/>
              </p:cNvSpPr>
              <p:nvPr/>
            </p:nvSpPr>
            <p:spPr bwMode="auto">
              <a:xfrm>
                <a:off x="8305800" y="381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4" name="Oval 25"/>
              <p:cNvSpPr>
                <a:spLocks noChangeArrowheads="1"/>
              </p:cNvSpPr>
              <p:nvPr/>
            </p:nvSpPr>
            <p:spPr bwMode="auto">
              <a:xfrm>
                <a:off x="80010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5" name="Oval 26"/>
              <p:cNvSpPr>
                <a:spLocks noChangeArrowheads="1"/>
              </p:cNvSpPr>
              <p:nvPr/>
            </p:nvSpPr>
            <p:spPr bwMode="auto">
              <a:xfrm>
                <a:off x="84582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b="1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6" name="Oval 27"/>
              <p:cNvSpPr>
                <a:spLocks noChangeArrowheads="1"/>
              </p:cNvSpPr>
              <p:nvPr/>
            </p:nvSpPr>
            <p:spPr bwMode="auto">
              <a:xfrm>
                <a:off x="8153400" y="6858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7" name="Oval 28"/>
              <p:cNvSpPr>
                <a:spLocks noChangeArrowheads="1"/>
              </p:cNvSpPr>
              <p:nvPr/>
            </p:nvSpPr>
            <p:spPr bwMode="auto">
              <a:xfrm>
                <a:off x="83058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8" name="Oval 29"/>
              <p:cNvSpPr>
                <a:spLocks noChangeArrowheads="1"/>
              </p:cNvSpPr>
              <p:nvPr/>
            </p:nvSpPr>
            <p:spPr bwMode="auto">
              <a:xfrm>
                <a:off x="8610600" y="914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9" name="Oval 30"/>
              <p:cNvSpPr>
                <a:spLocks noChangeArrowheads="1"/>
              </p:cNvSpPr>
              <p:nvPr/>
            </p:nvSpPr>
            <p:spPr bwMode="auto">
              <a:xfrm>
                <a:off x="87630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40" name="Oval 31"/>
              <p:cNvSpPr>
                <a:spLocks noChangeArrowheads="1"/>
              </p:cNvSpPr>
              <p:nvPr/>
            </p:nvSpPr>
            <p:spPr bwMode="auto">
              <a:xfrm>
                <a:off x="8839200" y="609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41" name="Oval 32"/>
              <p:cNvSpPr>
                <a:spLocks noChangeArrowheads="1"/>
              </p:cNvSpPr>
              <p:nvPr/>
            </p:nvSpPr>
            <p:spPr bwMode="auto">
              <a:xfrm>
                <a:off x="8686800" y="6858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42" name="Oval 37"/>
              <p:cNvSpPr>
                <a:spLocks noChangeArrowheads="1"/>
              </p:cNvSpPr>
              <p:nvPr/>
            </p:nvSpPr>
            <p:spPr bwMode="auto">
              <a:xfrm>
                <a:off x="8229600" y="990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 flipH="1">
              <a:off x="8458200" y="591979"/>
              <a:ext cx="4571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9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1529104"/>
            <a:ext cx="5573960" cy="51002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Centroid:  the “middle” of a cluster</a:t>
            </a:r>
          </a:p>
          <a:p>
            <a:pPr>
              <a:lnSpc>
                <a:spcPct val="100000"/>
              </a:lnSpc>
            </a:pPr>
            <a:endParaRPr lang="en-US" altLang="zh-CN" sz="2400" dirty="0">
              <a:ea typeface="SimSun" panose="02010600030101010101" pitchFamily="2" charset="-122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Radius: square root of average distance from any point of the cluster to its centroid</a:t>
            </a:r>
          </a:p>
          <a:p>
            <a:pPr>
              <a:lnSpc>
                <a:spcPct val="100000"/>
              </a:lnSpc>
            </a:pPr>
            <a:endParaRPr lang="en-US" altLang="zh-CN" sz="2400" dirty="0">
              <a:ea typeface="SimSun" panose="02010600030101010101" pitchFamily="2" charset="-122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Diameter: square root of average mean squared distance between all pairs of points in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Centroid, Radius and Diameter of a 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</a:rPr>
              <a:t>Cluster (for numerical data sets)</a:t>
            </a:r>
            <a:endParaRPr lang="id-ID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1" y="1447800"/>
          <a:ext cx="21367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Equation" r:id="rId3" imgW="1269449" imgH="520474" progId="Equation.3">
                  <p:embed/>
                </p:oleObj>
              </mc:Choice>
              <mc:Fallback>
                <p:oleObj name="Equation" r:id="rId3" imgW="1269449" imgH="520474" progId="Equation.3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1447800"/>
                        <a:ext cx="21367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58001" y="3048001"/>
          <a:ext cx="28289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5" imgW="2451100" imgH="927100" progId="Equation.3">
                  <p:embed/>
                </p:oleObj>
              </mc:Choice>
              <mc:Fallback>
                <p:oleObj name="Equation" r:id="rId5" imgW="2451100" imgH="9271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3048001"/>
                        <a:ext cx="282892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886322" y="4953001"/>
          <a:ext cx="30480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7" imgW="2959100" imgH="977900" progId="Equation.3">
                  <p:embed/>
                </p:oleObj>
              </mc:Choice>
              <mc:Fallback>
                <p:oleObj name="Equation" r:id="rId7" imgW="2959100" imgH="977900" progId="Equation.3">
                  <p:embed/>
                  <p:pic>
                    <p:nvPicPr>
                      <p:cNvPr id="7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322" y="4953001"/>
                        <a:ext cx="30480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47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smtClean="0">
                <a:solidFill>
                  <a:srgbClr val="000000"/>
                </a:solidFill>
              </a:rPr>
              <a:t>3</a:t>
            </a:r>
            <a:r>
              <a:rPr lang="en-ID" sz="3600" smtClean="0">
                <a:solidFill>
                  <a:srgbClr val="000000"/>
                </a:solidFill>
              </a:rPr>
              <a:t>. </a:t>
            </a:r>
            <a:r>
              <a:rPr lang="en-ID" sz="3600" dirty="0">
                <a:solidFill>
                  <a:srgbClr val="000000"/>
                </a:solidFill>
              </a:rPr>
              <a:t>Density-Based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3645024"/>
            <a:ext cx="10363200" cy="1362075"/>
          </a:xfrm>
        </p:spPr>
        <p:txBody>
          <a:bodyPr>
            <a:normAutofit/>
          </a:bodyPr>
          <a:lstStyle/>
          <a:p>
            <a:pPr lvl="0"/>
            <a:r>
              <a:rPr lang="id-ID" smtClean="0">
                <a:solidFill>
                  <a:srgbClr val="000000"/>
                </a:solidFill>
              </a:rPr>
              <a:t>Algoritma </a:t>
            </a:r>
            <a:r>
              <a:rPr lang="id-ID" dirty="0">
                <a:solidFill>
                  <a:srgbClr val="000000"/>
                </a:solidFill>
              </a:rPr>
              <a:t>Klastering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1464" y="4310599"/>
            <a:ext cx="8640960" cy="2362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D" smtClean="0">
                <a:solidFill>
                  <a:srgbClr val="000000"/>
                </a:solidFill>
              </a:rPr>
              <a:t>Partitioning </a:t>
            </a:r>
            <a:r>
              <a:rPr lang="en-ID" dirty="0">
                <a:solidFill>
                  <a:srgbClr val="000000"/>
                </a:solidFill>
              </a:rPr>
              <a:t>Methods</a:t>
            </a:r>
          </a:p>
          <a:p>
            <a:pPr marL="457200" indent="-457200">
              <a:buFont typeface="+mj-lt"/>
              <a:buAutoNum type="arabicPeriod"/>
            </a:pPr>
            <a:r>
              <a:rPr lang="en-ID" smtClean="0">
                <a:solidFill>
                  <a:srgbClr val="000000"/>
                </a:solidFill>
              </a:rPr>
              <a:t>Hierarchical </a:t>
            </a:r>
            <a:r>
              <a:rPr lang="en-ID" dirty="0">
                <a:solidFill>
                  <a:srgbClr val="000000"/>
                </a:solidFill>
              </a:rPr>
              <a:t>Methods</a:t>
            </a:r>
          </a:p>
          <a:p>
            <a:pPr marL="457200" indent="-457200">
              <a:buFont typeface="+mj-lt"/>
              <a:buAutoNum type="arabicPeriod"/>
            </a:pPr>
            <a:r>
              <a:rPr lang="en-ID" smtClean="0">
                <a:solidFill>
                  <a:srgbClr val="000000"/>
                </a:solidFill>
              </a:rPr>
              <a:t>Density-Based </a:t>
            </a:r>
            <a:r>
              <a:rPr lang="en-ID" dirty="0">
                <a:solidFill>
                  <a:srgbClr val="000000"/>
                </a:solidFill>
              </a:rPr>
              <a:t>Methods</a:t>
            </a:r>
          </a:p>
          <a:p>
            <a:pPr marL="457200" indent="-457200">
              <a:buFont typeface="+mj-lt"/>
              <a:buAutoNum type="arabicPeriod"/>
            </a:pPr>
            <a:r>
              <a:rPr lang="en-ID" smtClean="0">
                <a:solidFill>
                  <a:srgbClr val="000000"/>
                </a:solidFill>
              </a:rPr>
              <a:t>Grid-Based </a:t>
            </a:r>
            <a:r>
              <a:rPr lang="en-ID" dirty="0">
                <a:solidFill>
                  <a:srgbClr val="000000"/>
                </a:solidFill>
              </a:rPr>
              <a:t>Methods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BE2EF-C5DC-4D59-B54A-9E9AC87B38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9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Clustering based on density (local cluster criterion), such as density-connected points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Major features: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Discover clusters of arbitrary shape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Handle noise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One scan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Need density parameters as termination condition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Several interesting studies:</a:t>
            </a:r>
          </a:p>
          <a:p>
            <a:pPr lvl="1"/>
            <a:r>
              <a:rPr lang="en-US" altLang="zh-CN" u="sng" dirty="0">
                <a:ea typeface="SimSun" panose="02010600030101010101" pitchFamily="2" charset="-122"/>
              </a:rPr>
              <a:t>DBSCAN:</a:t>
            </a:r>
            <a:r>
              <a:rPr lang="en-US" altLang="zh-CN" dirty="0">
                <a:ea typeface="SimSun" panose="02010600030101010101" pitchFamily="2" charset="-122"/>
              </a:rPr>
              <a:t> Ester, et al. (KDD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dirty="0">
                <a:ea typeface="SimSun" panose="02010600030101010101" pitchFamily="2" charset="-122"/>
              </a:rPr>
              <a:t>96)</a:t>
            </a:r>
          </a:p>
          <a:p>
            <a:pPr lvl="1"/>
            <a:r>
              <a:rPr lang="en-US" altLang="zh-CN" u="sng" dirty="0">
                <a:ea typeface="SimSun" panose="02010600030101010101" pitchFamily="2" charset="-122"/>
              </a:rPr>
              <a:t>OPTICS</a:t>
            </a:r>
            <a:r>
              <a:rPr lang="en-US" altLang="zh-CN" dirty="0">
                <a:ea typeface="SimSun" panose="02010600030101010101" pitchFamily="2" charset="-122"/>
              </a:rPr>
              <a:t>: </a:t>
            </a:r>
            <a:r>
              <a:rPr lang="en-US" altLang="zh-CN" dirty="0" err="1">
                <a:ea typeface="SimSun" panose="02010600030101010101" pitchFamily="2" charset="-122"/>
              </a:rPr>
              <a:t>Ankerst</a:t>
            </a:r>
            <a:r>
              <a:rPr lang="en-US" altLang="zh-CN" dirty="0">
                <a:ea typeface="SimSun" panose="02010600030101010101" pitchFamily="2" charset="-122"/>
              </a:rPr>
              <a:t>, et al (SIGMOD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dirty="0">
                <a:ea typeface="SimSun" panose="02010600030101010101" pitchFamily="2" charset="-122"/>
              </a:rPr>
              <a:t>99).</a:t>
            </a:r>
          </a:p>
          <a:p>
            <a:pPr lvl="1"/>
            <a:r>
              <a:rPr lang="en-US" altLang="zh-CN" u="sng" dirty="0">
                <a:ea typeface="SimSun" panose="02010600030101010101" pitchFamily="2" charset="-122"/>
              </a:rPr>
              <a:t>DENCLUE</a:t>
            </a:r>
            <a:r>
              <a:rPr lang="en-US" altLang="zh-CN" dirty="0">
                <a:ea typeface="SimSun" panose="02010600030101010101" pitchFamily="2" charset="-122"/>
              </a:rPr>
              <a:t>: </a:t>
            </a:r>
            <a:r>
              <a:rPr lang="en-US" altLang="zh-CN" dirty="0" err="1">
                <a:ea typeface="SimSun" panose="02010600030101010101" pitchFamily="2" charset="-122"/>
              </a:rPr>
              <a:t>Hinneburg</a:t>
            </a:r>
            <a:r>
              <a:rPr lang="en-US" altLang="zh-CN" dirty="0">
                <a:ea typeface="SimSun" panose="02010600030101010101" pitchFamily="2" charset="-122"/>
              </a:rPr>
              <a:t> &amp; D. </a:t>
            </a:r>
            <a:r>
              <a:rPr lang="en-US" altLang="zh-CN" dirty="0" err="1">
                <a:ea typeface="SimSun" panose="02010600030101010101" pitchFamily="2" charset="-122"/>
              </a:rPr>
              <a:t>Keim</a:t>
            </a:r>
            <a:r>
              <a:rPr lang="en-US" altLang="zh-CN" dirty="0">
                <a:ea typeface="SimSun" panose="02010600030101010101" pitchFamily="2" charset="-122"/>
              </a:rPr>
              <a:t>  (KDD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dirty="0">
                <a:ea typeface="SimSun" panose="02010600030101010101" pitchFamily="2" charset="-122"/>
              </a:rPr>
              <a:t>98)</a:t>
            </a:r>
          </a:p>
          <a:p>
            <a:pPr lvl="1"/>
            <a:r>
              <a:rPr lang="en-US" altLang="zh-CN" u="sng" dirty="0">
                <a:ea typeface="SimSun" panose="02010600030101010101" pitchFamily="2" charset="-122"/>
              </a:rPr>
              <a:t>CLIQUE</a:t>
            </a:r>
            <a:r>
              <a:rPr lang="en-US" altLang="zh-CN" dirty="0">
                <a:ea typeface="SimSun" panose="02010600030101010101" pitchFamily="2" charset="-122"/>
              </a:rPr>
              <a:t>: Agrawal, et al. (SIGMOD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dirty="0">
                <a:ea typeface="SimSun" panose="02010600030101010101" pitchFamily="2" charset="-122"/>
              </a:rPr>
              <a:t>98) (more grid-based)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Density-Based Clustering Methods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335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Two parameters</a:t>
            </a:r>
            <a:r>
              <a:rPr lang="en-US" altLang="zh-CN" sz="2400" i="1" dirty="0">
                <a:ea typeface="SimSun" panose="02010600030101010101" pitchFamily="2" charset="-122"/>
              </a:rPr>
              <a:t>:</a:t>
            </a:r>
          </a:p>
          <a:p>
            <a:pPr lvl="1">
              <a:spcBef>
                <a:spcPct val="50000"/>
              </a:spcBef>
            </a:pP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Eps</a:t>
            </a:r>
            <a:r>
              <a:rPr lang="en-US" altLang="zh-CN" dirty="0">
                <a:ea typeface="SimSun" panose="02010600030101010101" pitchFamily="2" charset="-122"/>
              </a:rPr>
              <a:t>: Maximum radius of the </a:t>
            </a:r>
            <a:r>
              <a:rPr lang="en-US" altLang="zh-CN" dirty="0" err="1">
                <a:ea typeface="SimSun" panose="02010600030101010101" pitchFamily="2" charset="-122"/>
              </a:rPr>
              <a:t>neighbourhood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MinPts</a:t>
            </a:r>
            <a:r>
              <a:rPr lang="en-US" altLang="zh-CN" dirty="0">
                <a:ea typeface="SimSun" panose="02010600030101010101" pitchFamily="2" charset="-122"/>
              </a:rPr>
              <a:t>: Minimum number of points in an </a:t>
            </a:r>
            <a:r>
              <a:rPr lang="en-US" altLang="zh-CN" dirty="0" err="1">
                <a:ea typeface="SimSun" panose="02010600030101010101" pitchFamily="2" charset="-122"/>
              </a:rPr>
              <a:t>Eps-neighbourhood</a:t>
            </a:r>
            <a:r>
              <a:rPr lang="en-US" altLang="zh-CN" dirty="0">
                <a:ea typeface="SimSun" panose="02010600030101010101" pitchFamily="2" charset="-122"/>
              </a:rPr>
              <a:t> of that point</a:t>
            </a:r>
          </a:p>
          <a:p>
            <a:pPr>
              <a:spcBef>
                <a:spcPct val="50000"/>
              </a:spcBef>
            </a:pPr>
            <a:r>
              <a:rPr lang="en-US" altLang="zh-CN" sz="2400" i="1" dirty="0" err="1">
                <a:ea typeface="SimSun" panose="02010600030101010101" pitchFamily="2" charset="-122"/>
              </a:rPr>
              <a:t>N</a:t>
            </a:r>
            <a:r>
              <a:rPr lang="en-US" altLang="zh-CN" sz="2400" i="1" baseline="-25000" dirty="0" err="1">
                <a:ea typeface="SimSun" panose="02010600030101010101" pitchFamily="2" charset="-122"/>
              </a:rPr>
              <a:t>Eps</a:t>
            </a:r>
            <a:r>
              <a:rPr lang="en-US" altLang="zh-CN" sz="2400" i="1" dirty="0">
                <a:ea typeface="SimSun" panose="02010600030101010101" pitchFamily="2" charset="-122"/>
              </a:rPr>
              <a:t>(q)</a:t>
            </a:r>
            <a:r>
              <a:rPr lang="en-US" altLang="zh-CN" sz="2400" dirty="0">
                <a:ea typeface="SimSun" panose="02010600030101010101" pitchFamily="2" charset="-122"/>
              </a:rPr>
              <a:t>: {p belongs to D | </a:t>
            </a:r>
            <a:r>
              <a:rPr lang="en-US" altLang="zh-CN" sz="2400" dirty="0" err="1">
                <a:ea typeface="SimSun" panose="02010600030101010101" pitchFamily="2" charset="-122"/>
              </a:rPr>
              <a:t>dist</a:t>
            </a:r>
            <a:r>
              <a:rPr lang="en-US" altLang="zh-CN" sz="2400" dirty="0">
                <a:ea typeface="SimSun" panose="02010600030101010101" pitchFamily="2" charset="-122"/>
              </a:rPr>
              <a:t>(</a:t>
            </a:r>
            <a:r>
              <a:rPr lang="en-US" altLang="zh-CN" sz="2400" dirty="0" err="1">
                <a:ea typeface="SimSun" panose="02010600030101010101" pitchFamily="2" charset="-122"/>
              </a:rPr>
              <a:t>p,q</a:t>
            </a:r>
            <a:r>
              <a:rPr lang="en-US" altLang="zh-CN" sz="2400" dirty="0">
                <a:ea typeface="SimSun" panose="02010600030101010101" pitchFamily="2" charset="-122"/>
              </a:rPr>
              <a:t>) ≤ </a:t>
            </a:r>
            <a:r>
              <a:rPr lang="en-US" altLang="zh-CN" sz="2400" dirty="0" err="1">
                <a:ea typeface="SimSun" panose="02010600030101010101" pitchFamily="2" charset="-122"/>
              </a:rPr>
              <a:t>Eps</a:t>
            </a:r>
            <a:r>
              <a:rPr lang="en-US" altLang="zh-CN" sz="2400" dirty="0">
                <a:ea typeface="SimSun" panose="02010600030101010101" pitchFamily="2" charset="-122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hlink"/>
                </a:solidFill>
                <a:ea typeface="SimSun" panose="02010600030101010101" pitchFamily="2" charset="-122"/>
              </a:rPr>
              <a:t>Directly density-reachable</a:t>
            </a:r>
            <a:r>
              <a:rPr lang="en-US" altLang="zh-CN" sz="2400" dirty="0">
                <a:ea typeface="SimSun" panose="02010600030101010101" pitchFamily="2" charset="-122"/>
              </a:rPr>
              <a:t>: A point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is directly density-reachable from a point </a:t>
            </a:r>
            <a:r>
              <a:rPr lang="en-US" altLang="zh-CN" sz="2400" i="1" dirty="0">
                <a:ea typeface="SimSun" panose="02010600030101010101" pitchFamily="2" charset="-122"/>
              </a:rPr>
              <a:t>q</a:t>
            </a:r>
            <a:r>
              <a:rPr lang="en-US" altLang="zh-CN" sz="2400" dirty="0">
                <a:ea typeface="SimSun" panose="02010600030101010101" pitchFamily="2" charset="-122"/>
              </a:rPr>
              <a:t> w.r.t. </a:t>
            </a:r>
            <a:r>
              <a:rPr lang="en-US" altLang="zh-CN" sz="2400" i="1" dirty="0" err="1">
                <a:ea typeface="SimSun" panose="02010600030101010101" pitchFamily="2" charset="-122"/>
              </a:rPr>
              <a:t>Eps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400" i="1" dirty="0" err="1">
                <a:ea typeface="SimSun" panose="02010600030101010101" pitchFamily="2" charset="-122"/>
              </a:rPr>
              <a:t>MinPts</a:t>
            </a:r>
            <a:r>
              <a:rPr lang="en-US" altLang="zh-CN" sz="2400" dirty="0">
                <a:ea typeface="SimSun" panose="02010600030101010101" pitchFamily="2" charset="-122"/>
              </a:rPr>
              <a:t> if 	</a:t>
            </a:r>
          </a:p>
          <a:p>
            <a:pPr lvl="1">
              <a:spcBef>
                <a:spcPct val="50000"/>
              </a:spcBef>
            </a:pP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belongs to </a:t>
            </a:r>
            <a:r>
              <a:rPr lang="en-US" altLang="zh-CN" i="1" dirty="0" err="1">
                <a:ea typeface="SimSun" panose="02010600030101010101" pitchFamily="2" charset="-122"/>
              </a:rPr>
              <a:t>N</a:t>
            </a:r>
            <a:r>
              <a:rPr lang="en-US" altLang="zh-CN" i="1" baseline="-25000" dirty="0" err="1">
                <a:ea typeface="SimSun" panose="02010600030101010101" pitchFamily="2" charset="-122"/>
              </a:rPr>
              <a:t>Eps</a:t>
            </a:r>
            <a:r>
              <a:rPr lang="en-US" altLang="zh-CN" i="1" dirty="0">
                <a:ea typeface="SimSun" panose="02010600030101010101" pitchFamily="2" charset="-122"/>
              </a:rPr>
              <a:t>(q)</a:t>
            </a: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core point condition:</a:t>
            </a:r>
          </a:p>
          <a:p>
            <a:pPr lvl="1">
              <a:spcBef>
                <a:spcPct val="50000"/>
              </a:spcBef>
              <a:buNone/>
            </a:pPr>
            <a:r>
              <a:rPr lang="en-US" altLang="zh-CN" dirty="0">
                <a:ea typeface="SimSun" panose="02010600030101010101" pitchFamily="2" charset="-122"/>
              </a:rPr>
              <a:t>              |</a:t>
            </a:r>
            <a:r>
              <a:rPr lang="en-US" altLang="zh-CN" i="1" dirty="0" err="1">
                <a:ea typeface="SimSun" panose="02010600030101010101" pitchFamily="2" charset="-122"/>
              </a:rPr>
              <a:t>N</a:t>
            </a:r>
            <a:r>
              <a:rPr lang="en-US" altLang="zh-CN" i="1" baseline="-25000" dirty="0" err="1">
                <a:ea typeface="SimSun" panose="02010600030101010101" pitchFamily="2" charset="-122"/>
              </a:rPr>
              <a:t>Eps</a:t>
            </a:r>
            <a:r>
              <a:rPr lang="en-US" altLang="zh-CN" i="1" dirty="0">
                <a:ea typeface="SimSun" panose="02010600030101010101" pitchFamily="2" charset="-122"/>
              </a:rPr>
              <a:t> (q)</a:t>
            </a:r>
            <a:r>
              <a:rPr lang="en-US" altLang="zh-CN" dirty="0">
                <a:ea typeface="SimSun" panose="02010600030101010101" pitchFamily="2" charset="-122"/>
              </a:rPr>
              <a:t>| ≥ </a:t>
            </a:r>
            <a:r>
              <a:rPr lang="en-US" altLang="zh-CN" i="1" dirty="0" err="1">
                <a:ea typeface="SimSun" panose="02010600030101010101" pitchFamily="2" charset="-122"/>
              </a:rPr>
              <a:t>MinPts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endParaRPr lang="en-US" altLang="zh-CN" i="1" dirty="0">
              <a:ea typeface="SimSun" panose="02010600030101010101" pitchFamily="2" charset="-12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Density-Based Clustering: Basic Concepts</a:t>
            </a:r>
            <a:endParaRPr lang="id-ID" dirty="0"/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788150" y="4648201"/>
            <a:ext cx="3879850" cy="2053419"/>
            <a:chOff x="5264150" y="4648200"/>
            <a:chExt cx="3879850" cy="2053419"/>
          </a:xfrm>
        </p:grpSpPr>
        <p:sp>
          <p:nvSpPr>
            <p:cNvPr id="7" name="Rectangle 2072"/>
            <p:cNvSpPr>
              <a:spLocks noChangeArrowheads="1"/>
            </p:cNvSpPr>
            <p:nvPr/>
          </p:nvSpPr>
          <p:spPr bwMode="auto">
            <a:xfrm>
              <a:off x="7315200" y="4946650"/>
              <a:ext cx="1828800" cy="175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dirty="0" err="1">
                  <a:latin typeface="+mn-lt"/>
                  <a:ea typeface="SimSun" panose="02010600030101010101" pitchFamily="2" charset="-122"/>
                </a:rPr>
                <a:t>MinPts</a:t>
              </a:r>
              <a:r>
                <a:rPr lang="en-US" altLang="zh-CN" sz="2400" dirty="0">
                  <a:latin typeface="+mn-lt"/>
                  <a:ea typeface="SimSun" panose="02010600030101010101" pitchFamily="2" charset="-122"/>
                </a:rPr>
                <a:t> = 5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dirty="0" err="1">
                  <a:latin typeface="+mn-lt"/>
                  <a:ea typeface="SimSun" panose="02010600030101010101" pitchFamily="2" charset="-122"/>
                </a:rPr>
                <a:t>Eps</a:t>
              </a:r>
              <a:r>
                <a:rPr lang="en-US" altLang="zh-CN" sz="2400" dirty="0">
                  <a:latin typeface="+mn-lt"/>
                  <a:ea typeface="SimSun" panose="02010600030101010101" pitchFamily="2" charset="-122"/>
                </a:rPr>
                <a:t> = 1 cm</a:t>
              </a:r>
            </a:p>
          </p:txBody>
        </p:sp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5264150" y="4648200"/>
              <a:ext cx="1663700" cy="1663700"/>
              <a:chOff x="5264150" y="4648200"/>
              <a:chExt cx="1663700" cy="1663700"/>
            </a:xfrm>
          </p:grpSpPr>
          <p:sp>
            <p:nvSpPr>
              <p:cNvPr id="9" name="Oval 2054"/>
              <p:cNvSpPr>
                <a:spLocks noChangeArrowheads="1"/>
              </p:cNvSpPr>
              <p:nvPr/>
            </p:nvSpPr>
            <p:spPr bwMode="auto">
              <a:xfrm>
                <a:off x="5375275" y="54308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0" name="Oval 2055"/>
              <p:cNvSpPr>
                <a:spLocks noChangeArrowheads="1"/>
              </p:cNvSpPr>
              <p:nvPr/>
            </p:nvSpPr>
            <p:spPr bwMode="auto">
              <a:xfrm>
                <a:off x="5711825" y="55419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1" name="Oval 2056"/>
              <p:cNvSpPr>
                <a:spLocks noChangeArrowheads="1"/>
              </p:cNvSpPr>
              <p:nvPr/>
            </p:nvSpPr>
            <p:spPr bwMode="auto">
              <a:xfrm>
                <a:off x="5867400" y="51816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2" name="Oval 2057"/>
              <p:cNvSpPr>
                <a:spLocks noChangeArrowheads="1"/>
              </p:cNvSpPr>
              <p:nvPr/>
            </p:nvSpPr>
            <p:spPr bwMode="auto">
              <a:xfrm>
                <a:off x="5264150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3" name="Oval 2058"/>
              <p:cNvSpPr>
                <a:spLocks noChangeArrowheads="1"/>
              </p:cNvSpPr>
              <p:nvPr/>
            </p:nvSpPr>
            <p:spPr bwMode="auto">
              <a:xfrm>
                <a:off x="5487988" y="56546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4" name="Oval 2059"/>
              <p:cNvSpPr>
                <a:spLocks noChangeArrowheads="1"/>
              </p:cNvSpPr>
              <p:nvPr/>
            </p:nvSpPr>
            <p:spPr bwMode="auto">
              <a:xfrm>
                <a:off x="5487988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5" name="Oval 2060"/>
              <p:cNvSpPr>
                <a:spLocks noChangeArrowheads="1"/>
              </p:cNvSpPr>
              <p:nvPr/>
            </p:nvSpPr>
            <p:spPr bwMode="auto">
              <a:xfrm>
                <a:off x="5822950" y="5989638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6" name="Oval 2061"/>
              <p:cNvSpPr>
                <a:spLocks noChangeArrowheads="1"/>
              </p:cNvSpPr>
              <p:nvPr/>
            </p:nvSpPr>
            <p:spPr bwMode="auto">
              <a:xfrm>
                <a:off x="5822950" y="46482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7" name="Oval 2062"/>
              <p:cNvSpPr>
                <a:spLocks noChangeArrowheads="1"/>
              </p:cNvSpPr>
              <p:nvPr/>
            </p:nvSpPr>
            <p:spPr bwMode="auto">
              <a:xfrm>
                <a:off x="5822950" y="49831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8" name="Oval 2063"/>
              <p:cNvSpPr>
                <a:spLocks noChangeArrowheads="1"/>
              </p:cNvSpPr>
              <p:nvPr/>
            </p:nvSpPr>
            <p:spPr bwMode="auto">
              <a:xfrm>
                <a:off x="6492875" y="5654675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9" name="Oval 2064"/>
              <p:cNvSpPr>
                <a:spLocks noChangeArrowheads="1"/>
              </p:cNvSpPr>
              <p:nvPr/>
            </p:nvSpPr>
            <p:spPr bwMode="auto">
              <a:xfrm>
                <a:off x="6270625" y="52070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20" name="Oval 2065"/>
              <p:cNvSpPr>
                <a:spLocks noChangeArrowheads="1"/>
              </p:cNvSpPr>
              <p:nvPr/>
            </p:nvSpPr>
            <p:spPr bwMode="auto">
              <a:xfrm>
                <a:off x="5711825" y="57658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21" name="Oval 2066"/>
              <p:cNvSpPr>
                <a:spLocks noChangeArrowheads="1"/>
              </p:cNvSpPr>
              <p:nvPr/>
            </p:nvSpPr>
            <p:spPr bwMode="auto">
              <a:xfrm>
                <a:off x="5934075" y="5541963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22" name="Oval 2067"/>
              <p:cNvSpPr>
                <a:spLocks noChangeArrowheads="1"/>
              </p:cNvSpPr>
              <p:nvPr/>
            </p:nvSpPr>
            <p:spPr bwMode="auto">
              <a:xfrm>
                <a:off x="6157913" y="5876925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23" name="Oval 2068"/>
              <p:cNvSpPr>
                <a:spLocks noChangeArrowheads="1"/>
              </p:cNvSpPr>
              <p:nvPr/>
            </p:nvSpPr>
            <p:spPr bwMode="auto">
              <a:xfrm>
                <a:off x="6716713" y="59896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24" name="Oval 2069"/>
              <p:cNvSpPr>
                <a:spLocks noChangeArrowheads="1"/>
              </p:cNvSpPr>
              <p:nvPr/>
            </p:nvSpPr>
            <p:spPr bwMode="auto">
              <a:xfrm>
                <a:off x="5487988" y="52070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25" name="Rectangle 2070"/>
              <p:cNvSpPr>
                <a:spLocks noChangeArrowheads="1"/>
              </p:cNvSpPr>
              <p:nvPr/>
            </p:nvSpPr>
            <p:spPr bwMode="auto">
              <a:xfrm>
                <a:off x="6324600" y="4946650"/>
                <a:ext cx="381000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  <a:ea typeface="SimSun" panose="02010600030101010101" pitchFamily="2" charset="-122"/>
                  </a:rPr>
                  <a:t>p</a:t>
                </a:r>
              </a:p>
            </p:txBody>
          </p:sp>
          <p:sp>
            <p:nvSpPr>
              <p:cNvPr id="26" name="Rectangle 2071"/>
              <p:cNvSpPr>
                <a:spLocks noChangeArrowheads="1"/>
              </p:cNvSpPr>
              <p:nvPr/>
            </p:nvSpPr>
            <p:spPr bwMode="auto">
              <a:xfrm>
                <a:off x="5867400" y="5715000"/>
                <a:ext cx="381000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  <a:ea typeface="SimSun" panose="02010600030101010101" pitchFamily="2" charset="-122"/>
                  </a:rPr>
                  <a:t>q</a:t>
                </a:r>
              </a:p>
            </p:txBody>
          </p:sp>
          <p:sp>
            <p:nvSpPr>
              <p:cNvPr id="27" name="Oval 2065"/>
              <p:cNvSpPr>
                <a:spLocks noChangeArrowheads="1"/>
              </p:cNvSpPr>
              <p:nvPr/>
            </p:nvSpPr>
            <p:spPr bwMode="auto">
              <a:xfrm>
                <a:off x="5997575" y="57689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6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29105"/>
            <a:ext cx="5543550" cy="464309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Density-reachable: </a:t>
            </a: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A point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is </a:t>
            </a: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density-reachable</a:t>
            </a:r>
            <a:r>
              <a:rPr lang="en-US" altLang="zh-CN" dirty="0">
                <a:ea typeface="SimSun" panose="02010600030101010101" pitchFamily="2" charset="-122"/>
              </a:rPr>
              <a:t> from a point </a:t>
            </a:r>
            <a:r>
              <a:rPr lang="en-US" altLang="zh-CN" i="1" dirty="0">
                <a:ea typeface="SimSun" panose="02010600030101010101" pitchFamily="2" charset="-122"/>
              </a:rPr>
              <a:t>q</a:t>
            </a:r>
            <a:r>
              <a:rPr lang="en-US" altLang="zh-CN" dirty="0">
                <a:ea typeface="SimSun" panose="02010600030101010101" pitchFamily="2" charset="-122"/>
              </a:rPr>
              <a:t> w.r.t. </a:t>
            </a:r>
            <a:r>
              <a:rPr lang="en-US" altLang="zh-CN" i="1" dirty="0" err="1">
                <a:ea typeface="SimSun" panose="02010600030101010101" pitchFamily="2" charset="-122"/>
              </a:rPr>
              <a:t>Eps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 err="1">
                <a:ea typeface="SimSun" panose="02010600030101010101" pitchFamily="2" charset="-122"/>
              </a:rPr>
              <a:t>MinPts</a:t>
            </a:r>
            <a:r>
              <a:rPr lang="en-US" altLang="zh-CN" dirty="0">
                <a:ea typeface="SimSun" panose="02010600030101010101" pitchFamily="2" charset="-122"/>
              </a:rPr>
              <a:t> if there is a chain of points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i="1" baseline="-25000" dirty="0">
                <a:ea typeface="SimSun" panose="02010600030101010101" pitchFamily="2" charset="-122"/>
              </a:rPr>
              <a:t>1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 err="1">
                <a:ea typeface="SimSun" panose="02010600030101010101" pitchFamily="2" charset="-122"/>
              </a:rPr>
              <a:t>p</a:t>
            </a:r>
            <a:r>
              <a:rPr lang="en-US" altLang="zh-CN" i="1" baseline="-25000" dirty="0" err="1">
                <a:ea typeface="SimSun" panose="02010600030101010101" pitchFamily="2" charset="-122"/>
              </a:rPr>
              <a:t>n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i="1" baseline="-25000" dirty="0">
                <a:ea typeface="SimSun" panose="02010600030101010101" pitchFamily="2" charset="-122"/>
              </a:rPr>
              <a:t>1</a:t>
            </a:r>
            <a:r>
              <a:rPr lang="en-US" altLang="zh-CN" dirty="0">
                <a:ea typeface="SimSun" panose="02010600030101010101" pitchFamily="2" charset="-122"/>
              </a:rPr>
              <a:t> = </a:t>
            </a:r>
            <a:r>
              <a:rPr lang="en-US" altLang="zh-CN" i="1" dirty="0">
                <a:ea typeface="SimSun" panose="02010600030101010101" pitchFamily="2" charset="-122"/>
              </a:rPr>
              <a:t>q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 err="1">
                <a:ea typeface="SimSun" panose="02010600030101010101" pitchFamily="2" charset="-122"/>
              </a:rPr>
              <a:t>p</a:t>
            </a:r>
            <a:r>
              <a:rPr lang="en-US" altLang="zh-CN" i="1" baseline="-25000" dirty="0" err="1">
                <a:ea typeface="SimSun" panose="02010600030101010101" pitchFamily="2" charset="-122"/>
              </a:rPr>
              <a:t>n</a:t>
            </a:r>
            <a:r>
              <a:rPr lang="en-US" altLang="zh-CN" dirty="0">
                <a:ea typeface="SimSun" panose="02010600030101010101" pitchFamily="2" charset="-122"/>
              </a:rPr>
              <a:t> =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such that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i="1" baseline="-25000" dirty="0">
                <a:ea typeface="SimSun" panose="02010600030101010101" pitchFamily="2" charset="-122"/>
              </a:rPr>
              <a:t>i+1</a:t>
            </a:r>
            <a:r>
              <a:rPr lang="en-US" altLang="zh-CN" dirty="0">
                <a:ea typeface="SimSun" panose="02010600030101010101" pitchFamily="2" charset="-122"/>
              </a:rPr>
              <a:t> is directly density-reachable from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i="1" baseline="-25000" dirty="0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Density-connected</a:t>
            </a: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A point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is </a:t>
            </a: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density-connected</a:t>
            </a:r>
            <a:r>
              <a:rPr lang="en-US" altLang="zh-CN" dirty="0">
                <a:ea typeface="SimSun" panose="02010600030101010101" pitchFamily="2" charset="-122"/>
              </a:rPr>
              <a:t> to a point </a:t>
            </a:r>
            <a:r>
              <a:rPr lang="en-US" altLang="zh-CN" i="1" dirty="0">
                <a:ea typeface="SimSun" panose="02010600030101010101" pitchFamily="2" charset="-122"/>
              </a:rPr>
              <a:t>q</a:t>
            </a:r>
            <a:r>
              <a:rPr lang="en-US" altLang="zh-CN" dirty="0">
                <a:ea typeface="SimSun" panose="02010600030101010101" pitchFamily="2" charset="-122"/>
              </a:rPr>
              <a:t> w.r.t. </a:t>
            </a:r>
            <a:r>
              <a:rPr lang="en-US" altLang="zh-CN" i="1" dirty="0" err="1">
                <a:ea typeface="SimSun" panose="02010600030101010101" pitchFamily="2" charset="-122"/>
              </a:rPr>
              <a:t>Eps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 err="1">
                <a:ea typeface="SimSun" panose="02010600030101010101" pitchFamily="2" charset="-122"/>
              </a:rPr>
              <a:t>MinPts</a:t>
            </a:r>
            <a:r>
              <a:rPr lang="en-US" altLang="zh-CN" dirty="0">
                <a:ea typeface="SimSun" panose="02010600030101010101" pitchFamily="2" charset="-122"/>
              </a:rPr>
              <a:t> if there is a point </a:t>
            </a:r>
            <a:r>
              <a:rPr lang="en-US" altLang="zh-CN" i="1" dirty="0">
                <a:ea typeface="SimSun" panose="02010600030101010101" pitchFamily="2" charset="-122"/>
              </a:rPr>
              <a:t>o </a:t>
            </a:r>
            <a:r>
              <a:rPr lang="en-US" altLang="zh-CN" dirty="0">
                <a:ea typeface="SimSun" panose="02010600030101010101" pitchFamily="2" charset="-122"/>
              </a:rPr>
              <a:t>such that both,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and </a:t>
            </a:r>
            <a:r>
              <a:rPr lang="en-US" altLang="zh-CN" i="1" dirty="0">
                <a:ea typeface="SimSun" panose="02010600030101010101" pitchFamily="2" charset="-122"/>
              </a:rPr>
              <a:t>q</a:t>
            </a:r>
            <a:r>
              <a:rPr lang="en-US" altLang="zh-CN" dirty="0">
                <a:ea typeface="SimSun" panose="02010600030101010101" pitchFamily="2" charset="-122"/>
              </a:rPr>
              <a:t> are density-reachable from </a:t>
            </a:r>
            <a:r>
              <a:rPr lang="en-US" altLang="zh-CN" i="1" dirty="0">
                <a:ea typeface="SimSun" panose="02010600030101010101" pitchFamily="2" charset="-122"/>
              </a:rPr>
              <a:t>o</a:t>
            </a:r>
            <a:r>
              <a:rPr lang="en-US" altLang="zh-CN" dirty="0">
                <a:ea typeface="SimSun" panose="02010600030101010101" pitchFamily="2" charset="-122"/>
              </a:rPr>
              <a:t> w.r.t. </a:t>
            </a:r>
            <a:r>
              <a:rPr lang="en-US" altLang="zh-CN" i="1" dirty="0" err="1">
                <a:ea typeface="SimSun" panose="02010600030101010101" pitchFamily="2" charset="-122"/>
              </a:rPr>
              <a:t>Eps</a:t>
            </a:r>
            <a:r>
              <a:rPr lang="en-US" altLang="zh-CN" dirty="0">
                <a:ea typeface="SimSun" panose="02010600030101010101" pitchFamily="2" charset="-122"/>
              </a:rPr>
              <a:t> and </a:t>
            </a:r>
            <a:r>
              <a:rPr lang="en-US" altLang="zh-CN" i="1" dirty="0" err="1">
                <a:ea typeface="SimSun" panose="02010600030101010101" pitchFamily="2" charset="-122"/>
              </a:rPr>
              <a:t>MinPts</a:t>
            </a:r>
            <a:endParaRPr lang="en-US" altLang="zh-CN" dirty="0">
              <a:ea typeface="SimSun" panose="02010600030101010101" pitchFamily="2" charset="-12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Density-Reachable and Density-Connected</a:t>
            </a:r>
            <a:endParaRPr lang="id-ID" dirty="0"/>
          </a:p>
        </p:txBody>
      </p:sp>
      <p:sp>
        <p:nvSpPr>
          <p:cNvPr id="5" name="Oval 1028"/>
          <p:cNvSpPr>
            <a:spLocks noChangeArrowheads="1"/>
          </p:cNvSpPr>
          <p:nvPr/>
        </p:nvSpPr>
        <p:spPr bwMode="auto">
          <a:xfrm>
            <a:off x="8728076" y="2459039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6" name="Oval 1029"/>
          <p:cNvSpPr>
            <a:spLocks noChangeArrowheads="1"/>
          </p:cNvSpPr>
          <p:nvPr/>
        </p:nvSpPr>
        <p:spPr bwMode="auto">
          <a:xfrm>
            <a:off x="9064626" y="25701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7" name="Oval 1030"/>
          <p:cNvSpPr>
            <a:spLocks noChangeArrowheads="1"/>
          </p:cNvSpPr>
          <p:nvPr/>
        </p:nvSpPr>
        <p:spPr bwMode="auto">
          <a:xfrm>
            <a:off x="9064626" y="22352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8" name="Oval 1031"/>
          <p:cNvSpPr>
            <a:spLocks noChangeArrowheads="1"/>
          </p:cNvSpPr>
          <p:nvPr/>
        </p:nvSpPr>
        <p:spPr bwMode="auto">
          <a:xfrm>
            <a:off x="8616951" y="2905126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9" name="Oval 1032"/>
          <p:cNvSpPr>
            <a:spLocks noChangeArrowheads="1"/>
          </p:cNvSpPr>
          <p:nvPr/>
        </p:nvSpPr>
        <p:spPr bwMode="auto">
          <a:xfrm>
            <a:off x="8840789" y="2682876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0" name="Oval 1033"/>
          <p:cNvSpPr>
            <a:spLocks noChangeArrowheads="1"/>
          </p:cNvSpPr>
          <p:nvPr/>
        </p:nvSpPr>
        <p:spPr bwMode="auto">
          <a:xfrm>
            <a:off x="8840789" y="2905126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1" name="Oval 1034"/>
          <p:cNvSpPr>
            <a:spLocks noChangeArrowheads="1"/>
          </p:cNvSpPr>
          <p:nvPr/>
        </p:nvSpPr>
        <p:spPr bwMode="auto">
          <a:xfrm>
            <a:off x="9251951" y="30480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2" name="Oval 1035"/>
          <p:cNvSpPr>
            <a:spLocks noChangeArrowheads="1"/>
          </p:cNvSpPr>
          <p:nvPr/>
        </p:nvSpPr>
        <p:spPr bwMode="auto">
          <a:xfrm>
            <a:off x="9175751" y="20113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3" name="Oval 1036"/>
          <p:cNvSpPr>
            <a:spLocks noChangeArrowheads="1"/>
          </p:cNvSpPr>
          <p:nvPr/>
        </p:nvSpPr>
        <p:spPr bwMode="auto">
          <a:xfrm>
            <a:off x="9845676" y="2682876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4" name="Oval 1037"/>
          <p:cNvSpPr>
            <a:spLocks noChangeArrowheads="1"/>
          </p:cNvSpPr>
          <p:nvPr/>
        </p:nvSpPr>
        <p:spPr bwMode="auto">
          <a:xfrm>
            <a:off x="9623426" y="22352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5" name="Oval 1038"/>
          <p:cNvSpPr>
            <a:spLocks noChangeArrowheads="1"/>
          </p:cNvSpPr>
          <p:nvPr/>
        </p:nvSpPr>
        <p:spPr bwMode="auto">
          <a:xfrm>
            <a:off x="9064626" y="27940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6" name="Oval 1039"/>
          <p:cNvSpPr>
            <a:spLocks noChangeArrowheads="1"/>
          </p:cNvSpPr>
          <p:nvPr/>
        </p:nvSpPr>
        <p:spPr bwMode="auto">
          <a:xfrm>
            <a:off x="9286876" y="2570163"/>
            <a:ext cx="100013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7" name="Oval 1040"/>
          <p:cNvSpPr>
            <a:spLocks noChangeArrowheads="1"/>
          </p:cNvSpPr>
          <p:nvPr/>
        </p:nvSpPr>
        <p:spPr bwMode="auto">
          <a:xfrm>
            <a:off x="9510713" y="2905126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8" name="Oval 1041"/>
          <p:cNvSpPr>
            <a:spLocks noChangeArrowheads="1"/>
          </p:cNvSpPr>
          <p:nvPr/>
        </p:nvSpPr>
        <p:spPr bwMode="auto">
          <a:xfrm>
            <a:off x="10069513" y="3017839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9" name="Oval 1042"/>
          <p:cNvSpPr>
            <a:spLocks noChangeArrowheads="1"/>
          </p:cNvSpPr>
          <p:nvPr/>
        </p:nvSpPr>
        <p:spPr bwMode="auto">
          <a:xfrm>
            <a:off x="8566150" y="2057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20" name="Oval 1043"/>
          <p:cNvSpPr>
            <a:spLocks noChangeArrowheads="1"/>
          </p:cNvSpPr>
          <p:nvPr/>
        </p:nvSpPr>
        <p:spPr bwMode="auto">
          <a:xfrm>
            <a:off x="8078788" y="2311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21" name="Rectangle 1044"/>
          <p:cNvSpPr>
            <a:spLocks noChangeArrowheads="1"/>
          </p:cNvSpPr>
          <p:nvPr/>
        </p:nvSpPr>
        <p:spPr bwMode="auto">
          <a:xfrm>
            <a:off x="9677400" y="2051050"/>
            <a:ext cx="381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i="1">
                <a:latin typeface="+mn-lt"/>
                <a:ea typeface="SimSun" panose="02010600030101010101" pitchFamily="2" charset="-122"/>
              </a:rPr>
              <a:t>p</a:t>
            </a:r>
          </a:p>
        </p:txBody>
      </p:sp>
      <p:sp>
        <p:nvSpPr>
          <p:cNvPr id="22" name="Rectangle 1045"/>
          <p:cNvSpPr>
            <a:spLocks noChangeArrowheads="1"/>
          </p:cNvSpPr>
          <p:nvPr/>
        </p:nvSpPr>
        <p:spPr bwMode="auto">
          <a:xfrm>
            <a:off x="8305800" y="2736850"/>
            <a:ext cx="381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i="1">
                <a:latin typeface="+mn-lt"/>
                <a:ea typeface="SimSun" panose="02010600030101010101" pitchFamily="2" charset="-122"/>
              </a:rPr>
              <a:t>q</a:t>
            </a:r>
          </a:p>
        </p:txBody>
      </p:sp>
      <p:sp>
        <p:nvSpPr>
          <p:cNvPr id="23" name="Oval 1046"/>
          <p:cNvSpPr>
            <a:spLocks noChangeArrowheads="1"/>
          </p:cNvSpPr>
          <p:nvPr/>
        </p:nvSpPr>
        <p:spPr bwMode="auto">
          <a:xfrm>
            <a:off x="9023350" y="17526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24" name="Rectangle 1047"/>
          <p:cNvSpPr>
            <a:spLocks noChangeArrowheads="1"/>
          </p:cNvSpPr>
          <p:nvPr/>
        </p:nvSpPr>
        <p:spPr bwMode="auto">
          <a:xfrm>
            <a:off x="9067800" y="2508250"/>
            <a:ext cx="609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i="1">
                <a:latin typeface="+mn-lt"/>
                <a:ea typeface="SimSun" panose="02010600030101010101" pitchFamily="2" charset="-122"/>
              </a:rPr>
              <a:t>p</a:t>
            </a:r>
            <a:r>
              <a:rPr lang="en-US" altLang="zh-CN" sz="2000" b="1" i="1" baseline="-25000">
                <a:latin typeface="+mn-lt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25" name="Line 1048"/>
          <p:cNvSpPr>
            <a:spLocks noChangeShapeType="1"/>
          </p:cNvSpPr>
          <p:nvPr/>
        </p:nvSpPr>
        <p:spPr bwMode="auto">
          <a:xfrm flipH="1">
            <a:off x="9144000" y="23558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 sz="2000">
              <a:latin typeface="+mn-lt"/>
            </a:endParaRPr>
          </a:p>
        </p:txBody>
      </p:sp>
      <p:grpSp>
        <p:nvGrpSpPr>
          <p:cNvPr id="26" name="Group 1049"/>
          <p:cNvGrpSpPr>
            <a:grpSpLocks/>
          </p:cNvGrpSpPr>
          <p:nvPr/>
        </p:nvGrpSpPr>
        <p:grpSpPr bwMode="auto">
          <a:xfrm>
            <a:off x="7575550" y="4343400"/>
            <a:ext cx="2863850" cy="1485900"/>
            <a:chOff x="3428" y="2740"/>
            <a:chExt cx="1804" cy="936"/>
          </a:xfrm>
        </p:grpSpPr>
        <p:sp>
          <p:nvSpPr>
            <p:cNvPr id="27" name="Oval 1050"/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8" name="Oval 1051"/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9" name="Oval 1052"/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0" name="Oval 1053"/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1" name="Oval 1054"/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2" name="Oval 1055"/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3" name="Oval 1056"/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4" name="Oval 1057"/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5" name="Oval 1058"/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6" name="Oval 1059"/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7" name="Oval 1060"/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8" name="Oval 1061"/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9" name="Oval 1062"/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0" name="Oval 1063"/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1" name="Rectangle 1064"/>
            <p:cNvSpPr>
              <a:spLocks noChangeArrowheads="1"/>
            </p:cNvSpPr>
            <p:nvPr/>
          </p:nvSpPr>
          <p:spPr bwMode="auto">
            <a:xfrm>
              <a:off x="3504" y="2832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+mn-lt"/>
                  <a:ea typeface="SimSun" panose="02010600030101010101" pitchFamily="2" charset="-122"/>
                </a:rPr>
                <a:t>p</a:t>
              </a:r>
            </a:p>
          </p:txBody>
        </p:sp>
        <p:sp>
          <p:nvSpPr>
            <p:cNvPr id="42" name="Rectangle 1065"/>
            <p:cNvSpPr>
              <a:spLocks noChangeArrowheads="1"/>
            </p:cNvSpPr>
            <p:nvPr/>
          </p:nvSpPr>
          <p:spPr bwMode="auto">
            <a:xfrm>
              <a:off x="4992" y="2832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+mn-lt"/>
                  <a:ea typeface="SimSun" panose="02010600030101010101" pitchFamily="2" charset="-122"/>
                </a:rPr>
                <a:t>q</a:t>
              </a:r>
            </a:p>
          </p:txBody>
        </p:sp>
        <p:sp>
          <p:nvSpPr>
            <p:cNvPr id="43" name="Oval 1066"/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4" name="Oval 1067"/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5" name="Oval 1068"/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6" name="Oval 1069"/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7" name="Oval 1070"/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8" name="Oval 1071"/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9" name="Oval 1072"/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0" name="Oval 1073"/>
            <p:cNvSpPr>
              <a:spLocks noChangeArrowheads="1"/>
            </p:cNvSpPr>
            <p:nvPr/>
          </p:nvSpPr>
          <p:spPr bwMode="auto">
            <a:xfrm>
              <a:off x="3860" y="2932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1" name="Oval 1074"/>
            <p:cNvSpPr>
              <a:spLocks noChangeArrowheads="1"/>
            </p:cNvSpPr>
            <p:nvPr/>
          </p:nvSpPr>
          <p:spPr bwMode="auto">
            <a:xfrm>
              <a:off x="4244" y="2884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2" name="Oval 1075"/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3" name="Line 1076"/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2000">
                <a:latin typeface="+mn-lt"/>
              </a:endParaRPr>
            </a:p>
          </p:txBody>
        </p:sp>
        <p:sp>
          <p:nvSpPr>
            <p:cNvPr id="54" name="Line 1077"/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2000">
                <a:latin typeface="+mn-lt"/>
              </a:endParaRPr>
            </a:p>
          </p:txBody>
        </p:sp>
        <p:sp>
          <p:nvSpPr>
            <p:cNvPr id="55" name="Oval 1078"/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6" name="Oval 1079"/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7" name="Oval 1080"/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8" name="Oval 1081"/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9" name="Line 1082"/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2000">
                <a:latin typeface="+mn-lt"/>
              </a:endParaRPr>
            </a:p>
          </p:txBody>
        </p:sp>
        <p:sp>
          <p:nvSpPr>
            <p:cNvPr id="60" name="Line 1083"/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2000">
                <a:latin typeface="+mn-lt"/>
              </a:endParaRPr>
            </a:p>
          </p:txBody>
        </p:sp>
        <p:sp>
          <p:nvSpPr>
            <p:cNvPr id="61" name="Rectangle 1084"/>
            <p:cNvSpPr>
              <a:spLocks noChangeArrowheads="1"/>
            </p:cNvSpPr>
            <p:nvPr/>
          </p:nvSpPr>
          <p:spPr bwMode="auto">
            <a:xfrm>
              <a:off x="4176" y="3312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+mn-lt"/>
                  <a:ea typeface="SimSun" panose="02010600030101010101" pitchFamily="2" charset="-122"/>
                </a:rPr>
                <a:t>o</a:t>
              </a:r>
            </a:p>
          </p:txBody>
        </p:sp>
      </p:grpSp>
      <p:sp>
        <p:nvSpPr>
          <p:cNvPr id="62" name="Line 1085"/>
          <p:cNvSpPr>
            <a:spLocks noChangeShapeType="1"/>
          </p:cNvSpPr>
          <p:nvPr/>
        </p:nvSpPr>
        <p:spPr bwMode="auto">
          <a:xfrm flipV="1">
            <a:off x="8642350" y="26670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614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71601"/>
            <a:ext cx="10441160" cy="5104949"/>
          </a:xfrm>
        </p:spPr>
        <p:txBody>
          <a:bodyPr/>
          <a:lstStyle/>
          <a:p>
            <a:r>
              <a:rPr lang="en-US" dirty="0"/>
              <a:t>Relies on a density-based notion of cluster:  A cluster is defined as a maximal set of density-connected points</a:t>
            </a:r>
          </a:p>
          <a:p>
            <a:r>
              <a:rPr lang="en-US" dirty="0"/>
              <a:t>Discovers clusters of arbitrary shape in spatial databases with noise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ea typeface="SimSun" panose="02010600030101010101" pitchFamily="2" charset="-122"/>
              </a:rPr>
              <a:t>DBSCAN: Density-Based Spatial Clustering of Applications with Noise</a:t>
            </a:r>
            <a:endParaRPr lang="id-ID" sz="2400" dirty="0"/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3352800" y="3733802"/>
            <a:ext cx="6324600" cy="2743199"/>
            <a:chOff x="672" y="1824"/>
            <a:chExt cx="4608" cy="2112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1872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1" name="Oval 13"/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5" name="Oval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7" name="Oval 19"/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1" name="Oval 23"/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2" name="Oval 24"/>
            <p:cNvSpPr>
              <a:spLocks noChangeArrowheads="1"/>
            </p:cNvSpPr>
            <p:nvPr/>
          </p:nvSpPr>
          <p:spPr bwMode="auto">
            <a:xfrm>
              <a:off x="1872" y="2880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3" name="Oval 25"/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4" name="AutoShape 26"/>
            <p:cNvSpPr>
              <a:spLocks/>
            </p:cNvSpPr>
            <p:nvPr/>
          </p:nvSpPr>
          <p:spPr bwMode="auto">
            <a:xfrm>
              <a:off x="1094" y="3124"/>
              <a:ext cx="576" cy="308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 sz="2000">
                  <a:latin typeface="+mn-lt"/>
                  <a:ea typeface="SimSun" panose="02010600030101010101" pitchFamily="2" charset="-122"/>
                </a:rPr>
                <a:t>Core</a:t>
              </a:r>
            </a:p>
          </p:txBody>
        </p:sp>
        <p:sp>
          <p:nvSpPr>
            <p:cNvPr id="55" name="AutoShape 27"/>
            <p:cNvSpPr>
              <a:spLocks/>
            </p:cNvSpPr>
            <p:nvPr/>
          </p:nvSpPr>
          <p:spPr bwMode="auto">
            <a:xfrm>
              <a:off x="672" y="2523"/>
              <a:ext cx="817" cy="308"/>
            </a:xfrm>
            <a:prstGeom prst="borderCallout1">
              <a:avLst>
                <a:gd name="adj1" fmla="val 14458"/>
                <a:gd name="adj2" fmla="val 105884"/>
                <a:gd name="adj3" fmla="val 14458"/>
                <a:gd name="adj4" fmla="val 148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 sz="2000">
                  <a:latin typeface="+mn-lt"/>
                  <a:ea typeface="SimSun" panose="02010600030101010101" pitchFamily="2" charset="-122"/>
                </a:rPr>
                <a:t>Border</a:t>
              </a:r>
            </a:p>
          </p:txBody>
        </p:sp>
        <p:sp>
          <p:nvSpPr>
            <p:cNvPr id="56" name="AutoShape 28"/>
            <p:cNvSpPr>
              <a:spLocks/>
            </p:cNvSpPr>
            <p:nvPr/>
          </p:nvSpPr>
          <p:spPr bwMode="auto">
            <a:xfrm>
              <a:off x="3697" y="1921"/>
              <a:ext cx="824" cy="308"/>
            </a:xfrm>
            <a:prstGeom prst="borderCallout1">
              <a:avLst>
                <a:gd name="adj1" fmla="val 24491"/>
                <a:gd name="adj2" fmla="val -5810"/>
                <a:gd name="adj3" fmla="val 21431"/>
                <a:gd name="adj4" fmla="val -8281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 sz="2000">
                  <a:latin typeface="+mn-lt"/>
                  <a:ea typeface="SimSun" panose="02010600030101010101" pitchFamily="2" charset="-122"/>
                </a:rPr>
                <a:t>Outlier</a:t>
              </a: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SimSun" panose="02010600030101010101" pitchFamily="2" charset="-122"/>
                </a:rPr>
                <a:t>Eps = 1cm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SimSun" panose="02010600030101010101" pitchFamily="2" charset="-122"/>
                </a:rPr>
                <a:t>MinPts = 5</a:t>
              </a:r>
            </a:p>
          </p:txBody>
        </p:sp>
        <p:sp>
          <p:nvSpPr>
            <p:cNvPr id="58" name="Oval 30"/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9104"/>
            <a:ext cx="10366176" cy="5024096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Arbitrary select a point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endParaRPr lang="en-US" altLang="zh-CN" dirty="0">
              <a:ea typeface="SimSun" panose="02010600030101010101" pitchFamily="2" charset="-122"/>
            </a:endParaRPr>
          </a:p>
          <a:p>
            <a:pPr marL="514350" indent="-51435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Retrieve all points density-reachable from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w.r.t. </a:t>
            </a:r>
            <a:r>
              <a:rPr lang="en-US" altLang="zh-CN" i="1" dirty="0" err="1">
                <a:ea typeface="SimSun" panose="02010600030101010101" pitchFamily="2" charset="-122"/>
              </a:rPr>
              <a:t>Eps</a:t>
            </a:r>
            <a:r>
              <a:rPr lang="en-US" altLang="zh-CN" dirty="0">
                <a:ea typeface="SimSun" panose="02010600030101010101" pitchFamily="2" charset="-122"/>
              </a:rPr>
              <a:t> and </a:t>
            </a:r>
            <a:r>
              <a:rPr lang="en-US" altLang="zh-CN" i="1" dirty="0" err="1">
                <a:ea typeface="SimSun" panose="02010600030101010101" pitchFamily="2" charset="-122"/>
              </a:rPr>
              <a:t>MinPts</a:t>
            </a:r>
            <a:endParaRPr lang="en-US" altLang="zh-CN" dirty="0">
              <a:ea typeface="SimSun" panose="02010600030101010101" pitchFamily="2" charset="-122"/>
            </a:endParaRPr>
          </a:p>
          <a:p>
            <a:pPr marL="514350" indent="-51435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If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is a core point, a cluster is formed</a:t>
            </a:r>
          </a:p>
          <a:p>
            <a:pPr marL="514350" indent="-51435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If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is a border point, no points are density-reachable from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and DBSCAN visits the next point of the database</a:t>
            </a:r>
          </a:p>
          <a:p>
            <a:pPr marL="514350" indent="-51435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Continue the process until all of the points have been processed</a:t>
            </a:r>
          </a:p>
          <a:p>
            <a:pPr marL="0" indent="0">
              <a:buNone/>
            </a:pPr>
            <a:endParaRPr lang="en-US" altLang="zh-CN" sz="2400" i="1" dirty="0"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i="1" dirty="0">
                <a:ea typeface="SimSun" panose="02010600030101010101" pitchFamily="2" charset="-122"/>
              </a:rPr>
              <a:t>If a spatial index is used, the computational complexity of DBSCAN is O(</a:t>
            </a:r>
            <a:r>
              <a:rPr lang="en-US" altLang="zh-CN" sz="2400" i="1" dirty="0" err="1">
                <a:ea typeface="SimSun" panose="02010600030101010101" pitchFamily="2" charset="-122"/>
              </a:rPr>
              <a:t>nlogn</a:t>
            </a:r>
            <a:r>
              <a:rPr lang="en-US" altLang="zh-CN" sz="2400" i="1" dirty="0">
                <a:ea typeface="SimSun" panose="02010600030101010101" pitchFamily="2" charset="-122"/>
              </a:rPr>
              <a:t>), where n is the number of database objects. Otherwise, the complexity is O(n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2</a:t>
            </a:r>
            <a:r>
              <a:rPr lang="en-US" altLang="zh-CN" sz="2400" i="1" dirty="0"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DBSCAN: The Algorithm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783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DBSCAN: Sensitive to Parameters</a:t>
            </a:r>
            <a:endParaRPr lang="id-ID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9752" y="1400249"/>
            <a:ext cx="7543800" cy="2837576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390225"/>
            <a:ext cx="7772400" cy="159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62200" y="5986343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i="1" dirty="0">
                <a:latin typeface="+mn-lt"/>
                <a:ea typeface="SimSun" panose="02010600030101010101" pitchFamily="2" charset="-122"/>
                <a:hlinkClick r:id="rId4"/>
              </a:rPr>
              <a:t>http://webdocs.cs.ualberta.ca/~yaling/Cluster/Applet/Code/Cluster.html</a:t>
            </a:r>
            <a:endParaRPr lang="zh-CN" altLang="en-US" i="1" dirty="0">
              <a:latin typeface="+mn-lt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92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SimSun" panose="02010600030101010101" pitchFamily="2" charset="-122"/>
              </a:rPr>
              <a:t>OPTICS: Ordering Points To Identify the Clustering Structure</a:t>
            </a:r>
          </a:p>
          <a:p>
            <a:pPr lvl="1"/>
            <a:r>
              <a:rPr lang="en-US" altLang="zh-CN" dirty="0" err="1">
                <a:ea typeface="SimSun" panose="02010600030101010101" pitchFamily="2" charset="-122"/>
              </a:rPr>
              <a:t>Ankerst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dirty="0" err="1">
                <a:ea typeface="SimSun" panose="02010600030101010101" pitchFamily="2" charset="-122"/>
              </a:rPr>
              <a:t>Breunig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dirty="0" err="1">
                <a:ea typeface="SimSun" panose="02010600030101010101" pitchFamily="2" charset="-122"/>
              </a:rPr>
              <a:t>Kriegel</a:t>
            </a:r>
            <a:r>
              <a:rPr lang="en-US" altLang="zh-CN" dirty="0">
                <a:ea typeface="SimSun" panose="02010600030101010101" pitchFamily="2" charset="-122"/>
              </a:rPr>
              <a:t>, and Sander (SIGMOD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dirty="0">
                <a:ea typeface="SimSun" panose="02010600030101010101" pitchFamily="2" charset="-122"/>
              </a:rPr>
              <a:t>99)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Produces a special order of the database </a:t>
            </a:r>
            <a:r>
              <a:rPr lang="en-US" altLang="zh-CN" dirty="0" err="1">
                <a:ea typeface="SimSun" panose="02010600030101010101" pitchFamily="2" charset="-122"/>
              </a:rPr>
              <a:t>wrt</a:t>
            </a:r>
            <a:r>
              <a:rPr lang="en-US" altLang="zh-CN" dirty="0">
                <a:ea typeface="SimSun" panose="02010600030101010101" pitchFamily="2" charset="-122"/>
              </a:rPr>
              <a:t> its density-based clustering structure  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This cluster-ordering contains info </a:t>
            </a:r>
            <a:r>
              <a:rPr lang="en-US" altLang="zh-CN" dirty="0" err="1">
                <a:ea typeface="SimSun" panose="02010600030101010101" pitchFamily="2" charset="-122"/>
              </a:rPr>
              <a:t>equiv</a:t>
            </a:r>
            <a:r>
              <a:rPr lang="en-US" altLang="zh-CN" dirty="0">
                <a:ea typeface="SimSun" panose="02010600030101010101" pitchFamily="2" charset="-122"/>
              </a:rPr>
              <a:t> to the density-based </a:t>
            </a:r>
            <a:r>
              <a:rPr lang="en-US" altLang="zh-CN" dirty="0" err="1">
                <a:ea typeface="SimSun" panose="02010600030101010101" pitchFamily="2" charset="-122"/>
              </a:rPr>
              <a:t>clusterings</a:t>
            </a:r>
            <a:r>
              <a:rPr lang="en-US" altLang="zh-CN" dirty="0">
                <a:ea typeface="SimSun" panose="02010600030101010101" pitchFamily="2" charset="-122"/>
              </a:rPr>
              <a:t> corresponding to a broad range of parameter settings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Good for both automatic and interactive cluster analysis, including finding intrinsic clustering structure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Can be represented graphically or using visualization techniques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OPTICS:  A Cluster-Ordering Method (1999)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7310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529104"/>
            <a:ext cx="10369152" cy="5024096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2400" dirty="0">
                <a:ea typeface="SimSun" pitchFamily="2" charset="-122"/>
              </a:rPr>
              <a:t>Index-based:  k = # of dimensions, N: # of points</a:t>
            </a:r>
          </a:p>
          <a:p>
            <a:pPr lvl="1">
              <a:defRPr/>
            </a:pPr>
            <a:r>
              <a:rPr lang="en-US" altLang="zh-CN" dirty="0">
                <a:ea typeface="SimSun" pitchFamily="2" charset="-122"/>
              </a:rPr>
              <a:t>Complexity:  O(N*</a:t>
            </a:r>
            <a:r>
              <a:rPr lang="en-US" altLang="zh-CN" dirty="0" err="1">
                <a:ea typeface="SimSun" pitchFamily="2" charset="-122"/>
              </a:rPr>
              <a:t>logN</a:t>
            </a:r>
            <a:r>
              <a:rPr lang="en-US" altLang="zh-CN" dirty="0">
                <a:ea typeface="SimSun" pitchFamily="2" charset="-122"/>
              </a:rPr>
              <a:t>)</a:t>
            </a:r>
          </a:p>
          <a:p>
            <a:pPr>
              <a:defRPr/>
            </a:pPr>
            <a:r>
              <a:rPr lang="en-US" altLang="zh-CN" sz="2400" dirty="0">
                <a:ea typeface="SimSun" pitchFamily="2" charset="-122"/>
              </a:rPr>
              <a:t>Core Distance of an object p: the smallest value </a:t>
            </a:r>
            <a:r>
              <a:rPr lang="el-GR" altLang="zh-CN" sz="2400" dirty="0">
                <a:ea typeface="SimSun" pitchFamily="2" charset="-122"/>
              </a:rPr>
              <a:t>ε</a:t>
            </a:r>
            <a:r>
              <a:rPr lang="en-US" altLang="zh-CN" sz="2400" dirty="0">
                <a:ea typeface="SimSun" pitchFamily="2" charset="-122"/>
              </a:rPr>
              <a:t> such that the </a:t>
            </a:r>
            <a:r>
              <a:rPr lang="el-GR" altLang="zh-CN" sz="2400" dirty="0">
                <a:ea typeface="SimSun" pitchFamily="2" charset="-122"/>
              </a:rPr>
              <a:t>ε</a:t>
            </a:r>
            <a:r>
              <a:rPr lang="en-US" altLang="zh-CN" sz="2400" dirty="0">
                <a:ea typeface="SimSun" pitchFamily="2" charset="-122"/>
              </a:rPr>
              <a:t>-neighborhood of p has at least </a:t>
            </a:r>
            <a:r>
              <a:rPr lang="en-US" altLang="zh-CN" sz="2400" dirty="0" err="1">
                <a:ea typeface="SimSun" pitchFamily="2" charset="-122"/>
              </a:rPr>
              <a:t>MinPts</a:t>
            </a:r>
            <a:r>
              <a:rPr lang="en-US" altLang="zh-CN" sz="2400" dirty="0">
                <a:ea typeface="SimSun" pitchFamily="2" charset="-122"/>
              </a:rPr>
              <a:t> objects</a:t>
            </a:r>
          </a:p>
          <a:p>
            <a:pPr marL="457200" lvl="1" indent="0">
              <a:buNone/>
              <a:defRPr/>
            </a:pPr>
            <a:r>
              <a:rPr lang="en-US" altLang="zh-CN" dirty="0">
                <a:ea typeface="SimSun" pitchFamily="2" charset="-122"/>
              </a:rPr>
              <a:t>Let N</a:t>
            </a:r>
            <a:r>
              <a:rPr lang="el-GR" altLang="zh-CN" baseline="-25000" dirty="0">
                <a:ea typeface="SimSun" pitchFamily="2" charset="-122"/>
              </a:rPr>
              <a:t>ε</a:t>
            </a:r>
            <a:r>
              <a:rPr lang="en-US" altLang="zh-CN" dirty="0">
                <a:ea typeface="SimSun" pitchFamily="2" charset="-122"/>
              </a:rPr>
              <a:t>(p): </a:t>
            </a:r>
            <a:r>
              <a:rPr lang="el-GR" altLang="zh-CN" dirty="0">
                <a:ea typeface="SimSun" pitchFamily="2" charset="-122"/>
              </a:rPr>
              <a:t>ε</a:t>
            </a:r>
            <a:r>
              <a:rPr lang="en-US" altLang="zh-CN" dirty="0">
                <a:ea typeface="SimSun" pitchFamily="2" charset="-122"/>
              </a:rPr>
              <a:t>-neighborhood of p, </a:t>
            </a:r>
            <a:r>
              <a:rPr lang="el-GR" altLang="zh-CN" dirty="0">
                <a:ea typeface="SimSun" pitchFamily="2" charset="-122"/>
              </a:rPr>
              <a:t>ε</a:t>
            </a:r>
            <a:r>
              <a:rPr lang="en-US" altLang="zh-CN" dirty="0">
                <a:ea typeface="SimSun" pitchFamily="2" charset="-122"/>
              </a:rPr>
              <a:t> is a distance value</a:t>
            </a:r>
          </a:p>
          <a:p>
            <a:pPr marL="457200" lvl="1" indent="0">
              <a:buNone/>
              <a:defRPr/>
            </a:pPr>
            <a:r>
              <a:rPr lang="en-US" altLang="zh-CN" dirty="0">
                <a:ea typeface="SimSun" pitchFamily="2" charset="-122"/>
              </a:rPr>
              <a:t>Core-distance</a:t>
            </a:r>
            <a:r>
              <a:rPr lang="el-GR" altLang="zh-CN" baseline="-25000" dirty="0">
                <a:ea typeface="SimSun" pitchFamily="2" charset="-122"/>
              </a:rPr>
              <a:t>ε</a:t>
            </a:r>
            <a:r>
              <a:rPr lang="en-US" altLang="zh-CN" baseline="-25000" dirty="0">
                <a:ea typeface="SimSun" pitchFamily="2" charset="-122"/>
              </a:rPr>
              <a:t>, </a:t>
            </a:r>
            <a:r>
              <a:rPr lang="en-US" altLang="zh-CN" baseline="-25000" dirty="0" err="1">
                <a:ea typeface="SimSun" pitchFamily="2" charset="-122"/>
              </a:rPr>
              <a:t>MinPts</a:t>
            </a:r>
            <a:r>
              <a:rPr lang="en-US" altLang="zh-CN" dirty="0">
                <a:ea typeface="SimSun" pitchFamily="2" charset="-122"/>
              </a:rPr>
              <a:t>(p) = Undefined if card(N</a:t>
            </a:r>
            <a:r>
              <a:rPr lang="el-GR" altLang="zh-CN" baseline="-25000" dirty="0">
                <a:ea typeface="SimSun" pitchFamily="2" charset="-122"/>
              </a:rPr>
              <a:t>ε</a:t>
            </a:r>
            <a:r>
              <a:rPr lang="en-US" altLang="zh-CN" dirty="0">
                <a:ea typeface="SimSun" pitchFamily="2" charset="-122"/>
              </a:rPr>
              <a:t>(p)) &lt; </a:t>
            </a:r>
            <a:r>
              <a:rPr lang="en-US" altLang="zh-CN" dirty="0" err="1">
                <a:ea typeface="SimSun" pitchFamily="2" charset="-122"/>
              </a:rPr>
              <a:t>MinPts</a:t>
            </a:r>
            <a:endParaRPr lang="en-US" altLang="zh-CN" dirty="0">
              <a:ea typeface="SimSun" pitchFamily="2" charset="-122"/>
            </a:endParaRPr>
          </a:p>
          <a:p>
            <a:pPr marL="1314450" lvl="3" indent="0">
              <a:buNone/>
              <a:defRPr/>
            </a:pPr>
            <a:r>
              <a:rPr lang="en-US" altLang="zh-CN" sz="2400" dirty="0">
                <a:ea typeface="SimSun" pitchFamily="2" charset="-122"/>
              </a:rPr>
              <a:t>                            </a:t>
            </a:r>
            <a:r>
              <a:rPr lang="en-US" altLang="zh-CN" sz="2400" dirty="0" err="1">
                <a:ea typeface="SimSun" pitchFamily="2" charset="-122"/>
              </a:rPr>
              <a:t>MinPts</a:t>
            </a:r>
            <a:r>
              <a:rPr lang="en-US" altLang="zh-CN" sz="2400" dirty="0">
                <a:ea typeface="SimSun" pitchFamily="2" charset="-122"/>
              </a:rPr>
              <a:t>-distance(p), otherwise</a:t>
            </a:r>
          </a:p>
          <a:p>
            <a:pPr>
              <a:defRPr/>
            </a:pPr>
            <a:r>
              <a:rPr lang="en-US" altLang="zh-CN" sz="2400" dirty="0">
                <a:ea typeface="SimSun" pitchFamily="2" charset="-122"/>
              </a:rPr>
              <a:t>Reachability Distance of object p from core object q</a:t>
            </a:r>
            <a:r>
              <a:rPr lang="en-US" sz="2400" dirty="0"/>
              <a:t> is the min radius value that makes p density-reachable from q</a:t>
            </a:r>
            <a:endParaRPr lang="en-US" altLang="zh-CN" sz="2400" dirty="0">
              <a:ea typeface="SimSun" pitchFamily="2" charset="-122"/>
            </a:endParaRPr>
          </a:p>
          <a:p>
            <a:pPr marL="857250" lvl="2" indent="0">
              <a:buNone/>
              <a:defRPr/>
            </a:pPr>
            <a:r>
              <a:rPr lang="en-US" altLang="zh-CN" dirty="0">
                <a:ea typeface="SimSun" pitchFamily="2" charset="-122"/>
              </a:rPr>
              <a:t>Reachability-distance</a:t>
            </a:r>
            <a:r>
              <a:rPr lang="el-GR" altLang="zh-CN" baseline="-25000" dirty="0">
                <a:ea typeface="SimSun" pitchFamily="2" charset="-122"/>
              </a:rPr>
              <a:t>ε</a:t>
            </a:r>
            <a:r>
              <a:rPr lang="en-US" altLang="zh-CN" baseline="-25000" dirty="0">
                <a:ea typeface="SimSun" pitchFamily="2" charset="-122"/>
              </a:rPr>
              <a:t>, </a:t>
            </a:r>
            <a:r>
              <a:rPr lang="en-US" altLang="zh-CN" baseline="-25000" dirty="0" err="1">
                <a:ea typeface="SimSun" pitchFamily="2" charset="-122"/>
              </a:rPr>
              <a:t>MinPts</a:t>
            </a:r>
            <a:r>
              <a:rPr lang="en-US" altLang="zh-CN" dirty="0">
                <a:ea typeface="SimSun" pitchFamily="2" charset="-122"/>
              </a:rPr>
              <a:t>(p, q) =</a:t>
            </a:r>
          </a:p>
          <a:p>
            <a:pPr marL="1371600" lvl="3" indent="0">
              <a:buNone/>
              <a:defRPr/>
            </a:pPr>
            <a:r>
              <a:rPr lang="en-US" altLang="zh-CN" sz="2400" dirty="0">
                <a:ea typeface="SimSun" pitchFamily="2" charset="-122"/>
              </a:rPr>
              <a:t>Undefined if q is not a core object</a:t>
            </a:r>
          </a:p>
          <a:p>
            <a:pPr marL="1371600" lvl="3" indent="0">
              <a:buNone/>
              <a:defRPr/>
            </a:pPr>
            <a:r>
              <a:rPr lang="en-US" altLang="zh-CN" sz="2400" dirty="0">
                <a:ea typeface="SimSun" pitchFamily="2" charset="-122"/>
              </a:rPr>
              <a:t>max(core-distance(q), distance (q, p)),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620688"/>
            <a:ext cx="9865096" cy="68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OPTICS: Some Extension from DBSCAN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97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Core Distance &amp; Reachability Distance</a:t>
            </a:r>
            <a:endParaRPr lang="id-ID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71600"/>
            <a:ext cx="861536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66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9BE542C-834B-4783-9CCE-7957FF3C8E4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3657600" y="2439988"/>
            <a:ext cx="0" cy="3198812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735388" y="5562600"/>
            <a:ext cx="6094412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581400" y="2408239"/>
            <a:ext cx="6280150" cy="3248025"/>
          </a:xfrm>
          <a:custGeom>
            <a:avLst/>
            <a:gdLst>
              <a:gd name="T0" fmla="*/ 2147483647 w 3956"/>
              <a:gd name="T1" fmla="*/ 2147483647 h 2046"/>
              <a:gd name="T2" fmla="*/ 2147483647 w 3956"/>
              <a:gd name="T3" fmla="*/ 2147483647 h 2046"/>
              <a:gd name="T4" fmla="*/ 2147483647 w 3956"/>
              <a:gd name="T5" fmla="*/ 2147483647 h 2046"/>
              <a:gd name="T6" fmla="*/ 2147483647 w 3956"/>
              <a:gd name="T7" fmla="*/ 2147483647 h 2046"/>
              <a:gd name="T8" fmla="*/ 2147483647 w 3956"/>
              <a:gd name="T9" fmla="*/ 2147483647 h 2046"/>
              <a:gd name="T10" fmla="*/ 2147483647 w 3956"/>
              <a:gd name="T11" fmla="*/ 2147483647 h 2046"/>
              <a:gd name="T12" fmla="*/ 2147483647 w 3956"/>
              <a:gd name="T13" fmla="*/ 2147483647 h 2046"/>
              <a:gd name="T14" fmla="*/ 2147483647 w 3956"/>
              <a:gd name="T15" fmla="*/ 2147483647 h 2046"/>
              <a:gd name="T16" fmla="*/ 2147483647 w 3956"/>
              <a:gd name="T17" fmla="*/ 2147483647 h 2046"/>
              <a:gd name="T18" fmla="*/ 2147483647 w 3956"/>
              <a:gd name="T19" fmla="*/ 2147483647 h 2046"/>
              <a:gd name="T20" fmla="*/ 2147483647 w 3956"/>
              <a:gd name="T21" fmla="*/ 2147483647 h 2046"/>
              <a:gd name="T22" fmla="*/ 2147483647 w 3956"/>
              <a:gd name="T23" fmla="*/ 2147483647 h 2046"/>
              <a:gd name="T24" fmla="*/ 2147483647 w 3956"/>
              <a:gd name="T25" fmla="*/ 2147483647 h 2046"/>
              <a:gd name="T26" fmla="*/ 2147483647 w 3956"/>
              <a:gd name="T27" fmla="*/ 2147483647 h 2046"/>
              <a:gd name="T28" fmla="*/ 2147483647 w 3956"/>
              <a:gd name="T29" fmla="*/ 2147483647 h 2046"/>
              <a:gd name="T30" fmla="*/ 2147483647 w 3956"/>
              <a:gd name="T31" fmla="*/ 2147483647 h 2046"/>
              <a:gd name="T32" fmla="*/ 2147483647 w 3956"/>
              <a:gd name="T33" fmla="*/ 2147483647 h 2046"/>
              <a:gd name="T34" fmla="*/ 2147483647 w 3956"/>
              <a:gd name="T35" fmla="*/ 2147483647 h 2046"/>
              <a:gd name="T36" fmla="*/ 2147483647 w 3956"/>
              <a:gd name="T37" fmla="*/ 2147483647 h 2046"/>
              <a:gd name="T38" fmla="*/ 2147483647 w 3956"/>
              <a:gd name="T39" fmla="*/ 2147483647 h 2046"/>
              <a:gd name="T40" fmla="*/ 2147483647 w 3956"/>
              <a:gd name="T41" fmla="*/ 2147483647 h 2046"/>
              <a:gd name="T42" fmla="*/ 2147483647 w 3956"/>
              <a:gd name="T43" fmla="*/ 2147483647 h 2046"/>
              <a:gd name="T44" fmla="*/ 2147483647 w 3956"/>
              <a:gd name="T45" fmla="*/ 2147483647 h 2046"/>
              <a:gd name="T46" fmla="*/ 2147483647 w 3956"/>
              <a:gd name="T47" fmla="*/ 2147483647 h 2046"/>
              <a:gd name="T48" fmla="*/ 2147483647 w 3956"/>
              <a:gd name="T49" fmla="*/ 2147483647 h 2046"/>
              <a:gd name="T50" fmla="*/ 2147483647 w 3956"/>
              <a:gd name="T51" fmla="*/ 2147483647 h 2046"/>
              <a:gd name="T52" fmla="*/ 2147483647 w 3956"/>
              <a:gd name="T53" fmla="*/ 2147483647 h 2046"/>
              <a:gd name="T54" fmla="*/ 2147483647 w 3956"/>
              <a:gd name="T55" fmla="*/ 2147483647 h 2046"/>
              <a:gd name="T56" fmla="*/ 2147483647 w 3956"/>
              <a:gd name="T57" fmla="*/ 2147483647 h 2046"/>
              <a:gd name="T58" fmla="*/ 2147483647 w 3956"/>
              <a:gd name="T59" fmla="*/ 2147483647 h 2046"/>
              <a:gd name="T60" fmla="*/ 2147483647 w 3956"/>
              <a:gd name="T61" fmla="*/ 2147483647 h 2046"/>
              <a:gd name="T62" fmla="*/ 2147483647 w 3956"/>
              <a:gd name="T63" fmla="*/ 2147483647 h 2046"/>
              <a:gd name="T64" fmla="*/ 2147483647 w 3956"/>
              <a:gd name="T65" fmla="*/ 2147483647 h 2046"/>
              <a:gd name="T66" fmla="*/ 2147483647 w 3956"/>
              <a:gd name="T67" fmla="*/ 2147483647 h 2046"/>
              <a:gd name="T68" fmla="*/ 2147483647 w 3956"/>
              <a:gd name="T69" fmla="*/ 2147483647 h 2046"/>
              <a:gd name="T70" fmla="*/ 2147483647 w 3956"/>
              <a:gd name="T71" fmla="*/ 2147483647 h 2046"/>
              <a:gd name="T72" fmla="*/ 2147483647 w 3956"/>
              <a:gd name="T73" fmla="*/ 2147483647 h 2046"/>
              <a:gd name="T74" fmla="*/ 2147483647 w 3956"/>
              <a:gd name="T75" fmla="*/ 2147483647 h 2046"/>
              <a:gd name="T76" fmla="*/ 2147483647 w 3956"/>
              <a:gd name="T77" fmla="*/ 2147483647 h 2046"/>
              <a:gd name="T78" fmla="*/ 2147483647 w 3956"/>
              <a:gd name="T79" fmla="*/ 2147483647 h 2046"/>
              <a:gd name="T80" fmla="*/ 2147483647 w 3956"/>
              <a:gd name="T81" fmla="*/ 2147483647 h 2046"/>
              <a:gd name="T82" fmla="*/ 2147483647 w 3956"/>
              <a:gd name="T83" fmla="*/ 2147483647 h 2046"/>
              <a:gd name="T84" fmla="*/ 2147483647 w 3956"/>
              <a:gd name="T85" fmla="*/ 2147483647 h 2046"/>
              <a:gd name="T86" fmla="*/ 2147483647 w 3956"/>
              <a:gd name="T87" fmla="*/ 2147483647 h 2046"/>
              <a:gd name="T88" fmla="*/ 2147483647 w 3956"/>
              <a:gd name="T89" fmla="*/ 2147483647 h 2046"/>
              <a:gd name="T90" fmla="*/ 2147483647 w 3956"/>
              <a:gd name="T91" fmla="*/ 2147483647 h 2046"/>
              <a:gd name="T92" fmla="*/ 2147483647 w 3956"/>
              <a:gd name="T93" fmla="*/ 2147483647 h 2046"/>
              <a:gd name="T94" fmla="*/ 2147483647 w 3956"/>
              <a:gd name="T95" fmla="*/ 2147483647 h 2046"/>
              <a:gd name="T96" fmla="*/ 2147483647 w 3956"/>
              <a:gd name="T97" fmla="*/ 2147483647 h 2046"/>
              <a:gd name="T98" fmla="*/ 2147483647 w 3956"/>
              <a:gd name="T99" fmla="*/ 2147483647 h 2046"/>
              <a:gd name="T100" fmla="*/ 2147483647 w 3956"/>
              <a:gd name="T101" fmla="*/ 2147483647 h 2046"/>
              <a:gd name="T102" fmla="*/ 2147483647 w 3956"/>
              <a:gd name="T103" fmla="*/ 2147483647 h 2046"/>
              <a:gd name="T104" fmla="*/ 2147483647 w 3956"/>
              <a:gd name="T105" fmla="*/ 2147483647 h 2046"/>
              <a:gd name="T106" fmla="*/ 2147483647 w 3956"/>
              <a:gd name="T107" fmla="*/ 2147483647 h 2046"/>
              <a:gd name="T108" fmla="*/ 2147483647 w 3956"/>
              <a:gd name="T109" fmla="*/ 2147483647 h 2046"/>
              <a:gd name="T110" fmla="*/ 2147483647 w 3956"/>
              <a:gd name="T111" fmla="*/ 2147483647 h 2046"/>
              <a:gd name="T112" fmla="*/ 2147483647 w 3956"/>
              <a:gd name="T113" fmla="*/ 2147483647 h 2046"/>
              <a:gd name="T114" fmla="*/ 2147483647 w 3956"/>
              <a:gd name="T115" fmla="*/ 2147483647 h 2046"/>
              <a:gd name="T116" fmla="*/ 2147483647 w 3956"/>
              <a:gd name="T117" fmla="*/ 2147483647 h 2046"/>
              <a:gd name="T118" fmla="*/ 2147483647 w 3956"/>
              <a:gd name="T119" fmla="*/ 2147483647 h 2046"/>
              <a:gd name="T120" fmla="*/ 2147483647 w 3956"/>
              <a:gd name="T121" fmla="*/ 2147483647 h 2046"/>
              <a:gd name="T122" fmla="*/ 2147483647 w 3956"/>
              <a:gd name="T123" fmla="*/ 2147483647 h 204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956"/>
              <a:gd name="T187" fmla="*/ 0 h 2046"/>
              <a:gd name="T188" fmla="*/ 3956 w 3956"/>
              <a:gd name="T189" fmla="*/ 2046 h 204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956" h="2046">
                <a:moveTo>
                  <a:pt x="0" y="19"/>
                </a:moveTo>
                <a:lnTo>
                  <a:pt x="39" y="0"/>
                </a:lnTo>
                <a:lnTo>
                  <a:pt x="63" y="0"/>
                </a:lnTo>
                <a:lnTo>
                  <a:pt x="79" y="24"/>
                </a:lnTo>
                <a:lnTo>
                  <a:pt x="87" y="48"/>
                </a:lnTo>
                <a:lnTo>
                  <a:pt x="87" y="71"/>
                </a:lnTo>
                <a:lnTo>
                  <a:pt x="87" y="95"/>
                </a:lnTo>
                <a:lnTo>
                  <a:pt x="87" y="119"/>
                </a:lnTo>
                <a:lnTo>
                  <a:pt x="87" y="142"/>
                </a:lnTo>
                <a:lnTo>
                  <a:pt x="95" y="166"/>
                </a:lnTo>
                <a:lnTo>
                  <a:pt x="95" y="190"/>
                </a:lnTo>
                <a:lnTo>
                  <a:pt x="102" y="213"/>
                </a:lnTo>
                <a:lnTo>
                  <a:pt x="110" y="237"/>
                </a:lnTo>
                <a:lnTo>
                  <a:pt x="118" y="261"/>
                </a:lnTo>
                <a:lnTo>
                  <a:pt x="134" y="284"/>
                </a:lnTo>
                <a:lnTo>
                  <a:pt x="150" y="308"/>
                </a:lnTo>
                <a:lnTo>
                  <a:pt x="166" y="332"/>
                </a:lnTo>
                <a:lnTo>
                  <a:pt x="174" y="355"/>
                </a:lnTo>
                <a:lnTo>
                  <a:pt x="197" y="395"/>
                </a:lnTo>
                <a:lnTo>
                  <a:pt x="213" y="419"/>
                </a:lnTo>
                <a:lnTo>
                  <a:pt x="229" y="450"/>
                </a:lnTo>
                <a:lnTo>
                  <a:pt x="245" y="474"/>
                </a:lnTo>
                <a:lnTo>
                  <a:pt x="252" y="505"/>
                </a:lnTo>
                <a:lnTo>
                  <a:pt x="268" y="529"/>
                </a:lnTo>
                <a:lnTo>
                  <a:pt x="268" y="553"/>
                </a:lnTo>
                <a:lnTo>
                  <a:pt x="276" y="576"/>
                </a:lnTo>
                <a:lnTo>
                  <a:pt x="284" y="600"/>
                </a:lnTo>
                <a:lnTo>
                  <a:pt x="292" y="624"/>
                </a:lnTo>
                <a:lnTo>
                  <a:pt x="300" y="648"/>
                </a:lnTo>
                <a:lnTo>
                  <a:pt x="308" y="679"/>
                </a:lnTo>
                <a:lnTo>
                  <a:pt x="316" y="703"/>
                </a:lnTo>
                <a:lnTo>
                  <a:pt x="324" y="726"/>
                </a:lnTo>
                <a:lnTo>
                  <a:pt x="331" y="758"/>
                </a:lnTo>
                <a:lnTo>
                  <a:pt x="339" y="782"/>
                </a:lnTo>
                <a:lnTo>
                  <a:pt x="347" y="805"/>
                </a:lnTo>
                <a:lnTo>
                  <a:pt x="363" y="829"/>
                </a:lnTo>
                <a:lnTo>
                  <a:pt x="371" y="853"/>
                </a:lnTo>
                <a:lnTo>
                  <a:pt x="379" y="876"/>
                </a:lnTo>
                <a:lnTo>
                  <a:pt x="387" y="900"/>
                </a:lnTo>
                <a:lnTo>
                  <a:pt x="395" y="924"/>
                </a:lnTo>
                <a:lnTo>
                  <a:pt x="402" y="947"/>
                </a:lnTo>
                <a:lnTo>
                  <a:pt x="410" y="971"/>
                </a:lnTo>
                <a:lnTo>
                  <a:pt x="410" y="995"/>
                </a:lnTo>
                <a:lnTo>
                  <a:pt x="418" y="1018"/>
                </a:lnTo>
                <a:lnTo>
                  <a:pt x="418" y="1042"/>
                </a:lnTo>
                <a:lnTo>
                  <a:pt x="418" y="1074"/>
                </a:lnTo>
                <a:lnTo>
                  <a:pt x="418" y="1105"/>
                </a:lnTo>
                <a:lnTo>
                  <a:pt x="418" y="1129"/>
                </a:lnTo>
                <a:lnTo>
                  <a:pt x="418" y="1161"/>
                </a:lnTo>
                <a:lnTo>
                  <a:pt x="418" y="1184"/>
                </a:lnTo>
                <a:lnTo>
                  <a:pt x="418" y="1208"/>
                </a:lnTo>
                <a:lnTo>
                  <a:pt x="418" y="1232"/>
                </a:lnTo>
                <a:lnTo>
                  <a:pt x="426" y="1255"/>
                </a:lnTo>
                <a:lnTo>
                  <a:pt x="426" y="1279"/>
                </a:lnTo>
                <a:lnTo>
                  <a:pt x="434" y="1303"/>
                </a:lnTo>
                <a:lnTo>
                  <a:pt x="442" y="1326"/>
                </a:lnTo>
                <a:lnTo>
                  <a:pt x="458" y="1350"/>
                </a:lnTo>
                <a:lnTo>
                  <a:pt x="489" y="1374"/>
                </a:lnTo>
                <a:lnTo>
                  <a:pt x="521" y="1389"/>
                </a:lnTo>
                <a:lnTo>
                  <a:pt x="545" y="1397"/>
                </a:lnTo>
                <a:lnTo>
                  <a:pt x="568" y="1405"/>
                </a:lnTo>
                <a:lnTo>
                  <a:pt x="592" y="1421"/>
                </a:lnTo>
                <a:lnTo>
                  <a:pt x="623" y="1437"/>
                </a:lnTo>
                <a:lnTo>
                  <a:pt x="663" y="1460"/>
                </a:lnTo>
                <a:lnTo>
                  <a:pt x="687" y="1476"/>
                </a:lnTo>
                <a:lnTo>
                  <a:pt x="718" y="1492"/>
                </a:lnTo>
                <a:lnTo>
                  <a:pt x="734" y="1516"/>
                </a:lnTo>
                <a:lnTo>
                  <a:pt x="773" y="1524"/>
                </a:lnTo>
                <a:lnTo>
                  <a:pt x="797" y="1524"/>
                </a:lnTo>
                <a:lnTo>
                  <a:pt x="837" y="1524"/>
                </a:lnTo>
                <a:lnTo>
                  <a:pt x="884" y="1524"/>
                </a:lnTo>
                <a:lnTo>
                  <a:pt x="923" y="1524"/>
                </a:lnTo>
                <a:lnTo>
                  <a:pt x="963" y="1516"/>
                </a:lnTo>
                <a:lnTo>
                  <a:pt x="987" y="1516"/>
                </a:lnTo>
                <a:lnTo>
                  <a:pt x="1010" y="1508"/>
                </a:lnTo>
                <a:lnTo>
                  <a:pt x="1034" y="1484"/>
                </a:lnTo>
                <a:lnTo>
                  <a:pt x="1058" y="1460"/>
                </a:lnTo>
                <a:lnTo>
                  <a:pt x="1081" y="1437"/>
                </a:lnTo>
                <a:lnTo>
                  <a:pt x="1097" y="1413"/>
                </a:lnTo>
                <a:lnTo>
                  <a:pt x="1113" y="1389"/>
                </a:lnTo>
                <a:lnTo>
                  <a:pt x="1137" y="1366"/>
                </a:lnTo>
                <a:lnTo>
                  <a:pt x="1152" y="1342"/>
                </a:lnTo>
                <a:lnTo>
                  <a:pt x="1176" y="1318"/>
                </a:lnTo>
                <a:lnTo>
                  <a:pt x="1200" y="1295"/>
                </a:lnTo>
                <a:lnTo>
                  <a:pt x="1223" y="1271"/>
                </a:lnTo>
                <a:lnTo>
                  <a:pt x="1239" y="1247"/>
                </a:lnTo>
                <a:lnTo>
                  <a:pt x="1255" y="1224"/>
                </a:lnTo>
                <a:lnTo>
                  <a:pt x="1263" y="1200"/>
                </a:lnTo>
                <a:lnTo>
                  <a:pt x="1271" y="1176"/>
                </a:lnTo>
                <a:lnTo>
                  <a:pt x="1271" y="1153"/>
                </a:lnTo>
                <a:lnTo>
                  <a:pt x="1271" y="1129"/>
                </a:lnTo>
                <a:lnTo>
                  <a:pt x="1271" y="1105"/>
                </a:lnTo>
                <a:lnTo>
                  <a:pt x="1271" y="1082"/>
                </a:lnTo>
                <a:lnTo>
                  <a:pt x="1287" y="1058"/>
                </a:lnTo>
                <a:lnTo>
                  <a:pt x="1310" y="1034"/>
                </a:lnTo>
                <a:lnTo>
                  <a:pt x="1334" y="1018"/>
                </a:lnTo>
                <a:lnTo>
                  <a:pt x="1358" y="1003"/>
                </a:lnTo>
                <a:lnTo>
                  <a:pt x="1381" y="995"/>
                </a:lnTo>
                <a:lnTo>
                  <a:pt x="1405" y="979"/>
                </a:lnTo>
                <a:lnTo>
                  <a:pt x="1437" y="1003"/>
                </a:lnTo>
                <a:lnTo>
                  <a:pt x="1452" y="1026"/>
                </a:lnTo>
                <a:lnTo>
                  <a:pt x="1460" y="1050"/>
                </a:lnTo>
                <a:lnTo>
                  <a:pt x="1468" y="1074"/>
                </a:lnTo>
                <a:lnTo>
                  <a:pt x="1492" y="1082"/>
                </a:lnTo>
                <a:lnTo>
                  <a:pt x="1531" y="1082"/>
                </a:lnTo>
                <a:lnTo>
                  <a:pt x="1555" y="1082"/>
                </a:lnTo>
                <a:lnTo>
                  <a:pt x="1587" y="1074"/>
                </a:lnTo>
                <a:lnTo>
                  <a:pt x="1610" y="1066"/>
                </a:lnTo>
                <a:lnTo>
                  <a:pt x="1634" y="1050"/>
                </a:lnTo>
                <a:lnTo>
                  <a:pt x="1658" y="1034"/>
                </a:lnTo>
                <a:lnTo>
                  <a:pt x="1681" y="1018"/>
                </a:lnTo>
                <a:lnTo>
                  <a:pt x="1705" y="1003"/>
                </a:lnTo>
                <a:lnTo>
                  <a:pt x="1729" y="995"/>
                </a:lnTo>
                <a:lnTo>
                  <a:pt x="1744" y="1018"/>
                </a:lnTo>
                <a:lnTo>
                  <a:pt x="1752" y="1042"/>
                </a:lnTo>
                <a:lnTo>
                  <a:pt x="1760" y="1066"/>
                </a:lnTo>
                <a:lnTo>
                  <a:pt x="1760" y="1089"/>
                </a:lnTo>
                <a:lnTo>
                  <a:pt x="1760" y="1113"/>
                </a:lnTo>
                <a:lnTo>
                  <a:pt x="1760" y="1137"/>
                </a:lnTo>
                <a:lnTo>
                  <a:pt x="1760" y="1161"/>
                </a:lnTo>
                <a:lnTo>
                  <a:pt x="1760" y="1184"/>
                </a:lnTo>
                <a:lnTo>
                  <a:pt x="1760" y="1208"/>
                </a:lnTo>
                <a:lnTo>
                  <a:pt x="1760" y="1232"/>
                </a:lnTo>
                <a:lnTo>
                  <a:pt x="1760" y="1255"/>
                </a:lnTo>
                <a:lnTo>
                  <a:pt x="1760" y="1279"/>
                </a:lnTo>
                <a:lnTo>
                  <a:pt x="1760" y="1303"/>
                </a:lnTo>
                <a:lnTo>
                  <a:pt x="1760" y="1326"/>
                </a:lnTo>
                <a:lnTo>
                  <a:pt x="1760" y="1350"/>
                </a:lnTo>
                <a:lnTo>
                  <a:pt x="1768" y="1374"/>
                </a:lnTo>
                <a:lnTo>
                  <a:pt x="1776" y="1397"/>
                </a:lnTo>
                <a:lnTo>
                  <a:pt x="1784" y="1421"/>
                </a:lnTo>
                <a:lnTo>
                  <a:pt x="1792" y="1445"/>
                </a:lnTo>
                <a:lnTo>
                  <a:pt x="1815" y="1476"/>
                </a:lnTo>
                <a:lnTo>
                  <a:pt x="1855" y="1500"/>
                </a:lnTo>
                <a:lnTo>
                  <a:pt x="1879" y="1524"/>
                </a:lnTo>
                <a:lnTo>
                  <a:pt x="1910" y="1539"/>
                </a:lnTo>
                <a:lnTo>
                  <a:pt x="1934" y="1547"/>
                </a:lnTo>
                <a:lnTo>
                  <a:pt x="1958" y="1555"/>
                </a:lnTo>
                <a:lnTo>
                  <a:pt x="1981" y="1555"/>
                </a:lnTo>
                <a:lnTo>
                  <a:pt x="2005" y="1555"/>
                </a:lnTo>
                <a:lnTo>
                  <a:pt x="2037" y="1555"/>
                </a:lnTo>
                <a:lnTo>
                  <a:pt x="2068" y="1555"/>
                </a:lnTo>
                <a:lnTo>
                  <a:pt x="2092" y="1555"/>
                </a:lnTo>
                <a:lnTo>
                  <a:pt x="2131" y="1555"/>
                </a:lnTo>
                <a:lnTo>
                  <a:pt x="2155" y="1547"/>
                </a:lnTo>
                <a:lnTo>
                  <a:pt x="2179" y="1539"/>
                </a:lnTo>
                <a:lnTo>
                  <a:pt x="2210" y="1531"/>
                </a:lnTo>
                <a:lnTo>
                  <a:pt x="2234" y="1508"/>
                </a:lnTo>
                <a:lnTo>
                  <a:pt x="2258" y="1492"/>
                </a:lnTo>
                <a:lnTo>
                  <a:pt x="2281" y="1468"/>
                </a:lnTo>
                <a:lnTo>
                  <a:pt x="2289" y="1445"/>
                </a:lnTo>
                <a:lnTo>
                  <a:pt x="2313" y="1405"/>
                </a:lnTo>
                <a:lnTo>
                  <a:pt x="2329" y="1374"/>
                </a:lnTo>
                <a:lnTo>
                  <a:pt x="2352" y="1342"/>
                </a:lnTo>
                <a:lnTo>
                  <a:pt x="2360" y="1318"/>
                </a:lnTo>
                <a:lnTo>
                  <a:pt x="2376" y="1287"/>
                </a:lnTo>
                <a:lnTo>
                  <a:pt x="2384" y="1263"/>
                </a:lnTo>
                <a:lnTo>
                  <a:pt x="2400" y="1232"/>
                </a:lnTo>
                <a:lnTo>
                  <a:pt x="2408" y="1208"/>
                </a:lnTo>
                <a:lnTo>
                  <a:pt x="2423" y="1176"/>
                </a:lnTo>
                <a:lnTo>
                  <a:pt x="2439" y="1145"/>
                </a:lnTo>
                <a:lnTo>
                  <a:pt x="2447" y="1121"/>
                </a:lnTo>
                <a:lnTo>
                  <a:pt x="2455" y="1097"/>
                </a:lnTo>
                <a:lnTo>
                  <a:pt x="2471" y="1074"/>
                </a:lnTo>
                <a:lnTo>
                  <a:pt x="2486" y="1050"/>
                </a:lnTo>
                <a:lnTo>
                  <a:pt x="2502" y="1026"/>
                </a:lnTo>
                <a:lnTo>
                  <a:pt x="2518" y="1003"/>
                </a:lnTo>
                <a:lnTo>
                  <a:pt x="2542" y="979"/>
                </a:lnTo>
                <a:lnTo>
                  <a:pt x="2565" y="979"/>
                </a:lnTo>
                <a:lnTo>
                  <a:pt x="2589" y="987"/>
                </a:lnTo>
                <a:lnTo>
                  <a:pt x="2589" y="1011"/>
                </a:lnTo>
                <a:lnTo>
                  <a:pt x="2597" y="1034"/>
                </a:lnTo>
                <a:lnTo>
                  <a:pt x="2597" y="1058"/>
                </a:lnTo>
                <a:lnTo>
                  <a:pt x="2597" y="1082"/>
                </a:lnTo>
                <a:lnTo>
                  <a:pt x="2597" y="1113"/>
                </a:lnTo>
                <a:lnTo>
                  <a:pt x="2605" y="1145"/>
                </a:lnTo>
                <a:lnTo>
                  <a:pt x="2613" y="1176"/>
                </a:lnTo>
                <a:lnTo>
                  <a:pt x="2613" y="1200"/>
                </a:lnTo>
                <a:lnTo>
                  <a:pt x="2621" y="1224"/>
                </a:lnTo>
                <a:lnTo>
                  <a:pt x="2629" y="1255"/>
                </a:lnTo>
                <a:lnTo>
                  <a:pt x="2636" y="1279"/>
                </a:lnTo>
                <a:lnTo>
                  <a:pt x="2644" y="1310"/>
                </a:lnTo>
                <a:lnTo>
                  <a:pt x="2660" y="1342"/>
                </a:lnTo>
                <a:lnTo>
                  <a:pt x="2676" y="1366"/>
                </a:lnTo>
                <a:lnTo>
                  <a:pt x="2700" y="1389"/>
                </a:lnTo>
                <a:lnTo>
                  <a:pt x="2739" y="1429"/>
                </a:lnTo>
                <a:lnTo>
                  <a:pt x="2771" y="1460"/>
                </a:lnTo>
                <a:lnTo>
                  <a:pt x="2794" y="1476"/>
                </a:lnTo>
                <a:lnTo>
                  <a:pt x="2834" y="1508"/>
                </a:lnTo>
                <a:lnTo>
                  <a:pt x="2857" y="1531"/>
                </a:lnTo>
                <a:lnTo>
                  <a:pt x="2881" y="1547"/>
                </a:lnTo>
                <a:lnTo>
                  <a:pt x="2905" y="1547"/>
                </a:lnTo>
                <a:lnTo>
                  <a:pt x="2944" y="1563"/>
                </a:lnTo>
                <a:lnTo>
                  <a:pt x="2968" y="1563"/>
                </a:lnTo>
                <a:lnTo>
                  <a:pt x="2992" y="1571"/>
                </a:lnTo>
                <a:lnTo>
                  <a:pt x="3015" y="1571"/>
                </a:lnTo>
                <a:lnTo>
                  <a:pt x="3039" y="1571"/>
                </a:lnTo>
                <a:lnTo>
                  <a:pt x="3071" y="1571"/>
                </a:lnTo>
                <a:lnTo>
                  <a:pt x="3102" y="1571"/>
                </a:lnTo>
                <a:lnTo>
                  <a:pt x="3134" y="1555"/>
                </a:lnTo>
                <a:lnTo>
                  <a:pt x="3157" y="1539"/>
                </a:lnTo>
                <a:lnTo>
                  <a:pt x="3181" y="1524"/>
                </a:lnTo>
                <a:lnTo>
                  <a:pt x="3205" y="1500"/>
                </a:lnTo>
                <a:lnTo>
                  <a:pt x="3228" y="1484"/>
                </a:lnTo>
                <a:lnTo>
                  <a:pt x="3260" y="1453"/>
                </a:lnTo>
                <a:lnTo>
                  <a:pt x="3284" y="1429"/>
                </a:lnTo>
                <a:lnTo>
                  <a:pt x="3300" y="1405"/>
                </a:lnTo>
                <a:lnTo>
                  <a:pt x="3323" y="1382"/>
                </a:lnTo>
                <a:lnTo>
                  <a:pt x="3363" y="1350"/>
                </a:lnTo>
                <a:lnTo>
                  <a:pt x="3371" y="1326"/>
                </a:lnTo>
                <a:lnTo>
                  <a:pt x="3402" y="1295"/>
                </a:lnTo>
                <a:lnTo>
                  <a:pt x="3418" y="1271"/>
                </a:lnTo>
                <a:lnTo>
                  <a:pt x="3434" y="1239"/>
                </a:lnTo>
                <a:lnTo>
                  <a:pt x="3450" y="1216"/>
                </a:lnTo>
                <a:lnTo>
                  <a:pt x="3473" y="1192"/>
                </a:lnTo>
                <a:lnTo>
                  <a:pt x="3481" y="1168"/>
                </a:lnTo>
                <a:lnTo>
                  <a:pt x="3497" y="1145"/>
                </a:lnTo>
                <a:lnTo>
                  <a:pt x="3505" y="1121"/>
                </a:lnTo>
                <a:lnTo>
                  <a:pt x="3521" y="1082"/>
                </a:lnTo>
                <a:lnTo>
                  <a:pt x="3528" y="1050"/>
                </a:lnTo>
                <a:lnTo>
                  <a:pt x="3544" y="1011"/>
                </a:lnTo>
                <a:lnTo>
                  <a:pt x="3560" y="979"/>
                </a:lnTo>
                <a:lnTo>
                  <a:pt x="3568" y="955"/>
                </a:lnTo>
                <a:lnTo>
                  <a:pt x="3576" y="924"/>
                </a:lnTo>
                <a:lnTo>
                  <a:pt x="3584" y="892"/>
                </a:lnTo>
                <a:lnTo>
                  <a:pt x="3592" y="861"/>
                </a:lnTo>
                <a:lnTo>
                  <a:pt x="3600" y="829"/>
                </a:lnTo>
                <a:lnTo>
                  <a:pt x="3607" y="797"/>
                </a:lnTo>
                <a:lnTo>
                  <a:pt x="3615" y="774"/>
                </a:lnTo>
                <a:lnTo>
                  <a:pt x="3623" y="750"/>
                </a:lnTo>
                <a:lnTo>
                  <a:pt x="3631" y="726"/>
                </a:lnTo>
                <a:lnTo>
                  <a:pt x="3639" y="703"/>
                </a:lnTo>
                <a:lnTo>
                  <a:pt x="3655" y="671"/>
                </a:lnTo>
                <a:lnTo>
                  <a:pt x="3663" y="648"/>
                </a:lnTo>
                <a:lnTo>
                  <a:pt x="3678" y="624"/>
                </a:lnTo>
                <a:lnTo>
                  <a:pt x="3694" y="600"/>
                </a:lnTo>
                <a:lnTo>
                  <a:pt x="3694" y="576"/>
                </a:lnTo>
                <a:lnTo>
                  <a:pt x="3726" y="561"/>
                </a:lnTo>
                <a:lnTo>
                  <a:pt x="3757" y="561"/>
                </a:lnTo>
                <a:lnTo>
                  <a:pt x="3805" y="561"/>
                </a:lnTo>
                <a:lnTo>
                  <a:pt x="3852" y="561"/>
                </a:lnTo>
                <a:lnTo>
                  <a:pt x="3899" y="561"/>
                </a:lnTo>
                <a:lnTo>
                  <a:pt x="3923" y="553"/>
                </a:lnTo>
                <a:lnTo>
                  <a:pt x="3931" y="576"/>
                </a:lnTo>
                <a:lnTo>
                  <a:pt x="3931" y="600"/>
                </a:lnTo>
                <a:lnTo>
                  <a:pt x="3931" y="624"/>
                </a:lnTo>
                <a:lnTo>
                  <a:pt x="3931" y="648"/>
                </a:lnTo>
                <a:lnTo>
                  <a:pt x="3931" y="671"/>
                </a:lnTo>
                <a:lnTo>
                  <a:pt x="3939" y="695"/>
                </a:lnTo>
                <a:lnTo>
                  <a:pt x="3939" y="726"/>
                </a:lnTo>
                <a:lnTo>
                  <a:pt x="3939" y="750"/>
                </a:lnTo>
                <a:lnTo>
                  <a:pt x="3947" y="782"/>
                </a:lnTo>
                <a:lnTo>
                  <a:pt x="3947" y="813"/>
                </a:lnTo>
                <a:lnTo>
                  <a:pt x="3947" y="837"/>
                </a:lnTo>
                <a:lnTo>
                  <a:pt x="3947" y="861"/>
                </a:lnTo>
                <a:lnTo>
                  <a:pt x="3947" y="892"/>
                </a:lnTo>
                <a:lnTo>
                  <a:pt x="3947" y="924"/>
                </a:lnTo>
                <a:lnTo>
                  <a:pt x="3947" y="947"/>
                </a:lnTo>
                <a:lnTo>
                  <a:pt x="3947" y="987"/>
                </a:lnTo>
                <a:lnTo>
                  <a:pt x="3947" y="1011"/>
                </a:lnTo>
                <a:lnTo>
                  <a:pt x="3947" y="1050"/>
                </a:lnTo>
                <a:lnTo>
                  <a:pt x="3947" y="1089"/>
                </a:lnTo>
                <a:lnTo>
                  <a:pt x="3947" y="1113"/>
                </a:lnTo>
                <a:lnTo>
                  <a:pt x="3947" y="1137"/>
                </a:lnTo>
                <a:lnTo>
                  <a:pt x="3947" y="1176"/>
                </a:lnTo>
                <a:lnTo>
                  <a:pt x="3947" y="1200"/>
                </a:lnTo>
                <a:lnTo>
                  <a:pt x="3947" y="1224"/>
                </a:lnTo>
                <a:lnTo>
                  <a:pt x="3947" y="1247"/>
                </a:lnTo>
                <a:lnTo>
                  <a:pt x="3947" y="1279"/>
                </a:lnTo>
                <a:lnTo>
                  <a:pt x="3947" y="1310"/>
                </a:lnTo>
                <a:lnTo>
                  <a:pt x="3947" y="1334"/>
                </a:lnTo>
                <a:lnTo>
                  <a:pt x="3947" y="1374"/>
                </a:lnTo>
                <a:lnTo>
                  <a:pt x="3947" y="1397"/>
                </a:lnTo>
                <a:lnTo>
                  <a:pt x="3947" y="1421"/>
                </a:lnTo>
                <a:lnTo>
                  <a:pt x="3947" y="1445"/>
                </a:lnTo>
                <a:lnTo>
                  <a:pt x="3947" y="1468"/>
                </a:lnTo>
                <a:lnTo>
                  <a:pt x="3947" y="1500"/>
                </a:lnTo>
                <a:lnTo>
                  <a:pt x="3947" y="1531"/>
                </a:lnTo>
                <a:lnTo>
                  <a:pt x="3947" y="1555"/>
                </a:lnTo>
                <a:lnTo>
                  <a:pt x="3947" y="1579"/>
                </a:lnTo>
                <a:lnTo>
                  <a:pt x="3947" y="1603"/>
                </a:lnTo>
                <a:lnTo>
                  <a:pt x="3947" y="1626"/>
                </a:lnTo>
                <a:lnTo>
                  <a:pt x="3947" y="1658"/>
                </a:lnTo>
                <a:lnTo>
                  <a:pt x="3947" y="1689"/>
                </a:lnTo>
                <a:lnTo>
                  <a:pt x="3947" y="1713"/>
                </a:lnTo>
                <a:lnTo>
                  <a:pt x="3947" y="1745"/>
                </a:lnTo>
                <a:lnTo>
                  <a:pt x="3947" y="1768"/>
                </a:lnTo>
                <a:lnTo>
                  <a:pt x="3947" y="1800"/>
                </a:lnTo>
                <a:lnTo>
                  <a:pt x="3947" y="1824"/>
                </a:lnTo>
                <a:lnTo>
                  <a:pt x="3947" y="1847"/>
                </a:lnTo>
                <a:lnTo>
                  <a:pt x="3947" y="1871"/>
                </a:lnTo>
                <a:lnTo>
                  <a:pt x="3947" y="1895"/>
                </a:lnTo>
                <a:lnTo>
                  <a:pt x="3947" y="1918"/>
                </a:lnTo>
                <a:lnTo>
                  <a:pt x="3947" y="1942"/>
                </a:lnTo>
                <a:lnTo>
                  <a:pt x="3947" y="1966"/>
                </a:lnTo>
                <a:lnTo>
                  <a:pt x="3947" y="1989"/>
                </a:lnTo>
                <a:lnTo>
                  <a:pt x="3947" y="2013"/>
                </a:lnTo>
                <a:lnTo>
                  <a:pt x="3955" y="2037"/>
                </a:lnTo>
                <a:lnTo>
                  <a:pt x="3931" y="2045"/>
                </a:lnTo>
                <a:lnTo>
                  <a:pt x="3907" y="2037"/>
                </a:lnTo>
                <a:lnTo>
                  <a:pt x="3876" y="2021"/>
                </a:lnTo>
                <a:lnTo>
                  <a:pt x="3852" y="2013"/>
                </a:lnTo>
                <a:lnTo>
                  <a:pt x="3828" y="2013"/>
                </a:lnTo>
                <a:lnTo>
                  <a:pt x="3805" y="2013"/>
                </a:lnTo>
                <a:lnTo>
                  <a:pt x="3781" y="2013"/>
                </a:lnTo>
                <a:lnTo>
                  <a:pt x="3750" y="2013"/>
                </a:lnTo>
                <a:lnTo>
                  <a:pt x="3726" y="2013"/>
                </a:lnTo>
                <a:lnTo>
                  <a:pt x="3702" y="2005"/>
                </a:lnTo>
                <a:lnTo>
                  <a:pt x="3678" y="2005"/>
                </a:lnTo>
                <a:lnTo>
                  <a:pt x="3655" y="1997"/>
                </a:lnTo>
                <a:lnTo>
                  <a:pt x="3623" y="1989"/>
                </a:lnTo>
                <a:lnTo>
                  <a:pt x="3600" y="1989"/>
                </a:lnTo>
                <a:lnTo>
                  <a:pt x="3568" y="1989"/>
                </a:lnTo>
                <a:lnTo>
                  <a:pt x="3544" y="1989"/>
                </a:lnTo>
                <a:lnTo>
                  <a:pt x="3521" y="1989"/>
                </a:lnTo>
                <a:lnTo>
                  <a:pt x="3481" y="1989"/>
                </a:lnTo>
                <a:lnTo>
                  <a:pt x="3457" y="1989"/>
                </a:lnTo>
                <a:lnTo>
                  <a:pt x="3434" y="1989"/>
                </a:lnTo>
                <a:lnTo>
                  <a:pt x="3402" y="1989"/>
                </a:lnTo>
                <a:lnTo>
                  <a:pt x="3363" y="1989"/>
                </a:lnTo>
                <a:lnTo>
                  <a:pt x="3331" y="1989"/>
                </a:lnTo>
                <a:lnTo>
                  <a:pt x="3300" y="1981"/>
                </a:lnTo>
                <a:lnTo>
                  <a:pt x="3276" y="1981"/>
                </a:lnTo>
                <a:lnTo>
                  <a:pt x="3252" y="1981"/>
                </a:lnTo>
                <a:lnTo>
                  <a:pt x="3221" y="1981"/>
                </a:lnTo>
                <a:lnTo>
                  <a:pt x="3189" y="1981"/>
                </a:lnTo>
                <a:lnTo>
                  <a:pt x="3165" y="1981"/>
                </a:lnTo>
                <a:lnTo>
                  <a:pt x="3126" y="1981"/>
                </a:lnTo>
                <a:lnTo>
                  <a:pt x="3102" y="1981"/>
                </a:lnTo>
                <a:lnTo>
                  <a:pt x="3079" y="1981"/>
                </a:lnTo>
                <a:lnTo>
                  <a:pt x="3055" y="1981"/>
                </a:lnTo>
                <a:lnTo>
                  <a:pt x="3031" y="1981"/>
                </a:lnTo>
                <a:lnTo>
                  <a:pt x="3007" y="1981"/>
                </a:lnTo>
                <a:lnTo>
                  <a:pt x="2984" y="1981"/>
                </a:lnTo>
                <a:lnTo>
                  <a:pt x="2944" y="1981"/>
                </a:lnTo>
                <a:lnTo>
                  <a:pt x="2913" y="1981"/>
                </a:lnTo>
                <a:lnTo>
                  <a:pt x="2873" y="1981"/>
                </a:lnTo>
                <a:lnTo>
                  <a:pt x="2850" y="1973"/>
                </a:lnTo>
                <a:lnTo>
                  <a:pt x="2818" y="1973"/>
                </a:lnTo>
                <a:lnTo>
                  <a:pt x="2794" y="1973"/>
                </a:lnTo>
                <a:lnTo>
                  <a:pt x="2763" y="1966"/>
                </a:lnTo>
                <a:lnTo>
                  <a:pt x="2739" y="1958"/>
                </a:lnTo>
                <a:lnTo>
                  <a:pt x="2715" y="1950"/>
                </a:lnTo>
                <a:lnTo>
                  <a:pt x="2676" y="1950"/>
                </a:lnTo>
                <a:lnTo>
                  <a:pt x="2636" y="1950"/>
                </a:lnTo>
                <a:lnTo>
                  <a:pt x="2605" y="1950"/>
                </a:lnTo>
                <a:lnTo>
                  <a:pt x="2565" y="1950"/>
                </a:lnTo>
                <a:lnTo>
                  <a:pt x="2534" y="1950"/>
                </a:lnTo>
                <a:lnTo>
                  <a:pt x="2502" y="1950"/>
                </a:lnTo>
                <a:lnTo>
                  <a:pt x="2471" y="1950"/>
                </a:lnTo>
                <a:lnTo>
                  <a:pt x="2447" y="1950"/>
                </a:lnTo>
                <a:lnTo>
                  <a:pt x="2415" y="1950"/>
                </a:lnTo>
                <a:lnTo>
                  <a:pt x="2392" y="1950"/>
                </a:lnTo>
                <a:lnTo>
                  <a:pt x="2368" y="1950"/>
                </a:lnTo>
                <a:lnTo>
                  <a:pt x="2344" y="1950"/>
                </a:lnTo>
                <a:lnTo>
                  <a:pt x="2313" y="1950"/>
                </a:lnTo>
                <a:lnTo>
                  <a:pt x="2281" y="1950"/>
                </a:lnTo>
                <a:lnTo>
                  <a:pt x="2258" y="1950"/>
                </a:lnTo>
                <a:lnTo>
                  <a:pt x="2234" y="1950"/>
                </a:lnTo>
                <a:lnTo>
                  <a:pt x="2210" y="1950"/>
                </a:lnTo>
                <a:lnTo>
                  <a:pt x="2171" y="1950"/>
                </a:lnTo>
                <a:lnTo>
                  <a:pt x="2139" y="1950"/>
                </a:lnTo>
                <a:lnTo>
                  <a:pt x="2108" y="1950"/>
                </a:lnTo>
                <a:lnTo>
                  <a:pt x="2084" y="1950"/>
                </a:lnTo>
                <a:lnTo>
                  <a:pt x="2052" y="1958"/>
                </a:lnTo>
                <a:lnTo>
                  <a:pt x="2029" y="1958"/>
                </a:lnTo>
                <a:lnTo>
                  <a:pt x="1997" y="1966"/>
                </a:lnTo>
                <a:lnTo>
                  <a:pt x="1973" y="1966"/>
                </a:lnTo>
                <a:lnTo>
                  <a:pt x="1950" y="1966"/>
                </a:lnTo>
                <a:lnTo>
                  <a:pt x="1926" y="1966"/>
                </a:lnTo>
                <a:lnTo>
                  <a:pt x="1894" y="1966"/>
                </a:lnTo>
                <a:lnTo>
                  <a:pt x="1863" y="1966"/>
                </a:lnTo>
                <a:lnTo>
                  <a:pt x="1831" y="1966"/>
                </a:lnTo>
                <a:lnTo>
                  <a:pt x="1800" y="1966"/>
                </a:lnTo>
                <a:lnTo>
                  <a:pt x="1768" y="1966"/>
                </a:lnTo>
                <a:lnTo>
                  <a:pt x="1737" y="1966"/>
                </a:lnTo>
                <a:lnTo>
                  <a:pt x="1713" y="1966"/>
                </a:lnTo>
                <a:lnTo>
                  <a:pt x="1689" y="1966"/>
                </a:lnTo>
                <a:lnTo>
                  <a:pt x="1665" y="1966"/>
                </a:lnTo>
                <a:lnTo>
                  <a:pt x="1634" y="1966"/>
                </a:lnTo>
                <a:lnTo>
                  <a:pt x="1602" y="1966"/>
                </a:lnTo>
                <a:lnTo>
                  <a:pt x="1571" y="1966"/>
                </a:lnTo>
                <a:lnTo>
                  <a:pt x="1531" y="1966"/>
                </a:lnTo>
                <a:lnTo>
                  <a:pt x="1508" y="1966"/>
                </a:lnTo>
                <a:lnTo>
                  <a:pt x="1468" y="1958"/>
                </a:lnTo>
                <a:lnTo>
                  <a:pt x="1437" y="1958"/>
                </a:lnTo>
                <a:lnTo>
                  <a:pt x="1413" y="1958"/>
                </a:lnTo>
                <a:lnTo>
                  <a:pt x="1389" y="1958"/>
                </a:lnTo>
                <a:lnTo>
                  <a:pt x="1358" y="1950"/>
                </a:lnTo>
                <a:lnTo>
                  <a:pt x="1334" y="1950"/>
                </a:lnTo>
                <a:lnTo>
                  <a:pt x="1302" y="1950"/>
                </a:lnTo>
                <a:lnTo>
                  <a:pt x="1279" y="1950"/>
                </a:lnTo>
                <a:lnTo>
                  <a:pt x="1255" y="1950"/>
                </a:lnTo>
                <a:lnTo>
                  <a:pt x="1231" y="1950"/>
                </a:lnTo>
                <a:lnTo>
                  <a:pt x="1192" y="1942"/>
                </a:lnTo>
                <a:lnTo>
                  <a:pt x="1152" y="1934"/>
                </a:lnTo>
                <a:lnTo>
                  <a:pt x="1129" y="1926"/>
                </a:lnTo>
                <a:lnTo>
                  <a:pt x="1152" y="1939"/>
                </a:lnTo>
                <a:lnTo>
                  <a:pt x="1105" y="1926"/>
                </a:lnTo>
                <a:lnTo>
                  <a:pt x="1081" y="1918"/>
                </a:lnTo>
                <a:lnTo>
                  <a:pt x="1056" y="1987"/>
                </a:lnTo>
                <a:lnTo>
                  <a:pt x="1026" y="1910"/>
                </a:lnTo>
                <a:lnTo>
                  <a:pt x="1002" y="1902"/>
                </a:lnTo>
                <a:lnTo>
                  <a:pt x="912" y="1939"/>
                </a:lnTo>
                <a:lnTo>
                  <a:pt x="960" y="1939"/>
                </a:lnTo>
                <a:lnTo>
                  <a:pt x="912" y="1939"/>
                </a:lnTo>
                <a:lnTo>
                  <a:pt x="864" y="1939"/>
                </a:lnTo>
                <a:lnTo>
                  <a:pt x="912" y="1939"/>
                </a:lnTo>
                <a:lnTo>
                  <a:pt x="816" y="1987"/>
                </a:lnTo>
                <a:lnTo>
                  <a:pt x="768" y="1939"/>
                </a:lnTo>
                <a:lnTo>
                  <a:pt x="720" y="1939"/>
                </a:lnTo>
                <a:lnTo>
                  <a:pt x="672" y="1939"/>
                </a:lnTo>
                <a:lnTo>
                  <a:pt x="624" y="1939"/>
                </a:lnTo>
                <a:lnTo>
                  <a:pt x="624" y="1987"/>
                </a:lnTo>
                <a:lnTo>
                  <a:pt x="600" y="1918"/>
                </a:lnTo>
                <a:lnTo>
                  <a:pt x="560" y="1926"/>
                </a:lnTo>
                <a:lnTo>
                  <a:pt x="528" y="1939"/>
                </a:lnTo>
                <a:lnTo>
                  <a:pt x="513" y="1926"/>
                </a:lnTo>
                <a:lnTo>
                  <a:pt x="481" y="1934"/>
                </a:lnTo>
                <a:lnTo>
                  <a:pt x="458" y="1934"/>
                </a:lnTo>
                <a:lnTo>
                  <a:pt x="418" y="1942"/>
                </a:lnTo>
                <a:lnTo>
                  <a:pt x="387" y="1942"/>
                </a:lnTo>
                <a:lnTo>
                  <a:pt x="363" y="1950"/>
                </a:lnTo>
                <a:lnTo>
                  <a:pt x="339" y="1958"/>
                </a:lnTo>
                <a:lnTo>
                  <a:pt x="316" y="1958"/>
                </a:lnTo>
                <a:lnTo>
                  <a:pt x="292" y="1958"/>
                </a:lnTo>
                <a:lnTo>
                  <a:pt x="1296" y="1939"/>
                </a:lnTo>
                <a:lnTo>
                  <a:pt x="229" y="1966"/>
                </a:lnTo>
                <a:lnTo>
                  <a:pt x="205" y="1966"/>
                </a:lnTo>
                <a:lnTo>
                  <a:pt x="181" y="1966"/>
                </a:lnTo>
                <a:lnTo>
                  <a:pt x="158" y="1966"/>
                </a:lnTo>
                <a:lnTo>
                  <a:pt x="134" y="1966"/>
                </a:lnTo>
                <a:lnTo>
                  <a:pt x="102" y="1966"/>
                </a:lnTo>
                <a:lnTo>
                  <a:pt x="87" y="1942"/>
                </a:lnTo>
                <a:lnTo>
                  <a:pt x="87" y="1918"/>
                </a:lnTo>
                <a:lnTo>
                  <a:pt x="87" y="1895"/>
                </a:lnTo>
                <a:lnTo>
                  <a:pt x="87" y="1871"/>
                </a:lnTo>
                <a:lnTo>
                  <a:pt x="87" y="1839"/>
                </a:lnTo>
                <a:lnTo>
                  <a:pt x="87" y="1816"/>
                </a:lnTo>
                <a:lnTo>
                  <a:pt x="87" y="1784"/>
                </a:lnTo>
                <a:lnTo>
                  <a:pt x="87" y="1760"/>
                </a:lnTo>
                <a:lnTo>
                  <a:pt x="87" y="1729"/>
                </a:lnTo>
                <a:lnTo>
                  <a:pt x="87" y="1697"/>
                </a:lnTo>
                <a:lnTo>
                  <a:pt x="87" y="1666"/>
                </a:lnTo>
                <a:lnTo>
                  <a:pt x="87" y="1634"/>
                </a:lnTo>
                <a:lnTo>
                  <a:pt x="87" y="1610"/>
                </a:lnTo>
                <a:lnTo>
                  <a:pt x="87" y="1579"/>
                </a:lnTo>
                <a:lnTo>
                  <a:pt x="79" y="1555"/>
                </a:lnTo>
                <a:lnTo>
                  <a:pt x="79" y="1531"/>
                </a:lnTo>
                <a:lnTo>
                  <a:pt x="79" y="1508"/>
                </a:lnTo>
                <a:lnTo>
                  <a:pt x="79" y="1476"/>
                </a:lnTo>
                <a:lnTo>
                  <a:pt x="79" y="1453"/>
                </a:lnTo>
                <a:lnTo>
                  <a:pt x="79" y="1421"/>
                </a:lnTo>
                <a:lnTo>
                  <a:pt x="79" y="1389"/>
                </a:lnTo>
                <a:lnTo>
                  <a:pt x="79" y="1350"/>
                </a:lnTo>
                <a:lnTo>
                  <a:pt x="79" y="1318"/>
                </a:lnTo>
                <a:lnTo>
                  <a:pt x="79" y="1279"/>
                </a:lnTo>
                <a:lnTo>
                  <a:pt x="79" y="1247"/>
                </a:lnTo>
                <a:lnTo>
                  <a:pt x="79" y="1208"/>
                </a:lnTo>
                <a:lnTo>
                  <a:pt x="79" y="1184"/>
                </a:lnTo>
                <a:lnTo>
                  <a:pt x="79" y="1161"/>
                </a:lnTo>
                <a:lnTo>
                  <a:pt x="79" y="1129"/>
                </a:lnTo>
                <a:lnTo>
                  <a:pt x="79" y="1097"/>
                </a:lnTo>
                <a:lnTo>
                  <a:pt x="79" y="1074"/>
                </a:lnTo>
                <a:lnTo>
                  <a:pt x="79" y="1042"/>
                </a:lnTo>
                <a:lnTo>
                  <a:pt x="71" y="1003"/>
                </a:lnTo>
                <a:lnTo>
                  <a:pt x="71" y="979"/>
                </a:lnTo>
                <a:lnTo>
                  <a:pt x="63" y="947"/>
                </a:lnTo>
                <a:lnTo>
                  <a:pt x="63" y="924"/>
                </a:lnTo>
                <a:lnTo>
                  <a:pt x="63" y="892"/>
                </a:lnTo>
                <a:lnTo>
                  <a:pt x="63" y="869"/>
                </a:lnTo>
                <a:lnTo>
                  <a:pt x="63" y="845"/>
                </a:lnTo>
                <a:lnTo>
                  <a:pt x="55" y="821"/>
                </a:lnTo>
                <a:lnTo>
                  <a:pt x="55" y="790"/>
                </a:lnTo>
                <a:lnTo>
                  <a:pt x="55" y="758"/>
                </a:lnTo>
                <a:lnTo>
                  <a:pt x="55" y="734"/>
                </a:lnTo>
                <a:lnTo>
                  <a:pt x="55" y="703"/>
                </a:lnTo>
                <a:lnTo>
                  <a:pt x="55" y="679"/>
                </a:lnTo>
                <a:lnTo>
                  <a:pt x="55" y="655"/>
                </a:lnTo>
                <a:lnTo>
                  <a:pt x="55" y="616"/>
                </a:lnTo>
                <a:lnTo>
                  <a:pt x="55" y="592"/>
                </a:lnTo>
                <a:lnTo>
                  <a:pt x="55" y="553"/>
                </a:lnTo>
                <a:lnTo>
                  <a:pt x="55" y="529"/>
                </a:lnTo>
                <a:lnTo>
                  <a:pt x="55" y="498"/>
                </a:lnTo>
                <a:lnTo>
                  <a:pt x="55" y="466"/>
                </a:lnTo>
                <a:lnTo>
                  <a:pt x="55" y="442"/>
                </a:lnTo>
                <a:lnTo>
                  <a:pt x="55" y="419"/>
                </a:lnTo>
                <a:lnTo>
                  <a:pt x="55" y="387"/>
                </a:lnTo>
                <a:lnTo>
                  <a:pt x="55" y="363"/>
                </a:lnTo>
                <a:lnTo>
                  <a:pt x="55" y="332"/>
                </a:lnTo>
                <a:lnTo>
                  <a:pt x="55" y="300"/>
                </a:lnTo>
                <a:lnTo>
                  <a:pt x="55" y="269"/>
                </a:lnTo>
                <a:lnTo>
                  <a:pt x="55" y="245"/>
                </a:lnTo>
                <a:lnTo>
                  <a:pt x="55" y="221"/>
                </a:lnTo>
                <a:lnTo>
                  <a:pt x="55" y="198"/>
                </a:lnTo>
                <a:lnTo>
                  <a:pt x="55" y="174"/>
                </a:lnTo>
                <a:lnTo>
                  <a:pt x="55" y="150"/>
                </a:lnTo>
                <a:lnTo>
                  <a:pt x="55" y="127"/>
                </a:lnTo>
                <a:lnTo>
                  <a:pt x="47" y="103"/>
                </a:lnTo>
                <a:lnTo>
                  <a:pt x="39" y="79"/>
                </a:lnTo>
                <a:lnTo>
                  <a:pt x="31" y="56"/>
                </a:lnTo>
                <a:lnTo>
                  <a:pt x="0" y="19"/>
                </a:lnTo>
              </a:path>
            </a:pathLst>
          </a:custGeom>
          <a:solidFill>
            <a:schemeClr val="tx2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116388" y="5486400"/>
            <a:ext cx="152241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733800" y="4725988"/>
            <a:ext cx="0" cy="8366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352800" y="1601788"/>
            <a:ext cx="0" cy="4189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354388" y="5791200"/>
            <a:ext cx="6932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79726" y="2193925"/>
            <a:ext cx="18601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zh-CN" altLang="en-US" sz="2000">
              <a:latin typeface="+mn-lt"/>
              <a:ea typeface="SimSun" panose="02010600030101010101" pitchFamily="2" charset="-122"/>
            </a:endParaRPr>
          </a:p>
        </p:txBody>
      </p:sp>
      <p:graphicFrame>
        <p:nvGraphicFramePr>
          <p:cNvPr id="11" name="Object 0"/>
          <p:cNvGraphicFramePr>
            <a:graphicFrameLocks/>
          </p:cNvGraphicFramePr>
          <p:nvPr/>
        </p:nvGraphicFramePr>
        <p:xfrm>
          <a:off x="3957639" y="3586164"/>
          <a:ext cx="5489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Document" r:id="rId3" imgW="5489575" imgH="441325" progId="Word.Document.8">
                  <p:embed/>
                </p:oleObj>
              </mc:Choice>
              <mc:Fallback>
                <p:oleObj name="Document" r:id="rId3" imgW="5489575" imgH="441325" progId="Word.Document.8">
                  <p:embed/>
                  <p:pic>
                    <p:nvPicPr>
                      <p:cNvPr id="11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9" y="3586164"/>
                        <a:ext cx="54895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/>
          <p:cNvGraphicFramePr>
            <a:graphicFrameLocks/>
          </p:cNvGraphicFramePr>
          <p:nvPr/>
        </p:nvGraphicFramePr>
        <p:xfrm>
          <a:off x="2738438" y="2362200"/>
          <a:ext cx="4746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Document" r:id="rId5" imgW="474663" imgH="750888" progId="Word.Document.8">
                  <p:embed/>
                </p:oleObj>
              </mc:Choice>
              <mc:Fallback>
                <p:oleObj name="Document" r:id="rId5" imgW="474663" imgH="750888" progId="Word.Document.8">
                  <p:embed/>
                  <p:pic>
                    <p:nvPicPr>
                      <p:cNvPr id="12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362200"/>
                        <a:ext cx="4746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0200" y="1246188"/>
            <a:ext cx="18288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>
                <a:latin typeface="+mn-lt"/>
                <a:ea typeface="SimSun" panose="02010600030101010101" pitchFamily="2" charset="-122"/>
              </a:rPr>
              <a:t>Reachability-distance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67600" y="5797550"/>
            <a:ext cx="320040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+mn-lt"/>
                <a:ea typeface="SimSun" panose="02010600030101010101" pitchFamily="2" charset="-122"/>
              </a:rPr>
              <a:t>Cluster-order of the objects</a:t>
            </a:r>
            <a:endParaRPr lang="en-US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4878388" y="2439988"/>
            <a:ext cx="684212" cy="182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6934200" y="2668588"/>
            <a:ext cx="0" cy="167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697789" y="1906589"/>
            <a:ext cx="911225" cy="235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659188" y="5562600"/>
            <a:ext cx="6170612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582988" y="5638800"/>
            <a:ext cx="6246812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278188" y="2819400"/>
            <a:ext cx="150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278188" y="2438400"/>
            <a:ext cx="150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752600" y="2133600"/>
            <a:ext cx="1676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lt"/>
                <a:ea typeface="SimSun" panose="02010600030101010101" pitchFamily="2" charset="-122"/>
              </a:rPr>
              <a:t>undefined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54388" y="4191000"/>
            <a:ext cx="716121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graphicFrame>
        <p:nvGraphicFramePr>
          <p:cNvPr id="24" name="Object 2"/>
          <p:cNvGraphicFramePr>
            <a:graphicFrameLocks/>
          </p:cNvGraphicFramePr>
          <p:nvPr/>
        </p:nvGraphicFramePr>
        <p:xfrm>
          <a:off x="2814638" y="3757614"/>
          <a:ext cx="47466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Document" r:id="rId7" imgW="474663" imgH="750888" progId="Word.Document.8">
                  <p:embed/>
                </p:oleObj>
              </mc:Choice>
              <mc:Fallback>
                <p:oleObj name="Document" r:id="rId7" imgW="474663" imgH="750888" progId="Word.Document.8">
                  <p:embed/>
                  <p:pic>
                    <p:nvPicPr>
                      <p:cNvPr id="2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3757614"/>
                        <a:ext cx="474662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971800" y="3810001"/>
            <a:ext cx="38100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1400" b="1">
                <a:latin typeface="+mn-lt"/>
                <a:ea typeface="SimSun" panose="02010600030101010101" pitchFamily="2" charset="-122"/>
              </a:rPr>
              <a:t>‘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416550" y="1149350"/>
            <a:ext cx="2349500" cy="1816100"/>
            <a:chOff x="2452" y="724"/>
            <a:chExt cx="1480" cy="1144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644" y="110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596" y="115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548" y="115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596" y="120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2692" y="120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452" y="125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2596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2548" y="130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40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2644" y="130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364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3316" y="139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268" y="139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316" y="144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412" y="144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3460" y="149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316" y="158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3268" y="154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3460" y="158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364" y="154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700" y="72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652" y="77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3604" y="77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3652" y="82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748" y="82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556" y="86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3652" y="96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604" y="91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3796" y="96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3700" y="91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740" y="106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788" y="115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2836" y="130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740" y="125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3556" y="158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2836" y="163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3892" y="106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3700" y="110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3844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3652" y="149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3220" y="72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3220" y="96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3316" y="106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24" y="110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692" y="168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788" y="182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3268" y="158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3124" y="154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028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508" y="115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932" y="82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124" y="144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02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</a:rPr>
              <a:t>Cluster</a:t>
            </a:r>
            <a:r>
              <a:rPr lang="en-US" altLang="zh-CN" sz="2400" dirty="0">
                <a:ea typeface="SimSun" panose="02010600030101010101" pitchFamily="2" charset="-122"/>
              </a:rPr>
              <a:t>: A collection of data objects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similar (or related) to one another within the same group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dissimilar (or unrelated) to the objects in other groups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</a:rPr>
              <a:t>Cluster analysis </a:t>
            </a:r>
            <a:r>
              <a:rPr lang="en-US" altLang="zh-CN" sz="2400" dirty="0">
                <a:ea typeface="SimSun" panose="02010600030101010101" pitchFamily="2" charset="-122"/>
              </a:rPr>
              <a:t>(or </a:t>
            </a:r>
            <a:r>
              <a:rPr lang="en-US" altLang="zh-CN" sz="2400" i="1" dirty="0">
                <a:ea typeface="SimSun" panose="02010600030101010101" pitchFamily="2" charset="-122"/>
              </a:rPr>
              <a:t>clustering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400" i="1" dirty="0">
                <a:ea typeface="SimSun" panose="02010600030101010101" pitchFamily="2" charset="-122"/>
              </a:rPr>
              <a:t>data segmentation, …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Finding similarities between data according to the characteristics found in the data and grouping similar data objects into clusters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</a:rPr>
              <a:t>Unsupervised learning</a:t>
            </a:r>
            <a:r>
              <a:rPr lang="en-US" altLang="zh-CN" sz="2400" dirty="0">
                <a:ea typeface="SimSun" panose="02010600030101010101" pitchFamily="2" charset="-122"/>
              </a:rPr>
              <a:t>: no predefined classes (i.e., </a:t>
            </a:r>
            <a:r>
              <a:rPr lang="en-US" altLang="zh-CN" sz="2400" i="1" dirty="0">
                <a:ea typeface="SimSun" panose="02010600030101010101" pitchFamily="2" charset="-122"/>
              </a:rPr>
              <a:t>learning by observations</a:t>
            </a:r>
            <a:r>
              <a:rPr lang="en-US" altLang="zh-CN" sz="2400" dirty="0">
                <a:ea typeface="SimSun" panose="02010600030101010101" pitchFamily="2" charset="-122"/>
              </a:rPr>
              <a:t> vs. learning by examples: supervised)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Typical applications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As a </a:t>
            </a: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stand-alone tool</a:t>
            </a:r>
            <a:r>
              <a:rPr lang="en-US" altLang="zh-CN" dirty="0">
                <a:ea typeface="SimSun" panose="02010600030101010101" pitchFamily="2" charset="-122"/>
              </a:rPr>
              <a:t> to get insight into data distribution 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As a </a:t>
            </a: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preprocessing step</a:t>
            </a:r>
            <a:r>
              <a:rPr lang="en-US" altLang="zh-CN" dirty="0">
                <a:ea typeface="SimSun" panose="02010600030101010101" pitchFamily="2" charset="-122"/>
              </a:rPr>
              <a:t> for other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What is Cluster Analysis?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0533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04664"/>
            <a:ext cx="10225136" cy="1349425"/>
          </a:xfrm>
        </p:spPr>
        <p:txBody>
          <a:bodyPr>
            <a:normAutofit/>
          </a:bodyPr>
          <a:lstStyle/>
          <a:p>
            <a:r>
              <a:rPr lang="en-US" sz="2800" dirty="0"/>
              <a:t>Density-Based Clustering: OPTICS </a:t>
            </a:r>
            <a:r>
              <a:rPr lang="en-US" sz="2800"/>
              <a:t>&amp; </a:t>
            </a:r>
            <a:r>
              <a:rPr lang="en-US" sz="2800" smtClean="0"/>
              <a:t>Applications</a:t>
            </a:r>
            <a:endParaRPr lang="id-ID" sz="2800" dirty="0"/>
          </a:p>
        </p:txBody>
      </p:sp>
      <p:pic>
        <p:nvPicPr>
          <p:cNvPr id="5" name="Picture 3" descr="DBSC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397" y="1374030"/>
            <a:ext cx="3903819" cy="250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OP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7" y="1374030"/>
            <a:ext cx="3764397" cy="24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OPTICSO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16" y="4041029"/>
            <a:ext cx="397353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istogram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4041029"/>
            <a:ext cx="3834108" cy="256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31346" y="61675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http://www.dbs.informatik.uni-muenchen.de/Forschung/KDD/Clustering/OPTICS/Demo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510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smtClean="0">
                <a:solidFill>
                  <a:srgbClr val="000000"/>
                </a:solidFill>
              </a:rPr>
              <a:t>4.</a:t>
            </a:r>
            <a:r>
              <a:rPr lang="en-ID" sz="3600" smtClean="0">
                <a:solidFill>
                  <a:srgbClr val="000000"/>
                </a:solidFill>
              </a:rPr>
              <a:t> </a:t>
            </a:r>
            <a:r>
              <a:rPr lang="en-ID" sz="3600" dirty="0">
                <a:solidFill>
                  <a:srgbClr val="000000"/>
                </a:solidFill>
              </a:rPr>
              <a:t>Grid-Based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srgbClr val="000000"/>
                </a:solidFill>
              </a:rPr>
              <a:pPr/>
              <a:t>51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2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Using multi-resolution grid data structure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Several interesting methods</a:t>
            </a:r>
          </a:p>
          <a:p>
            <a:pPr lvl="1"/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STING </a:t>
            </a:r>
            <a:r>
              <a:rPr lang="en-US" altLang="zh-CN" dirty="0">
                <a:ea typeface="SimSun" panose="02010600030101010101" pitchFamily="2" charset="-122"/>
              </a:rPr>
              <a:t>(a </a:t>
            </a:r>
            <a:r>
              <a:rPr lang="en-US" altLang="zh-CN" dirty="0" err="1">
                <a:ea typeface="SimSun" panose="02010600030101010101" pitchFamily="2" charset="-122"/>
              </a:rPr>
              <a:t>STatistical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INformation</a:t>
            </a:r>
            <a:r>
              <a:rPr lang="en-US" altLang="zh-CN" dirty="0">
                <a:ea typeface="SimSun" panose="02010600030101010101" pitchFamily="2" charset="-122"/>
              </a:rPr>
              <a:t> Grid approach) by Wang, Yang and </a:t>
            </a:r>
            <a:r>
              <a:rPr lang="en-US" altLang="zh-CN" dirty="0" err="1">
                <a:ea typeface="SimSun" panose="02010600030101010101" pitchFamily="2" charset="-122"/>
              </a:rPr>
              <a:t>Muntz</a:t>
            </a:r>
            <a:r>
              <a:rPr lang="en-US" altLang="zh-CN" dirty="0">
                <a:ea typeface="SimSun" panose="02010600030101010101" pitchFamily="2" charset="-122"/>
              </a:rPr>
              <a:t> (1997)</a:t>
            </a:r>
          </a:p>
          <a:p>
            <a:pPr lvl="1">
              <a:spcBef>
                <a:spcPct val="40000"/>
              </a:spcBef>
            </a:pPr>
            <a:r>
              <a:rPr lang="en-US" altLang="zh-CN" dirty="0" err="1">
                <a:solidFill>
                  <a:schemeClr val="hlink"/>
                </a:solidFill>
                <a:ea typeface="SimSun" panose="02010600030101010101" pitchFamily="2" charset="-122"/>
              </a:rPr>
              <a:t>WaveCluster</a:t>
            </a:r>
            <a:r>
              <a:rPr lang="en-US" altLang="zh-CN" dirty="0">
                <a:ea typeface="SimSun" panose="02010600030101010101" pitchFamily="2" charset="-122"/>
              </a:rPr>
              <a:t> by </a:t>
            </a:r>
            <a:r>
              <a:rPr lang="en-US" altLang="zh-CN" dirty="0" err="1">
                <a:ea typeface="SimSun" panose="02010600030101010101" pitchFamily="2" charset="-122"/>
              </a:rPr>
              <a:t>Sheikholeslami</a:t>
            </a:r>
            <a:r>
              <a:rPr lang="en-US" altLang="zh-CN" dirty="0">
                <a:ea typeface="SimSun" panose="02010600030101010101" pitchFamily="2" charset="-122"/>
              </a:rPr>
              <a:t>, Chatterjee, and Zhang (VLDB’98)</a:t>
            </a:r>
          </a:p>
          <a:p>
            <a:pPr lvl="2">
              <a:spcBef>
                <a:spcPct val="40000"/>
              </a:spcBef>
            </a:pPr>
            <a:r>
              <a:rPr lang="en-US" altLang="zh-CN" sz="2800" dirty="0">
                <a:ea typeface="SimSun" panose="02010600030101010101" pitchFamily="2" charset="-122"/>
              </a:rPr>
              <a:t>A multi-resolution clustering approach using wavelet method</a:t>
            </a:r>
          </a:p>
          <a:p>
            <a:pPr lvl="1">
              <a:spcBef>
                <a:spcPct val="40000"/>
              </a:spcBef>
            </a:pP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CLIQUE</a:t>
            </a:r>
            <a:r>
              <a:rPr lang="en-US" altLang="zh-CN" dirty="0">
                <a:ea typeface="SimSun" panose="02010600030101010101" pitchFamily="2" charset="-122"/>
              </a:rPr>
              <a:t>: Agrawal, et al. (SIGMOD’98)</a:t>
            </a:r>
          </a:p>
          <a:p>
            <a:pPr lvl="2">
              <a:spcBef>
                <a:spcPct val="40000"/>
              </a:spcBef>
            </a:pPr>
            <a:r>
              <a:rPr lang="en-US" altLang="zh-CN" sz="2800" dirty="0">
                <a:ea typeface="SimSun" panose="02010600030101010101" pitchFamily="2" charset="-122"/>
              </a:rPr>
              <a:t>Both grid-based and subspace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Grid-Based Clustering Method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8650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Wang, Yang and </a:t>
            </a:r>
            <a:r>
              <a:rPr lang="en-US" dirty="0" err="1"/>
              <a:t>Muntz</a:t>
            </a:r>
            <a:r>
              <a:rPr lang="en-US" dirty="0"/>
              <a:t> (VLDB’97)</a:t>
            </a:r>
          </a:p>
          <a:p>
            <a:r>
              <a:rPr lang="en-US" dirty="0"/>
              <a:t>The spatial area is divided into rectangular cells</a:t>
            </a:r>
          </a:p>
          <a:p>
            <a:r>
              <a:rPr lang="en-US" dirty="0"/>
              <a:t>There are several levels of cells corresponding to different levels of resolution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STING: A Statistical Information Grid Approach</a:t>
            </a:r>
            <a:endParaRPr lang="id-ID" dirty="0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2284414" y="3259138"/>
          <a:ext cx="7623175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SmartDraw" r:id="rId3" imgW="7621524" imgH="3217164" progId="">
                  <p:embed/>
                </p:oleObj>
              </mc:Choice>
              <mc:Fallback>
                <p:oleObj name="SmartDraw" r:id="rId3" imgW="7621524" imgH="3217164" progId="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4" y="3259138"/>
                        <a:ext cx="7623175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58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ea typeface="SimSun" panose="02010600030101010101" pitchFamily="2" charset="-122"/>
              </a:rPr>
              <a:t>Each cell at a high level is partitioned into a number of smaller cells in the next lower level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Statistical info of each cell is calculated and stored beforehand and is used to answer queries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Parameters of higher level cells can be easily calculated from parameters of lower level cell</a:t>
            </a:r>
          </a:p>
          <a:p>
            <a:pPr lvl="1"/>
            <a:r>
              <a:rPr lang="en-US" altLang="zh-CN" i="1" dirty="0">
                <a:ea typeface="SimSun" panose="02010600030101010101" pitchFamily="2" charset="-122"/>
              </a:rPr>
              <a:t>count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mean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s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min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max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type of distribution—</a:t>
            </a:r>
            <a:r>
              <a:rPr lang="en-US" altLang="zh-CN" i="1" dirty="0">
                <a:ea typeface="SimSun" panose="02010600030101010101" pitchFamily="2" charset="-122"/>
              </a:rPr>
              <a:t>normal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uniform</a:t>
            </a:r>
            <a:r>
              <a:rPr lang="en-US" altLang="zh-CN" dirty="0">
                <a:ea typeface="SimSun" panose="02010600030101010101" pitchFamily="2" charset="-122"/>
              </a:rPr>
              <a:t>, etc.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Use a top-down approach to answer spatial data queries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Start from a pre-selected layer—typically with a small number of cells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For each cell in the current level compute the confidence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The STING Clustering Method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028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Remove the irrelevant cells from further consideration</a:t>
            </a:r>
          </a:p>
          <a:p>
            <a:pPr>
              <a:spcBef>
                <a:spcPct val="25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When finish examining the current layer, proceed to the next lower level </a:t>
            </a:r>
          </a:p>
          <a:p>
            <a:pPr>
              <a:spcBef>
                <a:spcPct val="25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Repeat this process until the bottom layer is reached</a:t>
            </a:r>
          </a:p>
          <a:p>
            <a:pPr>
              <a:spcBef>
                <a:spcPct val="25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Advantages:</a:t>
            </a:r>
          </a:p>
          <a:p>
            <a:pPr lvl="1">
              <a:spcBef>
                <a:spcPct val="25000"/>
              </a:spcBef>
            </a:pPr>
            <a:r>
              <a:rPr lang="en-US" altLang="zh-CN" dirty="0">
                <a:ea typeface="SimSun" panose="02010600030101010101" pitchFamily="2" charset="-122"/>
              </a:rPr>
              <a:t>Query-independent, easy to parallelize, incremental update</a:t>
            </a:r>
          </a:p>
          <a:p>
            <a:pPr lvl="1">
              <a:spcBef>
                <a:spcPct val="25000"/>
              </a:spcBef>
            </a:pPr>
            <a:r>
              <a:rPr lang="en-US" altLang="zh-CN" i="1" dirty="0">
                <a:ea typeface="SimSun" panose="02010600030101010101" pitchFamily="2" charset="-122"/>
              </a:rPr>
              <a:t>O(K),</a:t>
            </a:r>
            <a:r>
              <a:rPr lang="en-US" altLang="zh-CN" dirty="0">
                <a:ea typeface="SimSun" panose="02010600030101010101" pitchFamily="2" charset="-122"/>
              </a:rPr>
              <a:t> where </a:t>
            </a:r>
            <a:r>
              <a:rPr lang="en-US" altLang="zh-CN" i="1" dirty="0">
                <a:ea typeface="SimSun" panose="02010600030101010101" pitchFamily="2" charset="-122"/>
              </a:rPr>
              <a:t>K</a:t>
            </a:r>
            <a:r>
              <a:rPr lang="en-US" altLang="zh-CN" dirty="0">
                <a:ea typeface="SimSun" panose="02010600030101010101" pitchFamily="2" charset="-122"/>
              </a:rPr>
              <a:t> is the number of grid cells at the lowest level </a:t>
            </a:r>
          </a:p>
          <a:p>
            <a:pPr>
              <a:spcBef>
                <a:spcPct val="25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Disadvantages:</a:t>
            </a:r>
          </a:p>
          <a:p>
            <a:pPr lvl="1">
              <a:spcBef>
                <a:spcPct val="25000"/>
              </a:spcBef>
            </a:pPr>
            <a:r>
              <a:rPr lang="en-US" altLang="zh-CN" dirty="0">
                <a:ea typeface="SimSun" panose="02010600030101010101" pitchFamily="2" charset="-122"/>
              </a:rPr>
              <a:t>All the cluster boundaries are either horizontal or vertical, and no diagonal boundary is detected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STING Algorithm and Its Analysis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201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29104"/>
            <a:ext cx="7886700" cy="502409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Agrawal, </a:t>
            </a:r>
            <a:r>
              <a:rPr lang="en-US" dirty="0" err="1"/>
              <a:t>Gehrke</a:t>
            </a:r>
            <a:r>
              <a:rPr lang="en-US" dirty="0"/>
              <a:t>, </a:t>
            </a:r>
            <a:r>
              <a:rPr lang="en-US" dirty="0" err="1"/>
              <a:t>Gunopulos</a:t>
            </a:r>
            <a:r>
              <a:rPr lang="en-US" dirty="0"/>
              <a:t>, </a:t>
            </a:r>
            <a:r>
              <a:rPr lang="en-US" dirty="0" err="1"/>
              <a:t>Raghavan</a:t>
            </a:r>
            <a:r>
              <a:rPr lang="en-US" dirty="0"/>
              <a:t> (SIGMOD’98)</a:t>
            </a:r>
          </a:p>
          <a:p>
            <a:r>
              <a:rPr lang="en-US" dirty="0"/>
              <a:t>Automatically identifying subspaces of a high dimensional data space that allow better clustering than original space </a:t>
            </a:r>
          </a:p>
          <a:p>
            <a:r>
              <a:rPr lang="en-US" dirty="0"/>
              <a:t>CLIQUE can be considered as both density-based and grid-based</a:t>
            </a:r>
          </a:p>
          <a:p>
            <a:pPr lvl="1"/>
            <a:r>
              <a:rPr lang="en-US" dirty="0"/>
              <a:t>It partitions each dimension into the same number of equal length interval</a:t>
            </a:r>
          </a:p>
          <a:p>
            <a:pPr lvl="1"/>
            <a:r>
              <a:rPr lang="en-US" dirty="0"/>
              <a:t>It partitions an m-dimensional data space into non-overlapping rectangular units</a:t>
            </a:r>
          </a:p>
          <a:p>
            <a:pPr lvl="1"/>
            <a:r>
              <a:rPr lang="en-US" dirty="0"/>
              <a:t>A unit is dense if the fraction of total data points contained in the unit exceeds the input model parameter</a:t>
            </a:r>
          </a:p>
          <a:p>
            <a:pPr lvl="1"/>
            <a:r>
              <a:rPr lang="en-US" dirty="0"/>
              <a:t>A cluster is a maximal set of connected dense units within a subspace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CLIQUE (Clustering In </a:t>
            </a:r>
            <a:r>
              <a:rPr lang="en-US" altLang="zh-CN" dirty="0" err="1">
                <a:ea typeface="SimSun" panose="02010600030101010101" pitchFamily="2" charset="-122"/>
              </a:rPr>
              <a:t>QUEst</a:t>
            </a:r>
            <a:r>
              <a:rPr lang="en-US" altLang="zh-CN" dirty="0">
                <a:ea typeface="SimSun" panose="02010600030101010101" pitchFamily="2" charset="-122"/>
              </a:rPr>
              <a:t>)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090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Partition the data space and find the number of points that lie inside each cell of the partition.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subspaces that contain clusters using the </a:t>
            </a:r>
            <a:r>
              <a:rPr lang="en-US" dirty="0" err="1"/>
              <a:t>Apriori</a:t>
            </a:r>
            <a:r>
              <a:rPr lang="en-US" dirty="0"/>
              <a:t> principle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clusters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dense units in all subspaces of interests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connected dense units in all subspaces of interests.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minimal description for the clusters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maximal regions that cover a cluster of connected dense units for each cluster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Determination of minimal cover for each cluster</a:t>
            </a:r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CLIQUE: The Major Steps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6539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2" name="Group 69"/>
          <p:cNvGrpSpPr>
            <a:grpSpLocks/>
          </p:cNvGrpSpPr>
          <p:nvPr/>
        </p:nvGrpSpPr>
        <p:grpSpPr bwMode="auto">
          <a:xfrm>
            <a:off x="5574508" y="4739680"/>
            <a:ext cx="4180679" cy="2250340"/>
            <a:chOff x="1776" y="2065"/>
            <a:chExt cx="3103" cy="1967"/>
          </a:xfrm>
        </p:grpSpPr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2976" y="2447"/>
              <a:ext cx="672" cy="484"/>
              <a:chOff x="2976" y="2447"/>
              <a:chExt cx="958" cy="484"/>
            </a:xfrm>
          </p:grpSpPr>
          <p:sp>
            <p:nvSpPr>
              <p:cNvPr id="91" name="Rectangle 71" descr="25%"/>
              <p:cNvSpPr>
                <a:spLocks noChangeArrowheads="1"/>
              </p:cNvSpPr>
              <p:nvPr/>
            </p:nvSpPr>
            <p:spPr bwMode="auto">
              <a:xfrm>
                <a:off x="2976" y="2737"/>
                <a:ext cx="382" cy="19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endParaRPr lang="zh-CN" altLang="zh-CN" sz="1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92" name="Rectangle 72" descr="25%"/>
              <p:cNvSpPr>
                <a:spLocks noChangeArrowheads="1"/>
              </p:cNvSpPr>
              <p:nvPr/>
            </p:nvSpPr>
            <p:spPr bwMode="auto">
              <a:xfrm>
                <a:off x="3166" y="2641"/>
                <a:ext cx="384" cy="19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endParaRPr lang="zh-CN" altLang="zh-CN" sz="1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93" name="Rectangle 73" descr="25%"/>
              <p:cNvSpPr>
                <a:spLocks noChangeArrowheads="1"/>
              </p:cNvSpPr>
              <p:nvPr/>
            </p:nvSpPr>
            <p:spPr bwMode="auto">
              <a:xfrm>
                <a:off x="3358" y="2451"/>
                <a:ext cx="384" cy="19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endParaRPr lang="zh-CN" altLang="zh-CN" sz="1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94" name="Rectangle 74" descr="25%"/>
              <p:cNvSpPr>
                <a:spLocks noChangeArrowheads="1"/>
              </p:cNvSpPr>
              <p:nvPr/>
            </p:nvSpPr>
            <p:spPr bwMode="auto">
              <a:xfrm>
                <a:off x="3550" y="2447"/>
                <a:ext cx="384" cy="19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endParaRPr lang="zh-CN" altLang="zh-CN" sz="1400">
                  <a:latin typeface="+mn-lt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1776" y="2928"/>
              <a:ext cx="2016" cy="110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Normal3" dir="b"/>
            </a:scene3d>
            <a:sp3d extrusionH="3630600" prstMaterial="legacyWirefram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5" name="Text Box 76"/>
            <p:cNvSpPr txBox="1">
              <a:spLocks noChangeArrowheads="1"/>
            </p:cNvSpPr>
            <p:nvPr/>
          </p:nvSpPr>
          <p:spPr bwMode="auto">
            <a:xfrm>
              <a:off x="4557" y="3168"/>
              <a:ext cx="32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age</a:t>
              </a:r>
            </a:p>
          </p:txBody>
        </p:sp>
        <p:sp>
          <p:nvSpPr>
            <p:cNvPr id="76" name="Text Box 77"/>
            <p:cNvSpPr txBox="1">
              <a:spLocks noChangeArrowheads="1"/>
            </p:cNvSpPr>
            <p:nvPr/>
          </p:nvSpPr>
          <p:spPr bwMode="auto">
            <a:xfrm rot="16200000">
              <a:off x="2143" y="2302"/>
              <a:ext cx="66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Vacation</a:t>
              </a:r>
            </a:p>
          </p:txBody>
        </p:sp>
        <p:sp>
          <p:nvSpPr>
            <p:cNvPr id="77" name="Text Box 78"/>
            <p:cNvSpPr txBox="1">
              <a:spLocks noChangeArrowheads="1"/>
            </p:cNvSpPr>
            <p:nvPr/>
          </p:nvSpPr>
          <p:spPr bwMode="auto">
            <a:xfrm rot="18992607">
              <a:off x="2160" y="3092"/>
              <a:ext cx="52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Salary</a:t>
              </a:r>
            </a:p>
          </p:txBody>
        </p:sp>
        <p:grpSp>
          <p:nvGrpSpPr>
            <p:cNvPr id="78" name="Group 79"/>
            <p:cNvGrpSpPr>
              <a:grpSpLocks/>
            </p:cNvGrpSpPr>
            <p:nvPr/>
          </p:nvGrpSpPr>
          <p:grpSpPr bwMode="auto">
            <a:xfrm>
              <a:off x="2736" y="3360"/>
              <a:ext cx="720" cy="624"/>
              <a:chOff x="4512" y="3120"/>
              <a:chExt cx="576" cy="528"/>
            </a:xfrm>
          </p:grpSpPr>
          <p:sp>
            <p:nvSpPr>
              <p:cNvPr id="81" name="Line 80"/>
              <p:cNvSpPr>
                <a:spLocks noChangeShapeType="1"/>
              </p:cNvSpPr>
              <p:nvPr/>
            </p:nvSpPr>
            <p:spPr bwMode="auto">
              <a:xfrm flipH="1">
                <a:off x="4512" y="312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82" name="Line 81"/>
              <p:cNvSpPr>
                <a:spLocks noChangeShapeType="1"/>
              </p:cNvSpPr>
              <p:nvPr/>
            </p:nvSpPr>
            <p:spPr bwMode="auto">
              <a:xfrm>
                <a:off x="4512" y="33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83" name="Line 82"/>
              <p:cNvSpPr>
                <a:spLocks noChangeShapeType="1"/>
              </p:cNvSpPr>
              <p:nvPr/>
            </p:nvSpPr>
            <p:spPr bwMode="auto">
              <a:xfrm flipH="1">
                <a:off x="4512" y="331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84" name="Line 83"/>
              <p:cNvSpPr>
                <a:spLocks noChangeShapeType="1"/>
              </p:cNvSpPr>
              <p:nvPr/>
            </p:nvSpPr>
            <p:spPr bwMode="auto">
              <a:xfrm>
                <a:off x="4512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85" name="Line 84"/>
              <p:cNvSpPr>
                <a:spLocks noChangeShapeType="1"/>
              </p:cNvSpPr>
              <p:nvPr/>
            </p:nvSpPr>
            <p:spPr bwMode="auto">
              <a:xfrm flipH="1">
                <a:off x="4608" y="3504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86" name="Line 85"/>
              <p:cNvSpPr>
                <a:spLocks noChangeShapeType="1"/>
              </p:cNvSpPr>
              <p:nvPr/>
            </p:nvSpPr>
            <p:spPr bwMode="auto">
              <a:xfrm>
                <a:off x="4608" y="36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87" name="Line 86"/>
              <p:cNvSpPr>
                <a:spLocks noChangeShapeType="1"/>
              </p:cNvSpPr>
              <p:nvPr/>
            </p:nvSpPr>
            <p:spPr bwMode="auto">
              <a:xfrm>
                <a:off x="4656" y="312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88" name="Line 87"/>
              <p:cNvSpPr>
                <a:spLocks noChangeShapeType="1"/>
              </p:cNvSpPr>
              <p:nvPr/>
            </p:nvSpPr>
            <p:spPr bwMode="auto">
              <a:xfrm flipH="1">
                <a:off x="4944" y="312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89" name="Line 88"/>
              <p:cNvSpPr>
                <a:spLocks noChangeShapeType="1"/>
              </p:cNvSpPr>
              <p:nvPr/>
            </p:nvSpPr>
            <p:spPr bwMode="auto">
              <a:xfrm>
                <a:off x="4944" y="33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90" name="Line 89"/>
              <p:cNvSpPr>
                <a:spLocks noChangeShapeType="1"/>
              </p:cNvSpPr>
              <p:nvPr/>
            </p:nvSpPr>
            <p:spPr bwMode="auto">
              <a:xfrm flipH="1">
                <a:off x="4848" y="3312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</p:grpSp>
        <p:sp>
          <p:nvSpPr>
            <p:cNvPr id="79" name="Text Box 90"/>
            <p:cNvSpPr txBox="1">
              <a:spLocks noChangeArrowheads="1"/>
            </p:cNvSpPr>
            <p:nvPr/>
          </p:nvSpPr>
          <p:spPr bwMode="auto">
            <a:xfrm>
              <a:off x="2774" y="3033"/>
              <a:ext cx="26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30</a:t>
              </a:r>
            </a:p>
          </p:txBody>
        </p:sp>
        <p:sp>
          <p:nvSpPr>
            <p:cNvPr id="80" name="Text Box 91"/>
            <p:cNvSpPr txBox="1">
              <a:spLocks noChangeArrowheads="1"/>
            </p:cNvSpPr>
            <p:nvPr/>
          </p:nvSpPr>
          <p:spPr bwMode="auto">
            <a:xfrm>
              <a:off x="3398" y="3033"/>
              <a:ext cx="26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50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75513" y="1234476"/>
            <a:ext cx="8057825" cy="3728842"/>
            <a:chOff x="2143453" y="153984"/>
            <a:chExt cx="8057825" cy="3728842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 rot="16200000">
              <a:off x="1875632" y="421805"/>
              <a:ext cx="105886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Salary (10,000)</a:t>
              </a:r>
            </a:p>
          </p:txBody>
        </p:sp>
        <p:sp>
          <p:nvSpPr>
            <p:cNvPr id="6" name="Rectangle 3" descr="25%"/>
            <p:cNvSpPr>
              <a:spLocks noChangeArrowheads="1"/>
            </p:cNvSpPr>
            <p:nvPr/>
          </p:nvSpPr>
          <p:spPr bwMode="auto">
            <a:xfrm>
              <a:off x="3989388" y="1509014"/>
              <a:ext cx="914400" cy="307777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" name="Rectangle 4" descr="25%"/>
            <p:cNvSpPr>
              <a:spLocks noChangeArrowheads="1"/>
            </p:cNvSpPr>
            <p:nvPr/>
          </p:nvSpPr>
          <p:spPr bwMode="auto">
            <a:xfrm>
              <a:off x="3379788" y="1211357"/>
              <a:ext cx="1219200" cy="307777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74988" y="1478057"/>
              <a:ext cx="24384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294188" y="374648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903788" y="374648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684588" y="374648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208588" y="374648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598988" y="374648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989388" y="374648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379788" y="374648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rot="16200000" flipH="1">
              <a:off x="4295776" y="452436"/>
              <a:ext cx="0" cy="2435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rot="16200000" flipH="1">
              <a:off x="4292601" y="1062036"/>
              <a:ext cx="0" cy="2435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rot="16200000" flipH="1">
              <a:off x="4292601" y="147636"/>
              <a:ext cx="0" cy="2435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rot="16200000" flipH="1">
              <a:off x="4292601" y="-461965"/>
              <a:ext cx="0" cy="2435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rot="16200000" flipH="1">
              <a:off x="4292601" y="-157165"/>
              <a:ext cx="0" cy="2435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rot="16200000" flipH="1">
              <a:off x="4292601" y="757236"/>
              <a:ext cx="0" cy="2435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rot="16200000" flipH="1">
              <a:off x="4292601" y="1366836"/>
              <a:ext cx="0" cy="2435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2864742" y="2889249"/>
              <a:ext cx="412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 dirty="0">
                  <a:latin typeface="+mn-lt"/>
                  <a:ea typeface="SimSun" panose="02010600030101010101" pitchFamily="2" charset="-122"/>
                </a:rPr>
                <a:t>20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518792" y="2889249"/>
              <a:ext cx="412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30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4128392" y="2889249"/>
              <a:ext cx="412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40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4737992" y="2889249"/>
              <a:ext cx="412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50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5347592" y="2889249"/>
              <a:ext cx="412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60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312499" y="2674937"/>
              <a:ext cx="5116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age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 rot="16200000">
              <a:off x="2728105" y="1208182"/>
              <a:ext cx="2984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 rot="16200000">
              <a:off x="2728105" y="1512982"/>
              <a:ext cx="2984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 rot="16200000">
              <a:off x="2728105" y="1824132"/>
              <a:ext cx="2984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 rot="16200000">
              <a:off x="2728105" y="2427382"/>
              <a:ext cx="2984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 rot="16200000">
              <a:off x="2728105" y="2128932"/>
              <a:ext cx="2984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 rot="16200000">
              <a:off x="2742392" y="901796"/>
              <a:ext cx="2984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 rot="16200000">
              <a:off x="2728105" y="596995"/>
              <a:ext cx="2984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7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 rot="16200000">
              <a:off x="2742392" y="2722658"/>
              <a:ext cx="2984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7" name="Group 34"/>
            <p:cNvGrpSpPr>
              <a:grpSpLocks/>
            </p:cNvGrpSpPr>
            <p:nvPr/>
          </p:nvGrpSpPr>
          <p:grpSpPr bwMode="auto">
            <a:xfrm>
              <a:off x="6562727" y="153988"/>
              <a:ext cx="3638551" cy="3043238"/>
              <a:chOff x="2965" y="101"/>
              <a:chExt cx="2292" cy="1917"/>
            </a:xfrm>
          </p:grpSpPr>
          <p:sp>
            <p:nvSpPr>
              <p:cNvPr id="38" name="Rectangle 35" descr="25%"/>
              <p:cNvSpPr>
                <a:spLocks noChangeArrowheads="1"/>
              </p:cNvSpPr>
              <p:nvPr/>
            </p:nvSpPr>
            <p:spPr bwMode="auto">
              <a:xfrm>
                <a:off x="3720" y="1343"/>
                <a:ext cx="382" cy="19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endParaRPr lang="zh-CN" altLang="zh-CN" sz="1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39" name="Rectangle 36" descr="25%"/>
              <p:cNvSpPr>
                <a:spLocks noChangeArrowheads="1"/>
              </p:cNvSpPr>
              <p:nvPr/>
            </p:nvSpPr>
            <p:spPr bwMode="auto">
              <a:xfrm>
                <a:off x="3910" y="1247"/>
                <a:ext cx="384" cy="19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endParaRPr lang="zh-CN" altLang="zh-CN" sz="1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40" name="Rectangle 37" descr="25%"/>
              <p:cNvSpPr>
                <a:spLocks noChangeArrowheads="1"/>
              </p:cNvSpPr>
              <p:nvPr/>
            </p:nvSpPr>
            <p:spPr bwMode="auto">
              <a:xfrm>
                <a:off x="4102" y="1057"/>
                <a:ext cx="384" cy="19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endParaRPr lang="zh-CN" altLang="zh-CN" sz="1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41" name="Rectangle 38" descr="25%"/>
              <p:cNvSpPr>
                <a:spLocks noChangeArrowheads="1"/>
              </p:cNvSpPr>
              <p:nvPr/>
            </p:nvSpPr>
            <p:spPr bwMode="auto">
              <a:xfrm>
                <a:off x="4294" y="1053"/>
                <a:ext cx="384" cy="19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endParaRPr lang="zh-CN" altLang="zh-CN" sz="1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3526" y="936"/>
                <a:ext cx="1536" cy="1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endParaRPr lang="zh-CN" altLang="zh-CN" sz="1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>
                <a:off x="4294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>
                <a:off x="4678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3910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4870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>
                <a:off x="4486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4102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>
                <a:off x="3718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 rot="16200000" flipH="1">
                <a:off x="4295" y="289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rot="16200000" flipH="1">
                <a:off x="4293" y="673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 rot="16200000" flipH="1">
                <a:off x="4293" y="97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 rot="16200000" flipH="1">
                <a:off x="4293" y="-287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 rot="16200000" flipH="1">
                <a:off x="4293" y="-95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 rot="16200000" flipH="1">
                <a:off x="4293" y="481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 rot="16200000" flipH="1">
                <a:off x="4293" y="865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57" name="Text Box 54"/>
              <p:cNvSpPr txBox="1">
                <a:spLocks noChangeArrowheads="1"/>
              </p:cNvSpPr>
              <p:nvPr/>
            </p:nvSpPr>
            <p:spPr bwMode="auto">
              <a:xfrm>
                <a:off x="3391" y="1824"/>
                <a:ext cx="26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 dirty="0">
                    <a:latin typeface="+mn-lt"/>
                    <a:ea typeface="SimSun" panose="02010600030101010101" pitchFamily="2" charset="-122"/>
                  </a:rPr>
                  <a:t>20</a:t>
                </a:r>
              </a:p>
            </p:txBody>
          </p:sp>
          <p:sp>
            <p:nvSpPr>
              <p:cNvPr id="58" name="Text Box 55"/>
              <p:cNvSpPr txBox="1">
                <a:spLocks noChangeArrowheads="1"/>
              </p:cNvSpPr>
              <p:nvPr/>
            </p:nvSpPr>
            <p:spPr bwMode="auto">
              <a:xfrm>
                <a:off x="3803" y="1824"/>
                <a:ext cx="26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30</a:t>
                </a:r>
              </a:p>
            </p:txBody>
          </p:sp>
          <p:sp>
            <p:nvSpPr>
              <p:cNvPr id="59" name="Text Box 56"/>
              <p:cNvSpPr txBox="1">
                <a:spLocks noChangeArrowheads="1"/>
              </p:cNvSpPr>
              <p:nvPr/>
            </p:nvSpPr>
            <p:spPr bwMode="auto">
              <a:xfrm>
                <a:off x="4187" y="1824"/>
                <a:ext cx="26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40</a:t>
                </a:r>
              </a:p>
            </p:txBody>
          </p:sp>
          <p:sp>
            <p:nvSpPr>
              <p:cNvPr id="60" name="Text Box 57"/>
              <p:cNvSpPr txBox="1">
                <a:spLocks noChangeArrowheads="1"/>
              </p:cNvSpPr>
              <p:nvPr/>
            </p:nvSpPr>
            <p:spPr bwMode="auto">
              <a:xfrm>
                <a:off x="4571" y="1824"/>
                <a:ext cx="26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50</a:t>
                </a:r>
              </a:p>
            </p:txBody>
          </p:sp>
          <p:sp>
            <p:nvSpPr>
              <p:cNvPr id="61" name="Text Box 58"/>
              <p:cNvSpPr txBox="1">
                <a:spLocks noChangeArrowheads="1"/>
              </p:cNvSpPr>
              <p:nvPr/>
            </p:nvSpPr>
            <p:spPr bwMode="auto">
              <a:xfrm>
                <a:off x="4955" y="1824"/>
                <a:ext cx="26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 dirty="0">
                    <a:latin typeface="+mn-lt"/>
                    <a:ea typeface="SimSun" panose="02010600030101010101" pitchFamily="2" charset="-122"/>
                  </a:rPr>
                  <a:t>60</a:t>
                </a:r>
              </a:p>
            </p:txBody>
          </p:sp>
          <p:sp>
            <p:nvSpPr>
              <p:cNvPr id="62" name="Text Box 59"/>
              <p:cNvSpPr txBox="1">
                <a:spLocks noChangeArrowheads="1"/>
              </p:cNvSpPr>
              <p:nvPr/>
            </p:nvSpPr>
            <p:spPr bwMode="auto">
              <a:xfrm>
                <a:off x="4935" y="1689"/>
                <a:ext cx="32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age</a:t>
                </a:r>
              </a:p>
            </p:txBody>
          </p:sp>
          <p:sp>
            <p:nvSpPr>
              <p:cNvPr id="63" name="Text Box 60"/>
              <p:cNvSpPr txBox="1">
                <a:spLocks noChangeArrowheads="1"/>
              </p:cNvSpPr>
              <p:nvPr/>
            </p:nvSpPr>
            <p:spPr bwMode="auto">
              <a:xfrm rot="16200000">
                <a:off x="3307" y="76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 rot="16200000">
                <a:off x="3307" y="957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5" name="Text Box 62"/>
              <p:cNvSpPr txBox="1">
                <a:spLocks noChangeArrowheads="1"/>
              </p:cNvSpPr>
              <p:nvPr/>
            </p:nvSpPr>
            <p:spPr bwMode="auto">
              <a:xfrm rot="16200000">
                <a:off x="3307" y="1153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6" name="Text Box 63"/>
              <p:cNvSpPr txBox="1">
                <a:spLocks noChangeArrowheads="1"/>
              </p:cNvSpPr>
              <p:nvPr/>
            </p:nvSpPr>
            <p:spPr bwMode="auto">
              <a:xfrm rot="16200000">
                <a:off x="3307" y="1533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7" name="Text Box 64"/>
              <p:cNvSpPr txBox="1">
                <a:spLocks noChangeArrowheads="1"/>
              </p:cNvSpPr>
              <p:nvPr/>
            </p:nvSpPr>
            <p:spPr bwMode="auto">
              <a:xfrm rot="16200000">
                <a:off x="3307" y="13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8" name="Text Box 65"/>
              <p:cNvSpPr txBox="1">
                <a:spLocks noChangeArrowheads="1"/>
              </p:cNvSpPr>
              <p:nvPr/>
            </p:nvSpPr>
            <p:spPr bwMode="auto">
              <a:xfrm rot="16200000">
                <a:off x="3317" y="571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6</a:t>
                </a:r>
              </a:p>
            </p:txBody>
          </p:sp>
          <p:sp>
            <p:nvSpPr>
              <p:cNvPr id="69" name="Text Box 66"/>
              <p:cNvSpPr txBox="1">
                <a:spLocks noChangeArrowheads="1"/>
              </p:cNvSpPr>
              <p:nvPr/>
            </p:nvSpPr>
            <p:spPr bwMode="auto">
              <a:xfrm rot="16200000">
                <a:off x="3308" y="379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7</a:t>
                </a:r>
              </a:p>
            </p:txBody>
          </p:sp>
          <p:sp>
            <p:nvSpPr>
              <p:cNvPr id="70" name="Text Box 67"/>
              <p:cNvSpPr txBox="1">
                <a:spLocks noChangeArrowheads="1"/>
              </p:cNvSpPr>
              <p:nvPr/>
            </p:nvSpPr>
            <p:spPr bwMode="auto">
              <a:xfrm rot="16200000">
                <a:off x="3316" y="1719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1" name="Text Box 68"/>
              <p:cNvSpPr txBox="1">
                <a:spLocks noChangeArrowheads="1"/>
              </p:cNvSpPr>
              <p:nvPr/>
            </p:nvSpPr>
            <p:spPr bwMode="auto">
              <a:xfrm rot="16200000">
                <a:off x="2796" y="270"/>
                <a:ext cx="66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Vacation(week)</a:t>
                </a:r>
              </a:p>
            </p:txBody>
          </p:sp>
        </p:grpSp>
        <p:sp>
          <p:nvSpPr>
            <p:cNvPr id="95" name="Oval 92"/>
            <p:cNvSpPr>
              <a:spLocks noChangeArrowheads="1"/>
            </p:cNvSpPr>
            <p:nvPr/>
          </p:nvSpPr>
          <p:spPr bwMode="auto">
            <a:xfrm>
              <a:off x="7951788" y="24320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96" name="Oval 93"/>
            <p:cNvSpPr>
              <a:spLocks noChangeArrowheads="1"/>
            </p:cNvSpPr>
            <p:nvPr/>
          </p:nvSpPr>
          <p:spPr bwMode="auto">
            <a:xfrm>
              <a:off x="3455988" y="1746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97" name="Oval 94"/>
            <p:cNvSpPr>
              <a:spLocks noChangeArrowheads="1"/>
            </p:cNvSpPr>
            <p:nvPr/>
          </p:nvSpPr>
          <p:spPr bwMode="auto">
            <a:xfrm>
              <a:off x="3608388" y="1898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98" name="Oval 95"/>
            <p:cNvSpPr>
              <a:spLocks noChangeArrowheads="1"/>
            </p:cNvSpPr>
            <p:nvPr/>
          </p:nvSpPr>
          <p:spPr bwMode="auto">
            <a:xfrm>
              <a:off x="3608388" y="1517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99" name="Oval 96"/>
            <p:cNvSpPr>
              <a:spLocks noChangeArrowheads="1"/>
            </p:cNvSpPr>
            <p:nvPr/>
          </p:nvSpPr>
          <p:spPr bwMode="auto">
            <a:xfrm>
              <a:off x="3455988" y="1212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0" name="Oval 97"/>
            <p:cNvSpPr>
              <a:spLocks noChangeArrowheads="1"/>
            </p:cNvSpPr>
            <p:nvPr/>
          </p:nvSpPr>
          <p:spPr bwMode="auto">
            <a:xfrm>
              <a:off x="3608388" y="9080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1" name="Oval 98"/>
            <p:cNvSpPr>
              <a:spLocks noChangeArrowheads="1"/>
            </p:cNvSpPr>
            <p:nvPr/>
          </p:nvSpPr>
          <p:spPr bwMode="auto">
            <a:xfrm>
              <a:off x="3455988" y="831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2" name="Oval 99"/>
            <p:cNvSpPr>
              <a:spLocks noChangeArrowheads="1"/>
            </p:cNvSpPr>
            <p:nvPr/>
          </p:nvSpPr>
          <p:spPr bwMode="auto">
            <a:xfrm>
              <a:off x="3532188" y="10604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3" name="Oval 100"/>
            <p:cNvSpPr>
              <a:spLocks noChangeArrowheads="1"/>
            </p:cNvSpPr>
            <p:nvPr/>
          </p:nvSpPr>
          <p:spPr bwMode="auto">
            <a:xfrm>
              <a:off x="3684588" y="831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4" name="Oval 101"/>
            <p:cNvSpPr>
              <a:spLocks noChangeArrowheads="1"/>
            </p:cNvSpPr>
            <p:nvPr/>
          </p:nvSpPr>
          <p:spPr bwMode="auto">
            <a:xfrm>
              <a:off x="3836988" y="1746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5" name="Oval 102"/>
            <p:cNvSpPr>
              <a:spLocks noChangeArrowheads="1"/>
            </p:cNvSpPr>
            <p:nvPr/>
          </p:nvSpPr>
          <p:spPr bwMode="auto">
            <a:xfrm>
              <a:off x="3989388" y="1898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6" name="Oval 103"/>
            <p:cNvSpPr>
              <a:spLocks noChangeArrowheads="1"/>
            </p:cNvSpPr>
            <p:nvPr/>
          </p:nvSpPr>
          <p:spPr bwMode="auto">
            <a:xfrm>
              <a:off x="3989388" y="1517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7" name="Oval 104"/>
            <p:cNvSpPr>
              <a:spLocks noChangeArrowheads="1"/>
            </p:cNvSpPr>
            <p:nvPr/>
          </p:nvSpPr>
          <p:spPr bwMode="auto">
            <a:xfrm>
              <a:off x="3836988" y="831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8" name="Oval 105"/>
            <p:cNvSpPr>
              <a:spLocks noChangeArrowheads="1"/>
            </p:cNvSpPr>
            <p:nvPr/>
          </p:nvSpPr>
          <p:spPr bwMode="auto">
            <a:xfrm>
              <a:off x="4065588" y="831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9" name="Oval 106"/>
            <p:cNvSpPr>
              <a:spLocks noChangeArrowheads="1"/>
            </p:cNvSpPr>
            <p:nvPr/>
          </p:nvSpPr>
          <p:spPr bwMode="auto">
            <a:xfrm>
              <a:off x="4217988" y="1746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0" name="Oval 107"/>
            <p:cNvSpPr>
              <a:spLocks noChangeArrowheads="1"/>
            </p:cNvSpPr>
            <p:nvPr/>
          </p:nvSpPr>
          <p:spPr bwMode="auto">
            <a:xfrm>
              <a:off x="4370388" y="1898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1" name="Oval 108"/>
            <p:cNvSpPr>
              <a:spLocks noChangeArrowheads="1"/>
            </p:cNvSpPr>
            <p:nvPr/>
          </p:nvSpPr>
          <p:spPr bwMode="auto">
            <a:xfrm>
              <a:off x="4370388" y="1517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2" name="Oval 109"/>
            <p:cNvSpPr>
              <a:spLocks noChangeArrowheads="1"/>
            </p:cNvSpPr>
            <p:nvPr/>
          </p:nvSpPr>
          <p:spPr bwMode="auto">
            <a:xfrm>
              <a:off x="4217988" y="831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3" name="Oval 110"/>
            <p:cNvSpPr>
              <a:spLocks noChangeArrowheads="1"/>
            </p:cNvSpPr>
            <p:nvPr/>
          </p:nvSpPr>
          <p:spPr bwMode="auto">
            <a:xfrm>
              <a:off x="4446588" y="831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4" name="Oval 111"/>
            <p:cNvSpPr>
              <a:spLocks noChangeArrowheads="1"/>
            </p:cNvSpPr>
            <p:nvPr/>
          </p:nvSpPr>
          <p:spPr bwMode="auto">
            <a:xfrm>
              <a:off x="4446588" y="20510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5" name="Oval 112"/>
            <p:cNvSpPr>
              <a:spLocks noChangeArrowheads="1"/>
            </p:cNvSpPr>
            <p:nvPr/>
          </p:nvSpPr>
          <p:spPr bwMode="auto">
            <a:xfrm>
              <a:off x="4598988" y="22034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6" name="Oval 113"/>
            <p:cNvSpPr>
              <a:spLocks noChangeArrowheads="1"/>
            </p:cNvSpPr>
            <p:nvPr/>
          </p:nvSpPr>
          <p:spPr bwMode="auto">
            <a:xfrm>
              <a:off x="4598988" y="18224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7" name="Oval 114"/>
            <p:cNvSpPr>
              <a:spLocks noChangeArrowheads="1"/>
            </p:cNvSpPr>
            <p:nvPr/>
          </p:nvSpPr>
          <p:spPr bwMode="auto">
            <a:xfrm>
              <a:off x="4446588" y="1136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8" name="Oval 115"/>
            <p:cNvSpPr>
              <a:spLocks noChangeArrowheads="1"/>
            </p:cNvSpPr>
            <p:nvPr/>
          </p:nvSpPr>
          <p:spPr bwMode="auto">
            <a:xfrm>
              <a:off x="4675188" y="1136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9" name="Oval 116"/>
            <p:cNvSpPr>
              <a:spLocks noChangeArrowheads="1"/>
            </p:cNvSpPr>
            <p:nvPr/>
          </p:nvSpPr>
          <p:spPr bwMode="auto">
            <a:xfrm>
              <a:off x="3989388" y="20510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0" name="Oval 117"/>
            <p:cNvSpPr>
              <a:spLocks noChangeArrowheads="1"/>
            </p:cNvSpPr>
            <p:nvPr/>
          </p:nvSpPr>
          <p:spPr bwMode="auto">
            <a:xfrm>
              <a:off x="4141788" y="22034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1" name="Oval 118"/>
            <p:cNvSpPr>
              <a:spLocks noChangeArrowheads="1"/>
            </p:cNvSpPr>
            <p:nvPr/>
          </p:nvSpPr>
          <p:spPr bwMode="auto">
            <a:xfrm>
              <a:off x="4141788" y="18224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2" name="Oval 119"/>
            <p:cNvSpPr>
              <a:spLocks noChangeArrowheads="1"/>
            </p:cNvSpPr>
            <p:nvPr/>
          </p:nvSpPr>
          <p:spPr bwMode="auto">
            <a:xfrm>
              <a:off x="3989388" y="1136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3" name="Oval 120"/>
            <p:cNvSpPr>
              <a:spLocks noChangeArrowheads="1"/>
            </p:cNvSpPr>
            <p:nvPr/>
          </p:nvSpPr>
          <p:spPr bwMode="auto">
            <a:xfrm>
              <a:off x="4217988" y="1136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4" name="Oval 121"/>
            <p:cNvSpPr>
              <a:spLocks noChangeArrowheads="1"/>
            </p:cNvSpPr>
            <p:nvPr/>
          </p:nvSpPr>
          <p:spPr bwMode="auto">
            <a:xfrm>
              <a:off x="5056188" y="18224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5" name="Oval 122"/>
            <p:cNvSpPr>
              <a:spLocks noChangeArrowheads="1"/>
            </p:cNvSpPr>
            <p:nvPr/>
          </p:nvSpPr>
          <p:spPr bwMode="auto">
            <a:xfrm>
              <a:off x="3227388" y="450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6" name="Text Box 123"/>
            <p:cNvSpPr txBox="1">
              <a:spLocks noChangeArrowheads="1"/>
            </p:cNvSpPr>
            <p:nvPr/>
          </p:nvSpPr>
          <p:spPr bwMode="auto">
            <a:xfrm>
              <a:off x="2160588" y="3575049"/>
              <a:ext cx="1066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  <a:sym typeface="Symbol" panose="05050102010706020507" pitchFamily="18" charset="2"/>
                </a:rPr>
                <a:t></a:t>
              </a: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 = 3</a:t>
              </a:r>
            </a:p>
          </p:txBody>
        </p:sp>
        <p:sp>
          <p:nvSpPr>
            <p:cNvPr id="127" name="Oval 124"/>
            <p:cNvSpPr>
              <a:spLocks noChangeArrowheads="1"/>
            </p:cNvSpPr>
            <p:nvPr/>
          </p:nvSpPr>
          <p:spPr bwMode="auto">
            <a:xfrm>
              <a:off x="8180388" y="2355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8" name="Oval 125"/>
            <p:cNvSpPr>
              <a:spLocks noChangeArrowheads="1"/>
            </p:cNvSpPr>
            <p:nvPr/>
          </p:nvSpPr>
          <p:spPr bwMode="auto">
            <a:xfrm>
              <a:off x="7875588" y="2127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9" name="Oval 126"/>
            <p:cNvSpPr>
              <a:spLocks noChangeArrowheads="1"/>
            </p:cNvSpPr>
            <p:nvPr/>
          </p:nvSpPr>
          <p:spPr bwMode="auto">
            <a:xfrm>
              <a:off x="7799388" y="2355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0" name="Oval 127"/>
            <p:cNvSpPr>
              <a:spLocks noChangeArrowheads="1"/>
            </p:cNvSpPr>
            <p:nvPr/>
          </p:nvSpPr>
          <p:spPr bwMode="auto">
            <a:xfrm>
              <a:off x="8256588" y="22034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1" name="Oval 128"/>
            <p:cNvSpPr>
              <a:spLocks noChangeArrowheads="1"/>
            </p:cNvSpPr>
            <p:nvPr/>
          </p:nvSpPr>
          <p:spPr bwMode="auto">
            <a:xfrm>
              <a:off x="8485188" y="2127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2" name="Oval 129"/>
            <p:cNvSpPr>
              <a:spLocks noChangeArrowheads="1"/>
            </p:cNvSpPr>
            <p:nvPr/>
          </p:nvSpPr>
          <p:spPr bwMode="auto">
            <a:xfrm>
              <a:off x="8180388" y="1898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3" name="Oval 130"/>
            <p:cNvSpPr>
              <a:spLocks noChangeArrowheads="1"/>
            </p:cNvSpPr>
            <p:nvPr/>
          </p:nvSpPr>
          <p:spPr bwMode="auto">
            <a:xfrm>
              <a:off x="8104188" y="2127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4" name="Oval 131"/>
            <p:cNvSpPr>
              <a:spLocks noChangeArrowheads="1"/>
            </p:cNvSpPr>
            <p:nvPr/>
          </p:nvSpPr>
          <p:spPr bwMode="auto">
            <a:xfrm>
              <a:off x="8637588" y="1974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5" name="Oval 132"/>
            <p:cNvSpPr>
              <a:spLocks noChangeArrowheads="1"/>
            </p:cNvSpPr>
            <p:nvPr/>
          </p:nvSpPr>
          <p:spPr bwMode="auto">
            <a:xfrm>
              <a:off x="8866188" y="1898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6" name="Oval 133"/>
            <p:cNvSpPr>
              <a:spLocks noChangeArrowheads="1"/>
            </p:cNvSpPr>
            <p:nvPr/>
          </p:nvSpPr>
          <p:spPr bwMode="auto">
            <a:xfrm>
              <a:off x="8561388" y="16700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7" name="Oval 134"/>
            <p:cNvSpPr>
              <a:spLocks noChangeArrowheads="1"/>
            </p:cNvSpPr>
            <p:nvPr/>
          </p:nvSpPr>
          <p:spPr bwMode="auto">
            <a:xfrm>
              <a:off x="8485188" y="1898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8" name="Oval 135"/>
            <p:cNvSpPr>
              <a:spLocks noChangeArrowheads="1"/>
            </p:cNvSpPr>
            <p:nvPr/>
          </p:nvSpPr>
          <p:spPr bwMode="auto">
            <a:xfrm>
              <a:off x="8942388" y="2127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9" name="Oval 136"/>
            <p:cNvSpPr>
              <a:spLocks noChangeArrowheads="1"/>
            </p:cNvSpPr>
            <p:nvPr/>
          </p:nvSpPr>
          <p:spPr bwMode="auto">
            <a:xfrm>
              <a:off x="9170988" y="20510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0" name="Oval 137"/>
            <p:cNvSpPr>
              <a:spLocks noChangeArrowheads="1"/>
            </p:cNvSpPr>
            <p:nvPr/>
          </p:nvSpPr>
          <p:spPr bwMode="auto">
            <a:xfrm>
              <a:off x="8866188" y="18224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1" name="Oval 138"/>
            <p:cNvSpPr>
              <a:spLocks noChangeArrowheads="1"/>
            </p:cNvSpPr>
            <p:nvPr/>
          </p:nvSpPr>
          <p:spPr bwMode="auto">
            <a:xfrm>
              <a:off x="8789988" y="20510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2" name="Oval 139"/>
            <p:cNvSpPr>
              <a:spLocks noChangeArrowheads="1"/>
            </p:cNvSpPr>
            <p:nvPr/>
          </p:nvSpPr>
          <p:spPr bwMode="auto">
            <a:xfrm>
              <a:off x="9094788" y="1746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3" name="Oval 140"/>
            <p:cNvSpPr>
              <a:spLocks noChangeArrowheads="1"/>
            </p:cNvSpPr>
            <p:nvPr/>
          </p:nvSpPr>
          <p:spPr bwMode="auto">
            <a:xfrm>
              <a:off x="9170988" y="1593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4" name="Oval 141"/>
            <p:cNvSpPr>
              <a:spLocks noChangeArrowheads="1"/>
            </p:cNvSpPr>
            <p:nvPr/>
          </p:nvSpPr>
          <p:spPr bwMode="auto">
            <a:xfrm>
              <a:off x="8866188" y="1365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5" name="Oval 142"/>
            <p:cNvSpPr>
              <a:spLocks noChangeArrowheads="1"/>
            </p:cNvSpPr>
            <p:nvPr/>
          </p:nvSpPr>
          <p:spPr bwMode="auto">
            <a:xfrm>
              <a:off x="8789988" y="1593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6" name="Oval 143"/>
            <p:cNvSpPr>
              <a:spLocks noChangeArrowheads="1"/>
            </p:cNvSpPr>
            <p:nvPr/>
          </p:nvSpPr>
          <p:spPr bwMode="auto">
            <a:xfrm>
              <a:off x="8561388" y="16700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7" name="Oval 144"/>
            <p:cNvSpPr>
              <a:spLocks noChangeArrowheads="1"/>
            </p:cNvSpPr>
            <p:nvPr/>
          </p:nvSpPr>
          <p:spPr bwMode="auto">
            <a:xfrm>
              <a:off x="8789988" y="1593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8" name="Oval 145"/>
            <p:cNvSpPr>
              <a:spLocks noChangeArrowheads="1"/>
            </p:cNvSpPr>
            <p:nvPr/>
          </p:nvSpPr>
          <p:spPr bwMode="auto">
            <a:xfrm>
              <a:off x="8485188" y="1365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9" name="Oval 146"/>
            <p:cNvSpPr>
              <a:spLocks noChangeArrowheads="1"/>
            </p:cNvSpPr>
            <p:nvPr/>
          </p:nvSpPr>
          <p:spPr bwMode="auto">
            <a:xfrm>
              <a:off x="8408988" y="1593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50" name="Oval 147"/>
            <p:cNvSpPr>
              <a:spLocks noChangeArrowheads="1"/>
            </p:cNvSpPr>
            <p:nvPr/>
          </p:nvSpPr>
          <p:spPr bwMode="auto">
            <a:xfrm>
              <a:off x="8561388" y="2508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51" name="Oval 148"/>
            <p:cNvSpPr>
              <a:spLocks noChangeArrowheads="1"/>
            </p:cNvSpPr>
            <p:nvPr/>
          </p:nvSpPr>
          <p:spPr bwMode="auto">
            <a:xfrm>
              <a:off x="9628188" y="2736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52" name="Oval 149"/>
            <p:cNvSpPr>
              <a:spLocks noChangeArrowheads="1"/>
            </p:cNvSpPr>
            <p:nvPr/>
          </p:nvSpPr>
          <p:spPr bwMode="auto">
            <a:xfrm>
              <a:off x="8485188" y="22034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53" name="Oval 150"/>
            <p:cNvSpPr>
              <a:spLocks noChangeArrowheads="1"/>
            </p:cNvSpPr>
            <p:nvPr/>
          </p:nvSpPr>
          <p:spPr bwMode="auto">
            <a:xfrm>
              <a:off x="8408988" y="24320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54" name="Oval 151"/>
            <p:cNvSpPr>
              <a:spLocks noChangeArrowheads="1"/>
            </p:cNvSpPr>
            <p:nvPr/>
          </p:nvSpPr>
          <p:spPr bwMode="auto">
            <a:xfrm>
              <a:off x="7570788" y="1212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55" name="Rectangle 152"/>
            <p:cNvSpPr>
              <a:spLocks noChangeArrowheads="1"/>
            </p:cNvSpPr>
            <p:nvPr/>
          </p:nvSpPr>
          <p:spPr bwMode="auto">
            <a:xfrm>
              <a:off x="3379788" y="755648"/>
              <a:ext cx="1219200" cy="1219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56" name="Rectangle 153"/>
            <p:cNvSpPr>
              <a:spLocks noChangeArrowheads="1"/>
            </p:cNvSpPr>
            <p:nvPr/>
          </p:nvSpPr>
          <p:spPr bwMode="auto">
            <a:xfrm>
              <a:off x="3989388" y="1060448"/>
              <a:ext cx="914400" cy="1219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57" name="Line 154"/>
            <p:cNvSpPr>
              <a:spLocks noChangeShapeType="1"/>
            </p:cNvSpPr>
            <p:nvPr/>
          </p:nvSpPr>
          <p:spPr bwMode="auto">
            <a:xfrm>
              <a:off x="3074988" y="3422648"/>
              <a:ext cx="259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58" name="Freeform 155"/>
            <p:cNvSpPr>
              <a:spLocks/>
            </p:cNvSpPr>
            <p:nvPr/>
          </p:nvSpPr>
          <p:spPr bwMode="auto">
            <a:xfrm>
              <a:off x="3384552" y="3321048"/>
              <a:ext cx="1557337" cy="109538"/>
            </a:xfrm>
            <a:custGeom>
              <a:avLst/>
              <a:gdLst>
                <a:gd name="T0" fmla="*/ 0 w 981"/>
                <a:gd name="T1" fmla="*/ 2147483647 h 69"/>
                <a:gd name="T2" fmla="*/ 2147483647 w 981"/>
                <a:gd name="T3" fmla="*/ 2147483647 h 69"/>
                <a:gd name="T4" fmla="*/ 2147483647 w 981"/>
                <a:gd name="T5" fmla="*/ 2147483647 h 69"/>
                <a:gd name="T6" fmla="*/ 2147483647 w 981"/>
                <a:gd name="T7" fmla="*/ 2147483647 h 69"/>
                <a:gd name="T8" fmla="*/ 2147483647 w 981"/>
                <a:gd name="T9" fmla="*/ 2147483647 h 69"/>
                <a:gd name="T10" fmla="*/ 2147483647 w 981"/>
                <a:gd name="T11" fmla="*/ 2147483647 h 69"/>
                <a:gd name="T12" fmla="*/ 2147483647 w 981"/>
                <a:gd name="T13" fmla="*/ 2147483647 h 69"/>
                <a:gd name="T14" fmla="*/ 2147483647 w 981"/>
                <a:gd name="T15" fmla="*/ 2147483647 h 69"/>
                <a:gd name="T16" fmla="*/ 0 w 981"/>
                <a:gd name="T17" fmla="*/ 2147483647 h 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81"/>
                <a:gd name="T28" fmla="*/ 0 h 69"/>
                <a:gd name="T29" fmla="*/ 981 w 981"/>
                <a:gd name="T30" fmla="*/ 69 h 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81" h="69">
                  <a:moveTo>
                    <a:pt x="0" y="67"/>
                  </a:moveTo>
                  <a:cubicBezTo>
                    <a:pt x="3" y="66"/>
                    <a:pt x="47" y="57"/>
                    <a:pt x="52" y="52"/>
                  </a:cubicBezTo>
                  <a:cubicBezTo>
                    <a:pt x="57" y="46"/>
                    <a:pt x="54" y="35"/>
                    <a:pt x="59" y="30"/>
                  </a:cubicBezTo>
                  <a:cubicBezTo>
                    <a:pt x="72" y="17"/>
                    <a:pt x="94" y="20"/>
                    <a:pt x="111" y="15"/>
                  </a:cubicBezTo>
                  <a:cubicBezTo>
                    <a:pt x="326" y="34"/>
                    <a:pt x="603" y="11"/>
                    <a:pt x="792" y="8"/>
                  </a:cubicBezTo>
                  <a:cubicBezTo>
                    <a:pt x="839" y="0"/>
                    <a:pt x="879" y="0"/>
                    <a:pt x="926" y="15"/>
                  </a:cubicBezTo>
                  <a:cubicBezTo>
                    <a:pt x="957" y="36"/>
                    <a:pt x="981" y="40"/>
                    <a:pt x="941" y="67"/>
                  </a:cubicBezTo>
                  <a:cubicBezTo>
                    <a:pt x="862" y="48"/>
                    <a:pt x="948" y="66"/>
                    <a:pt x="778" y="67"/>
                  </a:cubicBezTo>
                  <a:cubicBezTo>
                    <a:pt x="519" y="69"/>
                    <a:pt x="259" y="67"/>
                    <a:pt x="0" y="67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59" name="Line 156"/>
            <p:cNvSpPr>
              <a:spLocks noChangeShapeType="1"/>
            </p:cNvSpPr>
            <p:nvPr/>
          </p:nvSpPr>
          <p:spPr bwMode="auto">
            <a:xfrm>
              <a:off x="6122988" y="374648"/>
              <a:ext cx="0" cy="281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60" name="Freeform 157"/>
            <p:cNvSpPr>
              <a:spLocks/>
            </p:cNvSpPr>
            <p:nvPr/>
          </p:nvSpPr>
          <p:spPr bwMode="auto">
            <a:xfrm>
              <a:off x="5970588" y="746124"/>
              <a:ext cx="198438" cy="1522413"/>
            </a:xfrm>
            <a:custGeom>
              <a:avLst/>
              <a:gdLst>
                <a:gd name="T0" fmla="*/ 2147483647 w 125"/>
                <a:gd name="T1" fmla="*/ 0 h 959"/>
                <a:gd name="T2" fmla="*/ 2147483647 w 125"/>
                <a:gd name="T3" fmla="*/ 2147483647 h 959"/>
                <a:gd name="T4" fmla="*/ 2147483647 w 125"/>
                <a:gd name="T5" fmla="*/ 2147483647 h 959"/>
                <a:gd name="T6" fmla="*/ 2147483647 w 125"/>
                <a:gd name="T7" fmla="*/ 2147483647 h 959"/>
                <a:gd name="T8" fmla="*/ 0 w 125"/>
                <a:gd name="T9" fmla="*/ 2147483647 h 959"/>
                <a:gd name="T10" fmla="*/ 2147483647 w 125"/>
                <a:gd name="T11" fmla="*/ 2147483647 h 959"/>
                <a:gd name="T12" fmla="*/ 2147483647 w 125"/>
                <a:gd name="T13" fmla="*/ 2147483647 h 959"/>
                <a:gd name="T14" fmla="*/ 2147483647 w 125"/>
                <a:gd name="T15" fmla="*/ 2147483647 h 959"/>
                <a:gd name="T16" fmla="*/ 2147483647 w 125"/>
                <a:gd name="T17" fmla="*/ 2147483647 h 959"/>
                <a:gd name="T18" fmla="*/ 2147483647 w 125"/>
                <a:gd name="T19" fmla="*/ 2147483647 h 959"/>
                <a:gd name="T20" fmla="*/ 2147483647 w 125"/>
                <a:gd name="T21" fmla="*/ 0 h 9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959"/>
                <a:gd name="T35" fmla="*/ 125 w 125"/>
                <a:gd name="T36" fmla="*/ 959 h 9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959">
                  <a:moveTo>
                    <a:pt x="97" y="0"/>
                  </a:moveTo>
                  <a:cubicBezTo>
                    <a:pt x="92" y="7"/>
                    <a:pt x="86" y="14"/>
                    <a:pt x="82" y="22"/>
                  </a:cubicBezTo>
                  <a:cubicBezTo>
                    <a:pt x="76" y="36"/>
                    <a:pt x="67" y="67"/>
                    <a:pt x="67" y="67"/>
                  </a:cubicBezTo>
                  <a:cubicBezTo>
                    <a:pt x="59" y="183"/>
                    <a:pt x="41" y="283"/>
                    <a:pt x="8" y="393"/>
                  </a:cubicBezTo>
                  <a:cubicBezTo>
                    <a:pt x="5" y="452"/>
                    <a:pt x="0" y="512"/>
                    <a:pt x="0" y="571"/>
                  </a:cubicBezTo>
                  <a:cubicBezTo>
                    <a:pt x="0" y="667"/>
                    <a:pt x="14" y="765"/>
                    <a:pt x="37" y="859"/>
                  </a:cubicBezTo>
                  <a:cubicBezTo>
                    <a:pt x="45" y="893"/>
                    <a:pt x="54" y="937"/>
                    <a:pt x="82" y="956"/>
                  </a:cubicBezTo>
                  <a:cubicBezTo>
                    <a:pt x="114" y="906"/>
                    <a:pt x="89" y="959"/>
                    <a:pt x="89" y="911"/>
                  </a:cubicBezTo>
                  <a:cubicBezTo>
                    <a:pt x="89" y="898"/>
                    <a:pt x="94" y="886"/>
                    <a:pt x="97" y="874"/>
                  </a:cubicBezTo>
                  <a:cubicBezTo>
                    <a:pt x="100" y="647"/>
                    <a:pt x="125" y="384"/>
                    <a:pt x="89" y="148"/>
                  </a:cubicBezTo>
                  <a:cubicBezTo>
                    <a:pt x="98" y="30"/>
                    <a:pt x="97" y="79"/>
                    <a:pt x="97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id-ID" sz="14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86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Strength </a:t>
            </a:r>
          </a:p>
          <a:p>
            <a:pPr lvl="1"/>
            <a:r>
              <a:rPr lang="en-US" dirty="0"/>
              <a:t>automatically finds subspaces of the highest dimensionality such that high density clusters exist in those subspaces</a:t>
            </a:r>
          </a:p>
          <a:p>
            <a:pPr lvl="1"/>
            <a:r>
              <a:rPr lang="en-US" dirty="0"/>
              <a:t>insensitive to the order of records in input and does not presume some canonical data distribution</a:t>
            </a:r>
          </a:p>
          <a:p>
            <a:pPr lvl="1"/>
            <a:r>
              <a:rPr lang="en-US" dirty="0"/>
              <a:t>scales linearly with the size of input and has good scalability as the number of dimensions in the data increases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The accuracy of the clustering result may be degraded at the expense of simplicity of the method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Strength and Weakness of </a:t>
            </a:r>
            <a:r>
              <a:rPr lang="en-US" altLang="zh-CN" i="1" dirty="0">
                <a:ea typeface="SimSun" panose="02010600030101010101" pitchFamily="2" charset="-122"/>
              </a:rPr>
              <a:t>CLIQUE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484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Data </a:t>
            </a:r>
            <a:r>
              <a:rPr lang="en-US" sz="2400" dirty="0">
                <a:solidFill>
                  <a:srgbClr val="C00000"/>
                </a:solidFill>
              </a:rPr>
              <a:t>reduction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Summarization</a:t>
            </a:r>
            <a:r>
              <a:rPr lang="en-US" altLang="zh-CN" dirty="0">
                <a:ea typeface="SimSun" panose="02010600030101010101" pitchFamily="2" charset="-122"/>
              </a:rPr>
              <a:t>: Preprocessing for regression, PCA, classification, and association analysis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Compression</a:t>
            </a:r>
            <a:r>
              <a:rPr lang="en-US" altLang="zh-CN" dirty="0">
                <a:ea typeface="SimSun" panose="02010600030101010101" pitchFamily="2" charset="-122"/>
              </a:rPr>
              <a:t>: Image processing: vector quantization</a:t>
            </a:r>
            <a:endParaRPr lang="en-US" dirty="0"/>
          </a:p>
          <a:p>
            <a:r>
              <a:rPr lang="en-US" sz="2400" dirty="0"/>
              <a:t>Hypothesis generation and testing</a:t>
            </a:r>
          </a:p>
          <a:p>
            <a:r>
              <a:rPr lang="en-US" sz="2400" dirty="0"/>
              <a:t>Prediction based on groups</a:t>
            </a:r>
          </a:p>
          <a:p>
            <a:pPr lvl="1"/>
            <a:r>
              <a:rPr lang="en-US" dirty="0"/>
              <a:t>Cluster &amp; find characteristics/patterns for each group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Finding K-nearest Neighbors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SimSun" panose="02010600030101010101" pitchFamily="2" charset="-122"/>
              </a:rPr>
              <a:t>Localizing search to one or a small number of clusters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</a:rPr>
              <a:t>Outlier detection</a:t>
            </a:r>
            <a:r>
              <a:rPr lang="en-US" altLang="zh-CN" sz="2400" dirty="0">
                <a:ea typeface="SimSun" panose="02010600030101010101" pitchFamily="2" charset="-122"/>
              </a:rPr>
              <a:t>: Outliers are often viewed as those “far away” from any cluster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Cluster Analysis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90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12775"/>
            <a:ext cx="10366176" cy="53690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Biology</a:t>
            </a:r>
            <a:r>
              <a:rPr lang="en-US" altLang="zh-CN" dirty="0">
                <a:ea typeface="SimSun" panose="02010600030101010101" pitchFamily="2" charset="-122"/>
              </a:rPr>
              <a:t>: taxonomy of living things: kingdom, phylum, class, order, family, genus and species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Information retrieval</a:t>
            </a:r>
            <a:r>
              <a:rPr lang="en-US" altLang="zh-CN" dirty="0">
                <a:ea typeface="SimSun" panose="02010600030101010101" pitchFamily="2" charset="-122"/>
              </a:rPr>
              <a:t>: document clustering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Land use</a:t>
            </a:r>
            <a:r>
              <a:rPr lang="en-US" altLang="zh-CN" dirty="0">
                <a:ea typeface="SimSun" panose="02010600030101010101" pitchFamily="2" charset="-122"/>
              </a:rPr>
              <a:t>: Identification of areas of similar land use in an earth observation database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Marketing</a:t>
            </a:r>
            <a:r>
              <a:rPr lang="en-US" altLang="zh-CN" dirty="0">
                <a:ea typeface="SimSun" panose="02010600030101010101" pitchFamily="2" charset="-122"/>
              </a:rPr>
              <a:t>: Help marketers discover distinct groups in their customer bases, and then use this knowledge to develop targeted marketing programs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City-planning</a:t>
            </a:r>
            <a:r>
              <a:rPr lang="en-US" altLang="zh-CN" dirty="0">
                <a:ea typeface="SimSun" panose="02010600030101010101" pitchFamily="2" charset="-122"/>
              </a:rPr>
              <a:t>: Identifying groups of houses according to their house type, value, and geographical location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Earth-quake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studies</a:t>
            </a:r>
            <a:r>
              <a:rPr lang="en-US" altLang="zh-CN" dirty="0">
                <a:ea typeface="SimSun" panose="02010600030101010101" pitchFamily="2" charset="-122"/>
              </a:rPr>
              <a:t>: Observed earth quake epicenters should be clustered along continent faults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Climate</a:t>
            </a:r>
            <a:r>
              <a:rPr lang="en-US" altLang="zh-CN" dirty="0">
                <a:ea typeface="SimSun" panose="02010600030101010101" pitchFamily="2" charset="-122"/>
              </a:rPr>
              <a:t>: understanding earth climate, find patterns of atmospheric and ocean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Economic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Science</a:t>
            </a:r>
            <a:r>
              <a:rPr lang="en-US" altLang="zh-CN" dirty="0">
                <a:ea typeface="SimSun" panose="02010600030101010101" pitchFamily="2" charset="-122"/>
              </a:rPr>
              <a:t>: market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Clustering: Application Examples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88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9271942" cy="484775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Feature selection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Select info concerning the task of interest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Minimal information redundancy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Proximity measure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Similarity of two feature vectors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Clustering criterion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Expressed via a cost function or some rules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Clustering algorithms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Choice of algorithms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Validation of the results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Validation test (also, </a:t>
            </a:r>
            <a:r>
              <a:rPr lang="en-US" i="1" dirty="0"/>
              <a:t>clustering tendency </a:t>
            </a:r>
            <a:r>
              <a:rPr lang="en-US" dirty="0"/>
              <a:t>test)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Interpretation of the results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Integration with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692696"/>
            <a:ext cx="10225136" cy="685800"/>
          </a:xfrm>
        </p:spPr>
        <p:txBody>
          <a:bodyPr>
            <a:normAutofit/>
          </a:bodyPr>
          <a:lstStyle/>
          <a:p>
            <a:r>
              <a:rPr lang="en-US" dirty="0"/>
              <a:t>Basic Steps to Develop a Clustering Task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1111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good clustering method will produce high quality clusters</a:t>
            </a:r>
          </a:p>
          <a:p>
            <a:pPr lvl="1"/>
            <a:r>
              <a:rPr lang="en-US" dirty="0"/>
              <a:t>high intra-class similarity: cohesive within clusters</a:t>
            </a:r>
          </a:p>
          <a:p>
            <a:pPr lvl="1"/>
            <a:r>
              <a:rPr lang="en-US" dirty="0"/>
              <a:t>low inter-class similarity: distinctive between clusters</a:t>
            </a:r>
          </a:p>
          <a:p>
            <a:endParaRPr lang="en-US" dirty="0"/>
          </a:p>
          <a:p>
            <a:r>
              <a:rPr lang="en-US" dirty="0"/>
              <a:t>The quality of a clustering method depends on</a:t>
            </a:r>
          </a:p>
          <a:p>
            <a:pPr lvl="1"/>
            <a:r>
              <a:rPr lang="en-US" dirty="0"/>
              <a:t>the similarity measure used by the method </a:t>
            </a:r>
          </a:p>
          <a:p>
            <a:pPr lvl="1"/>
            <a:r>
              <a:rPr lang="en-US" dirty="0"/>
              <a:t>its implementation, and</a:t>
            </a:r>
          </a:p>
          <a:p>
            <a:pPr lvl="1"/>
            <a:r>
              <a:rPr lang="en-US" dirty="0"/>
              <a:t>Its ability to discover some or all of the hidden patterns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Quality: What Is Good Clustering?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0628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D2626CB6-8589-489F-BD39-F896C4A6B045}"/>
  <p:tag name="GENSWF_ADVANCE_TIME" val="5"/>
  <p:tag name="TIMING" val="|5"/>
  <p:tag name="ISPRING_CUSTOM_TIMING_USED" val="1"/>
</p:tagLst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13441</TotalTime>
  <Words>3738</Words>
  <Application>Microsoft Office PowerPoint</Application>
  <PresentationFormat>Widescreen</PresentationFormat>
  <Paragraphs>638</Paragraphs>
  <Slides>60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60</vt:i4>
      </vt:variant>
    </vt:vector>
  </HeadingPairs>
  <TitlesOfParts>
    <vt:vector size="77" baseType="lpstr">
      <vt:lpstr>ＭＳ Ｐゴシック</vt:lpstr>
      <vt:lpstr>宋体</vt:lpstr>
      <vt:lpstr>宋体</vt:lpstr>
      <vt:lpstr>Arial</vt:lpstr>
      <vt:lpstr>Calibri</vt:lpstr>
      <vt:lpstr>Gulim</vt:lpstr>
      <vt:lpstr>Small Fonts</vt:lpstr>
      <vt:lpstr>Symbol</vt:lpstr>
      <vt:lpstr>Tahoma</vt:lpstr>
      <vt:lpstr>Times New Roman</vt:lpstr>
      <vt:lpstr>Verdana</vt:lpstr>
      <vt:lpstr>Wingdings</vt:lpstr>
      <vt:lpstr>powerpoint-template-apr7</vt:lpstr>
      <vt:lpstr>Equation</vt:lpstr>
      <vt:lpstr>SmartDraw</vt:lpstr>
      <vt:lpstr>Worksheet</vt:lpstr>
      <vt:lpstr>Document</vt:lpstr>
      <vt:lpstr>FAKULTAS TEKNOLOGI INFORMASI</vt:lpstr>
      <vt:lpstr>KLASTERISASI DATA</vt:lpstr>
      <vt:lpstr>Tujuan Pembelajaran</vt:lpstr>
      <vt:lpstr>Algoritma Klastering</vt:lpstr>
      <vt:lpstr>What is Cluster Analysis?</vt:lpstr>
      <vt:lpstr>Applications of Cluster Analysis</vt:lpstr>
      <vt:lpstr>Clustering: Application Examples</vt:lpstr>
      <vt:lpstr>Basic Steps to Develop a Clustering Task</vt:lpstr>
      <vt:lpstr>Quality: What Is Good Clustering?</vt:lpstr>
      <vt:lpstr>Measure the Quality of Clustering</vt:lpstr>
      <vt:lpstr>Considerations for Cluster Analysis</vt:lpstr>
      <vt:lpstr>Requirements and Challenges</vt:lpstr>
      <vt:lpstr>Major Clustering Approaches 1</vt:lpstr>
      <vt:lpstr>Major Clustering Approaches 2</vt:lpstr>
      <vt:lpstr>1. Partitioning Methods</vt:lpstr>
      <vt:lpstr>Partitioning Algorithms: Basic Concept</vt:lpstr>
      <vt:lpstr>The K-Means Clustering Method </vt:lpstr>
      <vt:lpstr>An Example of K-Means Clustering</vt:lpstr>
      <vt:lpstr>Tahapan Algoritma k-Means</vt:lpstr>
      <vt:lpstr>Contoh Kasus – Iterasi 1</vt:lpstr>
      <vt:lpstr>Interasi 2</vt:lpstr>
      <vt:lpstr>Iterasi 3</vt:lpstr>
      <vt:lpstr>Hasil Akhir</vt:lpstr>
      <vt:lpstr>Latihan</vt:lpstr>
      <vt:lpstr>Latihan</vt:lpstr>
      <vt:lpstr>Latihan</vt:lpstr>
      <vt:lpstr>Comments on the K-Means Method</vt:lpstr>
      <vt:lpstr>Variations of the K-Means Method</vt:lpstr>
      <vt:lpstr>What Is the Problem of the K-Means Method?</vt:lpstr>
      <vt:lpstr>PAM: A Typical K-Medoids Algorithm</vt:lpstr>
      <vt:lpstr>The K-Medoid Clustering Method</vt:lpstr>
      <vt:lpstr>2. Hierarchical Methods</vt:lpstr>
      <vt:lpstr>Hierarchical Clustering</vt:lpstr>
      <vt:lpstr>AGNES (Agglomerative Nesting)</vt:lpstr>
      <vt:lpstr>Dendrogram: Shows How Clusters are Merged</vt:lpstr>
      <vt:lpstr>DIANA (Divisive Analysis)</vt:lpstr>
      <vt:lpstr>Distance between Clusters</vt:lpstr>
      <vt:lpstr>Centroid, Radius and Diameter of a Cluster (for numerical data sets)</vt:lpstr>
      <vt:lpstr>3. Density-Based Methods</vt:lpstr>
      <vt:lpstr>Density-Based Clustering Methods</vt:lpstr>
      <vt:lpstr>Density-Based Clustering: Basic Concepts</vt:lpstr>
      <vt:lpstr>Density-Reachable and Density-Connected</vt:lpstr>
      <vt:lpstr>DBSCAN: Density-Based Spatial Clustering of Applications with Noise</vt:lpstr>
      <vt:lpstr>DBSCAN: The Algorithm</vt:lpstr>
      <vt:lpstr>DBSCAN: Sensitive to Parameters</vt:lpstr>
      <vt:lpstr>OPTICS:  A Cluster-Ordering Method (1999)</vt:lpstr>
      <vt:lpstr>OPTICS: Some Extension from DBSCAN</vt:lpstr>
      <vt:lpstr>Core Distance &amp; Reachability Distance</vt:lpstr>
      <vt:lpstr>PowerPoint Presentation</vt:lpstr>
      <vt:lpstr>Density-Based Clustering: OPTICS &amp; Applications</vt:lpstr>
      <vt:lpstr>4. Grid-Based Methods</vt:lpstr>
      <vt:lpstr>Grid-Based Clustering Method </vt:lpstr>
      <vt:lpstr>STING: A Statistical Information Grid Approach</vt:lpstr>
      <vt:lpstr>The STING Clustering Method</vt:lpstr>
      <vt:lpstr>STING Algorithm and Its Analysis</vt:lpstr>
      <vt:lpstr>CLIQUE (Clustering In QUEst) </vt:lpstr>
      <vt:lpstr>CLIQUE: The Major Steps</vt:lpstr>
      <vt:lpstr>PowerPoint Presentation</vt:lpstr>
      <vt:lpstr>Strength and Weakness of CLIQUE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Achmad Solichin</cp:lastModifiedBy>
  <cp:revision>545</cp:revision>
  <dcterms:created xsi:type="dcterms:W3CDTF">2011-05-21T14:11:58Z</dcterms:created>
  <dcterms:modified xsi:type="dcterms:W3CDTF">2020-12-02T09:42:03Z</dcterms:modified>
</cp:coreProperties>
</file>