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98" r:id="rId5"/>
    <p:sldId id="299" r:id="rId6"/>
    <p:sldId id="292" r:id="rId7"/>
    <p:sldId id="258" r:id="rId8"/>
    <p:sldId id="259" r:id="rId9"/>
    <p:sldId id="260" r:id="rId10"/>
    <p:sldId id="290" r:id="rId11"/>
    <p:sldId id="262" r:id="rId12"/>
    <p:sldId id="263" r:id="rId13"/>
    <p:sldId id="265" r:id="rId14"/>
    <p:sldId id="264" r:id="rId15"/>
    <p:sldId id="294" r:id="rId16"/>
    <p:sldId id="266" r:id="rId17"/>
    <p:sldId id="267" r:id="rId18"/>
    <p:sldId id="295" r:id="rId19"/>
    <p:sldId id="269" r:id="rId20"/>
    <p:sldId id="270" r:id="rId21"/>
    <p:sldId id="271" r:id="rId22"/>
    <p:sldId id="272" r:id="rId23"/>
    <p:sldId id="273" r:id="rId24"/>
    <p:sldId id="286" r:id="rId25"/>
    <p:sldId id="287" r:id="rId26"/>
    <p:sldId id="288" r:id="rId27"/>
    <p:sldId id="296" r:id="rId28"/>
    <p:sldId id="289" r:id="rId29"/>
    <p:sldId id="297" r:id="rId30"/>
    <p:sldId id="275" r:id="rId31"/>
    <p:sldId id="268" r:id="rId32"/>
    <p:sldId id="278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1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3.e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8F921-CEA3-4149-A702-860F35403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7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EAB87-AFA0-414C-810E-E10FAE0C7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CB23B-7866-422C-A476-1B8FC63C1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0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33D69-50DF-4D7A-B304-537DEB4DD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8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4AADE-B289-46B4-99BD-66CA9A161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6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AD81D-29A3-4B98-AA3D-C3F61F06B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5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6CBF9-C041-4848-BDBD-CD2D1E4A5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F926-4740-4662-B598-FDB9BC105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273B-C8D1-4D67-A612-180964C3C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6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33118-AE3A-4EEC-BFC9-09A1253B3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4E805-C30A-43E1-9EC7-E6DE6C8A7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9AE9-C904-48DF-9E28-773D3B07C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7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DDDAB-D2EC-4192-8452-94B9DA57A4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di@upi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chmad.Solichin@budiluhur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7608900/Analisis_dalam_Menentukan_Prediksi_Keberhasilan_Penawaran_Kredit_bagi_Pensiunan_Pegawai_Negeri_Sipil_Studi_Kasus_PT_Bank_XYZ_" TargetMode="External"/><Relationship Id="rId2" Type="http://schemas.openxmlformats.org/officeDocument/2006/relationships/hyperlink" Target="https://drive.google.com/file/d/0ByIpbsjsgiwIN3BlUGU2dThXRVk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.polinpdg.ac.id/62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2454"/>
            <a:ext cx="4495800" cy="2631963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43201"/>
            <a:ext cx="12192000" cy="1470025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en-US" sz="6000">
                <a:solidFill>
                  <a:schemeClr val="bg1"/>
                </a:solidFill>
              </a:rPr>
              <a:t>Learning: Decision Tree</a:t>
            </a:r>
            <a:endParaRPr lang="en-US" altLang="en-US" sz="660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9144000" cy="243840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Diadaptasi dari slide </a:t>
            </a:r>
            <a:r>
              <a:rPr lang="en-US" altLang="en-US" sz="2400" b="1"/>
              <a:t>Jiawei Han </a:t>
            </a:r>
            <a:r>
              <a:rPr lang="en-US" altLang="en-US" sz="2400"/>
              <a:t>http://www.cs.uiuc.edu/~hanj/bk2/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1800"/>
              <a:t>Kontributor: </a:t>
            </a:r>
            <a:r>
              <a:rPr lang="en-US" altLang="en-US" sz="1800">
                <a:hlinkClick r:id="rId3"/>
              </a:rPr>
              <a:t>yudi@upi.edu</a:t>
            </a:r>
            <a:r>
              <a:rPr lang="en-US" altLang="en-US" sz="1800"/>
              <a:t> (2012), </a:t>
            </a:r>
            <a:r>
              <a:rPr lang="en-US" altLang="en-US" sz="1800">
                <a:hlinkClick r:id="rId4"/>
              </a:rPr>
              <a:t>achmad.solichin@budiluhur.ac.id</a:t>
            </a:r>
            <a:r>
              <a:rPr lang="en-US" altLang="en-US" sz="1800"/>
              <a:t> (2018)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Proses pembuatan model</a:t>
            </a:r>
          </a:p>
          <a:p>
            <a:pPr lvl="1"/>
            <a:r>
              <a:rPr lang="en-US" altLang="en-US" smtClean="0"/>
              <a:t>Data latihan </a:t>
            </a:r>
            <a:r>
              <a:rPr lang="en-US" altLang="en-US" smtClean="0">
                <a:sym typeface="Wingdings" panose="05000000000000000000" pitchFamily="2" charset="2"/>
              </a:rPr>
              <a:t> Model Klasifikasi</a:t>
            </a:r>
          </a:p>
          <a:p>
            <a:r>
              <a:rPr lang="en-US" altLang="en-US" smtClean="0"/>
              <a:t>Proses testing model</a:t>
            </a:r>
          </a:p>
          <a:p>
            <a:pPr lvl="1"/>
            <a:r>
              <a:rPr lang="en-US" altLang="en-US" smtClean="0"/>
              <a:t>Data testing  </a:t>
            </a:r>
            <a:r>
              <a:rPr lang="en-US" altLang="en-US" smtClean="0">
                <a:sym typeface="Wingdings" panose="05000000000000000000" pitchFamily="2" charset="2"/>
              </a:rPr>
              <a:t> Apakah model sudah benar?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Proses klasifikasi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Data yang tidak diketahui kelasnya  kelas data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Sebelum Klasifikasi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Preprocess data untuk mengurangi noise dan missing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Memilih atribut yang penting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Membuang atribut yang tidak terkait atau duplikasi.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/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Generalize and/or normalize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Evaluasi Metode Klasifikasi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Akurasi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classifier accuracy: memprediksi label kelas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predictor accuracy: memprediksi nilai atribut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kecepatan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Waktu untuk membuat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Waktu untuk menggunakan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Robustness: menangai noise dan missing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Scalability: efisien untuk proses dengan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Model mudah dimengerti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Slide berikutnya… salah satu metode: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Diciptakan oleh Ross Quinlan</a:t>
            </a:r>
          </a:p>
          <a:p>
            <a:pPr eaLnBrk="1" hangingPunct="1"/>
            <a:r>
              <a:rPr lang="en-US" altLang="en-US" smtClean="0"/>
              <a:t>ID3, C4.5, C5.0</a:t>
            </a:r>
          </a:p>
          <a:p>
            <a:pPr eaLnBrk="1" hangingPunct="1"/>
            <a:r>
              <a:rPr lang="en-US" altLang="en-US" smtClean="0"/>
              <a:t>Model direpresentasikan dalam bentuk tree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Tree: Contoh Input (Data Latih) </a:t>
            </a:r>
          </a:p>
        </p:txBody>
      </p:sp>
      <p:graphicFrame>
        <p:nvGraphicFramePr>
          <p:cNvPr id="3074" name="Object 4"/>
          <p:cNvGraphicFramePr>
            <a:graphicFrameLocks noGrp="1"/>
          </p:cNvGraphicFramePr>
          <p:nvPr>
            <p:ph type="body" idx="1"/>
          </p:nvPr>
        </p:nvGraphicFramePr>
        <p:xfrm>
          <a:off x="27432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Masalah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Bagaimana dari data latih tersebut dapat diperoleh model yang bisa mengklasifikasikan secara </a:t>
            </a:r>
            <a:r>
              <a:rPr lang="en-US" altLang="en-US" u="sng" smtClean="0"/>
              <a:t>otomatis?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Model: Decision Tree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322763" y="1295400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4091485" y="2270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484438" y="3184525"/>
            <a:ext cx="1211262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981700" y="318452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3103564" y="1787526"/>
            <a:ext cx="992187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>
            <a:off x="4695825" y="18335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5181601" y="1752601"/>
            <a:ext cx="1668463" cy="142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935289" y="2212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870519" y="2330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>
            <a:off x="2057400" y="3657600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3276600" y="3657600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H="1">
            <a:off x="5867400" y="3657600"/>
            <a:ext cx="7620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7086600" y="3657600"/>
            <a:ext cx="685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4697413" y="2687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1750214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3749968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7464718" y="45720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4399256" y="31877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4114800" y="2362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 rot="-143156">
            <a:off x="5560214" y="45694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7159840" y="3886201"/>
            <a:ext cx="61234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5403945" y="3886201"/>
            <a:ext cx="1293624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3502318" y="39624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2057400" y="39624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981200" y="579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Dari data latih, model ini dibangkitkan secara otomatis…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Tree Dapat Direpresentasikan sebagai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1828801"/>
            <a:ext cx="3505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((age&lt;=30) and (student) 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(age=31..40)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(age&gt;40) and (credit_rating=fair)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BELI_PC=YES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630613" y="1893888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97748" y="2693989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057401" y="3444875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4927600" y="344487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2673351" y="2298700"/>
            <a:ext cx="828675" cy="1087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4002089" y="2335213"/>
            <a:ext cx="1587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4406900" y="2270126"/>
            <a:ext cx="1392238" cy="1166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463801" y="2649538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29131" y="2744789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H="1">
            <a:off x="1800225" y="3833814"/>
            <a:ext cx="700088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17814" y="3833814"/>
            <a:ext cx="636587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4979988" y="3833814"/>
            <a:ext cx="6350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5997575" y="3833814"/>
            <a:ext cx="5715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4003675" y="3036888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1505739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162593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6267450" y="4583114"/>
            <a:ext cx="590550" cy="45878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717925" y="3449638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3517900" y="2770189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 rot="-143156">
            <a:off x="4680739" y="458056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6010276" y="4021139"/>
            <a:ext cx="606425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4492626" y="4021139"/>
            <a:ext cx="1281113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2957806" y="4086226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1801813" y="4086226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Bagaimana cara pemilihan urutan atribut?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897563" y="3101975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5664698" y="390207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4324351" y="465296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7194550" y="4652963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4940301" y="3506789"/>
            <a:ext cx="828675" cy="108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6269039" y="3543301"/>
            <a:ext cx="1587" cy="449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6673850" y="3478213"/>
            <a:ext cx="1392238" cy="1166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4730751" y="385762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7196081" y="395287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4067175" y="5041900"/>
            <a:ext cx="700088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084764" y="5041900"/>
            <a:ext cx="636587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7246938" y="5041900"/>
            <a:ext cx="6350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8264525" y="5041900"/>
            <a:ext cx="5715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6270625" y="4244975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3772689" y="5856289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5429543" y="5856289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8534400" y="5791200"/>
            <a:ext cx="590550" cy="4587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5984875" y="46577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784850" y="3978276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 rot="-143156">
            <a:off x="6947689" y="57886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8277226" y="5229225"/>
            <a:ext cx="606425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6759576" y="5229225"/>
            <a:ext cx="1281113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5224756" y="5294314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4068763" y="5294314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1" name="Left Arrow 30"/>
          <p:cNvSpPr/>
          <p:nvPr/>
        </p:nvSpPr>
        <p:spPr>
          <a:xfrm rot="19561356">
            <a:off x="6630988" y="1889125"/>
            <a:ext cx="1897062" cy="1035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8163265">
            <a:off x="8612982" y="3288507"/>
            <a:ext cx="1852612" cy="1019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3588817">
            <a:off x="2886075" y="3476625"/>
            <a:ext cx="1657350" cy="1104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Cara Pemilihan Atribut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1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Entrophy</a:t>
            </a:r>
            <a:r>
              <a:rPr lang="en-US" altLang="en-US" smtClean="0"/>
              <a:t>: Ukuran kemurnian, semakin murni, semakin homogen, semakin rendah nilainya.</a:t>
            </a:r>
          </a:p>
          <a:p>
            <a:pPr eaLnBrk="1" hangingPunct="1"/>
            <a:r>
              <a:rPr lang="en-US" altLang="en-US" u="sng" smtClean="0"/>
              <a:t>Information  Gain</a:t>
            </a:r>
            <a:r>
              <a:rPr lang="en-US" altLang="en-US" smtClean="0"/>
              <a:t>: pengurangan entropy disebabkan oleh partisi berdasarkan suatu atribut.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Semakin besar info gain = atribut itu semakin membuat homogen = semakin bagus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Idenya </a:t>
            </a:r>
            <a:r>
              <a:rPr lang="en-US" altLang="en-US" smtClean="0">
                <a:sym typeface="Wingdings" panose="05000000000000000000" pitchFamily="2" charset="2"/>
              </a:rPr>
              <a:t> pilih  atribut dengan info gain yg paling besar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Classification</a:t>
            </a:r>
            <a:r>
              <a:rPr lang="en-US" altLang="en-US" sz="240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Memprediksi kelas suatu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Membuat model berdasarkan data pelatihan dan digunakan untuk mengklasifikasi data.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Prediction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Memprediksi nilai yang belum diketahui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Aplikasi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Persetujuan kredit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Diagnosis penyakit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Target marketing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Fraud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/>
              <a:t>Entrophy  untuk dua kelas: + dan -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Entropy(S)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3048000" y="5257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3124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4" name="Arc 7"/>
          <p:cNvSpPr>
            <a:spLocks/>
          </p:cNvSpPr>
          <p:nvPr/>
        </p:nvSpPr>
        <p:spPr bwMode="auto">
          <a:xfrm flipV="1">
            <a:off x="3200400" y="2894013"/>
            <a:ext cx="2286000" cy="2374900"/>
          </a:xfrm>
          <a:custGeom>
            <a:avLst/>
            <a:gdLst>
              <a:gd name="T0" fmla="*/ 2147483647 w 43200"/>
              <a:gd name="T1" fmla="*/ 1178774197 h 22579"/>
              <a:gd name="T2" fmla="*/ 3259402 w 43200"/>
              <a:gd name="T3" fmla="*/ 0 h 22579"/>
              <a:gd name="T4" fmla="*/ 2147483647 w 43200"/>
              <a:gd name="T5" fmla="*/ 1139211547 h 22579"/>
              <a:gd name="T6" fmla="*/ 0 60000 65536"/>
              <a:gd name="T7" fmla="*/ 0 60000 65536"/>
              <a:gd name="T8" fmla="*/ 0 60000 65536"/>
              <a:gd name="T9" fmla="*/ 0 w 43200"/>
              <a:gd name="T10" fmla="*/ 0 h 22579"/>
              <a:gd name="T11" fmla="*/ 43200 w 43200"/>
              <a:gd name="T12" fmla="*/ 22579 h 22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579" fill="none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</a:path>
              <a:path w="43200" h="22579" stroke="0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  <a:lnTo>
                  <a:pt x="21600" y="9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209800" y="2743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004536" y="3429000"/>
            <a:ext cx="73866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entrop</a:t>
            </a:r>
            <a:r>
              <a:rPr lang="en-US" altLang="en-US" sz="36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2860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51816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-p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5562601" y="152400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6019800" y="114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629400" y="16002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8580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8305800" y="1219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73914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 p</a:t>
            </a: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7924801" y="1524001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8915400" y="1600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9220200" y="1219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9525001" y="1600201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2590800" y="5715001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Proprosi contoh positif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5867400" y="4038601"/>
            <a:ext cx="4800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Entropy([9+,5-]) = 0.940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Entropy([7+,7-])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Entropy([14+,0])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Entroy([0+,14-]) = 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5029200" y="541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5410200" y="2057401"/>
            <a:ext cx="495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 (</a:t>
            </a:r>
            <a:r>
              <a:rPr lang="en-US" altLang="en-US"/>
              <a:t>(9 positif, 5 neg)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-(9/14)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(9/14) – (5/14)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(5/14)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= 0.940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Entrophy untuk kelas &gt; 2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09801"/>
          <a:ext cx="5562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1"/>
                        <a:ext cx="5562600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657600" y="4800601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Info (D) = Entrophy (D)  (istilah dibuku J. HAN)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Gain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90801" y="1905001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905001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703513" y="3384551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790640" imgH="215640" progId="Equation.3">
                  <p:embed/>
                </p:oleObj>
              </mc:Choice>
              <mc:Fallback>
                <p:oleObj name="Equation" r:id="rId5" imgW="1790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384551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2"/>
          <p:cNvSpPr txBox="1">
            <a:spLocks noChangeArrowheads="1"/>
          </p:cNvSpPr>
          <p:nvPr/>
        </p:nvSpPr>
        <p:spPr bwMode="auto">
          <a:xfrm>
            <a:off x="2057400" y="4572001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Gain(A) seberapa besar entropy berkurang akibat atribut A. Makin besar makin bagus.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9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Pemilihan Atribut</a:t>
            </a:r>
          </a:p>
        </p:txBody>
      </p:sp>
      <p:sp>
        <p:nvSpPr>
          <p:cNvPr id="6153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371601"/>
            <a:ext cx="4038600" cy="868363"/>
          </a:xfrm>
        </p:spPr>
        <p:txBody>
          <a:bodyPr/>
          <a:lstStyle/>
          <a:p>
            <a:pPr eaLnBrk="1" hangingPunct="1"/>
            <a:r>
              <a:rPr lang="en-US" altLang="en-US" sz="1800"/>
              <a:t>Class P: buys_computer = “yes”</a:t>
            </a:r>
          </a:p>
          <a:p>
            <a:pPr eaLnBrk="1" hangingPunct="1"/>
            <a:r>
              <a:rPr lang="en-US" altLang="en-US" sz="1800"/>
              <a:t>Class N: buys_computer = “no</a:t>
            </a:r>
            <a:r>
              <a:rPr lang="en-US" altLang="en-US" sz="2000"/>
              <a:t>”</a:t>
            </a:r>
          </a:p>
        </p:txBody>
      </p:sp>
      <p:sp>
        <p:nvSpPr>
          <p:cNvPr id="6154" name="Rectangle 25"/>
          <p:cNvSpPr>
            <a:spLocks noChangeArrowheads="1"/>
          </p:cNvSpPr>
          <p:nvPr/>
        </p:nvSpPr>
        <p:spPr bwMode="auto">
          <a:xfrm>
            <a:off x="6248400" y="2743200"/>
            <a:ext cx="4152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en-US" sz="2400">
                <a:solidFill>
                  <a:srgbClr val="121328"/>
                </a:solidFill>
              </a:rPr>
              <a:t>            berarti ada 5 dari 14 “age &lt;=30” dgn 2 yes  dan 3 no.   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6400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" imgW="2044440" imgH="812520" progId="Equation.3">
                  <p:embed/>
                </p:oleObj>
              </mc:Choice>
              <mc:Fallback>
                <p:oleObj name="Equation" r:id="rId3" imgW="2044440" imgH="812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6705600" y="54864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5" imgW="3593880" imgH="1193760" progId="Equation.3">
                  <p:embed/>
                </p:oleObj>
              </mc:Choice>
              <mc:Fallback>
                <p:oleObj name="Equation" r:id="rId5" imgW="3593880" imgH="11937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864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2743200"/>
          <a:ext cx="91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9144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1905000" y="2971800"/>
          <a:ext cx="2590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Worksheet" r:id="rId9" imgW="3352800" imgH="1438250" progId="Excel.Sheet.8">
                  <p:embed/>
                </p:oleObj>
              </mc:Choice>
              <mc:Fallback>
                <p:oleObj name="Worksheet" r:id="rId9" imgW="3352800" imgH="1438250" progId="Excel.Shee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590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2"/>
          <p:cNvGraphicFramePr>
            <a:graphicFrameLocks/>
          </p:cNvGraphicFramePr>
          <p:nvPr/>
        </p:nvGraphicFramePr>
        <p:xfrm>
          <a:off x="19050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3"/>
          <p:cNvGraphicFramePr>
            <a:graphicFrameLocks noChangeAspect="1"/>
          </p:cNvGraphicFramePr>
          <p:nvPr/>
        </p:nvGraphicFramePr>
        <p:xfrm>
          <a:off x="15240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13" imgW="3314520" imgH="393480" progId="Equation.3">
                  <p:embed/>
                </p:oleObj>
              </mc:Choice>
              <mc:Fallback>
                <p:oleObj name="Equation" r:id="rId13" imgW="331452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1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6553200" y="4419600"/>
            <a:ext cx="377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Info(D) – Info age (D) 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           =0.940 – 0.694 = 0.246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Pemilihan Atribut (lanj)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1905000" y="1524001"/>
            <a:ext cx="4675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0.246 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 yang terbesar, dipilih </a:t>
            </a: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/>
              <a:t>Gain (income)=0.029</a:t>
            </a:r>
          </a:p>
          <a:p>
            <a:pPr eaLnBrk="1" hangingPunct="1"/>
            <a:r>
              <a:rPr lang="en-US" altLang="en-US"/>
              <a:t>Gain(student)=0.151</a:t>
            </a:r>
          </a:p>
          <a:p>
            <a:pPr eaLnBrk="1" hangingPunct="1"/>
            <a:r>
              <a:rPr lang="en-US" altLang="en-US"/>
              <a:t>Gain(credit_rating) =0.048</a:t>
            </a:r>
          </a:p>
          <a:p>
            <a:pPr eaLnBrk="1" hangingPunct="1"/>
            <a:endParaRPr lang="en-US" altLang="en-US"/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1981200" y="2895601"/>
            <a:ext cx="6154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Setelah AGE, atribut apa selanjutnya?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Diproses untuk setiap cabang selama masih ada </a:t>
            </a:r>
            <a:r>
              <a:rPr lang="id-ID" altLang="en-US"/>
              <a:t>&gt; 1 kelas</a:t>
            </a:r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6778626" y="420687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6547348" y="5181601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 flipH="1">
            <a:off x="6019800" y="4572000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 flipH="1">
            <a:off x="7151689" y="47450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1" name="Line 19"/>
          <p:cNvSpPr>
            <a:spLocks noChangeShapeType="1"/>
          </p:cNvSpPr>
          <p:nvPr/>
        </p:nvSpPr>
        <p:spPr bwMode="auto">
          <a:xfrm>
            <a:off x="7637464" y="4664076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2" name="Rectangle 20"/>
          <p:cNvSpPr>
            <a:spLocks noChangeArrowheads="1"/>
          </p:cNvSpPr>
          <p:nvPr/>
        </p:nvSpPr>
        <p:spPr bwMode="auto">
          <a:xfrm>
            <a:off x="5391151" y="5124450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3" name="Rectangle 21"/>
          <p:cNvSpPr>
            <a:spLocks noChangeArrowheads="1"/>
          </p:cNvSpPr>
          <p:nvPr/>
        </p:nvSpPr>
        <p:spPr bwMode="auto">
          <a:xfrm>
            <a:off x="8326381" y="524192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7153275" y="559911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6570663" y="5273675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86" name="Rectangle 38"/>
          <p:cNvSpPr>
            <a:spLocks noChangeArrowheads="1"/>
          </p:cNvSpPr>
          <p:nvPr/>
        </p:nvSpPr>
        <p:spPr bwMode="auto">
          <a:xfrm>
            <a:off x="6858000" y="6096000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8687" name="AutoShape 40"/>
          <p:cNvSpPr>
            <a:spLocks/>
          </p:cNvSpPr>
          <p:nvPr/>
        </p:nvSpPr>
        <p:spPr bwMode="auto">
          <a:xfrm>
            <a:off x="7924800" y="5981700"/>
            <a:ext cx="1676400" cy="609600"/>
          </a:xfrm>
          <a:prstGeom prst="borderCallout1">
            <a:avLst>
              <a:gd name="adj1" fmla="val 18750"/>
              <a:gd name="adj2" fmla="val -4546"/>
              <a:gd name="adj3" fmla="val 43750"/>
              <a:gd name="adj4" fmla="val -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Tidak perlu diproses lagi</a:t>
            </a:r>
          </a:p>
        </p:txBody>
      </p:sp>
      <p:sp>
        <p:nvSpPr>
          <p:cNvPr id="28688" name="Text Box 11"/>
          <p:cNvSpPr txBox="1">
            <a:spLocks noChangeArrowheads="1"/>
          </p:cNvSpPr>
          <p:nvPr/>
        </p:nvSpPr>
        <p:spPr bwMode="auto">
          <a:xfrm>
            <a:off x="1828800" y="5715001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yang &lt;=30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5029200" y="4724400"/>
            <a:ext cx="1447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2133601" y="17526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7526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057400" y="12954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age&lt;=30</a:t>
            </a:r>
            <a:endParaRPr lang="en-US" altLang="en-US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2133600" y="3962401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Gain(age) tidak perlu dihitung lagi, hitung gain(student), gain(credit_rating)</a:t>
            </a:r>
            <a:endParaRPr lang="en-US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89164" y="33528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33528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105025" y="4648201"/>
          <a:ext cx="41989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7" imgW="2286000" imgH="393480" progId="Equation.3">
                  <p:embed/>
                </p:oleObj>
              </mc:Choice>
              <mc:Fallback>
                <p:oleObj name="Equation" r:id="rId7" imgW="2286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648201"/>
                        <a:ext cx="419893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34"/>
          <p:cNvSpPr txBox="1">
            <a:spLocks noChangeArrowheads="1"/>
          </p:cNvSpPr>
          <p:nvPr/>
        </p:nvSpPr>
        <p:spPr bwMode="auto">
          <a:xfrm>
            <a:off x="2133600" y="54102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student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 = 0.</a:t>
            </a:r>
            <a:r>
              <a:rPr lang="id-ID" altLang="en-US"/>
              <a:t>97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057401" y="12192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2192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1" y="32766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2766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05000" y="3657601"/>
          <a:ext cx="4851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7" imgW="2641320" imgH="393480" progId="Equation.3">
                  <p:embed/>
                </p:oleObj>
              </mc:Choice>
              <mc:Fallback>
                <p:oleObj name="Equation" r:id="rId7" imgW="2641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1"/>
                        <a:ext cx="48514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>
            <a:spLocks noChangeArrowheads="1"/>
          </p:cNvSpPr>
          <p:nvPr/>
        </p:nvSpPr>
        <p:spPr bwMode="auto">
          <a:xfrm>
            <a:off x="1905000" y="44196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credit_rating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</a:t>
            </a:r>
            <a:r>
              <a:rPr lang="id-ID" altLang="en-US"/>
              <a:t>.95</a:t>
            </a:r>
            <a:r>
              <a:rPr lang="en-US" altLang="en-US"/>
              <a:t> = </a:t>
            </a:r>
            <a:r>
              <a:rPr lang="en-US" altLang="en-US">
                <a:solidFill>
                  <a:schemeClr val="accent2"/>
                </a:solidFill>
              </a:rPr>
              <a:t>0.</a:t>
            </a:r>
            <a:r>
              <a:rPr lang="id-ID" altLang="en-US">
                <a:solidFill>
                  <a:schemeClr val="accent2"/>
                </a:solidFill>
              </a:rPr>
              <a:t>02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981200" y="27432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hitung gain(</a:t>
            </a:r>
            <a:r>
              <a:rPr lang="en-US" altLang="en-US"/>
              <a:t>credit_rating)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005014" y="5257801"/>
          <a:ext cx="5387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9" imgW="2933640" imgH="393480" progId="Equation.3">
                  <p:embed/>
                </p:oleObj>
              </mc:Choice>
              <mc:Fallback>
                <p:oleObj name="Equation" r:id="rId9" imgW="2933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4" y="5257801"/>
                        <a:ext cx="53879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Pilihan Atribut (lanj)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86400" y="457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700" name="Text Box 11"/>
          <p:cNvSpPr txBox="1">
            <a:spLocks noChangeArrowheads="1"/>
          </p:cNvSpPr>
          <p:nvPr/>
        </p:nvSpPr>
        <p:spPr bwMode="auto">
          <a:xfrm>
            <a:off x="7239000" y="4572000"/>
            <a:ext cx="2286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800"/>
              <a:t>Paling besar student</a:t>
            </a:r>
            <a:endParaRPr lang="en-US" altLang="en-US" sz="280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286000" y="2819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Gain (studet)  = 0.97</a:t>
            </a:r>
          </a:p>
          <a:p>
            <a:pPr eaLnBrk="1" hangingPunct="1"/>
            <a:r>
              <a:rPr lang="en-US" altLang="en-US" sz="2800"/>
              <a:t>Gain (</a:t>
            </a:r>
            <a:r>
              <a:rPr lang="id-ID" altLang="en-US" sz="2800"/>
              <a:t>credit_rating</a:t>
            </a:r>
            <a:r>
              <a:rPr lang="en-US" altLang="en-US" sz="2800"/>
              <a:t> =  0.</a:t>
            </a:r>
            <a:r>
              <a:rPr lang="id-ID" altLang="en-US" sz="2800"/>
              <a:t>02</a:t>
            </a:r>
            <a:endParaRPr lang="en-US" altLang="en-US" sz="2800"/>
          </a:p>
          <a:p>
            <a:pPr eaLnBrk="1" hangingPunct="1"/>
            <a:r>
              <a:rPr lang="en-US" altLang="en-US" sz="2800"/>
              <a:t>Gain (income) =  0.4</a:t>
            </a:r>
          </a:p>
        </p:txBody>
      </p: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2209800" y="1676401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Bandingkan </a:t>
            </a:r>
            <a:r>
              <a:rPr lang="en-US" altLang="en-US" sz="2400"/>
              <a:t>semua gain, ambil yang paling besar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4"/>
          <p:cNvSpPr>
            <a:spLocks noChangeShapeType="1"/>
          </p:cNvSpPr>
          <p:nvPr/>
        </p:nvSpPr>
        <p:spPr bwMode="auto">
          <a:xfrm>
            <a:off x="4648200" y="3810000"/>
            <a:ext cx="38100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</a:t>
            </a:r>
            <a:r>
              <a:rPr lang="en-ID" altLang="en-US" smtClean="0"/>
              <a:t>i</a:t>
            </a:r>
            <a:r>
              <a:rPr lang="id-ID" altLang="en-US" smtClean="0"/>
              <a:t>han </a:t>
            </a:r>
            <a:r>
              <a:rPr lang="id-ID" altLang="en-US" smtClean="0"/>
              <a:t>Atribut (lanj)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5562601" y="1676400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331323" y="2651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30726" name="Line 17"/>
          <p:cNvSpPr>
            <a:spLocks noChangeShapeType="1"/>
          </p:cNvSpPr>
          <p:nvPr/>
        </p:nvSpPr>
        <p:spPr bwMode="auto">
          <a:xfrm flipH="1">
            <a:off x="4803775" y="2041525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7" name="Line 18"/>
          <p:cNvSpPr>
            <a:spLocks noChangeShapeType="1"/>
          </p:cNvSpPr>
          <p:nvPr/>
        </p:nvSpPr>
        <p:spPr bwMode="auto">
          <a:xfrm flipH="1">
            <a:off x="5935664" y="22145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6421439" y="2133601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175126" y="2593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7110356" y="2711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937250" y="3068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5354638" y="2743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33" name="Rectangle 38"/>
          <p:cNvSpPr>
            <a:spLocks noChangeArrowheads="1"/>
          </p:cNvSpPr>
          <p:nvPr/>
        </p:nvSpPr>
        <p:spPr bwMode="auto">
          <a:xfrm>
            <a:off x="5641975" y="35655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3048000" y="3810000"/>
            <a:ext cx="12954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2740814" y="51816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4740568" y="51816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7" name="Rectangle 27"/>
          <p:cNvSpPr>
            <a:spLocks noChangeArrowheads="1"/>
          </p:cNvSpPr>
          <p:nvPr/>
        </p:nvSpPr>
        <p:spPr bwMode="auto">
          <a:xfrm>
            <a:off x="4492918" y="44958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8" name="Rectangle 28"/>
          <p:cNvSpPr>
            <a:spLocks noChangeArrowheads="1"/>
          </p:cNvSpPr>
          <p:nvPr/>
        </p:nvSpPr>
        <p:spPr bwMode="auto">
          <a:xfrm>
            <a:off x="3048000" y="44958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9" name="Rectangle 7"/>
          <p:cNvSpPr>
            <a:spLocks noChangeArrowheads="1"/>
          </p:cNvSpPr>
          <p:nvPr/>
        </p:nvSpPr>
        <p:spPr bwMode="auto">
          <a:xfrm>
            <a:off x="3886201" y="335280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4495800" y="2895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1" name="Right Arrow 20"/>
          <p:cNvSpPr/>
          <p:nvPr/>
        </p:nvSpPr>
        <p:spPr>
          <a:xfrm rot="2034975">
            <a:off x="2409825" y="2638425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Latihan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371600"/>
          <a:ext cx="7848600" cy="5362956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99" y="1662793"/>
            <a:ext cx="7823602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4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Mengapa Decision Tree?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Mudah diimplementasikan</a:t>
            </a:r>
          </a:p>
          <a:p>
            <a:pPr eaLnBrk="1" hangingPunct="1"/>
            <a:r>
              <a:rPr lang="en-US" altLang="en-US" smtClean="0"/>
              <a:t>Hipotesis yang dihasilkan mudah dipahami</a:t>
            </a:r>
          </a:p>
          <a:p>
            <a:pPr eaLnBrk="1" hangingPunct="1"/>
            <a:r>
              <a:rPr lang="en-US" altLang="en-US" smtClean="0"/>
              <a:t>Efisien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Decision Tree Cocok </a:t>
            </a:r>
            <a:br>
              <a:rPr lang="en-US" altLang="en-US" sz="4000"/>
            </a:br>
            <a:r>
              <a:rPr lang="en-US" altLang="en-US" sz="4000"/>
              <a:t>untuk Masalah: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Data dalam bentuk atribut-nilai. Kondisi ideal adalah jika isi nilai jumlahnya sedikit. Misalnya: “panas”, “sedang”, “dingin”.</a:t>
            </a:r>
          </a:p>
          <a:p>
            <a:pPr eaLnBrk="1" hangingPunct="1"/>
            <a:r>
              <a:rPr lang="en-US" altLang="en-US" smtClean="0"/>
              <a:t>Output diskrit.</a:t>
            </a:r>
          </a:p>
          <a:p>
            <a:pPr eaLnBrk="1" hangingPunct="1"/>
            <a:r>
              <a:rPr lang="en-US" altLang="en-US" smtClean="0"/>
              <a:t>Training data dapat tidak lengkap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Masalah DT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Overfitting:  terlalu mengikuti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Terlalu banyak cabang, merefleksikan anomali akibat noise atau outlier.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Akurasi rendah untuk data baru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Dua pendekatan untuk menghindari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Prepruning: Hentikan pembuatan tree di awal. Tidak mensplit node jika goodness measure dibawah threshold.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/>
              <a:t>Sulit untuk menentukan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Postpruning: Buang cabang setelah tree jadi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/>
              <a:t>Menggunakan data yang berbeda dengan training untuk menentukan pruned tree yang terbaik.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Pengembangan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Conditional Decision Tree</a:t>
            </a:r>
          </a:p>
          <a:p>
            <a:r>
              <a:rPr lang="en-ID" smtClean="0"/>
              <a:t>Gradient-boosted Trees</a:t>
            </a:r>
          </a:p>
          <a:p>
            <a:r>
              <a:rPr lang="en-ID" smtClean="0"/>
              <a:t>Random Forest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51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2" y="1600201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6268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Hasil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/>
              <a:t>Prediksi Tingkat Kelulusan Mahasiswa Tepat Waktu Menggunakan Naive Bayes: Studi Kasus UIN Syarif Hidayatullah Jakarta (Salmu &amp; Solichin, 2017) – </a:t>
            </a:r>
            <a:r>
              <a:rPr lang="en-ID" sz="2000">
                <a:hlinkClick r:id="rId2"/>
              </a:rPr>
              <a:t>Unduh</a:t>
            </a:r>
            <a:endParaRPr lang="en-ID" sz="2000"/>
          </a:p>
          <a:p>
            <a:r>
              <a:rPr lang="en-ID" sz="2000"/>
              <a:t>Analisis dalam Menentukan Prediksi Keberhasilan Penawaran Kredit bagi Pensiunan Pegawai Negeri Sipil (Studi Kasus: PT Bank XYZ) (Palendeng &amp; Solichin, 2018) – </a:t>
            </a:r>
            <a:r>
              <a:rPr lang="en-ID" sz="2000">
                <a:hlinkClick r:id="rId3"/>
              </a:rPr>
              <a:t>Unduh</a:t>
            </a:r>
            <a:endParaRPr lang="en-ID" sz="2000"/>
          </a:p>
          <a:p>
            <a:r>
              <a:rPr lang="en-ID" sz="2000"/>
              <a:t>Penerapan Algoritma C45 Dalam Mendeteksi Perilaku Nasabah Mikro Kredit Usaha Menggunakan Aplikasi Rapid Miner Studi Kasus PT. Bank Mandiri, Tbk (Persero). (Hallyana, 2012). </a:t>
            </a:r>
          </a:p>
          <a:p>
            <a:r>
              <a:rPr lang="en-ID" sz="2000"/>
              <a:t>Deteksi Dini Penyakit Paru Dengan Metoda Bayesian Berbasis Android (Kurnia dkk, 2016) - </a:t>
            </a:r>
            <a:r>
              <a:rPr lang="en-ID" sz="2000">
                <a:hlinkClick r:id="rId4"/>
              </a:rPr>
              <a:t>Unduh</a:t>
            </a:r>
            <a:r>
              <a:rPr lang="en-ID" sz="2000"/>
              <a:t> </a:t>
            </a:r>
          </a:p>
          <a:p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544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Supervised vs. Unsupervised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Supervised learning (classification)</a:t>
            </a:r>
            <a:endParaRPr lang="en-US" alt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Supervision: Data pelatihan mengandung label kelas.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diklasifikasikan menggunakan model.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Unsupervised learning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pelatihan tidak mengandung label kelas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Mencari kelas atau cluster di dalam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Akan dijelaskan terpisah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0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 Kasus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Input: data mahasiswa</a:t>
            </a:r>
          </a:p>
          <a:p>
            <a:r>
              <a:rPr lang="en-US" altLang="en-US" smtClean="0"/>
              <a:t>Output: dua kelas (lulus_tepat_waktu dan lulus_terlambat)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	Bagaimana kalau diberikan data input mahasiswa, sistem secara otomatis menentukan mhs tersebut akan lulus tepat waktu atau terlambat?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Pembuatan Model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713164" y="1927225"/>
            <a:ext cx="1698625" cy="1506538"/>
            <a:chOff x="1283" y="1118"/>
            <a:chExt cx="1070" cy="949"/>
          </a:xfrm>
        </p:grpSpPr>
        <p:pic>
          <p:nvPicPr>
            <p:cNvPr id="104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Rectangle 6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Pelatihan</a:t>
              </a:r>
            </a:p>
          </p:txBody>
        </p:sp>
      </p:grpSp>
      <p:graphicFrame>
        <p:nvGraphicFramePr>
          <p:cNvPr id="1026" name="Object 7"/>
          <p:cNvGraphicFramePr>
            <a:graphicFrameLocks/>
          </p:cNvGraphicFramePr>
          <p:nvPr/>
        </p:nvGraphicFramePr>
        <p:xfrm>
          <a:off x="1757363" y="3733800"/>
          <a:ext cx="575151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4" imgW="5067330" imgH="2066881" progId="Excel.Sheet.8">
                  <p:embed/>
                </p:oleObj>
              </mc:Choice>
              <mc:Fallback>
                <p:oleObj name="Worksheet" r:id="rId4" imgW="5067330" imgH="2066881" progId="Excel.Shee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733800"/>
                        <a:ext cx="5751512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8"/>
          <p:cNvSpPr>
            <a:spLocks noChangeShapeType="1"/>
          </p:cNvSpPr>
          <p:nvPr/>
        </p:nvSpPr>
        <p:spPr bwMode="auto">
          <a:xfrm flipH="1">
            <a:off x="1982788" y="32639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5413375" y="32639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7772400" y="1447801"/>
            <a:ext cx="1524000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Algoritma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Klasifikasi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 rot="20460000">
            <a:off x="5911850" y="22272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7624764" y="5287964"/>
            <a:ext cx="2890837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IPK &gt; 3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OR MATDAS  =A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THEN tepat_waktu = ‘yes’ </a:t>
            </a:r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153401" y="3124200"/>
            <a:ext cx="1889125" cy="1506538"/>
            <a:chOff x="4081" y="2026"/>
            <a:chExt cx="1190" cy="949"/>
          </a:xfrm>
        </p:grpSpPr>
        <p:pic>
          <p:nvPicPr>
            <p:cNvPr id="1038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035" name="Line 16"/>
          <p:cNvSpPr>
            <a:spLocks noChangeShapeType="1"/>
          </p:cNvSpPr>
          <p:nvPr/>
        </p:nvSpPr>
        <p:spPr bwMode="auto">
          <a:xfrm flipH="1">
            <a:off x="7848601" y="4572001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829800" y="457200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7" name="AutoShape 18"/>
          <p:cNvSpPr>
            <a:spLocks noChangeArrowheads="1"/>
          </p:cNvSpPr>
          <p:nvPr/>
        </p:nvSpPr>
        <p:spPr bwMode="auto">
          <a:xfrm>
            <a:off x="8305800" y="23622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Testing Model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121401" y="1722439"/>
            <a:ext cx="1889125" cy="1506537"/>
            <a:chOff x="2800" y="989"/>
            <a:chExt cx="1190" cy="949"/>
          </a:xfrm>
        </p:grpSpPr>
        <p:pic>
          <p:nvPicPr>
            <p:cNvPr id="206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3833814" y="2887664"/>
            <a:ext cx="1698625" cy="1506537"/>
            <a:chOff x="1359" y="1723"/>
            <a:chExt cx="1070" cy="949"/>
          </a:xfrm>
        </p:grpSpPr>
        <p:pic>
          <p:nvPicPr>
            <p:cNvPr id="2058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2054" name="Line 10"/>
          <p:cNvSpPr>
            <a:spLocks noChangeShapeType="1"/>
          </p:cNvSpPr>
          <p:nvPr/>
        </p:nvSpPr>
        <p:spPr bwMode="auto">
          <a:xfrm flipH="1">
            <a:off x="2103438" y="42243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5534025" y="42243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6" name="Freeform 20"/>
          <p:cNvSpPr>
            <a:spLocks/>
          </p:cNvSpPr>
          <p:nvPr/>
        </p:nvSpPr>
        <p:spPr bwMode="auto">
          <a:xfrm>
            <a:off x="5037138" y="2184401"/>
            <a:ext cx="901700" cy="593725"/>
          </a:xfrm>
          <a:custGeom>
            <a:avLst/>
            <a:gdLst>
              <a:gd name="T0" fmla="*/ 1428929170 w 568"/>
              <a:gd name="T1" fmla="*/ 148688426 h 374"/>
              <a:gd name="T2" fmla="*/ 1267637652 w 568"/>
              <a:gd name="T3" fmla="*/ 554434392 h 374"/>
              <a:gd name="T4" fmla="*/ 1204634567 w 568"/>
              <a:gd name="T5" fmla="*/ 415826538 h 374"/>
              <a:gd name="T6" fmla="*/ 347781512 w 568"/>
              <a:gd name="T7" fmla="*/ 801409624 h 374"/>
              <a:gd name="T8" fmla="*/ 410784598 w 568"/>
              <a:gd name="T9" fmla="*/ 940019165 h 374"/>
              <a:gd name="T10" fmla="*/ 0 w 568"/>
              <a:gd name="T11" fmla="*/ 791329003 h 374"/>
              <a:gd name="T12" fmla="*/ 161289980 w 568"/>
              <a:gd name="T13" fmla="*/ 385584673 h 374"/>
              <a:gd name="T14" fmla="*/ 224293115 w 568"/>
              <a:gd name="T15" fmla="*/ 524192527 h 374"/>
              <a:gd name="T16" fmla="*/ 1081146170 w 568"/>
              <a:gd name="T17" fmla="*/ 138607804 h 374"/>
              <a:gd name="T18" fmla="*/ 1018143084 w 568"/>
              <a:gd name="T19" fmla="*/ 0 h 374"/>
              <a:gd name="T20" fmla="*/ 1428929170 w 568"/>
              <a:gd name="T21" fmla="*/ 14868842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50" name="Object 23"/>
          <p:cNvGraphicFramePr>
            <a:graphicFrameLocks noGrp="1"/>
          </p:cNvGraphicFramePr>
          <p:nvPr>
            <p:ph idx="1"/>
          </p:nvPr>
        </p:nvGraphicFramePr>
        <p:xfrm>
          <a:off x="2074864" y="4872038"/>
          <a:ext cx="645953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5" imgW="5372093" imgH="1657392" progId="Excel.Sheet.8">
                  <p:embed/>
                </p:oleObj>
              </mc:Choice>
              <mc:Fallback>
                <p:oleObj name="Worksheet" r:id="rId5" imgW="5372093" imgH="1657392" progId="Excel.Sheet.8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4" y="4872038"/>
                        <a:ext cx="6459537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4"/>
          <p:cNvSpPr txBox="1">
            <a:spLocks noChangeArrowheads="1"/>
          </p:cNvSpPr>
          <p:nvPr/>
        </p:nvSpPr>
        <p:spPr bwMode="auto">
          <a:xfrm>
            <a:off x="8686800" y="5181601"/>
            <a:ext cx="1671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Sejauh  mana </a:t>
            </a:r>
          </a:p>
          <a:p>
            <a:pPr eaLnBrk="1" hangingPunct="1"/>
            <a:r>
              <a:rPr lang="en-US" altLang="en-US"/>
              <a:t>model tepat </a:t>
            </a:r>
          </a:p>
          <a:p>
            <a:pPr eaLnBrk="1" hangingPunct="1"/>
            <a:r>
              <a:rPr lang="en-US" altLang="en-US"/>
              <a:t>meramalkan?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Klasifikasi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4243389" y="1792289"/>
            <a:ext cx="1889125" cy="1506537"/>
            <a:chOff x="2800" y="989"/>
            <a:chExt cx="1190" cy="949"/>
          </a:xfrm>
        </p:grpSpPr>
        <p:pic>
          <p:nvPicPr>
            <p:cNvPr id="17422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7591425" y="522287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3" name="Freeform 8"/>
          <p:cNvSpPr>
            <a:spLocks/>
          </p:cNvSpPr>
          <p:nvPr/>
        </p:nvSpPr>
        <p:spPr bwMode="auto">
          <a:xfrm>
            <a:off x="6321425" y="2395538"/>
            <a:ext cx="941388" cy="766762"/>
          </a:xfrm>
          <a:custGeom>
            <a:avLst/>
            <a:gdLst>
              <a:gd name="T0" fmla="*/ 0 w 593"/>
              <a:gd name="T1" fmla="*/ 85685260 h 483"/>
              <a:gd name="T2" fmla="*/ 504031509 w 593"/>
              <a:gd name="T3" fmla="*/ 0 h 483"/>
              <a:gd name="T4" fmla="*/ 400705785 w 593"/>
              <a:gd name="T5" fmla="*/ 146168980 h 483"/>
              <a:gd name="T6" fmla="*/ 1297881814 w 593"/>
              <a:gd name="T7" fmla="*/ 771167313 h 483"/>
              <a:gd name="T8" fmla="*/ 1398688076 w 593"/>
              <a:gd name="T9" fmla="*/ 624998383 h 483"/>
              <a:gd name="T10" fmla="*/ 1491933075 w 593"/>
              <a:gd name="T11" fmla="*/ 1129029375 h 483"/>
              <a:gd name="T12" fmla="*/ 987901765 w 593"/>
              <a:gd name="T13" fmla="*/ 1214714610 h 483"/>
              <a:gd name="T14" fmla="*/ 1091228977 w 593"/>
              <a:gd name="T15" fmla="*/ 1068545680 h 483"/>
              <a:gd name="T16" fmla="*/ 194052898 w 593"/>
              <a:gd name="T17" fmla="*/ 443547297 h 483"/>
              <a:gd name="T18" fmla="*/ 93246611 w 593"/>
              <a:gd name="T19" fmla="*/ 589716227 h 483"/>
              <a:gd name="T20" fmla="*/ 0 w 593"/>
              <a:gd name="T21" fmla="*/ 85685260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6445251" y="3409951"/>
            <a:ext cx="1781175" cy="815975"/>
            <a:chOff x="4187" y="2008"/>
            <a:chExt cx="1122" cy="514"/>
          </a:xfrm>
        </p:grpSpPr>
        <p:pic>
          <p:nvPicPr>
            <p:cNvPr id="1742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4291" y="2149"/>
              <a:ext cx="9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Baru</a:t>
              </a: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6103938" y="4484688"/>
            <a:ext cx="2120900" cy="4619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(Tatang, 3.0, A)</a:t>
            </a:r>
          </a:p>
        </p:txBody>
      </p:sp>
      <p:sp>
        <p:nvSpPr>
          <p:cNvPr id="17416" name="Line 13"/>
          <p:cNvSpPr>
            <a:spLocks noChangeShapeType="1"/>
          </p:cNvSpPr>
          <p:nvPr/>
        </p:nvSpPr>
        <p:spPr bwMode="auto">
          <a:xfrm flipH="1">
            <a:off x="5965825" y="4125913"/>
            <a:ext cx="4714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7" name="Line 14"/>
          <p:cNvSpPr>
            <a:spLocks noChangeShapeType="1"/>
          </p:cNvSpPr>
          <p:nvPr/>
        </p:nvSpPr>
        <p:spPr bwMode="auto">
          <a:xfrm>
            <a:off x="8247064" y="4125913"/>
            <a:ext cx="36353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pic>
        <p:nvPicPr>
          <p:cNvPr id="1741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1" y="596106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495800" y="5334001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Lulus tepat waktu?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4981</TotalTime>
  <Words>1219</Words>
  <Application>Microsoft Office PowerPoint</Application>
  <PresentationFormat>Widescreen</PresentationFormat>
  <Paragraphs>362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Wingdings</vt:lpstr>
      <vt:lpstr>Default Design</vt:lpstr>
      <vt:lpstr>Worksheet</vt:lpstr>
      <vt:lpstr>Equation</vt:lpstr>
      <vt:lpstr>Learning: Decision Tree</vt:lpstr>
      <vt:lpstr>Pengantar</vt:lpstr>
      <vt:lpstr>Pengantar</vt:lpstr>
      <vt:lpstr>Contoh Hasil Penelitian</vt:lpstr>
      <vt:lpstr>Supervised vs. Unsupervised Learning</vt:lpstr>
      <vt:lpstr>Contoh Kasus</vt:lpstr>
      <vt:lpstr>Pembuatan Model</vt:lpstr>
      <vt:lpstr>Proses Testing Model</vt:lpstr>
      <vt:lpstr>Proses Klasifikasi</vt:lpstr>
      <vt:lpstr>PowerPoint Presentation</vt:lpstr>
      <vt:lpstr>Sebelum Klasifikasi</vt:lpstr>
      <vt:lpstr>Evaluasi Metode Klasifikasi</vt:lpstr>
      <vt:lpstr>Decision Tree</vt:lpstr>
      <vt:lpstr>Decision Tree: Contoh Input (Data Latih) </vt:lpstr>
      <vt:lpstr>Masalah</vt:lpstr>
      <vt:lpstr>Model: Decision Tree</vt:lpstr>
      <vt:lpstr>Tree Dapat Direpresentasikan sebagai Rule</vt:lpstr>
      <vt:lpstr>Bagaimana cara pemilihan urutan atribut?</vt:lpstr>
      <vt:lpstr>Cara Pemilihan Atribut</vt:lpstr>
      <vt:lpstr>Entrophy  untuk dua kelas: + dan -</vt:lpstr>
      <vt:lpstr>Entrophy untuk kelas &gt; 2</vt:lpstr>
      <vt:lpstr>Information Gain</vt:lpstr>
      <vt:lpstr>Contoh Pemilihan Atribut</vt:lpstr>
      <vt:lpstr>Pemilihan Atribut (lanj)</vt:lpstr>
      <vt:lpstr>Pemilihan Atribut (lanj)</vt:lpstr>
      <vt:lpstr>Pemilihan Atribut (lanj)</vt:lpstr>
      <vt:lpstr>Pilihan Atribut (lanj)</vt:lpstr>
      <vt:lpstr>Pemilihan Atribut (lanj)</vt:lpstr>
      <vt:lpstr>Latihan</vt:lpstr>
      <vt:lpstr>Mengapa Decision Tree?</vt:lpstr>
      <vt:lpstr>Decision Tree Cocok  untuk Masalah:</vt:lpstr>
      <vt:lpstr>Masalah DT</vt:lpstr>
      <vt:lpstr>Pengembangan Decision Tree</vt:lpstr>
      <vt:lpstr>Terima Kasih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</dc:title>
  <dc:creator>yw</dc:creator>
  <cp:lastModifiedBy>Achmad Solichin</cp:lastModifiedBy>
  <cp:revision>90</cp:revision>
  <dcterms:created xsi:type="dcterms:W3CDTF">2008-12-04T22:21:56Z</dcterms:created>
  <dcterms:modified xsi:type="dcterms:W3CDTF">2020-10-20T04:57:05Z</dcterms:modified>
</cp:coreProperties>
</file>