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handoutMasterIdLst>
    <p:handoutMasterId r:id="rId36"/>
  </p:handoutMasterIdLst>
  <p:sldIdLst>
    <p:sldId id="324" r:id="rId2"/>
    <p:sldId id="351" r:id="rId3"/>
    <p:sldId id="352" r:id="rId4"/>
    <p:sldId id="354" r:id="rId5"/>
    <p:sldId id="406" r:id="rId6"/>
    <p:sldId id="427" r:id="rId7"/>
    <p:sldId id="428" r:id="rId8"/>
    <p:sldId id="429" r:id="rId9"/>
    <p:sldId id="430" r:id="rId10"/>
    <p:sldId id="407" r:id="rId11"/>
    <p:sldId id="408" r:id="rId12"/>
    <p:sldId id="409" r:id="rId13"/>
    <p:sldId id="410" r:id="rId14"/>
    <p:sldId id="411" r:id="rId15"/>
    <p:sldId id="412" r:id="rId16"/>
    <p:sldId id="413" r:id="rId17"/>
    <p:sldId id="414" r:id="rId18"/>
    <p:sldId id="415" r:id="rId19"/>
    <p:sldId id="416" r:id="rId20"/>
    <p:sldId id="431" r:id="rId21"/>
    <p:sldId id="417" r:id="rId22"/>
    <p:sldId id="418" r:id="rId23"/>
    <p:sldId id="419" r:id="rId24"/>
    <p:sldId id="420" r:id="rId25"/>
    <p:sldId id="421" r:id="rId26"/>
    <p:sldId id="422" r:id="rId27"/>
    <p:sldId id="423" r:id="rId28"/>
    <p:sldId id="424" r:id="rId29"/>
    <p:sldId id="425" r:id="rId30"/>
    <p:sldId id="426" r:id="rId31"/>
    <p:sldId id="432" r:id="rId32"/>
    <p:sldId id="353" r:id="rId33"/>
    <p:sldId id="348" r:id="rId34"/>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61" d="100"/>
          <a:sy n="61" d="100"/>
        </p:scale>
        <p:origin x="760"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25/10/2020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25/10/2020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lvl1pPr>
            <a:lvl2pPr marL="895350" indent="-438150">
              <a:buFont typeface="Wingdings" panose="05000000000000000000" pitchFamily="2" charset="2"/>
              <a:buChar char="§"/>
              <a:defRPr/>
            </a:lvl2pPr>
            <a:lvl3pPr marL="1347788" indent="-433388">
              <a:buFont typeface="Wingdings" panose="05000000000000000000" pitchFamily="2" charset="2"/>
              <a:buChar char="ü"/>
              <a:defRPr/>
            </a:lvl3pPr>
            <a:lvl4pPr marL="1790700" indent="-419100">
              <a:buFont typeface="Wingdings" panose="05000000000000000000" pitchFamily="2" charset="2"/>
              <a:buChar char="v"/>
              <a:defRPr/>
            </a:lvl4pPr>
            <a:lvl5pPr marL="2243138" indent="-414338">
              <a:buFont typeface="Wingdings" panose="05000000000000000000"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5"/>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23919/EECSI48112.2019.8977081" TargetMode="External"/><Relationship Id="rId2" Type="http://schemas.openxmlformats.org/officeDocument/2006/relationships/hyperlink" Target="http://dx.doi.org/10.21111/fij.v5i1.4007" TargetMode="External"/><Relationship Id="rId1" Type="http://schemas.openxmlformats.org/officeDocument/2006/relationships/slideLayout" Target="../slideLayouts/slideLayout2.xml"/><Relationship Id="rId4" Type="http://schemas.openxmlformats.org/officeDocument/2006/relationships/hyperlink" Target="http://dx.doi.org/10.30865/mib.v4i3.214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ID" sz="4400" b="1" smtClean="0"/>
              <a:t>KECERDASAN TIRUAN</a:t>
            </a:r>
            <a:endParaRPr lang="id-ID" sz="4400" b="1"/>
          </a:p>
          <a:p>
            <a:r>
              <a:rPr lang="id-ID" sz="3600" b="1"/>
              <a:t>[ K</a:t>
            </a:r>
            <a:r>
              <a:rPr lang="en-ID" sz="3600" b="1" smtClean="0"/>
              <a:t>P045</a:t>
            </a:r>
            <a:r>
              <a:rPr lang="id-ID" sz="3600" b="1" smtClean="0"/>
              <a:t> </a:t>
            </a:r>
            <a:r>
              <a:rPr lang="id-ID" sz="3600" b="1"/>
              <a:t>/ </a:t>
            </a:r>
            <a:r>
              <a:rPr lang="en-ID" sz="3600" b="1"/>
              <a:t>3</a:t>
            </a:r>
            <a:r>
              <a:rPr lang="id-ID" sz="3600" b="1"/>
              <a:t> SKS ]</a:t>
            </a:r>
            <a:endParaRPr lang="id-ID" sz="3600" b="1" dirty="0"/>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D" smtClean="0"/>
              <a:t>Klasifikasi </a:t>
            </a:r>
            <a:r>
              <a:rPr lang="id-ID" smtClean="0"/>
              <a:t>Naïve</a:t>
            </a:r>
            <a:r>
              <a:rPr lang="en-ID" smtClean="0"/>
              <a:t> </a:t>
            </a:r>
            <a:r>
              <a:rPr lang="id-ID" smtClean="0"/>
              <a:t>Bayes</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Simple </a:t>
            </a:r>
            <a:r>
              <a:rPr lang="id-ID" smtClean="0"/>
              <a:t>Naïve</a:t>
            </a:r>
            <a:r>
              <a:rPr lang="en-ID" smtClean="0"/>
              <a:t> </a:t>
            </a:r>
            <a:r>
              <a:rPr lang="id-ID" smtClean="0"/>
              <a:t>Bayesian Classifier</a:t>
            </a:r>
            <a:r>
              <a:rPr lang="en-ID" smtClean="0"/>
              <a:t> (NBC)</a:t>
            </a:r>
            <a:r>
              <a:rPr lang="id-ID" smtClean="0"/>
              <a:t> </a:t>
            </a:r>
            <a:r>
              <a:rPr lang="id-ID" dirty="0" smtClean="0"/>
              <a:t>merupakan salah satu metode pengklasifikasi berpeluang sederhana yang berdasarkan pada penerapan Teorema Bayes dengan asumsi antar variabel penjelas saling bebas (independen). </a:t>
            </a:r>
          </a:p>
          <a:p>
            <a:pPr algn="just" fontAlgn="auto">
              <a:spcAft>
                <a:spcPts val="0"/>
              </a:spcAft>
              <a:buFont typeface="Arial" pitchFamily="34" charset="0"/>
              <a:buChar char="•"/>
              <a:defRPr/>
            </a:pPr>
            <a:r>
              <a:rPr lang="id-ID" dirty="0" smtClean="0"/>
              <a:t>Algoritma ini memanfaatkan metode probabilitas dan statistik yang dikemukakan oleh ilmuwan Inggris Thomas Bayes, yaitu memprediksi probabilitas di masa depan berdasarkan pengalaman di masa sebelumnya.</a:t>
            </a:r>
          </a:p>
        </p:txBody>
      </p:sp>
    </p:spTree>
    <p:extLst>
      <p:ext uri="{BB962C8B-B14F-4D97-AF65-F5344CB8AC3E}">
        <p14:creationId xmlns:p14="http://schemas.microsoft.com/office/powerpoint/2010/main" val="353977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D"/>
              <a:t>Klasifikasi </a:t>
            </a:r>
            <a:r>
              <a:rPr lang="id-ID"/>
              <a:t>Naïve</a:t>
            </a:r>
            <a:r>
              <a:rPr lang="en-ID"/>
              <a:t> </a:t>
            </a:r>
            <a:r>
              <a:rPr lang="id-ID"/>
              <a:t>Bayes</a:t>
            </a:r>
            <a:endParaRPr lang="id-ID" smtClean="0"/>
          </a:p>
        </p:txBody>
      </p:sp>
      <p:sp>
        <p:nvSpPr>
          <p:cNvPr id="3" name="Content Placeholder 2"/>
          <p:cNvSpPr>
            <a:spLocks noGrp="1"/>
          </p:cNvSpPr>
          <p:nvPr>
            <p:ph idx="1"/>
          </p:nvPr>
        </p:nvSpPr>
        <p:spPr/>
        <p:txBody>
          <a:bodyPr rtlCol="0">
            <a:normAutofit lnSpcReduction="10000"/>
          </a:bodyPr>
          <a:lstStyle/>
          <a:p>
            <a:pPr algn="just" fontAlgn="auto">
              <a:spcAft>
                <a:spcPts val="0"/>
              </a:spcAft>
              <a:buFont typeface="Arial" pitchFamily="34" charset="0"/>
              <a:buChar char="•"/>
              <a:defRPr/>
            </a:pPr>
            <a:r>
              <a:rPr lang="id-ID" dirty="0"/>
              <a:t>Dua kelompok peneliti, satu oleh Pantel dan Lin, dan yang lain oleh Microsoft Research memperkenalkan metode statistik Bayesian ini pada teknologi anti spam filter. </a:t>
            </a:r>
          </a:p>
          <a:p>
            <a:pPr algn="just" fontAlgn="auto">
              <a:spcAft>
                <a:spcPts val="0"/>
              </a:spcAft>
              <a:buFont typeface="Arial" pitchFamily="34" charset="0"/>
              <a:buChar char="•"/>
              <a:defRPr/>
            </a:pPr>
            <a:r>
              <a:rPr lang="id-ID" dirty="0"/>
              <a:t>Tetapi yang membuat algoritma Bayesian filtering ini popular adalah pendekatan yang dilakukan oleh Paul Graham. Dasar dari teorema naive digunakan dalam pemrograman adalah rumus Bayes berikut ini:</a:t>
            </a:r>
          </a:p>
          <a:p>
            <a:pPr algn="just" fontAlgn="auto">
              <a:spcAft>
                <a:spcPts val="0"/>
              </a:spcAft>
              <a:buNone/>
              <a:defRPr/>
            </a:pPr>
            <a:r>
              <a:rPr lang="id-ID" dirty="0"/>
              <a:t>	P (A|B) = (P(B|A) * P(A))/P(B)</a:t>
            </a:r>
          </a:p>
          <a:p>
            <a:pPr algn="just" fontAlgn="auto">
              <a:spcAft>
                <a:spcPts val="0"/>
              </a:spcAft>
              <a:buNone/>
              <a:defRPr/>
            </a:pPr>
            <a:r>
              <a:rPr lang="id-ID" dirty="0"/>
              <a:t>	Artinya Peluang kejadian A sebagai B ditentukan dari peluang B saat A, peluang A, dan peluang B.</a:t>
            </a:r>
          </a:p>
        </p:txBody>
      </p:sp>
    </p:spTree>
    <p:extLst>
      <p:ext uri="{BB962C8B-B14F-4D97-AF65-F5344CB8AC3E}">
        <p14:creationId xmlns:p14="http://schemas.microsoft.com/office/powerpoint/2010/main" val="390589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smtClean="0"/>
              <a:t>Contoh </a:t>
            </a:r>
            <a:r>
              <a:rPr lang="id-ID" smtClean="0"/>
              <a:t>Kasus</a:t>
            </a:r>
            <a:endParaRPr lang="id-ID" smtClean="0"/>
          </a:p>
        </p:txBody>
      </p:sp>
      <p:sp>
        <p:nvSpPr>
          <p:cNvPr id="6147" name="Content Placeholder 2"/>
          <p:cNvSpPr>
            <a:spLocks noGrp="1"/>
          </p:cNvSpPr>
          <p:nvPr>
            <p:ph idx="1"/>
          </p:nvPr>
        </p:nvSpPr>
        <p:spPr/>
        <p:txBody>
          <a:bodyPr/>
          <a:lstStyle/>
          <a:p>
            <a:pPr algn="just" eaLnBrk="1" hangingPunct="1"/>
            <a:r>
              <a:rPr lang="id-ID" smtClean="0"/>
              <a:t>Misalnya terdapat ingin diketahui apakah suatu objek masuk dalam ketegori dipilih untuk perumahan atau tidak dengan algoritma Naive Bayes Classifier. Untuk menetapkan suatu daerah akan dipilih sebagai lokasi untuk mendirikan perumahan, telah dihimpun 10 </a:t>
            </a:r>
            <a:r>
              <a:rPr lang="en-ID" smtClean="0"/>
              <a:t>data</a:t>
            </a:r>
            <a:r>
              <a:rPr lang="id-ID" smtClean="0"/>
              <a:t>.</a:t>
            </a:r>
            <a:endParaRPr lang="id-ID" smtClean="0"/>
          </a:p>
        </p:txBody>
      </p:sp>
    </p:spTree>
    <p:extLst>
      <p:ext uri="{BB962C8B-B14F-4D97-AF65-F5344CB8AC3E}">
        <p14:creationId xmlns:p14="http://schemas.microsoft.com/office/powerpoint/2010/main" val="17688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a:t>Contoh </a:t>
            </a:r>
            <a:r>
              <a:rPr lang="id-ID" smtClean="0"/>
              <a:t>Kasus</a:t>
            </a:r>
            <a:r>
              <a:rPr lang="en-ID" smtClean="0"/>
              <a:t> 1</a:t>
            </a:r>
            <a:endParaRPr lang="id-ID" smtClean="0"/>
          </a:p>
        </p:txBody>
      </p:sp>
      <p:sp>
        <p:nvSpPr>
          <p:cNvPr id="7171" name="Content Placeholder 2"/>
          <p:cNvSpPr>
            <a:spLocks noGrp="1"/>
          </p:cNvSpPr>
          <p:nvPr>
            <p:ph idx="1"/>
          </p:nvPr>
        </p:nvSpPr>
        <p:spPr/>
        <p:txBody>
          <a:bodyPr/>
          <a:lstStyle/>
          <a:p>
            <a:pPr algn="just" eaLnBrk="1" hangingPunct="1"/>
            <a:r>
              <a:rPr lang="es-ES" smtClean="0"/>
              <a:t>Ada 4 atribut yang digunakan, yaitu:</a:t>
            </a:r>
            <a:endParaRPr lang="id-ID" smtClean="0"/>
          </a:p>
          <a:p>
            <a:pPr lvl="1" algn="just" eaLnBrk="1" hangingPunct="1"/>
            <a:r>
              <a:rPr lang="id-ID" smtClean="0"/>
              <a:t>harga tanah per meter persegi (C1),</a:t>
            </a:r>
          </a:p>
          <a:p>
            <a:pPr lvl="1" algn="just" eaLnBrk="1" hangingPunct="1"/>
            <a:r>
              <a:rPr lang="id-ID" smtClean="0"/>
              <a:t>jarak daerah tersebut dari pusat kota (C2),</a:t>
            </a:r>
          </a:p>
          <a:p>
            <a:pPr lvl="1" algn="just" eaLnBrk="1" hangingPunct="1"/>
            <a:r>
              <a:rPr lang="id-ID" smtClean="0"/>
              <a:t>ada atau tidaknya angkutan umum di daerah tersebut (C3), dan</a:t>
            </a:r>
          </a:p>
          <a:p>
            <a:pPr lvl="1" algn="just" eaLnBrk="1" hangingPunct="1"/>
            <a:r>
              <a:rPr lang="id-ID" smtClean="0"/>
              <a:t>keputusan untuk memilih daerah tersebut sebagai lokasi perumahan (C4).</a:t>
            </a:r>
          </a:p>
        </p:txBody>
      </p:sp>
    </p:spTree>
    <p:extLst>
      <p:ext uri="{BB962C8B-B14F-4D97-AF65-F5344CB8AC3E}">
        <p14:creationId xmlns:p14="http://schemas.microsoft.com/office/powerpoint/2010/main" val="307070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D" smtClean="0"/>
              <a:t>Contoh Kasus 1: Dataset</a:t>
            </a:r>
            <a:endParaRPr lang="id-ID" smtClean="0"/>
          </a:p>
        </p:txBody>
      </p:sp>
      <p:pic>
        <p:nvPicPr>
          <p:cNvPr id="8196" name="Picture 2"/>
          <p:cNvPicPr>
            <a:picLocks noChangeAspect="1" noChangeArrowheads="1"/>
          </p:cNvPicPr>
          <p:nvPr/>
        </p:nvPicPr>
        <p:blipFill>
          <a:blip r:embed="rId2"/>
          <a:srcRect/>
          <a:stretch>
            <a:fillRect/>
          </a:stretch>
        </p:blipFill>
        <p:spPr bwMode="auto">
          <a:xfrm>
            <a:off x="2351584" y="2317046"/>
            <a:ext cx="7282631" cy="4221105"/>
          </a:xfrm>
          <a:prstGeom prst="rect">
            <a:avLst/>
          </a:prstGeom>
          <a:noFill/>
          <a:ln w="9525">
            <a:noFill/>
            <a:miter lim="800000"/>
            <a:headEnd/>
            <a:tailEnd/>
          </a:ln>
        </p:spPr>
      </p:pic>
      <p:sp>
        <p:nvSpPr>
          <p:cNvPr id="2" name="Left Brace 1"/>
          <p:cNvSpPr/>
          <p:nvPr/>
        </p:nvSpPr>
        <p:spPr>
          <a:xfrm rot="5400000">
            <a:off x="5663952" y="-68908"/>
            <a:ext cx="432048" cy="432048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TextBox 2"/>
          <p:cNvSpPr txBox="1"/>
          <p:nvPr/>
        </p:nvSpPr>
        <p:spPr>
          <a:xfrm>
            <a:off x="4932352" y="1529078"/>
            <a:ext cx="2121093" cy="369332"/>
          </a:xfrm>
          <a:prstGeom prst="rect">
            <a:avLst/>
          </a:prstGeom>
          <a:noFill/>
        </p:spPr>
        <p:txBody>
          <a:bodyPr wrap="none" rtlCol="0">
            <a:spAutoFit/>
          </a:bodyPr>
          <a:lstStyle/>
          <a:p>
            <a:r>
              <a:rPr lang="en-ID" smtClean="0"/>
              <a:t>Atribut / Parameter</a:t>
            </a:r>
            <a:endParaRPr lang="en-ID"/>
          </a:p>
        </p:txBody>
      </p:sp>
      <p:sp>
        <p:nvSpPr>
          <p:cNvPr id="7" name="Left Brace 6"/>
          <p:cNvSpPr/>
          <p:nvPr/>
        </p:nvSpPr>
        <p:spPr>
          <a:xfrm rot="5400000">
            <a:off x="8616280" y="1380942"/>
            <a:ext cx="432048" cy="144016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 name="TextBox 7"/>
          <p:cNvSpPr txBox="1"/>
          <p:nvPr/>
        </p:nvSpPr>
        <p:spPr>
          <a:xfrm>
            <a:off x="8112224" y="1515666"/>
            <a:ext cx="1518364" cy="369332"/>
          </a:xfrm>
          <a:prstGeom prst="rect">
            <a:avLst/>
          </a:prstGeom>
          <a:noFill/>
        </p:spPr>
        <p:txBody>
          <a:bodyPr wrap="none" rtlCol="0">
            <a:spAutoFit/>
          </a:bodyPr>
          <a:lstStyle/>
          <a:p>
            <a:pPr algn="ctr"/>
            <a:r>
              <a:rPr lang="en-ID" smtClean="0"/>
              <a:t>Label / Kelas</a:t>
            </a:r>
            <a:endParaRPr lang="en-ID"/>
          </a:p>
        </p:txBody>
      </p:sp>
    </p:spTree>
    <p:extLst>
      <p:ext uri="{BB962C8B-B14F-4D97-AF65-F5344CB8AC3E}">
        <p14:creationId xmlns:p14="http://schemas.microsoft.com/office/powerpoint/2010/main" val="244982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D" smtClean="0"/>
              <a:t>Probabilitas Atribut C1</a:t>
            </a:r>
            <a:endParaRPr lang="id-ID" smtClean="0"/>
          </a:p>
        </p:txBody>
      </p:sp>
      <p:sp>
        <p:nvSpPr>
          <p:cNvPr id="9219" name="Content Placeholder 2"/>
          <p:cNvSpPr>
            <a:spLocks noGrp="1"/>
          </p:cNvSpPr>
          <p:nvPr>
            <p:ph idx="1"/>
          </p:nvPr>
        </p:nvSpPr>
        <p:spPr/>
        <p:txBody>
          <a:bodyPr/>
          <a:lstStyle/>
          <a:p>
            <a:pPr algn="just" eaLnBrk="1" hangingPunct="1"/>
            <a:r>
              <a:rPr lang="id-ID"/>
              <a:t>Probabilitas kemunculan setiap nilai untuk atribut Harga Tanah (C1)</a:t>
            </a:r>
          </a:p>
        </p:txBody>
      </p:sp>
      <p:pic>
        <p:nvPicPr>
          <p:cNvPr id="9220" name="Picture 2"/>
          <p:cNvPicPr>
            <a:picLocks noChangeAspect="1" noChangeArrowheads="1"/>
          </p:cNvPicPr>
          <p:nvPr/>
        </p:nvPicPr>
        <p:blipFill>
          <a:blip r:embed="rId2"/>
          <a:srcRect/>
          <a:stretch>
            <a:fillRect/>
          </a:stretch>
        </p:blipFill>
        <p:spPr bwMode="auto">
          <a:xfrm>
            <a:off x="2381251" y="2643189"/>
            <a:ext cx="7510463" cy="2928937"/>
          </a:xfrm>
          <a:prstGeom prst="rect">
            <a:avLst/>
          </a:prstGeom>
          <a:noFill/>
          <a:ln w="9525">
            <a:noFill/>
            <a:miter lim="800000"/>
            <a:headEnd/>
            <a:tailEnd/>
          </a:ln>
        </p:spPr>
      </p:pic>
    </p:spTree>
    <p:extLst>
      <p:ext uri="{BB962C8B-B14F-4D97-AF65-F5344CB8AC3E}">
        <p14:creationId xmlns:p14="http://schemas.microsoft.com/office/powerpoint/2010/main" val="51660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D" smtClean="0"/>
              <a:t>Probabilitas Atribut C2</a:t>
            </a:r>
            <a:endParaRPr lang="id-ID" smtClean="0"/>
          </a:p>
        </p:txBody>
      </p:sp>
      <p:sp>
        <p:nvSpPr>
          <p:cNvPr id="10243" name="Content Placeholder 2"/>
          <p:cNvSpPr>
            <a:spLocks noGrp="1"/>
          </p:cNvSpPr>
          <p:nvPr>
            <p:ph idx="1"/>
          </p:nvPr>
        </p:nvSpPr>
        <p:spPr/>
        <p:txBody>
          <a:bodyPr/>
          <a:lstStyle/>
          <a:p>
            <a:pPr eaLnBrk="1" hangingPunct="1"/>
            <a:r>
              <a:rPr lang="id-ID"/>
              <a:t>Probabilitas kemunculan setiap nilai untuk atribut Jarak dari Pusat Kota (C2)</a:t>
            </a:r>
          </a:p>
        </p:txBody>
      </p:sp>
      <p:pic>
        <p:nvPicPr>
          <p:cNvPr id="10244" name="Picture 2"/>
          <p:cNvPicPr>
            <a:picLocks noChangeAspect="1" noChangeArrowheads="1"/>
          </p:cNvPicPr>
          <p:nvPr/>
        </p:nvPicPr>
        <p:blipFill>
          <a:blip r:embed="rId2"/>
          <a:srcRect/>
          <a:stretch>
            <a:fillRect/>
          </a:stretch>
        </p:blipFill>
        <p:spPr bwMode="auto">
          <a:xfrm>
            <a:off x="2381251" y="2571751"/>
            <a:ext cx="7623175" cy="3000375"/>
          </a:xfrm>
          <a:prstGeom prst="rect">
            <a:avLst/>
          </a:prstGeom>
          <a:noFill/>
          <a:ln w="9525">
            <a:noFill/>
            <a:miter lim="800000"/>
            <a:headEnd/>
            <a:tailEnd/>
          </a:ln>
        </p:spPr>
      </p:pic>
    </p:spTree>
    <p:extLst>
      <p:ext uri="{BB962C8B-B14F-4D97-AF65-F5344CB8AC3E}">
        <p14:creationId xmlns:p14="http://schemas.microsoft.com/office/powerpoint/2010/main" val="218650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D" smtClean="0"/>
              <a:t>Probabilitas Atribut C3</a:t>
            </a:r>
            <a:endParaRPr lang="id-ID" smtClean="0"/>
          </a:p>
        </p:txBody>
      </p:sp>
      <p:sp>
        <p:nvSpPr>
          <p:cNvPr id="11267" name="Content Placeholder 2"/>
          <p:cNvSpPr>
            <a:spLocks noGrp="1"/>
          </p:cNvSpPr>
          <p:nvPr>
            <p:ph idx="1"/>
          </p:nvPr>
        </p:nvSpPr>
        <p:spPr/>
        <p:txBody>
          <a:bodyPr/>
          <a:lstStyle/>
          <a:p>
            <a:pPr eaLnBrk="1" hangingPunct="1"/>
            <a:r>
              <a:rPr lang="id-ID"/>
              <a:t>Probabilitas kemunculan setiap nilai untuk atribut Ada Angkutan Umum (C3)</a:t>
            </a:r>
          </a:p>
        </p:txBody>
      </p:sp>
      <p:pic>
        <p:nvPicPr>
          <p:cNvPr id="11268" name="Picture 2"/>
          <p:cNvPicPr>
            <a:picLocks noChangeAspect="1" noChangeArrowheads="1"/>
          </p:cNvPicPr>
          <p:nvPr/>
        </p:nvPicPr>
        <p:blipFill>
          <a:blip r:embed="rId2"/>
          <a:srcRect/>
          <a:stretch>
            <a:fillRect/>
          </a:stretch>
        </p:blipFill>
        <p:spPr bwMode="auto">
          <a:xfrm>
            <a:off x="2381250" y="2643189"/>
            <a:ext cx="7196138" cy="2428875"/>
          </a:xfrm>
          <a:prstGeom prst="rect">
            <a:avLst/>
          </a:prstGeom>
          <a:noFill/>
          <a:ln w="9525">
            <a:noFill/>
            <a:miter lim="800000"/>
            <a:headEnd/>
            <a:tailEnd/>
          </a:ln>
        </p:spPr>
      </p:pic>
    </p:spTree>
    <p:extLst>
      <p:ext uri="{BB962C8B-B14F-4D97-AF65-F5344CB8AC3E}">
        <p14:creationId xmlns:p14="http://schemas.microsoft.com/office/powerpoint/2010/main" val="399476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D" smtClean="0"/>
              <a:t>Probabilitas Atribut C4</a:t>
            </a:r>
            <a:endParaRPr lang="id-ID" smtClean="0"/>
          </a:p>
        </p:txBody>
      </p:sp>
      <p:sp>
        <p:nvSpPr>
          <p:cNvPr id="12291" name="Content Placeholder 2"/>
          <p:cNvSpPr>
            <a:spLocks noGrp="1"/>
          </p:cNvSpPr>
          <p:nvPr>
            <p:ph idx="1"/>
          </p:nvPr>
        </p:nvSpPr>
        <p:spPr/>
        <p:txBody>
          <a:bodyPr/>
          <a:lstStyle/>
          <a:p>
            <a:pPr eaLnBrk="1" hangingPunct="1"/>
            <a:r>
              <a:rPr lang="id-ID"/>
              <a:t>Probabilitas kemunculan setiap nilai untuk atribut Dipilih untuk perumahan (C4)</a:t>
            </a:r>
          </a:p>
        </p:txBody>
      </p:sp>
      <p:pic>
        <p:nvPicPr>
          <p:cNvPr id="12292" name="Picture 2"/>
          <p:cNvPicPr>
            <a:picLocks noChangeAspect="1" noChangeArrowheads="1"/>
          </p:cNvPicPr>
          <p:nvPr/>
        </p:nvPicPr>
        <p:blipFill>
          <a:blip r:embed="rId2"/>
          <a:srcRect/>
          <a:stretch>
            <a:fillRect/>
          </a:stretch>
        </p:blipFill>
        <p:spPr bwMode="auto">
          <a:xfrm>
            <a:off x="2381250" y="2643188"/>
            <a:ext cx="7488238" cy="1643062"/>
          </a:xfrm>
          <a:prstGeom prst="rect">
            <a:avLst/>
          </a:prstGeom>
          <a:noFill/>
          <a:ln w="9525">
            <a:noFill/>
            <a:miter lim="800000"/>
            <a:headEnd/>
            <a:tailEnd/>
          </a:ln>
        </p:spPr>
      </p:pic>
    </p:spTree>
    <p:extLst>
      <p:ext uri="{BB962C8B-B14F-4D97-AF65-F5344CB8AC3E}">
        <p14:creationId xmlns:p14="http://schemas.microsoft.com/office/powerpoint/2010/main" val="50334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D" smtClean="0"/>
              <a:t>Data Uji</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Berdasarkan </a:t>
            </a:r>
            <a:r>
              <a:rPr lang="id-ID" dirty="0"/>
              <a:t>data tersebut, apabila diketahui suatu daerah dengan </a:t>
            </a:r>
            <a:r>
              <a:rPr lang="id-ID"/>
              <a:t>harga </a:t>
            </a:r>
            <a:r>
              <a:rPr lang="id-ID" smtClean="0"/>
              <a:t>tanah</a:t>
            </a:r>
            <a:r>
              <a:rPr lang="en-ID" smtClean="0"/>
              <a:t> (C1)=</a:t>
            </a:r>
            <a:r>
              <a:rPr lang="id-ID" smtClean="0"/>
              <a:t> </a:t>
            </a:r>
            <a:r>
              <a:rPr lang="id-ID" b="1" dirty="0"/>
              <a:t>MAHAL</a:t>
            </a:r>
            <a:r>
              <a:rPr lang="id-ID" dirty="0"/>
              <a:t>, jarak dari </a:t>
            </a:r>
            <a:r>
              <a:rPr lang="id-ID"/>
              <a:t>pusat </a:t>
            </a:r>
            <a:r>
              <a:rPr lang="id-ID" smtClean="0"/>
              <a:t>kota</a:t>
            </a:r>
            <a:r>
              <a:rPr lang="en-ID" smtClean="0"/>
              <a:t> (C2)=</a:t>
            </a:r>
            <a:r>
              <a:rPr lang="en-ID"/>
              <a:t> </a:t>
            </a:r>
            <a:r>
              <a:rPr lang="id-ID" b="1" smtClean="0"/>
              <a:t>SEDANG</a:t>
            </a:r>
            <a:r>
              <a:rPr lang="id-ID" dirty="0"/>
              <a:t>, </a:t>
            </a:r>
            <a:r>
              <a:rPr lang="id-ID"/>
              <a:t>dan </a:t>
            </a:r>
            <a:r>
              <a:rPr lang="id-ID" smtClean="0"/>
              <a:t>angkutan umum</a:t>
            </a:r>
            <a:r>
              <a:rPr lang="en-ID" smtClean="0"/>
              <a:t> (C3) = </a:t>
            </a:r>
            <a:r>
              <a:rPr lang="en-ID" b="1" smtClean="0"/>
              <a:t>ADA</a:t>
            </a:r>
            <a:r>
              <a:rPr lang="id-ID" smtClean="0"/>
              <a:t>, </a:t>
            </a:r>
            <a:r>
              <a:rPr lang="id-ID"/>
              <a:t>maka </a:t>
            </a:r>
            <a:r>
              <a:rPr lang="en-ID" smtClean="0"/>
              <a:t>apakah daerah tersebut dapat dipilih untuk perumahan atau tidak?</a:t>
            </a:r>
            <a:endParaRPr lang="id-ID" dirty="0"/>
          </a:p>
        </p:txBody>
      </p:sp>
    </p:spTree>
    <p:extLst>
      <p:ext uri="{BB962C8B-B14F-4D97-AF65-F5344CB8AC3E}">
        <p14:creationId xmlns:p14="http://schemas.microsoft.com/office/powerpoint/2010/main" val="118134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6</a:t>
            </a:r>
            <a:endParaRPr lang="id-ID" sz="2800" dirty="0"/>
          </a:p>
        </p:txBody>
      </p:sp>
      <p:sp>
        <p:nvSpPr>
          <p:cNvPr id="6" name="Subtitle 4"/>
          <p:cNvSpPr>
            <a:spLocks noGrp="1"/>
          </p:cNvSpPr>
          <p:nvPr>
            <p:ph type="title"/>
          </p:nvPr>
        </p:nvSpPr>
        <p:spPr/>
        <p:txBody>
          <a:bodyPr/>
          <a:lstStyle/>
          <a:p>
            <a:r>
              <a:rPr lang="en-ID" smtClean="0">
                <a:solidFill>
                  <a:schemeClr val="tx1"/>
                </a:solidFill>
              </a:rPr>
              <a:t>KLASIFIKASI NAÏVE BAYES</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D" smtClean="0"/>
              <a:t>Data Uji</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endParaRPr lang="id-ID" dirty="0"/>
          </a:p>
          <a:p>
            <a:pPr algn="just" fontAlgn="auto">
              <a:spcAft>
                <a:spcPts val="0"/>
              </a:spcAft>
              <a:buNone/>
              <a:defRPr/>
            </a:pPr>
            <a:r>
              <a:rPr lang="id-ID" dirty="0"/>
              <a:t>YA = P(Ya|Tanah=MAHAL)  . P(Ya|Jarak=SEDANG)  .  	         </a:t>
            </a:r>
          </a:p>
          <a:p>
            <a:pPr algn="just" fontAlgn="auto">
              <a:spcAft>
                <a:spcPts val="0"/>
              </a:spcAft>
              <a:buNone/>
              <a:defRPr/>
            </a:pPr>
            <a:r>
              <a:rPr lang="id-ID" dirty="0"/>
              <a:t>         P(Ya|Angkutan=ADA) . P(Ya)</a:t>
            </a:r>
          </a:p>
          <a:p>
            <a:pPr algn="just" fontAlgn="auto">
              <a:spcAft>
                <a:spcPts val="0"/>
              </a:spcAft>
              <a:buNone/>
              <a:defRPr/>
            </a:pPr>
            <a:r>
              <a:rPr lang="id-ID" dirty="0"/>
              <a:t>      = 1/5 x 2/5 x 1/5 x 5/10 = 2/125 = 0,008</a:t>
            </a:r>
          </a:p>
          <a:p>
            <a:pPr algn="just" fontAlgn="auto">
              <a:spcAft>
                <a:spcPts val="0"/>
              </a:spcAft>
              <a:buNone/>
              <a:defRPr/>
            </a:pPr>
            <a:endParaRPr lang="en-ID" smtClean="0"/>
          </a:p>
          <a:p>
            <a:pPr algn="just" fontAlgn="auto">
              <a:spcAft>
                <a:spcPts val="0"/>
              </a:spcAft>
              <a:buNone/>
              <a:defRPr/>
            </a:pPr>
            <a:r>
              <a:rPr lang="id-ID" smtClean="0"/>
              <a:t>TIDAK=P(Tidak</a:t>
            </a:r>
            <a:r>
              <a:rPr lang="id-ID" dirty="0"/>
              <a:t>| Tanah=MAHAL) . P(Tidak|Jarak=SEDANG) </a:t>
            </a:r>
            <a:r>
              <a:rPr lang="id-ID"/>
              <a:t>. </a:t>
            </a:r>
            <a:r>
              <a:rPr lang="id-ID" smtClean="0"/>
              <a:t>P(Tidak|Angkutan=ADA</a:t>
            </a:r>
            <a:r>
              <a:rPr lang="id-ID" dirty="0"/>
              <a:t>) . P(Tidak)</a:t>
            </a:r>
          </a:p>
          <a:p>
            <a:pPr algn="just" fontAlgn="auto">
              <a:spcAft>
                <a:spcPts val="0"/>
              </a:spcAft>
              <a:buNone/>
              <a:defRPr/>
            </a:pPr>
            <a:r>
              <a:rPr lang="id-ID" dirty="0"/>
              <a:t>            = 3/5 x 1/5 x 3/5 x 5/10 = 2/125 = 0,036</a:t>
            </a:r>
          </a:p>
        </p:txBody>
      </p:sp>
    </p:spTree>
    <p:extLst>
      <p:ext uri="{BB962C8B-B14F-4D97-AF65-F5344CB8AC3E}">
        <p14:creationId xmlns:p14="http://schemas.microsoft.com/office/powerpoint/2010/main" val="308374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id-ID" smtClean="0"/>
              <a:t>...</a:t>
            </a:r>
          </a:p>
        </p:txBody>
      </p:sp>
      <p:sp>
        <p:nvSpPr>
          <p:cNvPr id="14339"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14340" name="Picture 2"/>
          <p:cNvPicPr>
            <a:picLocks noChangeAspect="1" noChangeArrowheads="1"/>
          </p:cNvPicPr>
          <p:nvPr/>
        </p:nvPicPr>
        <p:blipFill>
          <a:blip r:embed="rId2"/>
          <a:srcRect/>
          <a:stretch>
            <a:fillRect/>
          </a:stretch>
        </p:blipFill>
        <p:spPr bwMode="auto">
          <a:xfrm>
            <a:off x="2392363" y="3143250"/>
            <a:ext cx="7516812" cy="1714500"/>
          </a:xfrm>
          <a:prstGeom prst="rect">
            <a:avLst/>
          </a:prstGeom>
          <a:noFill/>
          <a:ln w="9525">
            <a:noFill/>
            <a:miter lim="800000"/>
            <a:headEnd/>
            <a:tailEnd/>
          </a:ln>
        </p:spPr>
      </p:pic>
    </p:spTree>
    <p:extLst>
      <p:ext uri="{BB962C8B-B14F-4D97-AF65-F5344CB8AC3E}">
        <p14:creationId xmlns:p14="http://schemas.microsoft.com/office/powerpoint/2010/main" val="348707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id-ID" smtClean="0"/>
              <a:t>Contoh Kasus </a:t>
            </a:r>
            <a:r>
              <a:rPr lang="en-ID" smtClean="0"/>
              <a:t>2</a:t>
            </a:r>
            <a:endParaRPr lang="id-ID" smtClean="0"/>
          </a:p>
        </p:txBody>
      </p:sp>
      <p:sp>
        <p:nvSpPr>
          <p:cNvPr id="15363" name="Content Placeholder 2"/>
          <p:cNvSpPr>
            <a:spLocks noGrp="1"/>
          </p:cNvSpPr>
          <p:nvPr>
            <p:ph idx="1"/>
          </p:nvPr>
        </p:nvSpPr>
        <p:spPr/>
        <p:txBody>
          <a:bodyPr/>
          <a:lstStyle/>
          <a:p>
            <a:pPr algn="just" eaLnBrk="1" hangingPunct="1"/>
            <a:r>
              <a:rPr lang="nn-NO"/>
              <a:t>Untuk jenis data harga tanah dan jarak pusat kota yang kontinue, misalnya :</a:t>
            </a:r>
            <a:endParaRPr lang="id-ID"/>
          </a:p>
        </p:txBody>
      </p:sp>
      <p:pic>
        <p:nvPicPr>
          <p:cNvPr id="15364" name="Picture 2"/>
          <p:cNvPicPr>
            <a:picLocks noChangeAspect="1" noChangeArrowheads="1"/>
          </p:cNvPicPr>
          <p:nvPr/>
        </p:nvPicPr>
        <p:blipFill>
          <a:blip r:embed="rId2"/>
          <a:srcRect/>
          <a:stretch>
            <a:fillRect/>
          </a:stretch>
        </p:blipFill>
        <p:spPr bwMode="auto">
          <a:xfrm>
            <a:off x="2381251" y="2571750"/>
            <a:ext cx="6429375" cy="3721100"/>
          </a:xfrm>
          <a:prstGeom prst="rect">
            <a:avLst/>
          </a:prstGeom>
          <a:noFill/>
          <a:ln w="9525">
            <a:noFill/>
            <a:miter lim="800000"/>
            <a:headEnd/>
            <a:tailEnd/>
          </a:ln>
        </p:spPr>
      </p:pic>
    </p:spTree>
    <p:extLst>
      <p:ext uri="{BB962C8B-B14F-4D97-AF65-F5344CB8AC3E}">
        <p14:creationId xmlns:p14="http://schemas.microsoft.com/office/powerpoint/2010/main" val="83352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a:t>Contoh Kasus </a:t>
            </a:r>
            <a:r>
              <a:rPr lang="en-ID"/>
              <a:t>2</a:t>
            </a:r>
            <a:endParaRPr lang="id-ID" smtClean="0"/>
          </a:p>
        </p:txBody>
      </p:sp>
      <p:sp>
        <p:nvSpPr>
          <p:cNvPr id="16387" name="Content Placeholder 2"/>
          <p:cNvSpPr>
            <a:spLocks noGrp="1"/>
          </p:cNvSpPr>
          <p:nvPr>
            <p:ph idx="1"/>
          </p:nvPr>
        </p:nvSpPr>
        <p:spPr/>
        <p:txBody>
          <a:bodyPr/>
          <a:lstStyle/>
          <a:p>
            <a:pPr algn="just" eaLnBrk="1" hangingPunct="1"/>
            <a:r>
              <a:rPr lang="id-ID"/>
              <a:t>Namun jika atribut ke-i bersifat kontinu, maka P(xi|C) diestimasi dengan fungsi densitas Gauss.</a:t>
            </a:r>
          </a:p>
          <a:p>
            <a:pPr algn="just" eaLnBrk="1" hangingPunct="1"/>
            <a:r>
              <a:rPr lang="id-ID"/>
              <a:t>Distribusi normal adalah distribusi dari variabel acak kontinu.  Kadang-kadang distribusi normal disebut juga dengan distribusi Gauss.  Distribusi ini merupakan distribusi yang paling penting dan paling banyak digunakan di  bidang statistika.</a:t>
            </a:r>
          </a:p>
          <a:p>
            <a:pPr eaLnBrk="1" hangingPunct="1">
              <a:buFont typeface="Arial" charset="0"/>
              <a:buNone/>
            </a:pPr>
            <a:endParaRPr lang="id-ID"/>
          </a:p>
          <a:p>
            <a:pPr eaLnBrk="1" hangingPunct="1">
              <a:buFont typeface="Arial" charset="0"/>
              <a:buNone/>
            </a:pPr>
            <a:r>
              <a:rPr lang="id-ID" sz="2000"/>
              <a:t>						e = 2,7183</a:t>
            </a:r>
          </a:p>
        </p:txBody>
      </p:sp>
      <p:pic>
        <p:nvPicPr>
          <p:cNvPr id="16388" name="Picture 2"/>
          <p:cNvPicPr>
            <a:picLocks noChangeAspect="1" noChangeArrowheads="1"/>
          </p:cNvPicPr>
          <p:nvPr/>
        </p:nvPicPr>
        <p:blipFill>
          <a:blip r:embed="rId2"/>
          <a:srcRect/>
          <a:stretch>
            <a:fillRect/>
          </a:stretch>
        </p:blipFill>
        <p:spPr bwMode="auto">
          <a:xfrm>
            <a:off x="2452688" y="4857750"/>
            <a:ext cx="3213100" cy="1143000"/>
          </a:xfrm>
          <a:prstGeom prst="rect">
            <a:avLst/>
          </a:prstGeom>
          <a:noFill/>
          <a:ln w="9525">
            <a:noFill/>
            <a:miter lim="800000"/>
            <a:headEnd/>
            <a:tailEnd/>
          </a:ln>
        </p:spPr>
      </p:pic>
    </p:spTree>
    <p:extLst>
      <p:ext uri="{BB962C8B-B14F-4D97-AF65-F5344CB8AC3E}">
        <p14:creationId xmlns:p14="http://schemas.microsoft.com/office/powerpoint/2010/main" val="2234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D"/>
              <a:t>Probabilitas </a:t>
            </a:r>
            <a:r>
              <a:rPr lang="en-ID"/>
              <a:t>Atribut </a:t>
            </a:r>
            <a:r>
              <a:rPr lang="en-ID" smtClean="0"/>
              <a:t>C1</a:t>
            </a:r>
            <a:endParaRPr lang="id-ID" smtClean="0"/>
          </a:p>
        </p:txBody>
      </p:sp>
      <p:sp>
        <p:nvSpPr>
          <p:cNvPr id="17411" name="Content Placeholder 2"/>
          <p:cNvSpPr>
            <a:spLocks noGrp="1"/>
          </p:cNvSpPr>
          <p:nvPr>
            <p:ph idx="1"/>
          </p:nvPr>
        </p:nvSpPr>
        <p:spPr/>
        <p:txBody>
          <a:bodyPr/>
          <a:lstStyle/>
          <a:p>
            <a:pPr eaLnBrk="1" hangingPunct="1"/>
            <a:r>
              <a:rPr lang="id-ID" smtClean="0"/>
              <a:t>Probabilitas kemunculan setiap nilai untuk atribut Harga Tanah (C1)</a:t>
            </a:r>
          </a:p>
        </p:txBody>
      </p:sp>
      <p:pic>
        <p:nvPicPr>
          <p:cNvPr id="17412" name="Picture 2"/>
          <p:cNvPicPr>
            <a:picLocks noChangeAspect="1" noChangeArrowheads="1"/>
          </p:cNvPicPr>
          <p:nvPr/>
        </p:nvPicPr>
        <p:blipFill>
          <a:blip r:embed="rId2"/>
          <a:srcRect/>
          <a:stretch>
            <a:fillRect/>
          </a:stretch>
        </p:blipFill>
        <p:spPr bwMode="auto">
          <a:xfrm>
            <a:off x="2381251" y="2714625"/>
            <a:ext cx="6429375" cy="3263900"/>
          </a:xfrm>
          <a:prstGeom prst="rect">
            <a:avLst/>
          </a:prstGeom>
          <a:noFill/>
          <a:ln w="9525">
            <a:noFill/>
            <a:miter lim="800000"/>
            <a:headEnd/>
            <a:tailEnd/>
          </a:ln>
        </p:spPr>
      </p:pic>
    </p:spTree>
    <p:extLst>
      <p:ext uri="{BB962C8B-B14F-4D97-AF65-F5344CB8AC3E}">
        <p14:creationId xmlns:p14="http://schemas.microsoft.com/office/powerpoint/2010/main" val="177281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D"/>
              <a:t>Probabilitas </a:t>
            </a:r>
            <a:r>
              <a:rPr lang="en-ID"/>
              <a:t>Atribut </a:t>
            </a:r>
            <a:r>
              <a:rPr lang="en-ID" smtClean="0"/>
              <a:t>C2</a:t>
            </a:r>
            <a:endParaRPr lang="id-ID" smtClean="0"/>
          </a:p>
        </p:txBody>
      </p:sp>
      <p:sp>
        <p:nvSpPr>
          <p:cNvPr id="18435" name="Content Placeholder 2"/>
          <p:cNvSpPr>
            <a:spLocks noGrp="1"/>
          </p:cNvSpPr>
          <p:nvPr>
            <p:ph idx="1"/>
          </p:nvPr>
        </p:nvSpPr>
        <p:spPr/>
        <p:txBody>
          <a:bodyPr/>
          <a:lstStyle/>
          <a:p>
            <a:pPr eaLnBrk="1" hangingPunct="1"/>
            <a:r>
              <a:rPr lang="id-ID" smtClean="0"/>
              <a:t>Probabilitas kemunculan setiap nilai untuk atribut Jarak dari Pusat Kota (C2)</a:t>
            </a:r>
          </a:p>
        </p:txBody>
      </p:sp>
      <p:pic>
        <p:nvPicPr>
          <p:cNvPr id="18436" name="Picture 3"/>
          <p:cNvPicPr>
            <a:picLocks noChangeAspect="1" noChangeArrowheads="1"/>
          </p:cNvPicPr>
          <p:nvPr/>
        </p:nvPicPr>
        <p:blipFill>
          <a:blip r:embed="rId2"/>
          <a:srcRect/>
          <a:stretch>
            <a:fillRect/>
          </a:stretch>
        </p:blipFill>
        <p:spPr bwMode="auto">
          <a:xfrm>
            <a:off x="2452689" y="2643188"/>
            <a:ext cx="6143625" cy="3371850"/>
          </a:xfrm>
          <a:prstGeom prst="rect">
            <a:avLst/>
          </a:prstGeom>
          <a:noFill/>
          <a:ln w="9525">
            <a:noFill/>
            <a:miter lim="800000"/>
            <a:headEnd/>
            <a:tailEnd/>
          </a:ln>
        </p:spPr>
      </p:pic>
    </p:spTree>
    <p:extLst>
      <p:ext uri="{BB962C8B-B14F-4D97-AF65-F5344CB8AC3E}">
        <p14:creationId xmlns:p14="http://schemas.microsoft.com/office/powerpoint/2010/main" val="211457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D"/>
              <a:t>Probabilitas </a:t>
            </a:r>
            <a:r>
              <a:rPr lang="en-ID"/>
              <a:t>Atribut </a:t>
            </a:r>
            <a:r>
              <a:rPr lang="en-ID" smtClean="0"/>
              <a:t>C3</a:t>
            </a:r>
            <a:endParaRPr lang="id-ID" smtClean="0"/>
          </a:p>
        </p:txBody>
      </p:sp>
      <p:sp>
        <p:nvSpPr>
          <p:cNvPr id="19459" name="Content Placeholder 2"/>
          <p:cNvSpPr>
            <a:spLocks noGrp="1"/>
          </p:cNvSpPr>
          <p:nvPr>
            <p:ph idx="1"/>
          </p:nvPr>
        </p:nvSpPr>
        <p:spPr/>
        <p:txBody>
          <a:bodyPr/>
          <a:lstStyle/>
          <a:p>
            <a:pPr algn="just" eaLnBrk="1" hangingPunct="1"/>
            <a:r>
              <a:rPr lang="pt-BR" smtClean="0"/>
              <a:t>Probabilitas kemunculan setiap nilai untuk atribut Angkutan Umum (C3)</a:t>
            </a:r>
            <a:endParaRPr lang="id-ID" smtClean="0"/>
          </a:p>
        </p:txBody>
      </p:sp>
      <p:pic>
        <p:nvPicPr>
          <p:cNvPr id="19460" name="Picture 2"/>
          <p:cNvPicPr>
            <a:picLocks noChangeAspect="1" noChangeArrowheads="1"/>
          </p:cNvPicPr>
          <p:nvPr/>
        </p:nvPicPr>
        <p:blipFill>
          <a:blip r:embed="rId2"/>
          <a:srcRect/>
          <a:stretch>
            <a:fillRect/>
          </a:stretch>
        </p:blipFill>
        <p:spPr bwMode="auto">
          <a:xfrm>
            <a:off x="2452688" y="2714625"/>
            <a:ext cx="7429500" cy="2508250"/>
          </a:xfrm>
          <a:prstGeom prst="rect">
            <a:avLst/>
          </a:prstGeom>
          <a:noFill/>
          <a:ln w="9525">
            <a:noFill/>
            <a:miter lim="800000"/>
            <a:headEnd/>
            <a:tailEnd/>
          </a:ln>
        </p:spPr>
      </p:pic>
    </p:spTree>
    <p:extLst>
      <p:ext uri="{BB962C8B-B14F-4D97-AF65-F5344CB8AC3E}">
        <p14:creationId xmlns:p14="http://schemas.microsoft.com/office/powerpoint/2010/main" val="3857563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D"/>
              <a:t>Probabilitas Atribut C4</a:t>
            </a:r>
            <a:endParaRPr lang="id-ID" smtClean="0"/>
          </a:p>
        </p:txBody>
      </p:sp>
      <p:sp>
        <p:nvSpPr>
          <p:cNvPr id="20483" name="Content Placeholder 2"/>
          <p:cNvSpPr>
            <a:spLocks noGrp="1"/>
          </p:cNvSpPr>
          <p:nvPr>
            <p:ph idx="1"/>
          </p:nvPr>
        </p:nvSpPr>
        <p:spPr/>
        <p:txBody>
          <a:bodyPr/>
          <a:lstStyle/>
          <a:p>
            <a:pPr algn="just" eaLnBrk="1" hangingPunct="1"/>
            <a:r>
              <a:rPr lang="id-ID" smtClean="0"/>
              <a:t>Probabilitas kemunculan setiap nilai untuk atribut Dipilih untuk Perumahan (C4)</a:t>
            </a:r>
          </a:p>
        </p:txBody>
      </p:sp>
      <p:pic>
        <p:nvPicPr>
          <p:cNvPr id="20484" name="Picture 2"/>
          <p:cNvPicPr>
            <a:picLocks noChangeAspect="1" noChangeArrowheads="1"/>
          </p:cNvPicPr>
          <p:nvPr/>
        </p:nvPicPr>
        <p:blipFill>
          <a:blip r:embed="rId2"/>
          <a:srcRect/>
          <a:stretch>
            <a:fillRect/>
          </a:stretch>
        </p:blipFill>
        <p:spPr bwMode="auto">
          <a:xfrm>
            <a:off x="2452689" y="2786063"/>
            <a:ext cx="7488237" cy="1643062"/>
          </a:xfrm>
          <a:prstGeom prst="rect">
            <a:avLst/>
          </a:prstGeom>
          <a:noFill/>
          <a:ln w="9525">
            <a:noFill/>
            <a:miter lim="800000"/>
            <a:headEnd/>
            <a:tailEnd/>
          </a:ln>
        </p:spPr>
      </p:pic>
    </p:spTree>
    <p:extLst>
      <p:ext uri="{BB962C8B-B14F-4D97-AF65-F5344CB8AC3E}">
        <p14:creationId xmlns:p14="http://schemas.microsoft.com/office/powerpoint/2010/main" val="39883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D" smtClean="0"/>
              <a:t>Klasifikasi</a:t>
            </a:r>
            <a:endParaRPr lang="id-ID" smtClean="0"/>
          </a:p>
        </p:txBody>
      </p:sp>
      <p:sp>
        <p:nvSpPr>
          <p:cNvPr id="21507" name="Content Placeholder 2"/>
          <p:cNvSpPr>
            <a:spLocks noGrp="1"/>
          </p:cNvSpPr>
          <p:nvPr>
            <p:ph idx="1"/>
          </p:nvPr>
        </p:nvSpPr>
        <p:spPr/>
        <p:txBody>
          <a:bodyPr/>
          <a:lstStyle/>
          <a:p>
            <a:pPr algn="just" eaLnBrk="1" hangingPunct="1"/>
            <a:r>
              <a:rPr lang="sv-SE" smtClean="0"/>
              <a:t>Apabila diberikan C1 = 300, C2 = 17, C3 = Tidak, maka:</a:t>
            </a:r>
            <a:endParaRPr lang="id-ID" smtClean="0"/>
          </a:p>
        </p:txBody>
      </p:sp>
      <p:pic>
        <p:nvPicPr>
          <p:cNvPr id="21508" name="Picture 2"/>
          <p:cNvPicPr>
            <a:picLocks noChangeAspect="1" noChangeArrowheads="1"/>
          </p:cNvPicPr>
          <p:nvPr/>
        </p:nvPicPr>
        <p:blipFill>
          <a:blip r:embed="rId2"/>
          <a:srcRect/>
          <a:stretch>
            <a:fillRect/>
          </a:stretch>
        </p:blipFill>
        <p:spPr bwMode="auto">
          <a:xfrm>
            <a:off x="2438400" y="2643189"/>
            <a:ext cx="6356350" cy="3571875"/>
          </a:xfrm>
          <a:prstGeom prst="rect">
            <a:avLst/>
          </a:prstGeom>
          <a:noFill/>
          <a:ln w="9525">
            <a:noFill/>
            <a:miter lim="800000"/>
            <a:headEnd/>
            <a:tailEnd/>
          </a:ln>
        </p:spPr>
      </p:pic>
    </p:spTree>
    <p:extLst>
      <p:ext uri="{BB962C8B-B14F-4D97-AF65-F5344CB8AC3E}">
        <p14:creationId xmlns:p14="http://schemas.microsoft.com/office/powerpoint/2010/main" val="391441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D"/>
              <a:t>Klasifikasi</a:t>
            </a:r>
            <a:endParaRPr lang="id-ID" smtClean="0"/>
          </a:p>
        </p:txBody>
      </p:sp>
      <p:sp>
        <p:nvSpPr>
          <p:cNvPr id="22531" name="Content Placeholder 2"/>
          <p:cNvSpPr>
            <a:spLocks noGrp="1"/>
          </p:cNvSpPr>
          <p:nvPr>
            <p:ph idx="1"/>
          </p:nvPr>
        </p:nvSpPr>
        <p:spPr/>
        <p:txBody>
          <a:bodyPr/>
          <a:lstStyle/>
          <a:p>
            <a:pPr algn="just" eaLnBrk="1" hangingPunct="1">
              <a:buFont typeface="Arial" charset="0"/>
              <a:buNone/>
            </a:pPr>
            <a:r>
              <a:rPr lang="en-US"/>
              <a:t>Likelihood Ya = (0,0021) x (0,0009) x 4/5 x 5/10</a:t>
            </a:r>
          </a:p>
          <a:p>
            <a:pPr algn="just" eaLnBrk="1" hangingPunct="1">
              <a:buFont typeface="Arial" charset="0"/>
              <a:buNone/>
            </a:pPr>
            <a:r>
              <a:rPr lang="id-ID"/>
              <a:t>			  </a:t>
            </a:r>
            <a:r>
              <a:rPr lang="en-US"/>
              <a:t>= 0,000000756.</a:t>
            </a:r>
            <a:endParaRPr lang="id-ID"/>
          </a:p>
          <a:p>
            <a:pPr algn="just" eaLnBrk="1" hangingPunct="1">
              <a:buFont typeface="Arial" charset="0"/>
              <a:buNone/>
            </a:pPr>
            <a:r>
              <a:rPr lang="id-ID"/>
              <a:t>Likelihood Tidak = (0,0013) x (0,0633) x 2/5 x 5/10</a:t>
            </a:r>
          </a:p>
          <a:p>
            <a:pPr algn="just" eaLnBrk="1" hangingPunct="1">
              <a:buFont typeface="Arial" charset="0"/>
              <a:buNone/>
            </a:pPr>
            <a:r>
              <a:rPr lang="id-ID"/>
              <a:t>			        = 0,000016458.</a:t>
            </a:r>
          </a:p>
        </p:txBody>
      </p:sp>
    </p:spTree>
    <p:extLst>
      <p:ext uri="{BB962C8B-B14F-4D97-AF65-F5344CB8AC3E}">
        <p14:creationId xmlns:p14="http://schemas.microsoft.com/office/powerpoint/2010/main" val="182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a:t>
            </a:r>
            <a:r>
              <a:rPr lang="id-ID" smtClean="0"/>
              <a:t>memaham</a:t>
            </a:r>
            <a:r>
              <a:rPr lang="en-ID" smtClean="0"/>
              <a:t>i </a:t>
            </a:r>
            <a:r>
              <a:rPr lang="en-ID" smtClean="0"/>
              <a:t>konsep klasifikasi menggunakan metode Naïve Bayes</a:t>
            </a:r>
            <a:endParaRPr lang="id-ID"/>
          </a:p>
        </p:txBody>
      </p:sp>
    </p:spTree>
    <p:extLst>
      <p:ext uri="{BB962C8B-B14F-4D97-AF65-F5344CB8AC3E}">
        <p14:creationId xmlns:p14="http://schemas.microsoft.com/office/powerpoint/2010/main" val="61080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D"/>
              <a:t>Klasifikasi</a:t>
            </a:r>
            <a:endParaRPr lang="id-ID" smtClean="0"/>
          </a:p>
        </p:txBody>
      </p:sp>
      <p:sp>
        <p:nvSpPr>
          <p:cNvPr id="23555"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23556" name="Picture 2"/>
          <p:cNvPicPr>
            <a:picLocks noChangeAspect="1" noChangeArrowheads="1"/>
          </p:cNvPicPr>
          <p:nvPr/>
        </p:nvPicPr>
        <p:blipFill>
          <a:blip r:embed="rId2"/>
          <a:srcRect/>
          <a:stretch>
            <a:fillRect/>
          </a:stretch>
        </p:blipFill>
        <p:spPr bwMode="auto">
          <a:xfrm>
            <a:off x="1952625" y="3124201"/>
            <a:ext cx="8496300" cy="1590675"/>
          </a:xfrm>
          <a:prstGeom prst="rect">
            <a:avLst/>
          </a:prstGeom>
          <a:noFill/>
          <a:ln w="9525">
            <a:noFill/>
            <a:miter lim="800000"/>
            <a:headEnd/>
            <a:tailEnd/>
          </a:ln>
        </p:spPr>
      </p:pic>
    </p:spTree>
    <p:extLst>
      <p:ext uri="{BB962C8B-B14F-4D97-AF65-F5344CB8AC3E}">
        <p14:creationId xmlns:p14="http://schemas.microsoft.com/office/powerpoint/2010/main" val="49565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Penelitian Naïve Bayes</a:t>
            </a:r>
            <a:endParaRPr lang="en-ID"/>
          </a:p>
        </p:txBody>
      </p:sp>
      <p:sp>
        <p:nvSpPr>
          <p:cNvPr id="3" name="Content Placeholder 2"/>
          <p:cNvSpPr>
            <a:spLocks noGrp="1"/>
          </p:cNvSpPr>
          <p:nvPr>
            <p:ph idx="1"/>
          </p:nvPr>
        </p:nvSpPr>
        <p:spPr>
          <a:xfrm>
            <a:off x="609600" y="1371600"/>
            <a:ext cx="11176000" cy="4953000"/>
          </a:xfrm>
        </p:spPr>
        <p:txBody>
          <a:bodyPr/>
          <a:lstStyle/>
          <a:p>
            <a:r>
              <a:rPr lang="en-ID" sz="1800"/>
              <a:t>Ahmad Zainul Mafakhir, Achmad Solichin. 2020. Penerapan Metode Naïve Bayes Classifier Untuk Penjurusan Siswa Pada Madrasah Aliyah Al-Falah Jakarta. Fountain Informatics Journals (FIJ), Vol. 5, No. 1, Hal. 21-26, 2020. ISSN 2541-4313 (Print). DOI: </a:t>
            </a:r>
            <a:r>
              <a:rPr lang="en-ID" sz="1800">
                <a:hlinkClick r:id="rId2"/>
              </a:rPr>
              <a:t>http</a:t>
            </a:r>
            <a:r>
              <a:rPr lang="en-ID" sz="1800">
                <a:hlinkClick r:id="rId2"/>
              </a:rPr>
              <a:t>://</a:t>
            </a:r>
            <a:r>
              <a:rPr lang="en-ID" sz="1800" smtClean="0">
                <a:hlinkClick r:id="rId2"/>
              </a:rPr>
              <a:t>dx.doi.org/10.21111/fij.v5i1.4007</a:t>
            </a:r>
            <a:r>
              <a:rPr lang="en-ID" sz="1800" smtClean="0"/>
              <a:t> </a:t>
            </a:r>
          </a:p>
          <a:p>
            <a:r>
              <a:rPr lang="en-GB" sz="1800"/>
              <a:t>Achmad Solichin. 2019. Comparison of Decision Tree, Naïve Bayes and K-Nearest Neighbors for Predicting Thesis Graduation. Proceeding of The 6th International Conference on Electrical Engineering, Computer Science and Informatics (EECSI </a:t>
            </a:r>
            <a:r>
              <a:rPr lang="en-GB" sz="1800"/>
              <a:t>2019</a:t>
            </a:r>
            <a:r>
              <a:rPr lang="en-GB" sz="1800"/>
              <a:t>). </a:t>
            </a:r>
            <a:r>
              <a:rPr lang="en-GB" sz="1800">
                <a:hlinkClick r:id="rId3"/>
              </a:rPr>
              <a:t>https</a:t>
            </a:r>
            <a:r>
              <a:rPr lang="en-GB" sz="1800">
                <a:hlinkClick r:id="rId3"/>
              </a:rPr>
              <a:t>://</a:t>
            </a:r>
            <a:r>
              <a:rPr lang="en-GB" sz="1800" smtClean="0">
                <a:hlinkClick r:id="rId3"/>
              </a:rPr>
              <a:t>doi.org/10.23919/EECSI48112.2019.8977081</a:t>
            </a:r>
            <a:endParaRPr lang="en-GB" sz="1800" smtClean="0"/>
          </a:p>
          <a:p>
            <a:r>
              <a:rPr lang="en-ID" sz="1800"/>
              <a:t>Supardi Salmu, Achmad Solichin. Prediksi Tingkat Kelulusan Mahasiswa Tepat Waktu Menggunakan Naive Bayes: Studi Kasus UIN Syarif Hidayatullah Jakarta. Prosiding Seminar Nasional Multidisiplin Ilmu (SENMI) 2017. Universitas Budi Luhur, Jakarta, 22 April 2017. ISSN: 2087-0930, hal </a:t>
            </a:r>
            <a:r>
              <a:rPr lang="en-ID" sz="1800"/>
              <a:t>701-709</a:t>
            </a:r>
            <a:r>
              <a:rPr lang="en-ID" sz="1800" smtClean="0"/>
              <a:t>.</a:t>
            </a:r>
          </a:p>
          <a:p>
            <a:r>
              <a:rPr lang="pt-BR" sz="1800" smtClean="0"/>
              <a:t>Imam Riadi, </a:t>
            </a:r>
            <a:r>
              <a:rPr lang="pt-BR" sz="1800"/>
              <a:t>Rusydi </a:t>
            </a:r>
            <a:r>
              <a:rPr lang="pt-BR" sz="1800" smtClean="0"/>
              <a:t>Umar, </a:t>
            </a:r>
            <a:r>
              <a:rPr lang="pt-BR" sz="1800"/>
              <a:t>Fadhilah </a:t>
            </a:r>
            <a:r>
              <a:rPr lang="pt-BR" sz="1800"/>
              <a:t>Dhinur </a:t>
            </a:r>
            <a:r>
              <a:rPr lang="pt-BR" sz="1800" smtClean="0"/>
              <a:t>Aini. 2019.</a:t>
            </a:r>
            <a:r>
              <a:rPr lang="en-ID" sz="1800" smtClean="0"/>
              <a:t> Analisis Perbandingan Detection Traffic Anomaly Dengan Metode Naive Bayes Dan Support Vector Machine (Svm). </a:t>
            </a:r>
            <a:r>
              <a:rPr lang="sv-SE" sz="1800"/>
              <a:t>ILKOM Jurnal Ilmiah, 11(1), 17-24. doi:https</a:t>
            </a:r>
            <a:r>
              <a:rPr lang="sv-SE" sz="1800"/>
              <a:t>://</a:t>
            </a:r>
            <a:r>
              <a:rPr lang="sv-SE" sz="1800" smtClean="0"/>
              <a:t>doi.org/10.33096/ilkom.v11i1.361.17-24 </a:t>
            </a:r>
          </a:p>
          <a:p>
            <a:r>
              <a:rPr lang="sv-SE" sz="1800"/>
              <a:t>Safitri Juanita. 2019. Analisis Sentimen Persepsi Masyarakat Terhadap Pemilu 2019 Pada Media Sosial Twitter Menggunakan </a:t>
            </a:r>
            <a:r>
              <a:rPr lang="sv-SE" sz="1800"/>
              <a:t>Naive Bayes. </a:t>
            </a:r>
            <a:r>
              <a:rPr lang="sv-SE" sz="1800" smtClean="0"/>
              <a:t>Jurnal Media Informatika Budidarma. </a:t>
            </a:r>
            <a:r>
              <a:rPr lang="sv-SE" sz="1800"/>
              <a:t>DOI: </a:t>
            </a:r>
            <a:r>
              <a:rPr lang="sv-SE" sz="1800">
                <a:hlinkClick r:id="rId4"/>
              </a:rPr>
              <a:t>http</a:t>
            </a:r>
            <a:r>
              <a:rPr lang="sv-SE" sz="1800">
                <a:hlinkClick r:id="rId4"/>
              </a:rPr>
              <a:t>://</a:t>
            </a:r>
            <a:r>
              <a:rPr lang="sv-SE" sz="1800" smtClean="0">
                <a:hlinkClick r:id="rId4"/>
              </a:rPr>
              <a:t>dx.doi.org/10.30865/mib.v4i3.2140</a:t>
            </a:r>
            <a:r>
              <a:rPr lang="sv-SE" sz="1800" smtClean="0"/>
              <a:t> </a:t>
            </a:r>
            <a:endParaRPr lang="sv-SE" sz="1800"/>
          </a:p>
        </p:txBody>
      </p:sp>
    </p:spTree>
    <p:extLst>
      <p:ext uri="{BB962C8B-B14F-4D97-AF65-F5344CB8AC3E}">
        <p14:creationId xmlns:p14="http://schemas.microsoft.com/office/powerpoint/2010/main" val="1598152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a:lnSpc>
                <a:spcPct val="90000"/>
              </a:lnSpc>
            </a:pPr>
            <a:r>
              <a:rPr lang="en-US" u="sng"/>
              <a:t>A statistical classifier</a:t>
            </a:r>
            <a:r>
              <a:rPr lang="en-US"/>
              <a:t>: </a:t>
            </a:r>
          </a:p>
          <a:p>
            <a:pPr lvl="1">
              <a:lnSpc>
                <a:spcPct val="90000"/>
              </a:lnSpc>
            </a:pPr>
            <a:r>
              <a:rPr lang="en-US"/>
              <a:t>menyelesaikan prediksi probabilitas, sebagai contoh memprediksi peluang keanggotaan suatu class</a:t>
            </a:r>
          </a:p>
          <a:p>
            <a:pPr lvl="1">
              <a:lnSpc>
                <a:spcPct val="90000"/>
              </a:lnSpc>
            </a:pPr>
            <a:endParaRPr lang="en-US"/>
          </a:p>
          <a:p>
            <a:pPr>
              <a:lnSpc>
                <a:spcPct val="90000"/>
              </a:lnSpc>
            </a:pPr>
            <a:r>
              <a:rPr lang="en-US" u="sng"/>
              <a:t>Foundation:</a:t>
            </a:r>
            <a:r>
              <a:rPr lang="en-US"/>
              <a:t> </a:t>
            </a:r>
          </a:p>
          <a:p>
            <a:pPr lvl="1">
              <a:lnSpc>
                <a:spcPct val="90000"/>
              </a:lnSpc>
            </a:pPr>
            <a:r>
              <a:rPr lang="en-US"/>
              <a:t>Teorema Bayes</a:t>
            </a:r>
          </a:p>
          <a:p>
            <a:pPr lvl="1">
              <a:lnSpc>
                <a:spcPct val="90000"/>
              </a:lnSpc>
            </a:pPr>
            <a:endParaRPr lang="en-US"/>
          </a:p>
          <a:p>
            <a:pPr>
              <a:lnSpc>
                <a:spcPct val="90000"/>
              </a:lnSpc>
            </a:pPr>
            <a:r>
              <a:rPr lang="en-US" u="sng"/>
              <a:t>Performance:</a:t>
            </a:r>
            <a:r>
              <a:rPr lang="en-US"/>
              <a:t> </a:t>
            </a:r>
          </a:p>
          <a:p>
            <a:pPr lvl="1">
              <a:lnSpc>
                <a:spcPct val="90000"/>
              </a:lnSpc>
            </a:pPr>
            <a:r>
              <a:rPr lang="en-US"/>
              <a:t>pengklasifikasi Bayesian sederhana, memiliki kinerja yang dapat dibandingkan pengklasifikasi </a:t>
            </a:r>
            <a:r>
              <a:rPr lang="en-US" i="1"/>
              <a:t>decision tree</a:t>
            </a:r>
            <a:r>
              <a:rPr lang="en-US"/>
              <a:t> dan </a:t>
            </a:r>
            <a:r>
              <a:rPr lang="en-US" i="1"/>
              <a:t>neural network</a:t>
            </a:r>
            <a:endParaRPr lang="en-US" i="1" dirty="0"/>
          </a:p>
        </p:txBody>
      </p:sp>
    </p:spTree>
    <p:extLst>
      <p:ext uri="{BB962C8B-B14F-4D97-AF65-F5344CB8AC3E}">
        <p14:creationId xmlns:p14="http://schemas.microsoft.com/office/powerpoint/2010/main" val="309730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Topik Pembahasan</a:t>
            </a:r>
            <a:endParaRPr lang="id-ID" dirty="0"/>
          </a:p>
        </p:txBody>
      </p:sp>
      <p:sp>
        <p:nvSpPr>
          <p:cNvPr id="3" name="Content Placeholder 2"/>
          <p:cNvSpPr>
            <a:spLocks noGrp="1"/>
          </p:cNvSpPr>
          <p:nvPr>
            <p:ph idx="1"/>
          </p:nvPr>
        </p:nvSpPr>
        <p:spPr/>
        <p:txBody>
          <a:bodyPr/>
          <a:lstStyle/>
          <a:p>
            <a:r>
              <a:rPr lang="en-ID" smtClean="0"/>
              <a:t>Dasar Teorema Bayes</a:t>
            </a:r>
            <a:endParaRPr lang="en-ID" smtClean="0"/>
          </a:p>
          <a:p>
            <a:r>
              <a:rPr lang="en-ID" smtClean="0"/>
              <a:t>Klasifikasi Naïve Bayes</a:t>
            </a:r>
          </a:p>
          <a:p>
            <a:r>
              <a:rPr lang="en-ID" smtClean="0"/>
              <a:t>Contoh Implementasi Naïve Bayes</a:t>
            </a:r>
          </a:p>
          <a:p>
            <a:r>
              <a:rPr lang="en-ID" smtClean="0"/>
              <a:t>Contoh Penelitian Naïve Bayes</a:t>
            </a:r>
          </a:p>
          <a:p>
            <a:r>
              <a:rPr lang="en-ID" smtClean="0"/>
              <a:t>Kesimpulan</a:t>
            </a:r>
            <a:endParaRPr lang="en-ID"/>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Taksonomi AI</a:t>
            </a:r>
            <a:endParaRPr lang="en-ID"/>
          </a:p>
        </p:txBody>
      </p:sp>
      <p:pic>
        <p:nvPicPr>
          <p:cNvPr id="4" name="Content Placeholder 3"/>
          <p:cNvPicPr>
            <a:picLocks noGrp="1" noChangeAspect="1"/>
          </p:cNvPicPr>
          <p:nvPr>
            <p:ph idx="1"/>
          </p:nvPr>
        </p:nvPicPr>
        <p:blipFill>
          <a:blip r:embed="rId2"/>
          <a:stretch>
            <a:fillRect/>
          </a:stretch>
        </p:blipFill>
        <p:spPr>
          <a:xfrm>
            <a:off x="1758298" y="1484784"/>
            <a:ext cx="9183403" cy="5165664"/>
          </a:xfrm>
          <a:prstGeom prst="rect">
            <a:avLst/>
          </a:prstGeom>
        </p:spPr>
      </p:pic>
    </p:spTree>
    <p:extLst>
      <p:ext uri="{BB962C8B-B14F-4D97-AF65-F5344CB8AC3E}">
        <p14:creationId xmlns:p14="http://schemas.microsoft.com/office/powerpoint/2010/main" val="25554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Dasar</a:t>
            </a:r>
            <a:r>
              <a:rPr lang="en-US" dirty="0" smtClean="0"/>
              <a:t> </a:t>
            </a:r>
            <a:r>
              <a:rPr lang="en-US" dirty="0" err="1" smtClean="0"/>
              <a:t>Teorema</a:t>
            </a:r>
            <a:r>
              <a:rPr lang="en-US" dirty="0" smtClean="0"/>
              <a:t> </a:t>
            </a:r>
            <a:r>
              <a:rPr lang="en-US" dirty="0" err="1" smtClean="0"/>
              <a:t>Bayes</a:t>
            </a:r>
            <a:endParaRPr lang="en-US" dirty="0"/>
          </a:p>
        </p:txBody>
      </p:sp>
      <p:sp>
        <p:nvSpPr>
          <p:cNvPr id="3" name="Content Placeholder 2"/>
          <p:cNvSpPr>
            <a:spLocks noGrp="1"/>
          </p:cNvSpPr>
          <p:nvPr>
            <p:ph sz="quarter" idx="1"/>
          </p:nvPr>
        </p:nvSpPr>
        <p:spPr>
          <a:xfrm>
            <a:off x="609600" y="1371600"/>
            <a:ext cx="11247040" cy="4953000"/>
          </a:xfrm>
        </p:spPr>
        <p:txBody>
          <a:bodyPr>
            <a:normAutofit fontScale="92500" lnSpcReduction="10000"/>
          </a:bodyPr>
          <a:lstStyle/>
          <a:p>
            <a:r>
              <a:rPr lang="en-US" dirty="0" err="1" smtClean="0"/>
              <a:t>Diketahui</a:t>
            </a:r>
            <a:r>
              <a:rPr lang="en-US" dirty="0" smtClean="0"/>
              <a:t> X </a:t>
            </a:r>
            <a:r>
              <a:rPr lang="en-US" dirty="0" err="1" smtClean="0"/>
              <a:t>merupakan</a:t>
            </a:r>
            <a:r>
              <a:rPr lang="en-US" dirty="0" smtClean="0"/>
              <a:t> sample data.</a:t>
            </a:r>
          </a:p>
          <a:p>
            <a:pPr lvl="1"/>
            <a:r>
              <a:rPr lang="en-US" dirty="0" err="1" smtClean="0"/>
              <a:t>Dalam</a:t>
            </a:r>
            <a:r>
              <a:rPr lang="en-US" dirty="0" smtClean="0"/>
              <a:t> </a:t>
            </a:r>
            <a:r>
              <a:rPr lang="en-US" dirty="0" err="1" smtClean="0"/>
              <a:t>bayes</a:t>
            </a:r>
            <a:r>
              <a:rPr lang="en-US" dirty="0" smtClean="0"/>
              <a:t> X </a:t>
            </a:r>
            <a:r>
              <a:rPr lang="en-US" dirty="0" err="1" smtClean="0"/>
              <a:t>disebut</a:t>
            </a:r>
            <a:r>
              <a:rPr lang="en-US" dirty="0" smtClean="0"/>
              <a:t> “evidence” </a:t>
            </a:r>
            <a:r>
              <a:rPr lang="en-US" dirty="0" err="1" smtClean="0"/>
              <a:t>atau</a:t>
            </a:r>
            <a:r>
              <a:rPr lang="en-US" dirty="0" smtClean="0"/>
              <a:t> </a:t>
            </a:r>
            <a:r>
              <a:rPr lang="en-US" dirty="0" err="1" smtClean="0"/>
              <a:t>fakta</a:t>
            </a:r>
            <a:endParaRPr lang="en-US" dirty="0" smtClean="0"/>
          </a:p>
          <a:p>
            <a:pPr lvl="1"/>
            <a:r>
              <a:rPr lang="en-US" dirty="0" smtClean="0"/>
              <a:t>Label class </a:t>
            </a:r>
            <a:r>
              <a:rPr lang="en-US" dirty="0" err="1" smtClean="0"/>
              <a:t>tidak</a:t>
            </a:r>
            <a:r>
              <a:rPr lang="en-US" dirty="0" smtClean="0"/>
              <a:t> </a:t>
            </a:r>
            <a:r>
              <a:rPr lang="en-US" dirty="0" err="1" smtClean="0"/>
              <a:t>diketahui</a:t>
            </a:r>
            <a:endParaRPr lang="en-US" dirty="0" smtClean="0"/>
          </a:p>
          <a:p>
            <a:pPr lvl="1"/>
            <a:r>
              <a:rPr lang="en-US" dirty="0" err="1" smtClean="0"/>
              <a:t>Umumnya</a:t>
            </a:r>
            <a:r>
              <a:rPr lang="en-US" dirty="0" smtClean="0"/>
              <a:t> X </a:t>
            </a:r>
            <a:r>
              <a:rPr lang="en-US" dirty="0" err="1" smtClean="0"/>
              <a:t>merupakan</a:t>
            </a:r>
            <a:r>
              <a:rPr lang="en-US" dirty="0" smtClean="0"/>
              <a:t> record data yang </a:t>
            </a:r>
            <a:r>
              <a:rPr lang="en-US" dirty="0" err="1" smtClean="0"/>
              <a:t>disusun</a:t>
            </a:r>
            <a:r>
              <a:rPr lang="en-US" dirty="0" smtClean="0"/>
              <a:t> </a:t>
            </a:r>
            <a:r>
              <a:rPr lang="en-US" dirty="0" err="1" smtClean="0"/>
              <a:t>dari</a:t>
            </a:r>
            <a:r>
              <a:rPr lang="en-US" dirty="0" smtClean="0"/>
              <a:t> n </a:t>
            </a:r>
            <a:r>
              <a:rPr lang="en-US" dirty="0" err="1" smtClean="0"/>
              <a:t>atribut</a:t>
            </a:r>
            <a:endParaRPr lang="en-US" dirty="0" smtClean="0"/>
          </a:p>
          <a:p>
            <a:pPr lvl="1"/>
            <a:endParaRPr lang="en-US" dirty="0" smtClean="0"/>
          </a:p>
          <a:p>
            <a:r>
              <a:rPr lang="en-US" dirty="0" smtClean="0"/>
              <a:t>H </a:t>
            </a:r>
            <a:r>
              <a:rPr lang="en-US" dirty="0" err="1" smtClean="0"/>
              <a:t>merupakan</a:t>
            </a:r>
            <a:r>
              <a:rPr lang="en-US" dirty="0" smtClean="0"/>
              <a:t> </a:t>
            </a:r>
            <a:r>
              <a:rPr lang="en-US" dirty="0" err="1" smtClean="0"/>
              <a:t>suatu</a:t>
            </a:r>
            <a:r>
              <a:rPr lang="en-US" dirty="0" smtClean="0"/>
              <a:t> hypothesis </a:t>
            </a:r>
            <a:r>
              <a:rPr lang="en-US" dirty="0" err="1" smtClean="0"/>
              <a:t>bahwa</a:t>
            </a:r>
            <a:r>
              <a:rPr lang="en-US" dirty="0" smtClean="0"/>
              <a:t> X </a:t>
            </a:r>
            <a:r>
              <a:rPr lang="en-US" dirty="0" err="1" smtClean="0"/>
              <a:t>termasuk</a:t>
            </a:r>
            <a:r>
              <a:rPr lang="en-US" dirty="0" smtClean="0"/>
              <a:t> </a:t>
            </a:r>
            <a:r>
              <a:rPr lang="en-US" err="1" smtClean="0"/>
              <a:t>dari</a:t>
            </a:r>
            <a:r>
              <a:rPr lang="en-US" smtClean="0"/>
              <a:t> </a:t>
            </a:r>
            <a:r>
              <a:rPr lang="en-US" smtClean="0"/>
              <a:t>kelas </a:t>
            </a:r>
            <a:r>
              <a:rPr lang="en-US" dirty="0" smtClean="0"/>
              <a:t>C </a:t>
            </a:r>
          </a:p>
          <a:p>
            <a:endParaRPr lang="en-US" dirty="0" smtClean="0"/>
          </a:p>
          <a:p>
            <a:r>
              <a:rPr lang="en-US" dirty="0" smtClean="0"/>
              <a:t>Classification </a:t>
            </a:r>
            <a:r>
              <a:rPr lang="en-US" dirty="0" err="1" smtClean="0"/>
              <a:t>adalah</a:t>
            </a:r>
            <a:r>
              <a:rPr lang="en-US" dirty="0" smtClean="0"/>
              <a:t> </a:t>
            </a:r>
            <a:r>
              <a:rPr lang="en-US" dirty="0" err="1" smtClean="0"/>
              <a:t>untuk</a:t>
            </a:r>
            <a:r>
              <a:rPr lang="en-US" dirty="0" smtClean="0"/>
              <a:t> </a:t>
            </a:r>
            <a:r>
              <a:rPr lang="en-US" dirty="0" err="1" smtClean="0"/>
              <a:t>menentukan</a:t>
            </a:r>
            <a:r>
              <a:rPr lang="en-US" dirty="0" smtClean="0"/>
              <a:t> P(H|X), </a:t>
            </a:r>
            <a:r>
              <a:rPr lang="en-US" dirty="0" err="1" smtClean="0"/>
              <a:t>peluang</a:t>
            </a:r>
            <a:r>
              <a:rPr lang="en-US" dirty="0" smtClean="0"/>
              <a:t> </a:t>
            </a:r>
            <a:r>
              <a:rPr lang="en-US" dirty="0" err="1" smtClean="0"/>
              <a:t>hipotesis</a:t>
            </a:r>
            <a:r>
              <a:rPr lang="en-US" dirty="0" smtClean="0"/>
              <a:t> </a:t>
            </a:r>
            <a:r>
              <a:rPr lang="en-US" dirty="0" err="1" smtClean="0"/>
              <a:t>dari</a:t>
            </a:r>
            <a:r>
              <a:rPr lang="en-US" dirty="0" smtClean="0"/>
              <a:t> data sample X</a:t>
            </a:r>
          </a:p>
          <a:p>
            <a:pPr lvl="1"/>
            <a:r>
              <a:rPr lang="en-US" dirty="0" err="1" smtClean="0"/>
              <a:t>Dengan</a:t>
            </a:r>
            <a:r>
              <a:rPr lang="en-US" dirty="0" smtClean="0"/>
              <a:t> </a:t>
            </a:r>
            <a:r>
              <a:rPr lang="en-US" dirty="0" err="1" smtClean="0"/>
              <a:t>kata</a:t>
            </a:r>
            <a:r>
              <a:rPr lang="en-US" dirty="0" smtClean="0"/>
              <a:t> lain, </a:t>
            </a:r>
            <a:r>
              <a:rPr lang="en-US" dirty="0" err="1" smtClean="0"/>
              <a:t>dicari</a:t>
            </a:r>
            <a:r>
              <a:rPr lang="en-US" dirty="0" smtClean="0"/>
              <a:t> </a:t>
            </a:r>
            <a:r>
              <a:rPr lang="en-US" dirty="0" err="1" smtClean="0"/>
              <a:t>peluang</a:t>
            </a:r>
            <a:r>
              <a:rPr lang="en-US" dirty="0" smtClean="0"/>
              <a:t> </a:t>
            </a:r>
            <a:r>
              <a:rPr lang="en-US" dirty="0" err="1" smtClean="0"/>
              <a:t>bahwa</a:t>
            </a:r>
            <a:r>
              <a:rPr lang="en-US" dirty="0" smtClean="0"/>
              <a:t> record X </a:t>
            </a:r>
            <a:r>
              <a:rPr lang="en-US" dirty="0" err="1" smtClean="0"/>
              <a:t>termasuk</a:t>
            </a:r>
            <a:r>
              <a:rPr lang="en-US" dirty="0" smtClean="0"/>
              <a:t> </a:t>
            </a:r>
            <a:r>
              <a:rPr lang="en-US" dirty="0" err="1" smtClean="0"/>
              <a:t>kelas</a:t>
            </a:r>
            <a:r>
              <a:rPr lang="en-US" dirty="0" smtClean="0"/>
              <a:t> C, </a:t>
            </a:r>
            <a:r>
              <a:rPr lang="en-US" dirty="0" err="1" smtClean="0"/>
              <a:t>dengan</a:t>
            </a:r>
            <a:r>
              <a:rPr lang="en-US" dirty="0" smtClean="0"/>
              <a:t> </a:t>
            </a:r>
            <a:r>
              <a:rPr lang="en-US" dirty="0" err="1" smtClean="0"/>
              <a:t>diketahui</a:t>
            </a:r>
            <a:r>
              <a:rPr lang="en-US" dirty="0" smtClean="0"/>
              <a:t> </a:t>
            </a:r>
            <a:r>
              <a:rPr lang="en-US" dirty="0" err="1" smtClean="0"/>
              <a:t>atribut</a:t>
            </a:r>
            <a:r>
              <a:rPr lang="en-US" dirty="0" smtClean="0"/>
              <a:t> yang </a:t>
            </a:r>
            <a:r>
              <a:rPr lang="en-US" dirty="0" err="1" smtClean="0"/>
              <a:t>menjelaskan</a:t>
            </a:r>
            <a:r>
              <a:rPr lang="en-US" dirty="0" smtClean="0"/>
              <a:t> X.</a:t>
            </a:r>
          </a:p>
          <a:p>
            <a:pPr lvl="1"/>
            <a:r>
              <a:rPr lang="en-US" dirty="0" err="1" smtClean="0"/>
              <a:t>Atau</a:t>
            </a:r>
            <a:r>
              <a:rPr lang="en-US" dirty="0" smtClean="0"/>
              <a:t>, </a:t>
            </a:r>
            <a:r>
              <a:rPr lang="en-US" dirty="0" err="1" smtClean="0"/>
              <a:t>peluang</a:t>
            </a:r>
            <a:r>
              <a:rPr lang="en-US" dirty="0" smtClean="0"/>
              <a:t> </a:t>
            </a:r>
            <a:r>
              <a:rPr lang="en-US" dirty="0" err="1" smtClean="0"/>
              <a:t>keluarnya</a:t>
            </a:r>
            <a:r>
              <a:rPr lang="en-US" dirty="0" smtClean="0"/>
              <a:t> </a:t>
            </a:r>
            <a:r>
              <a:rPr lang="en-US" dirty="0" err="1" smtClean="0"/>
              <a:t>hasil</a:t>
            </a:r>
            <a:r>
              <a:rPr lang="en-US" dirty="0" smtClean="0"/>
              <a:t> H </a:t>
            </a:r>
            <a:r>
              <a:rPr lang="en-US" dirty="0" err="1" smtClean="0"/>
              <a:t>jika</a:t>
            </a:r>
            <a:r>
              <a:rPr lang="en-US" dirty="0" smtClean="0"/>
              <a:t> </a:t>
            </a:r>
            <a:r>
              <a:rPr lang="en-US" dirty="0" err="1" smtClean="0"/>
              <a:t>diketahui</a:t>
            </a:r>
            <a:r>
              <a:rPr lang="en-US" dirty="0" smtClean="0"/>
              <a:t> </a:t>
            </a:r>
            <a:r>
              <a:rPr lang="en-US" dirty="0" err="1" smtClean="0"/>
              <a:t>nilai</a:t>
            </a:r>
            <a:r>
              <a:rPr lang="en-US" dirty="0" smtClean="0"/>
              <a:t> X </a:t>
            </a:r>
            <a:r>
              <a:rPr lang="en-US" dirty="0" err="1" smtClean="0"/>
              <a:t>tertentu</a:t>
            </a:r>
            <a:r>
              <a:rPr lang="en-US" dirty="0" smtClean="0"/>
              <a:t>.</a:t>
            </a:r>
          </a:p>
          <a:p>
            <a:pPr lvl="1">
              <a:buNone/>
            </a:pPr>
            <a:endParaRPr lang="en-US" dirty="0" smtClean="0"/>
          </a:p>
        </p:txBody>
      </p:sp>
    </p:spTree>
    <p:extLst>
      <p:ext uri="{BB962C8B-B14F-4D97-AF65-F5344CB8AC3E}">
        <p14:creationId xmlns:p14="http://schemas.microsoft.com/office/powerpoint/2010/main" val="261502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Dasar Teorema </a:t>
            </a:r>
            <a:r>
              <a:rPr lang="en-US" smtClean="0"/>
              <a:t>Bayes</a:t>
            </a:r>
            <a:endParaRPr lang="en-US"/>
          </a:p>
        </p:txBody>
      </p:sp>
      <p:sp>
        <p:nvSpPr>
          <p:cNvPr id="3" name="Content Placeholder 2"/>
          <p:cNvSpPr>
            <a:spLocks noGrp="1"/>
          </p:cNvSpPr>
          <p:nvPr>
            <p:ph sz="quarter" idx="1"/>
          </p:nvPr>
        </p:nvSpPr>
        <p:spPr/>
        <p:txBody>
          <a:bodyPr>
            <a:normAutofit/>
          </a:bodyPr>
          <a:lstStyle/>
          <a:p>
            <a:r>
              <a:rPr lang="en-US" dirty="0" smtClean="0"/>
              <a:t>P(H) (prior probability), </a:t>
            </a:r>
            <a:r>
              <a:rPr lang="en-US" dirty="0" err="1" smtClean="0"/>
              <a:t>peluang</a:t>
            </a:r>
            <a:r>
              <a:rPr lang="en-US" dirty="0" smtClean="0"/>
              <a:t> </a:t>
            </a:r>
            <a:r>
              <a:rPr lang="en-US" dirty="0" err="1" smtClean="0"/>
              <a:t>awal</a:t>
            </a:r>
            <a:endParaRPr lang="en-US" dirty="0" smtClean="0"/>
          </a:p>
          <a:p>
            <a:pPr lvl="1"/>
            <a:r>
              <a:rPr lang="en-US" dirty="0" err="1" smtClean="0"/>
              <a:t>Misal</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umur</a:t>
            </a:r>
            <a:r>
              <a:rPr lang="en-US" dirty="0" smtClean="0"/>
              <a:t>, </a:t>
            </a:r>
            <a:r>
              <a:rPr lang="en-US" dirty="0" err="1" smtClean="0"/>
              <a:t>penghasilan</a:t>
            </a:r>
            <a:r>
              <a:rPr lang="en-US" dirty="0" smtClean="0"/>
              <a:t>, …</a:t>
            </a:r>
          </a:p>
          <a:p>
            <a:r>
              <a:rPr lang="en-US" dirty="0" smtClean="0"/>
              <a:t>P(X) (prior </a:t>
            </a:r>
            <a:r>
              <a:rPr lang="en-US" dirty="0" err="1" smtClean="0"/>
              <a:t>probabilitiy</a:t>
            </a:r>
            <a:r>
              <a:rPr lang="en-US" dirty="0" smtClean="0"/>
              <a:t>) </a:t>
            </a:r>
            <a:r>
              <a:rPr lang="en-US" dirty="0" err="1" smtClean="0"/>
              <a:t>peluang</a:t>
            </a:r>
            <a:r>
              <a:rPr lang="en-US" dirty="0" smtClean="0"/>
              <a:t> </a:t>
            </a:r>
            <a:r>
              <a:rPr lang="en-US" dirty="0" err="1" smtClean="0"/>
              <a:t>bahwa</a:t>
            </a:r>
            <a:r>
              <a:rPr lang="en-US" dirty="0" smtClean="0"/>
              <a:t> data </a:t>
            </a:r>
            <a:r>
              <a:rPr lang="en-US" dirty="0" err="1" smtClean="0"/>
              <a:t>sampel</a:t>
            </a:r>
            <a:r>
              <a:rPr lang="en-US" dirty="0" smtClean="0"/>
              <a:t> X </a:t>
            </a:r>
            <a:r>
              <a:rPr lang="en-US" dirty="0" err="1" smtClean="0"/>
              <a:t>diamati</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nilai</a:t>
            </a:r>
            <a:r>
              <a:rPr lang="en-US" dirty="0" smtClean="0"/>
              <a:t> yang lain</a:t>
            </a:r>
          </a:p>
          <a:p>
            <a:r>
              <a:rPr lang="en-US" dirty="0" smtClean="0"/>
              <a:t>P(X|H) (posteriori probability), </a:t>
            </a:r>
            <a:r>
              <a:rPr lang="en-US" dirty="0" err="1" smtClean="0"/>
              <a:t>peluang</a:t>
            </a:r>
            <a:r>
              <a:rPr lang="en-US" dirty="0" smtClean="0"/>
              <a:t> </a:t>
            </a:r>
            <a:r>
              <a:rPr lang="en-US" dirty="0" err="1" smtClean="0"/>
              <a:t>diamatinya</a:t>
            </a:r>
            <a:r>
              <a:rPr lang="en-US" dirty="0" smtClean="0"/>
              <a:t> data </a:t>
            </a:r>
            <a:r>
              <a:rPr lang="en-US" dirty="0" err="1" smtClean="0"/>
              <a:t>sampel</a:t>
            </a:r>
            <a:r>
              <a:rPr lang="en-US" dirty="0" smtClean="0"/>
              <a:t> X </a:t>
            </a:r>
            <a:r>
              <a:rPr lang="en-US" dirty="0" err="1" smtClean="0"/>
              <a:t>dengan</a:t>
            </a:r>
            <a:r>
              <a:rPr lang="en-US" dirty="0" smtClean="0"/>
              <a:t> </a:t>
            </a:r>
            <a:r>
              <a:rPr lang="en-US" dirty="0" err="1" smtClean="0"/>
              <a:t>mempertimbangkan</a:t>
            </a:r>
            <a:r>
              <a:rPr lang="en-US" dirty="0" smtClean="0"/>
              <a:t> H</a:t>
            </a:r>
          </a:p>
          <a:p>
            <a:pPr lvl="1"/>
            <a:r>
              <a:rPr lang="en-US" dirty="0" err="1" smtClean="0"/>
              <a:t>Misal</a:t>
            </a:r>
            <a:r>
              <a:rPr lang="en-US" dirty="0" smtClean="0"/>
              <a:t>: </a:t>
            </a:r>
            <a:r>
              <a:rPr lang="en-US" dirty="0" err="1" smtClean="0"/>
              <a:t>Jika</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peluang</a:t>
            </a:r>
            <a:r>
              <a:rPr lang="en-US" dirty="0" smtClean="0"/>
              <a:t> X </a:t>
            </a:r>
            <a:r>
              <a:rPr lang="en-US" dirty="0" err="1" smtClean="0"/>
              <a:t>adalah</a:t>
            </a:r>
            <a:r>
              <a:rPr lang="en-US" dirty="0" smtClean="0"/>
              <a:t> </a:t>
            </a:r>
            <a:r>
              <a:rPr lang="id-ID" dirty="0" smtClean="0"/>
              <a:t>berumur </a:t>
            </a:r>
            <a:r>
              <a:rPr lang="en-US" dirty="0" smtClean="0"/>
              <a:t>31..40, medium income</a:t>
            </a:r>
          </a:p>
          <a:p>
            <a:endParaRPr lang="en-US" dirty="0"/>
          </a:p>
        </p:txBody>
      </p:sp>
    </p:spTree>
    <p:extLst>
      <p:ext uri="{BB962C8B-B14F-4D97-AF65-F5344CB8AC3E}">
        <p14:creationId xmlns:p14="http://schemas.microsoft.com/office/powerpoint/2010/main" val="59031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Dasar Teorema Bayes</a:t>
            </a:r>
            <a:endParaRPr lang="en-US"/>
          </a:p>
        </p:txBody>
      </p:sp>
      <p:sp>
        <p:nvSpPr>
          <p:cNvPr id="3" name="Content Placeholder 2"/>
          <p:cNvSpPr>
            <a:spLocks noGrp="1"/>
          </p:cNvSpPr>
          <p:nvPr>
            <p:ph sz="quarter" idx="1"/>
          </p:nvPr>
        </p:nvSpPr>
        <p:spPr/>
        <p:txBody>
          <a:bodyPr>
            <a:noAutofit/>
          </a:bodyPr>
          <a:lstStyle/>
          <a:p>
            <a:r>
              <a:rPr lang="en-US" sz="2400" dirty="0" err="1"/>
              <a:t>Jika</a:t>
            </a:r>
            <a:r>
              <a:rPr lang="en-US" sz="2400" dirty="0"/>
              <a:t> </a:t>
            </a:r>
            <a:r>
              <a:rPr lang="en-US" sz="2400" dirty="0" err="1"/>
              <a:t>diberikan</a:t>
            </a:r>
            <a:r>
              <a:rPr lang="en-US" sz="2400" dirty="0"/>
              <a:t> data training X, posteriori probability </a:t>
            </a:r>
            <a:r>
              <a:rPr lang="en-US" sz="2400" dirty="0" err="1"/>
              <a:t>dari</a:t>
            </a:r>
            <a:r>
              <a:rPr lang="en-US" sz="2400" dirty="0"/>
              <a:t> </a:t>
            </a:r>
            <a:r>
              <a:rPr lang="en-US" sz="2400" dirty="0" err="1"/>
              <a:t>suatu</a:t>
            </a:r>
            <a:r>
              <a:rPr lang="en-US" sz="2400" dirty="0"/>
              <a:t> hypothesis H, P(H|X), </a:t>
            </a:r>
            <a:r>
              <a:rPr lang="en-US" sz="2400" dirty="0" err="1"/>
              <a:t>mengikuti</a:t>
            </a:r>
            <a:r>
              <a:rPr lang="en-US" sz="2400" dirty="0"/>
              <a:t> </a:t>
            </a:r>
            <a:r>
              <a:rPr lang="en-US" sz="2400" dirty="0" err="1"/>
              <a:t>teorema</a:t>
            </a:r>
            <a:r>
              <a:rPr lang="en-US" sz="2400" dirty="0"/>
              <a:t> </a:t>
            </a:r>
            <a:r>
              <a:rPr lang="en-US" sz="2400" dirty="0" err="1"/>
              <a:t>Bayes</a:t>
            </a:r>
            <a:endParaRPr lang="en-US" sz="2400" dirty="0"/>
          </a:p>
          <a:p>
            <a:pPr>
              <a:buNone/>
            </a:pPr>
            <a:r>
              <a:rPr lang="en-US" sz="2400" dirty="0"/>
              <a:t>			</a:t>
            </a:r>
          </a:p>
          <a:p>
            <a:endParaRPr lang="en-US" sz="2400" dirty="0"/>
          </a:p>
          <a:p>
            <a:endParaRPr lang="en-US" sz="2400" smtClean="0"/>
          </a:p>
          <a:p>
            <a:r>
              <a:rPr lang="en-US" sz="2400" smtClean="0"/>
              <a:t>Dengan </a:t>
            </a:r>
            <a:r>
              <a:rPr lang="en-US" sz="2400" dirty="0" err="1"/>
              <a:t>kata</a:t>
            </a:r>
            <a:r>
              <a:rPr lang="en-US" sz="2400" dirty="0"/>
              <a:t> lain, </a:t>
            </a:r>
            <a:r>
              <a:rPr lang="en-US" sz="2400" dirty="0" err="1"/>
              <a:t>dapat</a:t>
            </a:r>
            <a:r>
              <a:rPr lang="en-US" sz="2400" dirty="0"/>
              <a:t> </a:t>
            </a:r>
            <a:r>
              <a:rPr lang="en-US" sz="2400" dirty="0" err="1"/>
              <a:t>ditulis</a:t>
            </a:r>
            <a:r>
              <a:rPr lang="en-US" sz="2400" dirty="0"/>
              <a:t> </a:t>
            </a:r>
            <a:r>
              <a:rPr lang="en-US" sz="2400" dirty="0" err="1"/>
              <a:t>sebagai</a:t>
            </a:r>
            <a:r>
              <a:rPr lang="en-US" sz="2400" dirty="0"/>
              <a:t> </a:t>
            </a:r>
            <a:r>
              <a:rPr lang="en-US" sz="2400" dirty="0" err="1"/>
              <a:t>berikut</a:t>
            </a:r>
            <a:r>
              <a:rPr lang="en-US" sz="2400" dirty="0"/>
              <a:t>:</a:t>
            </a:r>
          </a:p>
          <a:p>
            <a:pPr lvl="1">
              <a:buNone/>
            </a:pPr>
            <a:r>
              <a:rPr lang="en-US" sz="2000" dirty="0"/>
              <a:t>	posteriori = likelihood x prior/evidence</a:t>
            </a:r>
          </a:p>
          <a:p>
            <a:r>
              <a:rPr lang="en-US" sz="2400" dirty="0" err="1"/>
              <a:t>Memperkirakan</a:t>
            </a:r>
            <a:r>
              <a:rPr lang="en-US" sz="2400" dirty="0"/>
              <a:t> X </a:t>
            </a:r>
            <a:r>
              <a:rPr lang="en-US" sz="2400" dirty="0" err="1"/>
              <a:t>termasuk</a:t>
            </a:r>
            <a:r>
              <a:rPr lang="en-US" sz="2400" dirty="0"/>
              <a:t> </a:t>
            </a:r>
            <a:r>
              <a:rPr lang="en-US" sz="2400" dirty="0" err="1"/>
              <a:t>dalam</a:t>
            </a:r>
            <a:r>
              <a:rPr lang="en-US" sz="2400" dirty="0"/>
              <a:t> </a:t>
            </a:r>
            <a:r>
              <a:rPr lang="en-US" sz="2400" dirty="0" err="1"/>
              <a:t>kelas</a:t>
            </a:r>
            <a:r>
              <a:rPr lang="en-US" sz="2400" dirty="0"/>
              <a:t> </a:t>
            </a:r>
            <a:r>
              <a:rPr lang="en-US" sz="2400" dirty="0" err="1"/>
              <a:t>Ci</a:t>
            </a:r>
            <a:r>
              <a:rPr lang="en-US" sz="2400" dirty="0"/>
              <a:t> </a:t>
            </a:r>
            <a:r>
              <a:rPr lang="en-US" sz="2400" dirty="0" err="1"/>
              <a:t>jika</a:t>
            </a:r>
            <a:r>
              <a:rPr lang="en-US" sz="2400" dirty="0"/>
              <a:t> </a:t>
            </a:r>
            <a:r>
              <a:rPr lang="en-US" sz="2400" dirty="0" err="1"/>
              <a:t>peluang</a:t>
            </a:r>
            <a:r>
              <a:rPr lang="en-US" sz="2400" dirty="0"/>
              <a:t> P(</a:t>
            </a:r>
            <a:r>
              <a:rPr lang="en-US" sz="2400" dirty="0" err="1"/>
              <a:t>Ci|X</a:t>
            </a:r>
            <a:r>
              <a:rPr lang="en-US" sz="2400" dirty="0"/>
              <a:t>) </a:t>
            </a:r>
            <a:r>
              <a:rPr lang="en-US" sz="2400" dirty="0" err="1"/>
              <a:t>merupakan</a:t>
            </a:r>
            <a:r>
              <a:rPr lang="en-US" sz="2400" dirty="0"/>
              <a:t> </a:t>
            </a:r>
            <a:r>
              <a:rPr lang="en-US" sz="2400" dirty="0" err="1"/>
              <a:t>tertinggi</a:t>
            </a:r>
            <a:r>
              <a:rPr lang="en-US" sz="2400" dirty="0"/>
              <a:t> </a:t>
            </a:r>
            <a:r>
              <a:rPr lang="en-US" sz="2400" dirty="0" err="1"/>
              <a:t>diantara</a:t>
            </a:r>
            <a:r>
              <a:rPr lang="en-US" sz="2400" dirty="0"/>
              <a:t> </a:t>
            </a:r>
            <a:r>
              <a:rPr lang="en-US" sz="2400" dirty="0" err="1"/>
              <a:t>semua</a:t>
            </a:r>
            <a:r>
              <a:rPr lang="en-US" sz="2400" dirty="0"/>
              <a:t> P(</a:t>
            </a:r>
            <a:r>
              <a:rPr lang="en-US" sz="2400" dirty="0" err="1"/>
              <a:t>C</a:t>
            </a:r>
            <a:r>
              <a:rPr lang="en-US" sz="2400" i="1" dirty="0" err="1"/>
              <a:t>k</a:t>
            </a:r>
            <a:r>
              <a:rPr lang="en-US" sz="2400" dirty="0" err="1"/>
              <a:t>|X</a:t>
            </a:r>
            <a:r>
              <a:rPr lang="en-US" sz="2400" dirty="0"/>
              <a:t>) </a:t>
            </a:r>
            <a:r>
              <a:rPr lang="en-US" sz="2400" dirty="0" err="1"/>
              <a:t>untuk</a:t>
            </a:r>
            <a:r>
              <a:rPr lang="en-US" sz="2400" dirty="0"/>
              <a:t> </a:t>
            </a:r>
            <a:r>
              <a:rPr lang="en-US" sz="2400" dirty="0" err="1"/>
              <a:t>semua</a:t>
            </a:r>
            <a:r>
              <a:rPr lang="en-US" sz="2400" dirty="0"/>
              <a:t> </a:t>
            </a:r>
            <a:r>
              <a:rPr lang="en-US" sz="2400" dirty="0" err="1"/>
              <a:t>klas</a:t>
            </a:r>
            <a:r>
              <a:rPr lang="en-US" sz="2400" dirty="0"/>
              <a:t> </a:t>
            </a:r>
            <a:r>
              <a:rPr lang="en-US" sz="2400" i="1" dirty="0"/>
              <a:t>k</a:t>
            </a:r>
          </a:p>
          <a:p>
            <a:r>
              <a:rPr lang="en-US" sz="2400" dirty="0" err="1"/>
              <a:t>Permasalahan</a:t>
            </a:r>
            <a:r>
              <a:rPr lang="en-US" sz="2400" dirty="0"/>
              <a:t> </a:t>
            </a:r>
            <a:r>
              <a:rPr lang="en-US" sz="2400" dirty="0" err="1"/>
              <a:t>nyata</a:t>
            </a:r>
            <a:r>
              <a:rPr lang="en-US" sz="2400" dirty="0"/>
              <a:t>: </a:t>
            </a:r>
            <a:r>
              <a:rPr lang="en-US" sz="2400" dirty="0" err="1"/>
              <a:t>diperlukan</a:t>
            </a:r>
            <a:r>
              <a:rPr lang="en-US" sz="2400" dirty="0"/>
              <a:t> </a:t>
            </a:r>
            <a:r>
              <a:rPr lang="en-US" sz="2400" dirty="0" err="1"/>
              <a:t>pengetahuan</a:t>
            </a:r>
            <a:r>
              <a:rPr lang="en-US" sz="2400" dirty="0"/>
              <a:t> </a:t>
            </a:r>
            <a:r>
              <a:rPr lang="en-US" sz="2400" dirty="0" err="1"/>
              <a:t>awal</a:t>
            </a:r>
            <a:r>
              <a:rPr lang="en-US" sz="2400" dirty="0"/>
              <a:t> </a:t>
            </a:r>
            <a:r>
              <a:rPr lang="en-US" sz="2400" dirty="0" err="1"/>
              <a:t>dari</a:t>
            </a:r>
            <a:r>
              <a:rPr lang="en-US" sz="2400" dirty="0"/>
              <a:t> </a:t>
            </a:r>
            <a:r>
              <a:rPr lang="en-US" sz="2400" dirty="0" err="1"/>
              <a:t>banyak</a:t>
            </a:r>
            <a:r>
              <a:rPr lang="en-US" sz="2400" dirty="0"/>
              <a:t> </a:t>
            </a:r>
            <a:r>
              <a:rPr lang="en-US" sz="2400" dirty="0" err="1"/>
              <a:t>peluang</a:t>
            </a:r>
            <a:r>
              <a:rPr lang="en-US" sz="2400" dirty="0"/>
              <a:t>, </a:t>
            </a:r>
            <a:r>
              <a:rPr lang="en-US" sz="2400" dirty="0" err="1"/>
              <a:t>hal</a:t>
            </a:r>
            <a:r>
              <a:rPr lang="en-US" sz="2400" dirty="0"/>
              <a:t> </a:t>
            </a:r>
            <a:r>
              <a:rPr lang="en-US" sz="2400" dirty="0" err="1"/>
              <a:t>ini</a:t>
            </a:r>
            <a:r>
              <a:rPr lang="en-US" sz="2400" dirty="0"/>
              <a:t> </a:t>
            </a:r>
            <a:r>
              <a:rPr lang="en-US" sz="2400" dirty="0" err="1"/>
              <a:t>dapat</a:t>
            </a:r>
            <a:r>
              <a:rPr lang="en-US" sz="2400" dirty="0"/>
              <a:t> </a:t>
            </a:r>
            <a:r>
              <a:rPr lang="en-US" sz="2400" dirty="0" err="1"/>
              <a:t>merupakan</a:t>
            </a:r>
            <a:r>
              <a:rPr lang="en-US" sz="2400" dirty="0"/>
              <a:t> </a:t>
            </a:r>
            <a:r>
              <a:rPr lang="en-US" sz="2400" dirty="0" err="1"/>
              <a:t>biaya</a:t>
            </a:r>
            <a:r>
              <a:rPr lang="en-US" sz="2400" dirty="0"/>
              <a:t> </a:t>
            </a:r>
            <a:r>
              <a:rPr lang="en-US" sz="2400" dirty="0" err="1"/>
              <a:t>komputasi</a:t>
            </a:r>
            <a:r>
              <a:rPr lang="en-US" sz="2400" dirty="0"/>
              <a:t> yang </a:t>
            </a:r>
            <a:r>
              <a:rPr lang="en-US" sz="2400" dirty="0" err="1"/>
              <a:t>mencolok</a:t>
            </a:r>
            <a:endParaRPr lang="en-US" sz="2400" dirty="0"/>
          </a:p>
          <a:p>
            <a:endParaRPr lang="en-US" sz="2400" dirty="0"/>
          </a:p>
        </p:txBody>
      </p:sp>
      <p:graphicFrame>
        <p:nvGraphicFramePr>
          <p:cNvPr id="1026" name="Object 2"/>
          <p:cNvGraphicFramePr>
            <a:graphicFrameLocks noChangeAspect="1"/>
          </p:cNvGraphicFramePr>
          <p:nvPr/>
        </p:nvGraphicFramePr>
        <p:xfrm>
          <a:off x="3657601" y="2590800"/>
          <a:ext cx="3883025" cy="768350"/>
        </p:xfrm>
        <a:graphic>
          <a:graphicData uri="http://schemas.openxmlformats.org/presentationml/2006/ole">
            <mc:AlternateContent xmlns:mc="http://schemas.openxmlformats.org/markup-compatibility/2006">
              <mc:Choice xmlns:v="urn:schemas-microsoft-com:vml" Requires="v">
                <p:oleObj spid="_x0000_s1044" name="Equation" r:id="rId3" imgW="2463480" imgH="558720" progId="Equation.3">
                  <p:embed/>
                </p:oleObj>
              </mc:Choice>
              <mc:Fallback>
                <p:oleObj name="Equation" r:id="rId3" imgW="2463480" imgH="55872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2590800"/>
                        <a:ext cx="3883025" cy="7683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79587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Dasar Teorema Bayes</a:t>
            </a:r>
            <a:r>
              <a:rPr lang="en-US" smtClean="0">
                <a:solidFill>
                  <a:schemeClr val="tx1"/>
                </a:solidFill>
              </a:rPr>
              <a:t>Learning</a:t>
            </a:r>
            <a:endParaRPr lang="en-US" dirty="0">
              <a:solidFill>
                <a:schemeClr val="tx1"/>
              </a:solidFill>
            </a:endParaRPr>
          </a:p>
        </p:txBody>
      </p:sp>
      <p:sp>
        <p:nvSpPr>
          <p:cNvPr id="3" name="Content Placeholder 2"/>
          <p:cNvSpPr>
            <a:spLocks noGrp="1"/>
          </p:cNvSpPr>
          <p:nvPr>
            <p:ph sz="quarter" idx="4294967295"/>
          </p:nvPr>
        </p:nvSpPr>
        <p:spPr>
          <a:xfrm>
            <a:off x="914400" y="1600200"/>
            <a:ext cx="10222160" cy="4495800"/>
          </a:xfrm>
        </p:spPr>
        <p:txBody>
          <a:bodyPr>
            <a:normAutofit/>
          </a:bodyPr>
          <a:lstStyle/>
          <a:p>
            <a:r>
              <a:rPr lang="en-US" sz="2400" dirty="0" err="1"/>
              <a:t>Misal</a:t>
            </a:r>
            <a:r>
              <a:rPr lang="en-US" sz="2400" dirty="0"/>
              <a:t> </a:t>
            </a:r>
            <a:r>
              <a:rPr lang="en-US" sz="2400" dirty="0" err="1"/>
              <a:t>terdapat</a:t>
            </a:r>
            <a:r>
              <a:rPr lang="en-US" sz="2400" dirty="0"/>
              <a:t> </a:t>
            </a:r>
            <a:r>
              <a:rPr lang="en-US" sz="2400" dirty="0" err="1"/>
              <a:t>beberapa</a:t>
            </a:r>
            <a:r>
              <a:rPr lang="en-US" sz="2400" dirty="0"/>
              <a:t> </a:t>
            </a:r>
            <a:r>
              <a:rPr lang="en-US" sz="2400" dirty="0" err="1"/>
              <a:t>alternatif</a:t>
            </a:r>
            <a:r>
              <a:rPr lang="en-US" sz="2400" dirty="0"/>
              <a:t> </a:t>
            </a:r>
            <a:r>
              <a:rPr lang="en-US" sz="2400" dirty="0" err="1"/>
              <a:t>hipotesa</a:t>
            </a:r>
            <a:r>
              <a:rPr lang="en-US" sz="2400" dirty="0"/>
              <a:t> h -&gt; h </a:t>
            </a:r>
            <a:r>
              <a:rPr lang="az-Cyrl-AZ" sz="2400" dirty="0"/>
              <a:t>є</a:t>
            </a:r>
            <a:r>
              <a:rPr lang="en-US" sz="2400" dirty="0"/>
              <a:t> H.</a:t>
            </a:r>
          </a:p>
          <a:p>
            <a:r>
              <a:rPr lang="en-US" sz="2400" dirty="0" err="1"/>
              <a:t>Bayes</a:t>
            </a:r>
            <a:r>
              <a:rPr lang="en-US" sz="2400" dirty="0"/>
              <a:t> Learning:</a:t>
            </a:r>
          </a:p>
          <a:p>
            <a:pPr lvl="1"/>
            <a:r>
              <a:rPr lang="en-US" sz="2000" dirty="0" err="1"/>
              <a:t>Memaksimalkan</a:t>
            </a:r>
            <a:r>
              <a:rPr lang="en-US" sz="2000" dirty="0"/>
              <a:t> </a:t>
            </a:r>
            <a:r>
              <a:rPr lang="en-US" sz="2000" dirty="0" err="1"/>
              <a:t>hipotesis</a:t>
            </a:r>
            <a:r>
              <a:rPr lang="en-US" sz="2000" dirty="0"/>
              <a:t> yang paling </a:t>
            </a:r>
            <a:r>
              <a:rPr lang="en-US" sz="2000" dirty="0" err="1"/>
              <a:t>mungkin</a:t>
            </a:r>
            <a:r>
              <a:rPr lang="en-US" sz="2000" dirty="0"/>
              <a:t> h, </a:t>
            </a:r>
            <a:r>
              <a:rPr lang="en-US" sz="2000" dirty="0" err="1"/>
              <a:t>maksimum</a:t>
            </a:r>
            <a:r>
              <a:rPr lang="en-US" sz="2000" dirty="0"/>
              <a:t> </a:t>
            </a:r>
            <a:r>
              <a:rPr lang="en-US" sz="2000" dirty="0" err="1"/>
              <a:t>apriori</a:t>
            </a:r>
            <a:r>
              <a:rPr lang="en-US" sz="2000" dirty="0"/>
              <a:t> (MAP)</a:t>
            </a:r>
          </a:p>
          <a:p>
            <a:pPr lvl="1"/>
            <a:endParaRPr lang="en-US" sz="2000" dirty="0"/>
          </a:p>
        </p:txBody>
      </p:sp>
      <p:graphicFrame>
        <p:nvGraphicFramePr>
          <p:cNvPr id="4" name="Object 3"/>
          <p:cNvGraphicFramePr>
            <a:graphicFrameLocks noChangeAspect="1"/>
          </p:cNvGraphicFramePr>
          <p:nvPr/>
        </p:nvGraphicFramePr>
        <p:xfrm>
          <a:off x="2971800" y="3581401"/>
          <a:ext cx="3048000" cy="462643"/>
        </p:xfrm>
        <a:graphic>
          <a:graphicData uri="http://schemas.openxmlformats.org/presentationml/2006/ole">
            <mc:AlternateContent xmlns:mc="http://schemas.openxmlformats.org/markup-compatibility/2006">
              <mc:Choice xmlns:v="urn:schemas-microsoft-com:vml" Requires="v">
                <p:oleObj spid="_x0000_s2104" name="Equation" r:id="rId3" imgW="1422360" imgH="215640" progId="Equation.3">
                  <p:embed/>
                </p:oleObj>
              </mc:Choice>
              <mc:Fallback>
                <p:oleObj name="Equation" r:id="rId3" imgW="142236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1"/>
                        <a:ext cx="3048000" cy="462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642852" y="4101788"/>
          <a:ext cx="2913062" cy="851212"/>
        </p:xfrm>
        <a:graphic>
          <a:graphicData uri="http://schemas.openxmlformats.org/presentationml/2006/ole">
            <mc:AlternateContent xmlns:mc="http://schemas.openxmlformats.org/markup-compatibility/2006">
              <mc:Choice xmlns:v="urn:schemas-microsoft-com:vml" Requires="v">
                <p:oleObj spid="_x0000_s2105" name="Equation" r:id="rId5" imgW="1434960" imgH="419040" progId="Equation.3">
                  <p:embed/>
                </p:oleObj>
              </mc:Choice>
              <mc:Fallback>
                <p:oleObj name="Equation" r:id="rId5" imgW="1434960" imgH="41904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852" y="4101788"/>
                        <a:ext cx="2913062" cy="85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657600" y="5029201"/>
          <a:ext cx="2971800" cy="427759"/>
        </p:xfrm>
        <a:graphic>
          <a:graphicData uri="http://schemas.openxmlformats.org/presentationml/2006/ole">
            <mc:AlternateContent xmlns:mc="http://schemas.openxmlformats.org/markup-compatibility/2006">
              <mc:Choice xmlns:v="urn:schemas-microsoft-com:vml" Requires="v">
                <p:oleObj spid="_x0000_s2106" name="Equation" r:id="rId7" imgW="1409400" imgH="203040" progId="Equation.3">
                  <p:embed/>
                </p:oleObj>
              </mc:Choice>
              <mc:Fallback>
                <p:oleObj name="Equation" r:id="rId7" imgW="1409400" imgH="203040" progId="Equation.3">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029201"/>
                        <a:ext cx="2971800" cy="427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92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12039</TotalTime>
  <Words>1047</Words>
  <Application>Microsoft Office PowerPoint</Application>
  <PresentationFormat>Widescreen</PresentationFormat>
  <Paragraphs>124</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Verdana</vt:lpstr>
      <vt:lpstr>Wingdings</vt:lpstr>
      <vt:lpstr>powerpoint-template-apr7</vt:lpstr>
      <vt:lpstr>Equation</vt:lpstr>
      <vt:lpstr>FAKULTAS TEKNOLOGI INFORMASI</vt:lpstr>
      <vt:lpstr>KLASIFIKASI NAÏVE BAYES</vt:lpstr>
      <vt:lpstr>Tujuan Pembelajaran</vt:lpstr>
      <vt:lpstr>Topik Pembahasan</vt:lpstr>
      <vt:lpstr>Taksonomi AI</vt:lpstr>
      <vt:lpstr>Dasar Teorema Bayes</vt:lpstr>
      <vt:lpstr>Dasar Teorema Bayes</vt:lpstr>
      <vt:lpstr>Dasar Teorema Bayes</vt:lpstr>
      <vt:lpstr>Dasar Teorema BayesLearning</vt:lpstr>
      <vt:lpstr>Klasifikasi Naïve Bayes</vt:lpstr>
      <vt:lpstr>Klasifikasi Naïve Bayes</vt:lpstr>
      <vt:lpstr>Contoh Kasus</vt:lpstr>
      <vt:lpstr>Contoh Kasus 1</vt:lpstr>
      <vt:lpstr>Contoh Kasus 1: Dataset</vt:lpstr>
      <vt:lpstr>Probabilitas Atribut C1</vt:lpstr>
      <vt:lpstr>Probabilitas Atribut C2</vt:lpstr>
      <vt:lpstr>Probabilitas Atribut C3</vt:lpstr>
      <vt:lpstr>Probabilitas Atribut C4</vt:lpstr>
      <vt:lpstr>Data Uji</vt:lpstr>
      <vt:lpstr>Data Uji</vt:lpstr>
      <vt:lpstr>...</vt:lpstr>
      <vt:lpstr>Contoh Kasus 2</vt:lpstr>
      <vt:lpstr>Contoh Kasus 2</vt:lpstr>
      <vt:lpstr>Probabilitas Atribut C1</vt:lpstr>
      <vt:lpstr>Probabilitas Atribut C2</vt:lpstr>
      <vt:lpstr>Probabilitas Atribut C3</vt:lpstr>
      <vt:lpstr>Probabilitas Atribut C4</vt:lpstr>
      <vt:lpstr>Klasifikasi</vt:lpstr>
      <vt:lpstr>Klasifikasi</vt:lpstr>
      <vt:lpstr>Klasifikasi</vt:lpstr>
      <vt:lpstr>Penelitian Naïve Bayes</vt:lpstr>
      <vt:lpstr>Kesimpulan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521</cp:revision>
  <dcterms:created xsi:type="dcterms:W3CDTF">2011-05-21T14:11:58Z</dcterms:created>
  <dcterms:modified xsi:type="dcterms:W3CDTF">2020-10-26T05:39:18Z</dcterms:modified>
</cp:coreProperties>
</file>