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4" r:id="rId2"/>
    <p:sldId id="351" r:id="rId3"/>
    <p:sldId id="352" r:id="rId4"/>
    <p:sldId id="406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353" r:id="rId21"/>
    <p:sldId id="348" r:id="rId22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1" d="100"/>
          <a:sy n="61" d="100"/>
        </p:scale>
        <p:origin x="76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defRPr b="0"/>
            </a:lvl1pPr>
            <a:lvl2pPr marL="895350" indent="-438150">
              <a:buFont typeface="Wingdings" panose="05000000000000000000" pitchFamily="2" charset="2"/>
              <a:buChar char="§"/>
              <a:defRPr/>
            </a:lvl2pPr>
            <a:lvl3pPr marL="1347788" indent="-433388">
              <a:buFont typeface="Wingdings" panose="05000000000000000000" pitchFamily="2" charset="2"/>
              <a:buChar char="ü"/>
              <a:defRPr/>
            </a:lvl3pPr>
            <a:lvl4pPr marL="1790700" indent="-419100">
              <a:buFont typeface="Wingdings" panose="05000000000000000000" pitchFamily="2" charset="2"/>
              <a:buChar char="v"/>
              <a:defRPr/>
            </a:lvl4pPr>
            <a:lvl5pPr marL="2243138" indent="-414338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1384" y="4149080"/>
            <a:ext cx="5616624" cy="1512168"/>
          </a:xfrm>
        </p:spPr>
        <p:txBody>
          <a:bodyPr/>
          <a:lstStyle/>
          <a:p>
            <a:r>
              <a:rPr lang="en-ID" sz="4400" b="1" smtClean="0"/>
              <a:t>KECERDASAN TIRUAN</a:t>
            </a:r>
            <a:endParaRPr lang="id-ID" sz="4400" b="1"/>
          </a:p>
          <a:p>
            <a:r>
              <a:rPr lang="id-ID" sz="3600" b="1"/>
              <a:t>[ K</a:t>
            </a:r>
            <a:r>
              <a:rPr lang="en-ID" sz="3600" b="1" smtClean="0"/>
              <a:t>P045</a:t>
            </a:r>
            <a:r>
              <a:rPr lang="id-ID" sz="3600" b="1" smtClean="0"/>
              <a:t> </a:t>
            </a:r>
            <a:r>
              <a:rPr lang="id-ID" sz="3600" b="1"/>
              <a:t>/ </a:t>
            </a:r>
            <a:r>
              <a:rPr lang="en-ID" sz="3600" b="1"/>
              <a:t>3</a:t>
            </a:r>
            <a:r>
              <a:rPr lang="id-ID" sz="3600" b="1"/>
              <a:t> SKS ]</a:t>
            </a:r>
            <a:endParaRPr lang="id-ID" sz="3600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6168008" y="4122667"/>
            <a:ext cx="561662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D" sz="4400" b="1" kern="0" smtClean="0"/>
              <a:t>PENAMBANGAN DATA</a:t>
            </a:r>
            <a:endParaRPr lang="id-ID" sz="4400" b="1" kern="0" smtClean="0"/>
          </a:p>
          <a:p>
            <a:r>
              <a:rPr lang="id-ID" sz="3600" b="1" kern="0" smtClean="0"/>
              <a:t>[ K</a:t>
            </a:r>
            <a:r>
              <a:rPr lang="en-ID" sz="3600" b="1" kern="0" smtClean="0"/>
              <a:t>P368</a:t>
            </a:r>
            <a:r>
              <a:rPr lang="id-ID" sz="3600" b="1" kern="0" smtClean="0"/>
              <a:t> / </a:t>
            </a:r>
            <a:r>
              <a:rPr lang="en-ID" sz="3600" b="1" kern="0" smtClean="0"/>
              <a:t>3</a:t>
            </a:r>
            <a:r>
              <a:rPr lang="id-ID" sz="3600" b="1" kern="0" smtClean="0"/>
              <a:t> SKS ]</a:t>
            </a:r>
            <a:endParaRPr lang="id-ID" sz="3600" b="1" kern="0" dirty="0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Kelebihan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 smtClean="0"/>
              <a:t>Kelebihan</a:t>
            </a:r>
            <a:r>
              <a:rPr lang="en-US" dirty="0" smtClean="0"/>
              <a:t> KNN: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Simpel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data </a:t>
            </a:r>
            <a:r>
              <a:rPr lang="en-US" dirty="0" err="1" smtClean="0"/>
              <a:t>besar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Intuitif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Peforma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Tahan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 yang noisy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Kekurangan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 smtClean="0"/>
              <a:t>Kekurangan</a:t>
            </a:r>
            <a:r>
              <a:rPr lang="en-US" dirty="0" smtClean="0"/>
              <a:t> KNN 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jaraknya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. 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Sangat</a:t>
            </a:r>
            <a:r>
              <a:rPr lang="en-US" dirty="0" smtClean="0"/>
              <a:t> sensitive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yang </a:t>
            </a:r>
            <a:r>
              <a:rPr lang="en-US" dirty="0" err="1" smtClean="0"/>
              <a:t>redundan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relevan</a:t>
            </a:r>
            <a:r>
              <a:rPr lang="en-US" dirty="0" smtClean="0"/>
              <a:t>. </a:t>
            </a:r>
            <a:r>
              <a:rPr lang="en-US" dirty="0" err="1" smtClean="0"/>
              <a:t>Ditanggulangi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pembobotan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paling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dataset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34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Menentukan</a:t>
            </a:r>
            <a:r>
              <a:rPr lang="en-US" dirty="0"/>
              <a:t> parameter </a:t>
            </a:r>
            <a:r>
              <a:rPr lang="en-US" dirty="0" smtClean="0"/>
              <a:t>k </a:t>
            </a:r>
            <a:r>
              <a:rPr lang="en-US" dirty="0"/>
              <a:t>(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paling </a:t>
            </a:r>
            <a:r>
              <a:rPr lang="en-US" dirty="0" err="1"/>
              <a:t>dekat</a:t>
            </a:r>
            <a:r>
              <a:rPr lang="en-US" dirty="0"/>
              <a:t>).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 smtClean="0"/>
              <a:t>eucliden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training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no 2 </a:t>
            </a:r>
            <a:r>
              <a:rPr lang="en-US" dirty="0" err="1" smtClean="0"/>
              <a:t>secara</a:t>
            </a:r>
            <a:r>
              <a:rPr lang="en-US" dirty="0" smtClean="0"/>
              <a:t> ascending</a:t>
            </a:r>
            <a:endParaRPr lang="en-US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/>
              <a:t>kategori</a:t>
            </a:r>
            <a:r>
              <a:rPr lang="en-US" dirty="0"/>
              <a:t> Y (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smtClean="0"/>
              <a:t>nearest neighbor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k)</a:t>
            </a:r>
            <a:endParaRPr lang="en-US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nb-NO" dirty="0" smtClean="0"/>
              <a:t>Dengan </a:t>
            </a:r>
            <a:r>
              <a:rPr lang="nb-NO" dirty="0"/>
              <a:t>menggunakan kategori nearest neighbor yang paling </a:t>
            </a:r>
            <a:r>
              <a:rPr lang="nb-NO" dirty="0" smtClean="0"/>
              <a:t>mayoritas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dipredisikan</a:t>
            </a:r>
            <a:r>
              <a:rPr lang="en-US" dirty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1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Terdapat beberapa data yang berasal dari survey questioner tentang </a:t>
            </a:r>
            <a:r>
              <a:rPr lang="sv-SE" altLang="en-US" smtClean="0"/>
              <a:t>klasifikasi kualitas kertas tissue apakah baik atau jelek, dengan objek training </a:t>
            </a:r>
            <a:r>
              <a:rPr lang="en-US" altLang="en-US" smtClean="0"/>
              <a:t>menggunakan dua attribute yaitu daya tahan terhadap asam dan kekuatan. Dengan menggunakan K = 3. </a:t>
            </a:r>
          </a:p>
        </p:txBody>
      </p:sp>
    </p:spTree>
    <p:extLst>
      <p:ext uri="{BB962C8B-B14F-4D97-AF65-F5344CB8AC3E}">
        <p14:creationId xmlns:p14="http://schemas.microsoft.com/office/powerpoint/2010/main" val="36596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1 (k = 3)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2400">
                <a:latin typeface="TimesNewRomanPSMT"/>
              </a:rPr>
              <a:t>Akan diproduksi kembali kertas tisu dengan attribute X1=7 dan X2=4 tanpa harus mengeluarkan biaya untuk melakukan survey, maka dapat diklasifikasikan </a:t>
            </a:r>
            <a:r>
              <a:rPr lang="en-US" altLang="en-US" sz="2400">
                <a:latin typeface="TimesNewRomanPSMT"/>
              </a:rPr>
              <a:t>kertas </a:t>
            </a:r>
            <a:r>
              <a:rPr lang="en-US" altLang="en-US" sz="2400" smtClean="0">
                <a:latin typeface="TimesNewRomanPSMT"/>
              </a:rPr>
              <a:t>tisu </a:t>
            </a:r>
            <a:r>
              <a:rPr lang="en-US" altLang="en-US" sz="2400">
                <a:latin typeface="TimesNewRomanPSMT"/>
              </a:rPr>
              <a:t>tersebut termasuk yang baik atau jelek.</a:t>
            </a:r>
            <a:endParaRPr lang="en-US" altLang="en-US" sz="240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428751"/>
            <a:ext cx="7554912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0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1714501"/>
            <a:ext cx="792638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4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00025"/>
            <a:ext cx="83629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99456" y="4313238"/>
            <a:ext cx="9793088" cy="2544762"/>
          </a:xfrm>
        </p:spPr>
        <p:txBody>
          <a:bodyPr rtlCol="0">
            <a:normAutofit fontScale="92500" lnSpcReduction="100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mtClean="0"/>
              <a:t>Ada 3 </a:t>
            </a:r>
            <a:r>
              <a:rPr lang="en-US" dirty="0"/>
              <a:t>data yang paling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(8,4) , (6,5) , </a:t>
            </a:r>
            <a:r>
              <a:rPr lang="en-US"/>
              <a:t>(</a:t>
            </a:r>
            <a:r>
              <a:rPr lang="en-US" smtClean="0"/>
              <a:t>5,6).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err="1"/>
              <a:t>hitung</a:t>
            </a:r>
            <a:r>
              <a:rPr lang="en-US"/>
              <a:t> </a:t>
            </a:r>
            <a:r>
              <a:rPr lang="en-US" smtClean="0"/>
              <a:t>jumlah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smtClean="0"/>
              <a:t>ketiga data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2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jelek</a:t>
            </a:r>
            <a:r>
              <a:rPr lang="en-US" dirty="0"/>
              <a:t> = 1. </a:t>
            </a:r>
            <a:r>
              <a:rPr lang="en-US" dirty="0" err="1"/>
              <a:t>Dengan</a:t>
            </a:r>
            <a:r>
              <a:rPr lang="en-US" dirty="0"/>
              <a:t> voting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tissue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7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/>
              <a:t>4 </a:t>
            </a:r>
            <a:r>
              <a:rPr lang="en-US" smtClean="0"/>
              <a:t>termasuk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20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2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Tentukan </a:t>
            </a:r>
            <a:r>
              <a:rPr lang="en-US" altLang="en-US" i="1" smtClean="0"/>
              <a:t>class </a:t>
            </a:r>
            <a:r>
              <a:rPr lang="en-US" altLang="en-US" smtClean="0"/>
              <a:t>dari test data dengan nilai atribut (50,3,40)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4" y="1571626"/>
            <a:ext cx="8866187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2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"/>
          <a:stretch>
            <a:fillRect/>
          </a:stretch>
        </p:blipFill>
        <p:spPr bwMode="auto">
          <a:xfrm>
            <a:off x="1849439" y="2060575"/>
            <a:ext cx="8493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2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576764"/>
            <a:ext cx="9972600" cy="2281237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K = 4 </a:t>
            </a:r>
            <a:r>
              <a:rPr lang="en-US" dirty="0" err="1" smtClean="0"/>
              <a:t>maka</a:t>
            </a:r>
            <a:r>
              <a:rPr lang="en-US" dirty="0" smtClean="0"/>
              <a:t> voting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seimbang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= 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Jelek</a:t>
            </a:r>
            <a:r>
              <a:rPr lang="en-US" dirty="0" smtClean="0"/>
              <a:t> = 2.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menanggulangi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 </a:t>
            </a:r>
            <a:r>
              <a:rPr lang="en-US" dirty="0" err="1" smtClean="0"/>
              <a:t>dikurangi</a:t>
            </a:r>
            <a:r>
              <a:rPr lang="en-US" dirty="0" smtClean="0"/>
              <a:t> 1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 yang </a:t>
            </a:r>
            <a:r>
              <a:rPr lang="en-US" dirty="0" err="1" smtClean="0"/>
              <a:t>seimbang</a:t>
            </a:r>
            <a:r>
              <a:rPr lang="en-US" dirty="0" smtClean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 smtClean="0"/>
              <a:t>Dengan</a:t>
            </a:r>
            <a:r>
              <a:rPr lang="en-US" dirty="0" smtClean="0"/>
              <a:t> K = 3 </a:t>
            </a:r>
            <a:r>
              <a:rPr lang="en-US" dirty="0" err="1" smtClean="0"/>
              <a:t>maka</a:t>
            </a:r>
            <a:r>
              <a:rPr lang="en-US" dirty="0" smtClean="0"/>
              <a:t> voting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=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Jelek</a:t>
            </a:r>
            <a:r>
              <a:rPr lang="en-US" dirty="0" smtClean="0"/>
              <a:t> = 2.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/>
              <a:t>class </a:t>
            </a:r>
            <a:r>
              <a:rPr lang="en-US" dirty="0" err="1"/>
              <a:t>dari</a:t>
            </a:r>
            <a:r>
              <a:rPr lang="en-US" dirty="0"/>
              <a:t> test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(50,3,40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Jelek</a:t>
            </a:r>
            <a:r>
              <a:rPr lang="en-US" dirty="0" smtClean="0"/>
              <a:t>. </a:t>
            </a:r>
            <a:endParaRPr lang="en-US" dirty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2265363" y="44451"/>
            <a:ext cx="7391400" cy="4575175"/>
            <a:chOff x="742083" y="2994"/>
            <a:chExt cx="7391400" cy="4574384"/>
          </a:xfrm>
        </p:grpSpPr>
        <p:pic>
          <p:nvPicPr>
            <p:cNvPr id="174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21"/>
            <a:stretch>
              <a:fillRect/>
            </a:stretch>
          </p:blipFill>
          <p:spPr bwMode="auto">
            <a:xfrm>
              <a:off x="742083" y="2994"/>
              <a:ext cx="7391400" cy="2480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57"/>
            <a:stretch>
              <a:fillRect/>
            </a:stretch>
          </p:blipFill>
          <p:spPr bwMode="auto">
            <a:xfrm>
              <a:off x="770658" y="2470239"/>
              <a:ext cx="7334250" cy="2107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3" name="TextBox 3"/>
          <p:cNvSpPr txBox="1">
            <a:spLocks noChangeArrowheads="1"/>
          </p:cNvSpPr>
          <p:nvPr/>
        </p:nvSpPr>
        <p:spPr bwMode="auto">
          <a:xfrm>
            <a:off x="2640013" y="5805489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17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ID" sz="2800"/>
              <a:t>9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KLASIFIKASI </a:t>
            </a:r>
            <a:r>
              <a:rPr lang="en-ID" smtClean="0">
                <a:solidFill>
                  <a:schemeClr val="tx1"/>
                </a:solidFill>
              </a:rPr>
              <a:t>DENGAN KNN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Algoritma k-NN merupakan salah satu algoritma klasifikasi yang cukup handal dan banyak digunakan</a:t>
            </a:r>
          </a:p>
          <a:p>
            <a:pPr>
              <a:lnSpc>
                <a:spcPct val="90000"/>
              </a:lnSpc>
            </a:pPr>
            <a:r>
              <a:rPr lang="en-US"/>
              <a:t>Klasifikasi pada algoritma k-NN didasarkan pada kedekatan diantara setiap fitur / atribut </a:t>
            </a:r>
            <a:r>
              <a:rPr lang="en-US"/>
              <a:t>dengan </a:t>
            </a:r>
            <a:r>
              <a:rPr lang="en-US" smtClean="0"/>
              <a:t>kelas, menggunakan system voting.</a:t>
            </a:r>
          </a:p>
          <a:p>
            <a:pPr>
              <a:lnSpc>
                <a:spcPct val="90000"/>
              </a:lnSpc>
            </a:pPr>
            <a:r>
              <a:rPr lang="en-US"/>
              <a:t>Algoritma k-NN dapat digunakan </a:t>
            </a:r>
            <a:r>
              <a:rPr lang="en-US"/>
              <a:t>pada </a:t>
            </a:r>
            <a:r>
              <a:rPr lang="en-US" smtClean="0"/>
              <a:t>data numerik.</a:t>
            </a:r>
          </a:p>
          <a:p>
            <a:pPr>
              <a:lnSpc>
                <a:spcPct val="90000"/>
              </a:lnSpc>
            </a:pPr>
            <a:r>
              <a:rPr lang="en-US" smtClean="0"/>
              <a:t>Kelemahan dari algoritma k-NN adalah waktu </a:t>
            </a:r>
            <a:r>
              <a:rPr lang="en-US"/>
              <a:t>komputasi tinggi jika data </a:t>
            </a:r>
            <a:r>
              <a:rPr lang="en-US"/>
              <a:t>latih </a:t>
            </a:r>
            <a:r>
              <a:rPr lang="en-US" smtClean="0"/>
              <a:t>besar, karena </a:t>
            </a:r>
            <a:r>
              <a:rPr lang="en-US"/>
              <a:t>semua data diukur jaraknya untuk setiap data uji</a:t>
            </a:r>
            <a:r>
              <a:rPr lang="en-US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mampu </a:t>
            </a:r>
            <a:r>
              <a:rPr lang="id-ID" smtClean="0"/>
              <a:t>memaham</a:t>
            </a:r>
            <a:r>
              <a:rPr lang="en-ID" smtClean="0"/>
              <a:t>i konsep klasifikasi menggunakan metode </a:t>
            </a:r>
            <a:r>
              <a:rPr lang="en-ID" smtClean="0"/>
              <a:t>K-Nearest Neighbor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Taksonomi AI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98" y="1484784"/>
            <a:ext cx="9183403" cy="51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Deskripsi kNN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KNN adalah sebuah metode klasifikasi terhadap sekumpulan data berdasarkan pembelajaran  data yang sudah terklasifikasikan sebelumya.</a:t>
            </a:r>
          </a:p>
          <a:p>
            <a:pPr eaLnBrk="1" hangingPunct="1"/>
            <a:r>
              <a:rPr lang="en-US" altLang="en-US" smtClean="0"/>
              <a:t>Termasuk dalam </a:t>
            </a:r>
            <a:r>
              <a:rPr lang="en-US" altLang="en-US" i="1" smtClean="0"/>
              <a:t>supervised learning</a:t>
            </a:r>
            <a:r>
              <a:rPr lang="en-US" altLang="en-US" smtClean="0"/>
              <a:t>, dimana hasil </a:t>
            </a:r>
            <a:r>
              <a:rPr lang="en-US" altLang="en-US" i="1" smtClean="0"/>
              <a:t>query instance </a:t>
            </a:r>
            <a:r>
              <a:rPr lang="en-US" altLang="en-US" smtClean="0"/>
              <a:t>yang baru diklasifikasikan berdasarkan mayoritas kedekatan jarak dari kategori yang ada dalam KNN. </a:t>
            </a:r>
          </a:p>
        </p:txBody>
      </p:sp>
    </p:spTree>
    <p:extLst>
      <p:ext uri="{BB962C8B-B14F-4D97-AF65-F5344CB8AC3E}">
        <p14:creationId xmlns:p14="http://schemas.microsoft.com/office/powerpoint/2010/main" val="40076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Deskripsi kNN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Diberikan titik query, akan ditemukan sejumlah k obyek atau (titik training) yang paling dekat dengan titik query. </a:t>
            </a:r>
          </a:p>
          <a:p>
            <a:pPr eaLnBrk="1" hangingPunct="1"/>
            <a:r>
              <a:rPr lang="en-US" altLang="en-US" smtClean="0"/>
              <a:t>Klasifikasi menggunakan voting terbanyak diantara klasifikasi dari k obyek</a:t>
            </a:r>
          </a:p>
          <a:p>
            <a:pPr eaLnBrk="1" hangingPunct="1"/>
            <a:r>
              <a:rPr lang="en-US" altLang="en-US" smtClean="0"/>
              <a:t>Algoritma k-nearest neighbor (KNN) menggunakan klasifikasi ketetanggaan sebagai nilai prediksi dari query instance yang baru.</a:t>
            </a:r>
          </a:p>
        </p:txBody>
      </p:sp>
    </p:spTree>
    <p:extLst>
      <p:ext uri="{BB962C8B-B14F-4D97-AF65-F5344CB8AC3E}">
        <p14:creationId xmlns:p14="http://schemas.microsoft.com/office/powerpoint/2010/main" val="23562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484784"/>
            <a:ext cx="7316812" cy="489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8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Ukuran Jarak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Dekat atau jauhnya tetangga biasanya dihitung berdasarkan </a:t>
            </a:r>
            <a:r>
              <a:rPr lang="en-US" altLang="en-US" i="1" smtClean="0"/>
              <a:t>Euclidean Distance.</a:t>
            </a:r>
          </a:p>
          <a:p>
            <a:pPr eaLnBrk="1" hangingPunct="1"/>
            <a:endParaRPr lang="en-US" altLang="en-US" i="1" smtClean="0"/>
          </a:p>
          <a:p>
            <a:pPr eaLnBrk="1" hangingPunct="1"/>
            <a:endParaRPr lang="en-US" altLang="en-US" i="1" smtClean="0"/>
          </a:p>
          <a:p>
            <a:pPr eaLnBrk="1" hangingPunct="1"/>
            <a:r>
              <a:rPr lang="sv-SE" altLang="en-US" smtClean="0"/>
              <a:t>Dimana D(a,b) adalah jarak skalar dari dua buah vektor data a dan b yang berupa matrik berukuran d dimensi.</a:t>
            </a:r>
            <a:endParaRPr lang="en-US" altLang="en-US" i="1" smtClean="0"/>
          </a:p>
          <a:p>
            <a:pPr eaLnBrk="1" hangingPunct="1"/>
            <a:endParaRPr lang="en-US" altLang="en-US" smtClean="0"/>
          </a:p>
        </p:txBody>
      </p:sp>
      <p:pic>
        <p:nvPicPr>
          <p:cNvPr id="6148" name="Picture 2" descr="http://dmc.hmif-ittelkom.org/wp-content/uploads/2012/10/Rumus-Eucledi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420888"/>
            <a:ext cx="37211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0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0350" y="0"/>
            <a:ext cx="9137650" cy="6858000"/>
          </a:xfrm>
        </p:spPr>
      </p:pic>
    </p:spTree>
    <p:extLst>
      <p:ext uri="{BB962C8B-B14F-4D97-AF65-F5344CB8AC3E}">
        <p14:creationId xmlns:p14="http://schemas.microsoft.com/office/powerpoint/2010/main" val="6076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12337</TotalTime>
  <Words>534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TimesNewRomanPSMT</vt:lpstr>
      <vt:lpstr>Verdana</vt:lpstr>
      <vt:lpstr>Wingdings</vt:lpstr>
      <vt:lpstr>powerpoint-template-apr7</vt:lpstr>
      <vt:lpstr>FAKULTAS TEKNOLOGI INFORMASI</vt:lpstr>
      <vt:lpstr>KLASIFIKASI DENGAN KNN</vt:lpstr>
      <vt:lpstr>Tujuan Pembelajaran</vt:lpstr>
      <vt:lpstr>Taksonomi AI</vt:lpstr>
      <vt:lpstr>Deskripsi kNN</vt:lpstr>
      <vt:lpstr>Deskripsi kNN</vt:lpstr>
      <vt:lpstr>PowerPoint Presentation</vt:lpstr>
      <vt:lpstr>Ukuran Jarak</vt:lpstr>
      <vt:lpstr>PowerPoint Presentation</vt:lpstr>
      <vt:lpstr>Kelebihan</vt:lpstr>
      <vt:lpstr>Kekurangan</vt:lpstr>
      <vt:lpstr>Algoritma</vt:lpstr>
      <vt:lpstr>Contoh 1</vt:lpstr>
      <vt:lpstr>Contoh 1 (k = 3) </vt:lpstr>
      <vt:lpstr>PowerPoint Presentation</vt:lpstr>
      <vt:lpstr>PowerPoint Presentation</vt:lpstr>
      <vt:lpstr>Contoh 2</vt:lpstr>
      <vt:lpstr>PowerPoint Presentation</vt:lpstr>
      <vt:lpstr>PowerPoint Presentation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528</cp:revision>
  <dcterms:created xsi:type="dcterms:W3CDTF">2011-05-21T14:11:58Z</dcterms:created>
  <dcterms:modified xsi:type="dcterms:W3CDTF">2020-11-16T06:15:48Z</dcterms:modified>
</cp:coreProperties>
</file>