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41"/>
  </p:notesMasterIdLst>
  <p:handoutMasterIdLst>
    <p:handoutMasterId r:id="rId42"/>
  </p:handoutMasterIdLst>
  <p:sldIdLst>
    <p:sldId id="324" r:id="rId3"/>
    <p:sldId id="351" r:id="rId4"/>
    <p:sldId id="352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48" r:id="rId40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70" d="100"/>
          <a:sy n="70" d="100"/>
        </p:scale>
        <p:origin x="60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8.wmf"/><Relationship Id="rId1" Type="http://schemas.openxmlformats.org/officeDocument/2006/relationships/image" Target="../media/image30.emf"/><Relationship Id="rId4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6.wmf"/><Relationship Id="rId5" Type="http://schemas.openxmlformats.org/officeDocument/2006/relationships/image" Target="../media/image18.emf"/><Relationship Id="rId4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20/10/2020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20/10/2020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" name="Image" r:id="rId3" imgW="4330159" imgH="6146032" progId="">
                  <p:embed/>
                </p:oleObj>
              </mc:Choice>
              <mc:Fallback>
                <p:oleObj name="Image" r:id="rId3" imgW="4330159" imgH="6146032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" name="Image" r:id="rId5" imgW="2526984" imgH="3428571" progId="">
                  <p:embed/>
                </p:oleObj>
              </mc:Choice>
              <mc:Fallback>
                <p:oleObj name="Image" r:id="rId5" imgW="2526984" imgH="3428571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33D69-50DF-4D7A-B304-537DEB4DD7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938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20-Oct-20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20-Oct-20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20-Oct-20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20-Oct-20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20-Oct-20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20-Oct-20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20-Oct-20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20-Oct-20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20-Oct-20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20-Oct-20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20-Oct-20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47933"/>
              </p:ext>
            </p:extLst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" name="Image" r:id="rId17" imgW="4330159" imgH="6146032" progId="">
                  <p:embed/>
                </p:oleObj>
              </mc:Choice>
              <mc:Fallback>
                <p:oleObj name="Image" r:id="rId17" imgW="4330159" imgH="6146032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41" r:id="rId13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20-Oct-20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5.e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7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2.w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yudi@upi.edu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chmad.Solichin@budiluhur.ac.i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US" sz="4400" b="1" dirty="0" smtClean="0">
                <a:latin typeface="+mj-lt"/>
              </a:rPr>
              <a:t>KECERDASAN TIRUAN</a:t>
            </a:r>
            <a:endParaRPr lang="id-ID" sz="4400" b="1" dirty="0" smtClean="0">
              <a:latin typeface="+mj-lt"/>
            </a:endParaRPr>
          </a:p>
          <a:p>
            <a:r>
              <a:rPr lang="id-ID" sz="3600" b="1" dirty="0" smtClean="0">
                <a:latin typeface="+mj-lt"/>
              </a:rPr>
              <a:t>[ </a:t>
            </a:r>
            <a:r>
              <a:rPr lang="en-US" sz="3600" b="1" dirty="0" smtClean="0">
                <a:latin typeface="+mj-lt"/>
              </a:rPr>
              <a:t>KP045</a:t>
            </a:r>
            <a:r>
              <a:rPr lang="id-ID" sz="3600" b="1" dirty="0" smtClean="0">
                <a:latin typeface="+mj-lt"/>
              </a:rPr>
              <a:t>/ </a:t>
            </a:r>
            <a:r>
              <a:rPr lang="en-US" sz="3600" b="1" dirty="0" smtClean="0">
                <a:latin typeface="+mj-lt"/>
              </a:rPr>
              <a:t>3</a:t>
            </a:r>
            <a:r>
              <a:rPr lang="id-ID" sz="3600" b="1" dirty="0" smtClean="0">
                <a:latin typeface="+mj-lt"/>
              </a:rPr>
              <a:t> 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Pembuatan Model</a:t>
            </a: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3713164" y="1927225"/>
            <a:ext cx="1698625" cy="1506538"/>
            <a:chOff x="1283" y="1118"/>
            <a:chExt cx="1070" cy="949"/>
          </a:xfrm>
        </p:grpSpPr>
        <p:pic>
          <p:nvPicPr>
            <p:cNvPr id="1040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1" name="Rectangle 6"/>
            <p:cNvSpPr>
              <a:spLocks noChangeArrowheads="1"/>
            </p:cNvSpPr>
            <p:nvPr/>
          </p:nvSpPr>
          <p:spPr bwMode="auto">
            <a:xfrm>
              <a:off x="1347" y="1395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Data Pelatihan</a:t>
              </a:r>
            </a:p>
          </p:txBody>
        </p:sp>
      </p:grpSp>
      <p:graphicFrame>
        <p:nvGraphicFramePr>
          <p:cNvPr id="1026" name="Object 7"/>
          <p:cNvGraphicFramePr>
            <a:graphicFrameLocks/>
          </p:cNvGraphicFramePr>
          <p:nvPr/>
        </p:nvGraphicFramePr>
        <p:xfrm>
          <a:off x="1757363" y="3733800"/>
          <a:ext cx="5751512" cy="213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Worksheet" r:id="rId4" imgW="5067330" imgH="2066881" progId="Excel.Sheet.8">
                  <p:embed/>
                </p:oleObj>
              </mc:Choice>
              <mc:Fallback>
                <p:oleObj name="Worksheet" r:id="rId4" imgW="5067330" imgH="2066881" progId="Excel.Sheet.8">
                  <p:embed/>
                  <p:pic>
                    <p:nvPicPr>
                      <p:cNvPr id="1026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3733800"/>
                        <a:ext cx="5751512" cy="213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Line 8"/>
          <p:cNvSpPr>
            <a:spLocks noChangeShapeType="1"/>
          </p:cNvSpPr>
          <p:nvPr/>
        </p:nvSpPr>
        <p:spPr bwMode="auto">
          <a:xfrm flipH="1">
            <a:off x="1982788" y="32639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5413375" y="32639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7772400" y="1447801"/>
            <a:ext cx="1524000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Algoritma </a:t>
            </a:r>
          </a:p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Klasifikasi</a:t>
            </a:r>
          </a:p>
        </p:txBody>
      </p:sp>
      <p:sp>
        <p:nvSpPr>
          <p:cNvPr id="1032" name="AutoShape 11"/>
          <p:cNvSpPr>
            <a:spLocks noChangeArrowheads="1"/>
          </p:cNvSpPr>
          <p:nvPr/>
        </p:nvSpPr>
        <p:spPr bwMode="auto">
          <a:xfrm rot="20460000">
            <a:off x="5911850" y="2227264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33" name="Rectangle 12"/>
          <p:cNvSpPr>
            <a:spLocks noChangeArrowheads="1"/>
          </p:cNvSpPr>
          <p:nvPr/>
        </p:nvSpPr>
        <p:spPr bwMode="auto">
          <a:xfrm>
            <a:off x="7624764" y="5287964"/>
            <a:ext cx="2890837" cy="13239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IF IPK &gt; 3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OR MATDAS  =A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THEN tepat_waktu = ‘yes’ </a:t>
            </a:r>
          </a:p>
        </p:txBody>
      </p:sp>
      <p:grpSp>
        <p:nvGrpSpPr>
          <p:cNvPr id="1034" name="Group 13"/>
          <p:cNvGrpSpPr>
            <a:grpSpLocks/>
          </p:cNvGrpSpPr>
          <p:nvPr/>
        </p:nvGrpSpPr>
        <p:grpSpPr bwMode="auto">
          <a:xfrm>
            <a:off x="8153401" y="3124200"/>
            <a:ext cx="1889125" cy="1506538"/>
            <a:chOff x="4081" y="2026"/>
            <a:chExt cx="1190" cy="949"/>
          </a:xfrm>
        </p:grpSpPr>
        <p:pic>
          <p:nvPicPr>
            <p:cNvPr id="1038" name="Picture 14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4241" y="2303"/>
              <a:ext cx="859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1035" name="Line 16"/>
          <p:cNvSpPr>
            <a:spLocks noChangeShapeType="1"/>
          </p:cNvSpPr>
          <p:nvPr/>
        </p:nvSpPr>
        <p:spPr bwMode="auto">
          <a:xfrm flipH="1">
            <a:off x="7848601" y="4572001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36" name="Line 17"/>
          <p:cNvSpPr>
            <a:spLocks noChangeShapeType="1"/>
          </p:cNvSpPr>
          <p:nvPr/>
        </p:nvSpPr>
        <p:spPr bwMode="auto">
          <a:xfrm>
            <a:off x="9829800" y="4572001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37" name="AutoShape 18"/>
          <p:cNvSpPr>
            <a:spLocks noChangeArrowheads="1"/>
          </p:cNvSpPr>
          <p:nvPr/>
        </p:nvSpPr>
        <p:spPr bwMode="auto">
          <a:xfrm>
            <a:off x="8305800" y="2362200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2596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Proses Testing Model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6121401" y="1722439"/>
            <a:ext cx="1889125" cy="1506537"/>
            <a:chOff x="2800" y="989"/>
            <a:chExt cx="1190" cy="949"/>
          </a:xfrm>
        </p:grpSpPr>
        <p:pic>
          <p:nvPicPr>
            <p:cNvPr id="2060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1" name="Rectangle 6"/>
            <p:cNvSpPr>
              <a:spLocks noChangeArrowheads="1"/>
            </p:cNvSpPr>
            <p:nvPr/>
          </p:nvSpPr>
          <p:spPr bwMode="auto">
            <a:xfrm>
              <a:off x="2921" y="1266"/>
              <a:ext cx="93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grpSp>
        <p:nvGrpSpPr>
          <p:cNvPr id="2053" name="Group 7"/>
          <p:cNvGrpSpPr>
            <a:grpSpLocks/>
          </p:cNvGrpSpPr>
          <p:nvPr/>
        </p:nvGrpSpPr>
        <p:grpSpPr bwMode="auto">
          <a:xfrm>
            <a:off x="3833814" y="2887664"/>
            <a:ext cx="1698625" cy="1506537"/>
            <a:chOff x="1359" y="1723"/>
            <a:chExt cx="1070" cy="949"/>
          </a:xfrm>
        </p:grpSpPr>
        <p:pic>
          <p:nvPicPr>
            <p:cNvPr id="2058" name="Picture 8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9" name="Rectangle 9"/>
            <p:cNvSpPr>
              <a:spLocks noChangeArrowheads="1"/>
            </p:cNvSpPr>
            <p:nvPr/>
          </p:nvSpPr>
          <p:spPr bwMode="auto">
            <a:xfrm>
              <a:off x="1423" y="2000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Testing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sp>
        <p:nvSpPr>
          <p:cNvPr id="2054" name="Line 10"/>
          <p:cNvSpPr>
            <a:spLocks noChangeShapeType="1"/>
          </p:cNvSpPr>
          <p:nvPr/>
        </p:nvSpPr>
        <p:spPr bwMode="auto">
          <a:xfrm flipH="1">
            <a:off x="2103438" y="4224339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055" name="Line 11"/>
          <p:cNvSpPr>
            <a:spLocks noChangeShapeType="1"/>
          </p:cNvSpPr>
          <p:nvPr/>
        </p:nvSpPr>
        <p:spPr bwMode="auto">
          <a:xfrm>
            <a:off x="5534025" y="4224339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056" name="Freeform 20"/>
          <p:cNvSpPr>
            <a:spLocks/>
          </p:cNvSpPr>
          <p:nvPr/>
        </p:nvSpPr>
        <p:spPr bwMode="auto">
          <a:xfrm>
            <a:off x="5037138" y="2184401"/>
            <a:ext cx="901700" cy="593725"/>
          </a:xfrm>
          <a:custGeom>
            <a:avLst/>
            <a:gdLst>
              <a:gd name="T0" fmla="*/ 1428929170 w 568"/>
              <a:gd name="T1" fmla="*/ 148688426 h 374"/>
              <a:gd name="T2" fmla="*/ 1267637652 w 568"/>
              <a:gd name="T3" fmla="*/ 554434392 h 374"/>
              <a:gd name="T4" fmla="*/ 1204634567 w 568"/>
              <a:gd name="T5" fmla="*/ 415826538 h 374"/>
              <a:gd name="T6" fmla="*/ 347781512 w 568"/>
              <a:gd name="T7" fmla="*/ 801409624 h 374"/>
              <a:gd name="T8" fmla="*/ 410784598 w 568"/>
              <a:gd name="T9" fmla="*/ 940019165 h 374"/>
              <a:gd name="T10" fmla="*/ 0 w 568"/>
              <a:gd name="T11" fmla="*/ 791329003 h 374"/>
              <a:gd name="T12" fmla="*/ 161289980 w 568"/>
              <a:gd name="T13" fmla="*/ 385584673 h 374"/>
              <a:gd name="T14" fmla="*/ 224293115 w 568"/>
              <a:gd name="T15" fmla="*/ 524192527 h 374"/>
              <a:gd name="T16" fmla="*/ 1081146170 w 568"/>
              <a:gd name="T17" fmla="*/ 138607804 h 374"/>
              <a:gd name="T18" fmla="*/ 1018143084 w 568"/>
              <a:gd name="T19" fmla="*/ 0 h 374"/>
              <a:gd name="T20" fmla="*/ 1428929170 w 568"/>
              <a:gd name="T21" fmla="*/ 148688426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2050" name="Object 23"/>
          <p:cNvGraphicFramePr>
            <a:graphicFrameLocks noGrp="1"/>
          </p:cNvGraphicFramePr>
          <p:nvPr>
            <p:ph idx="1"/>
          </p:nvPr>
        </p:nvGraphicFramePr>
        <p:xfrm>
          <a:off x="2074864" y="4872038"/>
          <a:ext cx="6459537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Worksheet" r:id="rId5" imgW="5372093" imgH="1657392" progId="Excel.Sheet.8">
                  <p:embed/>
                </p:oleObj>
              </mc:Choice>
              <mc:Fallback>
                <p:oleObj name="Worksheet" r:id="rId5" imgW="5372093" imgH="1657392" progId="Excel.Sheet.8">
                  <p:embed/>
                  <p:pic>
                    <p:nvPicPr>
                      <p:cNvPr id="205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4" y="4872038"/>
                        <a:ext cx="6459537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Box 14"/>
          <p:cNvSpPr txBox="1">
            <a:spLocks noChangeArrowheads="1"/>
          </p:cNvSpPr>
          <p:nvPr/>
        </p:nvSpPr>
        <p:spPr bwMode="auto">
          <a:xfrm>
            <a:off x="8686800" y="5181601"/>
            <a:ext cx="16716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Sejauh  mana </a:t>
            </a:r>
          </a:p>
          <a:p>
            <a:pPr eaLnBrk="1" hangingPunct="1"/>
            <a:r>
              <a:rPr lang="en-US" altLang="en-US"/>
              <a:t>model tepat </a:t>
            </a:r>
          </a:p>
          <a:p>
            <a:pPr eaLnBrk="1" hangingPunct="1"/>
            <a:r>
              <a:rPr lang="en-US" altLang="en-US"/>
              <a:t>meramalkan?</a:t>
            </a:r>
          </a:p>
        </p:txBody>
      </p:sp>
    </p:spTree>
    <p:extLst>
      <p:ext uri="{BB962C8B-B14F-4D97-AF65-F5344CB8AC3E}">
        <p14:creationId xmlns:p14="http://schemas.microsoft.com/office/powerpoint/2010/main" val="35940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Proses Klasifikasi</a:t>
            </a:r>
          </a:p>
        </p:txBody>
      </p:sp>
      <p:grpSp>
        <p:nvGrpSpPr>
          <p:cNvPr id="17411" name="Group 4"/>
          <p:cNvGrpSpPr>
            <a:grpSpLocks/>
          </p:cNvGrpSpPr>
          <p:nvPr/>
        </p:nvGrpSpPr>
        <p:grpSpPr bwMode="auto">
          <a:xfrm>
            <a:off x="4243389" y="1792289"/>
            <a:ext cx="1889125" cy="1506537"/>
            <a:chOff x="2800" y="989"/>
            <a:chExt cx="1190" cy="949"/>
          </a:xfrm>
        </p:grpSpPr>
        <p:pic>
          <p:nvPicPr>
            <p:cNvPr id="17422" name="Pictur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3" name="Rectangle 6"/>
            <p:cNvSpPr>
              <a:spLocks noChangeArrowheads="1"/>
            </p:cNvSpPr>
            <p:nvPr/>
          </p:nvSpPr>
          <p:spPr bwMode="auto">
            <a:xfrm>
              <a:off x="2921" y="1266"/>
              <a:ext cx="93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17412" name="AutoShape 7"/>
          <p:cNvSpPr>
            <a:spLocks noChangeArrowheads="1"/>
          </p:cNvSpPr>
          <p:nvPr/>
        </p:nvSpPr>
        <p:spPr bwMode="auto">
          <a:xfrm>
            <a:off x="7591425" y="522287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7413" name="Freeform 8"/>
          <p:cNvSpPr>
            <a:spLocks/>
          </p:cNvSpPr>
          <p:nvPr/>
        </p:nvSpPr>
        <p:spPr bwMode="auto">
          <a:xfrm>
            <a:off x="6321425" y="2395538"/>
            <a:ext cx="941388" cy="766762"/>
          </a:xfrm>
          <a:custGeom>
            <a:avLst/>
            <a:gdLst>
              <a:gd name="T0" fmla="*/ 0 w 593"/>
              <a:gd name="T1" fmla="*/ 85685260 h 483"/>
              <a:gd name="T2" fmla="*/ 504031509 w 593"/>
              <a:gd name="T3" fmla="*/ 0 h 483"/>
              <a:gd name="T4" fmla="*/ 400705785 w 593"/>
              <a:gd name="T5" fmla="*/ 146168980 h 483"/>
              <a:gd name="T6" fmla="*/ 1297881814 w 593"/>
              <a:gd name="T7" fmla="*/ 771167313 h 483"/>
              <a:gd name="T8" fmla="*/ 1398688076 w 593"/>
              <a:gd name="T9" fmla="*/ 624998383 h 483"/>
              <a:gd name="T10" fmla="*/ 1491933075 w 593"/>
              <a:gd name="T11" fmla="*/ 1129029375 h 483"/>
              <a:gd name="T12" fmla="*/ 987901765 w 593"/>
              <a:gd name="T13" fmla="*/ 1214714610 h 483"/>
              <a:gd name="T14" fmla="*/ 1091228977 w 593"/>
              <a:gd name="T15" fmla="*/ 1068545680 h 483"/>
              <a:gd name="T16" fmla="*/ 194052898 w 593"/>
              <a:gd name="T17" fmla="*/ 443547297 h 483"/>
              <a:gd name="T18" fmla="*/ 93246611 w 593"/>
              <a:gd name="T19" fmla="*/ 589716227 h 483"/>
              <a:gd name="T20" fmla="*/ 0 w 593"/>
              <a:gd name="T21" fmla="*/ 85685260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pSp>
        <p:nvGrpSpPr>
          <p:cNvPr id="17414" name="Group 9"/>
          <p:cNvGrpSpPr>
            <a:grpSpLocks/>
          </p:cNvGrpSpPr>
          <p:nvPr/>
        </p:nvGrpSpPr>
        <p:grpSpPr bwMode="auto">
          <a:xfrm>
            <a:off x="6445251" y="3409951"/>
            <a:ext cx="1781175" cy="815975"/>
            <a:chOff x="4187" y="2008"/>
            <a:chExt cx="1122" cy="514"/>
          </a:xfrm>
        </p:grpSpPr>
        <p:pic>
          <p:nvPicPr>
            <p:cNvPr id="17420" name="Picture 1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1" name="Rectangle 11"/>
            <p:cNvSpPr>
              <a:spLocks noChangeArrowheads="1"/>
            </p:cNvSpPr>
            <p:nvPr/>
          </p:nvSpPr>
          <p:spPr bwMode="auto">
            <a:xfrm>
              <a:off x="4291" y="2149"/>
              <a:ext cx="9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Data Baru</a:t>
              </a:r>
            </a:p>
          </p:txBody>
        </p:sp>
      </p:grp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6103938" y="4484688"/>
            <a:ext cx="2120900" cy="46196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(Tatang, 3.0, A)</a:t>
            </a:r>
          </a:p>
        </p:txBody>
      </p:sp>
      <p:sp>
        <p:nvSpPr>
          <p:cNvPr id="17416" name="Line 13"/>
          <p:cNvSpPr>
            <a:spLocks noChangeShapeType="1"/>
          </p:cNvSpPr>
          <p:nvPr/>
        </p:nvSpPr>
        <p:spPr bwMode="auto">
          <a:xfrm flipH="1">
            <a:off x="5965825" y="4125913"/>
            <a:ext cx="471488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7417" name="Line 14"/>
          <p:cNvSpPr>
            <a:spLocks noChangeShapeType="1"/>
          </p:cNvSpPr>
          <p:nvPr/>
        </p:nvSpPr>
        <p:spPr bwMode="auto">
          <a:xfrm>
            <a:off x="8247064" y="4125913"/>
            <a:ext cx="363537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pic>
        <p:nvPicPr>
          <p:cNvPr id="17418" name="Picture 1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1" y="5961063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4495800" y="5334001"/>
            <a:ext cx="2914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latin typeface="Times New Roman" panose="02020603050405020304" pitchFamily="18" charset="0"/>
              </a:rPr>
              <a:t>Lulus tepat waktu?</a:t>
            </a:r>
          </a:p>
        </p:txBody>
      </p:sp>
    </p:spTree>
    <p:extLst>
      <p:ext uri="{BB962C8B-B14F-4D97-AF65-F5344CB8AC3E}">
        <p14:creationId xmlns:p14="http://schemas.microsoft.com/office/powerpoint/2010/main" val="11430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Proses </a:t>
            </a:r>
            <a:r>
              <a:rPr lang="en-US" altLang="en-US" dirty="0" err="1" smtClean="0"/>
              <a:t>pembuatan</a:t>
            </a:r>
            <a:r>
              <a:rPr lang="en-US" altLang="en-US" dirty="0" smtClean="0"/>
              <a:t>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Data </a:t>
            </a:r>
            <a:r>
              <a:rPr lang="en-US" altLang="en-US" dirty="0" err="1" smtClean="0"/>
              <a:t>latihan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 Model </a:t>
            </a:r>
            <a:r>
              <a:rPr lang="en-US" altLang="en-US" dirty="0" err="1" smtClean="0">
                <a:sym typeface="Wingdings" panose="05000000000000000000" pitchFamily="2" charset="2"/>
              </a:rPr>
              <a:t>Klasifikasi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Proses testing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Data testing 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sym typeface="Wingdings" panose="05000000000000000000" pitchFamily="2" charset="2"/>
              </a:rPr>
              <a:t>Apakah</a:t>
            </a:r>
            <a:r>
              <a:rPr lang="en-US" altLang="en-US" dirty="0" smtClean="0">
                <a:sym typeface="Wingdings" panose="05000000000000000000" pitchFamily="2" charset="2"/>
              </a:rPr>
              <a:t> model </a:t>
            </a:r>
            <a:r>
              <a:rPr lang="en-US" altLang="en-US" dirty="0" err="1" smtClean="0">
                <a:sym typeface="Wingdings" panose="05000000000000000000" pitchFamily="2" charset="2"/>
              </a:rPr>
              <a:t>sudah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benar</a:t>
            </a:r>
            <a:r>
              <a:rPr lang="en-US" altLang="en-US" dirty="0" smtClean="0">
                <a:sym typeface="Wingdings" panose="05000000000000000000" pitchFamily="2" charset="2"/>
              </a:rPr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sym typeface="Wingdings" panose="05000000000000000000" pitchFamily="2" charset="2"/>
              </a:rPr>
              <a:t>Proses </a:t>
            </a:r>
            <a:r>
              <a:rPr lang="en-US" altLang="en-US" dirty="0" err="1" smtClean="0">
                <a:sym typeface="Wingdings" panose="05000000000000000000" pitchFamily="2" charset="2"/>
              </a:rPr>
              <a:t>klasifikasi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>
                <a:sym typeface="Wingdings" panose="05000000000000000000" pitchFamily="2" charset="2"/>
              </a:rPr>
              <a:t>Data yang </a:t>
            </a:r>
            <a:r>
              <a:rPr lang="en-US" altLang="en-US" dirty="0" err="1" smtClean="0">
                <a:sym typeface="Wingdings" panose="05000000000000000000" pitchFamily="2" charset="2"/>
              </a:rPr>
              <a:t>tidak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diketahui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kelasnya</a:t>
            </a:r>
            <a:r>
              <a:rPr lang="en-US" altLang="en-US" dirty="0" smtClean="0">
                <a:sym typeface="Wingdings" panose="05000000000000000000" pitchFamily="2" charset="2"/>
              </a:rPr>
              <a:t>  </a:t>
            </a:r>
            <a:r>
              <a:rPr lang="en-US" altLang="en-US" dirty="0" err="1" smtClean="0">
                <a:sym typeface="Wingdings" panose="05000000000000000000" pitchFamily="2" charset="2"/>
              </a:rPr>
              <a:t>kelas</a:t>
            </a:r>
            <a:r>
              <a:rPr lang="en-US" altLang="en-US" dirty="0" smtClean="0">
                <a:sym typeface="Wingdings" panose="05000000000000000000" pitchFamily="2" charset="2"/>
              </a:rPr>
              <a:t> data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402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Sebelum Klasifikasi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Data cleaning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Preprocess data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mengurangi</a:t>
            </a:r>
            <a:r>
              <a:rPr lang="en-US" altLang="en-US" dirty="0"/>
              <a:t> noise </a:t>
            </a:r>
            <a:r>
              <a:rPr lang="en-US" altLang="en-US" dirty="0" err="1"/>
              <a:t>dan</a:t>
            </a:r>
            <a:r>
              <a:rPr lang="en-US" altLang="en-US" dirty="0"/>
              <a:t> missing value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Relevance analysis (feature selection)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 err="1"/>
              <a:t>Memilih</a:t>
            </a:r>
            <a:r>
              <a:rPr lang="en-US" altLang="en-US" dirty="0"/>
              <a:t> </a:t>
            </a:r>
            <a:r>
              <a:rPr lang="en-US" altLang="en-US" dirty="0" err="1"/>
              <a:t>atribut</a:t>
            </a:r>
            <a:r>
              <a:rPr lang="en-US" altLang="en-US" dirty="0"/>
              <a:t> yang </a:t>
            </a:r>
            <a:r>
              <a:rPr lang="en-US" altLang="en-US" dirty="0" err="1"/>
              <a:t>penting</a:t>
            </a:r>
            <a:endParaRPr lang="en-US" altLang="en-US" dirty="0"/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 err="1"/>
              <a:t>Membuang</a:t>
            </a:r>
            <a:r>
              <a:rPr lang="en-US" altLang="en-US" dirty="0"/>
              <a:t> </a:t>
            </a:r>
            <a:r>
              <a:rPr lang="en-US" altLang="en-US" dirty="0" err="1"/>
              <a:t>atribut</a:t>
            </a:r>
            <a:r>
              <a:rPr lang="en-US" altLang="en-US" dirty="0"/>
              <a:t> yang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terkait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duplikasi</a:t>
            </a:r>
            <a:r>
              <a:rPr lang="en-US" altLang="en-US" dirty="0"/>
              <a:t>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Data transformation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Generalize and/or normalize data</a:t>
            </a:r>
          </a:p>
        </p:txBody>
      </p:sp>
    </p:spTree>
    <p:extLst>
      <p:ext uri="{BB962C8B-B14F-4D97-AF65-F5344CB8AC3E}">
        <p14:creationId xmlns:p14="http://schemas.microsoft.com/office/powerpoint/2010/main" val="15611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Evaluasi Metode Klasifikasi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Akurasi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/>
              <a:t>classifier accuracy: </a:t>
            </a:r>
            <a:r>
              <a:rPr lang="en-US" altLang="en-US" sz="2000" dirty="0" err="1"/>
              <a:t>memprediksi</a:t>
            </a:r>
            <a:r>
              <a:rPr lang="en-US" altLang="en-US" sz="2000" dirty="0"/>
              <a:t> label </a:t>
            </a:r>
            <a:r>
              <a:rPr lang="en-US" altLang="en-US" sz="2000" dirty="0" err="1"/>
              <a:t>kelas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/>
              <a:t>predictor accuracy: </a:t>
            </a:r>
            <a:r>
              <a:rPr lang="en-US" altLang="en-US" sz="2000" dirty="0" err="1"/>
              <a:t>memprediksi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nilai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atribut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kecepatan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 err="1"/>
              <a:t>Waktu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membuat</a:t>
            </a:r>
            <a:r>
              <a:rPr lang="en-US" altLang="en-US" sz="2000" dirty="0"/>
              <a:t> model (training time)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 err="1"/>
              <a:t>Waktu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menggunakan</a:t>
            </a:r>
            <a:r>
              <a:rPr lang="en-US" altLang="en-US" sz="2000" dirty="0"/>
              <a:t> model (classification/prediction time)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Robustness: </a:t>
            </a:r>
            <a:r>
              <a:rPr lang="en-US" altLang="en-US" sz="2400" dirty="0" err="1"/>
              <a:t>menangani</a:t>
            </a:r>
            <a:r>
              <a:rPr lang="en-US" altLang="en-US" sz="2400" dirty="0"/>
              <a:t> noise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missing value.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Scalability: </a:t>
            </a:r>
            <a:r>
              <a:rPr lang="en-US" altLang="en-US" sz="2400" dirty="0" err="1"/>
              <a:t>efisien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proses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DBMS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Interpretability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/>
              <a:t>Model </a:t>
            </a:r>
            <a:r>
              <a:rPr lang="en-US" altLang="en-US" sz="2000" dirty="0" err="1"/>
              <a:t>mudah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dimengerti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Slide </a:t>
            </a:r>
            <a:r>
              <a:rPr lang="en-US" altLang="en-US" sz="2400" dirty="0" err="1"/>
              <a:t>berikutnya</a:t>
            </a:r>
            <a:r>
              <a:rPr lang="en-US" altLang="en-US" sz="2400" dirty="0"/>
              <a:t>… </a:t>
            </a:r>
            <a:r>
              <a:rPr lang="en-US" altLang="en-US" sz="2400" dirty="0" err="1"/>
              <a:t>salah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metode</a:t>
            </a:r>
            <a:r>
              <a:rPr lang="en-US" altLang="en-US" sz="2400" dirty="0"/>
              <a:t>: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454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Tree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err="1" smtClean="0"/>
              <a:t>Diciptakan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oleh</a:t>
            </a:r>
            <a:r>
              <a:rPr lang="en-US" altLang="en-US" dirty="0" smtClean="0"/>
              <a:t> Ross Quinlan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ID3, C4.5, C5.0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Model </a:t>
            </a:r>
            <a:r>
              <a:rPr lang="en-US" altLang="en-US" dirty="0" err="1" smtClean="0"/>
              <a:t>direpresentasikan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bentuk</a:t>
            </a:r>
            <a:r>
              <a:rPr lang="en-US" altLang="en-US" dirty="0" smtClean="0"/>
              <a:t> tree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88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Tree: Contoh Input (Data Latih) </a:t>
            </a:r>
          </a:p>
        </p:txBody>
      </p:sp>
      <p:graphicFrame>
        <p:nvGraphicFramePr>
          <p:cNvPr id="3074" name="Object 4"/>
          <p:cNvGraphicFramePr>
            <a:graphicFrameLocks noGrp="1"/>
          </p:cNvGraphicFramePr>
          <p:nvPr>
            <p:ph type="body" idx="1"/>
          </p:nvPr>
        </p:nvGraphicFramePr>
        <p:xfrm>
          <a:off x="27432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Worksheet" r:id="rId3" imgW="5778000" imgH="3948840" progId="Excel.Sheet.8">
                  <p:embed/>
                </p:oleObj>
              </mc:Choice>
              <mc:Fallback>
                <p:oleObj name="Worksheet" r:id="rId3" imgW="5778000" imgH="3948840" progId="Excel.Sheet.8">
                  <p:embed/>
                  <p:pic>
                    <p:nvPicPr>
                      <p:cNvPr id="307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1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Masalah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 err="1" smtClean="0"/>
              <a:t>Bagaimana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data </a:t>
            </a:r>
            <a:r>
              <a:rPr lang="en-US" altLang="en-US" dirty="0" err="1" smtClean="0"/>
              <a:t>latih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tersebut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diperoleh</a:t>
            </a:r>
            <a:r>
              <a:rPr lang="en-US" altLang="en-US" dirty="0" smtClean="0"/>
              <a:t> model yang </a:t>
            </a:r>
            <a:r>
              <a:rPr lang="en-US" altLang="en-US" dirty="0" err="1" smtClean="0"/>
              <a:t>bisa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mengklasifikasikan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secara</a:t>
            </a:r>
            <a:r>
              <a:rPr lang="en-US" altLang="en-US" dirty="0" smtClean="0"/>
              <a:t> </a:t>
            </a:r>
            <a:r>
              <a:rPr lang="en-US" altLang="en-US" u="sng" dirty="0" err="1" smtClean="0"/>
              <a:t>otomatis</a:t>
            </a:r>
            <a:r>
              <a:rPr lang="en-US" altLang="en-US" u="sng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23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848" y="744315"/>
            <a:ext cx="8229600" cy="4524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Model: Decision Tree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4322763" y="1295400"/>
            <a:ext cx="754062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4091485" y="2270126"/>
            <a:ext cx="121026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2484438" y="3184525"/>
            <a:ext cx="1211262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5981700" y="3184525"/>
            <a:ext cx="180975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credit rating?</a:t>
            </a:r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H="1">
            <a:off x="3103564" y="1787526"/>
            <a:ext cx="992187" cy="1323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>
            <a:off x="4695825" y="1833563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>
            <a:off x="5181601" y="1752601"/>
            <a:ext cx="1668463" cy="1420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2935289" y="2212975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&lt;=30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5870519" y="2330451"/>
            <a:ext cx="668453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&gt;40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64" name="Line 14"/>
          <p:cNvSpPr>
            <a:spLocks noChangeShapeType="1"/>
          </p:cNvSpPr>
          <p:nvPr/>
        </p:nvSpPr>
        <p:spPr bwMode="auto">
          <a:xfrm flipH="1">
            <a:off x="2057400" y="3657600"/>
            <a:ext cx="8382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5" name="Line 15"/>
          <p:cNvSpPr>
            <a:spLocks noChangeShapeType="1"/>
          </p:cNvSpPr>
          <p:nvPr/>
        </p:nvSpPr>
        <p:spPr bwMode="auto">
          <a:xfrm>
            <a:off x="3276600" y="3657600"/>
            <a:ext cx="7620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H="1">
            <a:off x="5867400" y="3657600"/>
            <a:ext cx="7620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>
            <a:off x="7086600" y="3657600"/>
            <a:ext cx="6858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8" name="Line 18"/>
          <p:cNvSpPr>
            <a:spLocks noChangeShapeType="1"/>
          </p:cNvSpPr>
          <p:nvPr/>
        </p:nvSpPr>
        <p:spPr bwMode="auto">
          <a:xfrm>
            <a:off x="4697413" y="2687639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9" name="Rectangle 19"/>
          <p:cNvSpPr>
            <a:spLocks noChangeArrowheads="1"/>
          </p:cNvSpPr>
          <p:nvPr/>
        </p:nvSpPr>
        <p:spPr bwMode="auto">
          <a:xfrm>
            <a:off x="1750214" y="4648201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3570" name="Rectangle 20"/>
          <p:cNvSpPr>
            <a:spLocks noChangeArrowheads="1"/>
          </p:cNvSpPr>
          <p:nvPr/>
        </p:nvSpPr>
        <p:spPr bwMode="auto">
          <a:xfrm>
            <a:off x="3749968" y="4648201"/>
            <a:ext cx="596317" cy="46230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3571" name="Rectangle 21"/>
          <p:cNvSpPr>
            <a:spLocks noChangeArrowheads="1"/>
          </p:cNvSpPr>
          <p:nvPr/>
        </p:nvSpPr>
        <p:spPr bwMode="auto">
          <a:xfrm>
            <a:off x="7464718" y="4572001"/>
            <a:ext cx="596317" cy="46230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3572" name="Rectangle 22"/>
          <p:cNvSpPr>
            <a:spLocks noChangeArrowheads="1"/>
          </p:cNvSpPr>
          <p:nvPr/>
        </p:nvSpPr>
        <p:spPr bwMode="auto">
          <a:xfrm>
            <a:off x="4399256" y="3187701"/>
            <a:ext cx="596317" cy="46230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3573" name="Rectangle 23"/>
          <p:cNvSpPr>
            <a:spLocks noChangeArrowheads="1"/>
          </p:cNvSpPr>
          <p:nvPr/>
        </p:nvSpPr>
        <p:spPr bwMode="auto">
          <a:xfrm>
            <a:off x="4114800" y="2362200"/>
            <a:ext cx="10668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</a:rPr>
              <a:t>31..40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74" name="Rectangle 24"/>
          <p:cNvSpPr>
            <a:spLocks noChangeArrowheads="1"/>
          </p:cNvSpPr>
          <p:nvPr/>
        </p:nvSpPr>
        <p:spPr bwMode="auto">
          <a:xfrm rot="-143156">
            <a:off x="5560214" y="4569448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3575" name="Rectangle 25"/>
          <p:cNvSpPr>
            <a:spLocks noChangeArrowheads="1"/>
          </p:cNvSpPr>
          <p:nvPr/>
        </p:nvSpPr>
        <p:spPr bwMode="auto">
          <a:xfrm>
            <a:off x="7159840" y="3886201"/>
            <a:ext cx="612347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fair</a:t>
            </a:r>
          </a:p>
        </p:txBody>
      </p:sp>
      <p:sp>
        <p:nvSpPr>
          <p:cNvPr id="23576" name="Rectangle 26"/>
          <p:cNvSpPr>
            <a:spLocks noChangeArrowheads="1"/>
          </p:cNvSpPr>
          <p:nvPr/>
        </p:nvSpPr>
        <p:spPr bwMode="auto">
          <a:xfrm>
            <a:off x="5403945" y="3886201"/>
            <a:ext cx="1293624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excellent</a:t>
            </a:r>
          </a:p>
        </p:txBody>
      </p:sp>
      <p:sp>
        <p:nvSpPr>
          <p:cNvPr id="23577" name="Rectangle 27"/>
          <p:cNvSpPr>
            <a:spLocks noChangeArrowheads="1"/>
          </p:cNvSpPr>
          <p:nvPr/>
        </p:nvSpPr>
        <p:spPr bwMode="auto">
          <a:xfrm>
            <a:off x="3502318" y="3962401"/>
            <a:ext cx="596317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3578" name="Rectangle 28"/>
          <p:cNvSpPr>
            <a:spLocks noChangeArrowheads="1"/>
          </p:cNvSpPr>
          <p:nvPr/>
        </p:nvSpPr>
        <p:spPr bwMode="auto">
          <a:xfrm>
            <a:off x="2057400" y="3962401"/>
            <a:ext cx="685800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1981200" y="5791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Dari data latih, model ini dibangkitkan secara otomatis…</a:t>
            </a:r>
          </a:p>
        </p:txBody>
      </p:sp>
    </p:spTree>
    <p:extLst>
      <p:ext uri="{BB962C8B-B14F-4D97-AF65-F5344CB8AC3E}">
        <p14:creationId xmlns:p14="http://schemas.microsoft.com/office/powerpoint/2010/main" val="298582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dirty="0" smtClean="0"/>
              <a:t>Pertemuan </a:t>
            </a:r>
            <a:r>
              <a:rPr lang="en-US" sz="2800" dirty="0" smtClean="0"/>
              <a:t>5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LEARNING: DECISION TREE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31838"/>
            <a:ext cx="10942240" cy="563562"/>
          </a:xfrm>
        </p:spPr>
        <p:txBody>
          <a:bodyPr/>
          <a:lstStyle/>
          <a:p>
            <a:pPr eaLnBrk="1" hangingPunct="1"/>
            <a:r>
              <a:rPr lang="en-US" altLang="en-US" dirty="0"/>
              <a:t>Tree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Direpresentasikan</a:t>
            </a:r>
            <a:r>
              <a:rPr lang="en-US" altLang="en-US" dirty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Rule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800" y="1828801"/>
            <a:ext cx="3505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((age&lt;=30) and (student) )</a:t>
            </a:r>
          </a:p>
          <a:p>
            <a:pPr eaLnBrk="1" hangingPunct="1">
              <a:buFontTx/>
              <a:buNone/>
            </a:pPr>
            <a:r>
              <a:rPr lang="en-US" altLang="en-US"/>
              <a:t>OR</a:t>
            </a:r>
          </a:p>
          <a:p>
            <a:pPr eaLnBrk="1" hangingPunct="1">
              <a:buFontTx/>
              <a:buNone/>
            </a:pPr>
            <a:r>
              <a:rPr lang="en-US" altLang="en-US"/>
              <a:t>(age=31..40)</a:t>
            </a:r>
          </a:p>
          <a:p>
            <a:pPr eaLnBrk="1" hangingPunct="1">
              <a:buFontTx/>
              <a:buNone/>
            </a:pPr>
            <a:r>
              <a:rPr lang="en-US" altLang="en-US"/>
              <a:t>OR</a:t>
            </a:r>
          </a:p>
          <a:p>
            <a:pPr eaLnBrk="1" hangingPunct="1">
              <a:buFontTx/>
              <a:buNone/>
            </a:pPr>
            <a:r>
              <a:rPr lang="en-US" altLang="en-US"/>
              <a:t>(age&gt;40) and (credit_rating=fair)</a:t>
            </a:r>
          </a:p>
          <a:p>
            <a:pPr eaLnBrk="1" hangingPunct="1">
              <a:buFontTx/>
              <a:buNone/>
            </a:pPr>
            <a:r>
              <a:rPr lang="en-US" altLang="en-US"/>
              <a:t>THEN</a:t>
            </a:r>
          </a:p>
          <a:p>
            <a:pPr eaLnBrk="1" hangingPunct="1">
              <a:buFontTx/>
              <a:buNone/>
            </a:pPr>
            <a:r>
              <a:rPr lang="en-US" altLang="en-US"/>
              <a:t>BELI_PC=YES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3630613" y="1893888"/>
            <a:ext cx="754062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3397748" y="2693989"/>
            <a:ext cx="121026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2057401" y="3444875"/>
            <a:ext cx="1211263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4927600" y="3444875"/>
            <a:ext cx="180975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credit rating?</a:t>
            </a:r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 flipH="1">
            <a:off x="2673351" y="2298700"/>
            <a:ext cx="828675" cy="1087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 flipH="1">
            <a:off x="4002089" y="2335213"/>
            <a:ext cx="1587" cy="449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>
            <a:off x="4406900" y="2270126"/>
            <a:ext cx="1392238" cy="1166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2463801" y="2649538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&lt;=30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4929131" y="2744789"/>
            <a:ext cx="668453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&gt;40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9" name="Line 14"/>
          <p:cNvSpPr>
            <a:spLocks noChangeShapeType="1"/>
          </p:cNvSpPr>
          <p:nvPr/>
        </p:nvSpPr>
        <p:spPr bwMode="auto">
          <a:xfrm flipH="1">
            <a:off x="1800225" y="3833814"/>
            <a:ext cx="700088" cy="814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90" name="Line 15"/>
          <p:cNvSpPr>
            <a:spLocks noChangeShapeType="1"/>
          </p:cNvSpPr>
          <p:nvPr/>
        </p:nvSpPr>
        <p:spPr bwMode="auto">
          <a:xfrm>
            <a:off x="2817814" y="3833814"/>
            <a:ext cx="636587" cy="814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91" name="Line 16"/>
          <p:cNvSpPr>
            <a:spLocks noChangeShapeType="1"/>
          </p:cNvSpPr>
          <p:nvPr/>
        </p:nvSpPr>
        <p:spPr bwMode="auto">
          <a:xfrm flipH="1">
            <a:off x="4979988" y="3833814"/>
            <a:ext cx="635000" cy="750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92" name="Line 17"/>
          <p:cNvSpPr>
            <a:spLocks noChangeShapeType="1"/>
          </p:cNvSpPr>
          <p:nvPr/>
        </p:nvSpPr>
        <p:spPr bwMode="auto">
          <a:xfrm>
            <a:off x="5997575" y="3833814"/>
            <a:ext cx="571500" cy="750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93" name="Line 18"/>
          <p:cNvSpPr>
            <a:spLocks noChangeShapeType="1"/>
          </p:cNvSpPr>
          <p:nvPr/>
        </p:nvSpPr>
        <p:spPr bwMode="auto">
          <a:xfrm>
            <a:off x="4003675" y="3036888"/>
            <a:ext cx="0" cy="361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94" name="Rectangle 19"/>
          <p:cNvSpPr>
            <a:spLocks noChangeArrowheads="1"/>
          </p:cNvSpPr>
          <p:nvPr/>
        </p:nvSpPr>
        <p:spPr bwMode="auto">
          <a:xfrm>
            <a:off x="1505739" y="4648201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4595" name="Rectangle 20"/>
          <p:cNvSpPr>
            <a:spLocks noChangeArrowheads="1"/>
          </p:cNvSpPr>
          <p:nvPr/>
        </p:nvSpPr>
        <p:spPr bwMode="auto">
          <a:xfrm>
            <a:off x="3162593" y="4648201"/>
            <a:ext cx="596317" cy="46230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4596" name="Rectangle 21"/>
          <p:cNvSpPr>
            <a:spLocks noChangeArrowheads="1"/>
          </p:cNvSpPr>
          <p:nvPr/>
        </p:nvSpPr>
        <p:spPr bwMode="auto">
          <a:xfrm>
            <a:off x="6267450" y="4583114"/>
            <a:ext cx="590550" cy="45878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4597" name="Rectangle 22"/>
          <p:cNvSpPr>
            <a:spLocks noChangeArrowheads="1"/>
          </p:cNvSpPr>
          <p:nvPr/>
        </p:nvSpPr>
        <p:spPr bwMode="auto">
          <a:xfrm>
            <a:off x="3717925" y="3449638"/>
            <a:ext cx="573088" cy="40075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4598" name="Rectangle 23"/>
          <p:cNvSpPr>
            <a:spLocks noChangeArrowheads="1"/>
          </p:cNvSpPr>
          <p:nvPr/>
        </p:nvSpPr>
        <p:spPr bwMode="auto">
          <a:xfrm>
            <a:off x="3517900" y="2770189"/>
            <a:ext cx="889000" cy="2508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</a:rPr>
              <a:t>31..40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99" name="Rectangle 24"/>
          <p:cNvSpPr>
            <a:spLocks noChangeArrowheads="1"/>
          </p:cNvSpPr>
          <p:nvPr/>
        </p:nvSpPr>
        <p:spPr bwMode="auto">
          <a:xfrm rot="-143156">
            <a:off x="4680739" y="4580561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4600" name="Rectangle 25"/>
          <p:cNvSpPr>
            <a:spLocks noChangeArrowheads="1"/>
          </p:cNvSpPr>
          <p:nvPr/>
        </p:nvSpPr>
        <p:spPr bwMode="auto">
          <a:xfrm>
            <a:off x="6010276" y="4021139"/>
            <a:ext cx="606425" cy="4587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fair</a:t>
            </a:r>
          </a:p>
        </p:txBody>
      </p:sp>
      <p:sp>
        <p:nvSpPr>
          <p:cNvPr id="24601" name="Rectangle 26"/>
          <p:cNvSpPr>
            <a:spLocks noChangeArrowheads="1"/>
          </p:cNvSpPr>
          <p:nvPr/>
        </p:nvSpPr>
        <p:spPr bwMode="auto">
          <a:xfrm>
            <a:off x="4492626" y="4021139"/>
            <a:ext cx="1281113" cy="4587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excellent</a:t>
            </a:r>
          </a:p>
        </p:txBody>
      </p:sp>
      <p:sp>
        <p:nvSpPr>
          <p:cNvPr id="24602" name="Rectangle 27"/>
          <p:cNvSpPr>
            <a:spLocks noChangeArrowheads="1"/>
          </p:cNvSpPr>
          <p:nvPr/>
        </p:nvSpPr>
        <p:spPr bwMode="auto">
          <a:xfrm>
            <a:off x="2957806" y="4086226"/>
            <a:ext cx="596317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4603" name="Rectangle 28"/>
          <p:cNvSpPr>
            <a:spLocks noChangeArrowheads="1"/>
          </p:cNvSpPr>
          <p:nvPr/>
        </p:nvSpPr>
        <p:spPr bwMode="auto">
          <a:xfrm>
            <a:off x="1801813" y="4086226"/>
            <a:ext cx="571500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61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Bagaimana cara pemilihan urutan atribut?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5897563" y="3101975"/>
            <a:ext cx="754062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5664698" y="3902076"/>
            <a:ext cx="121026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4324351" y="4652963"/>
            <a:ext cx="1211263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7194550" y="4652963"/>
            <a:ext cx="180975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credit rating?</a:t>
            </a:r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 flipH="1">
            <a:off x="4940301" y="3506789"/>
            <a:ext cx="828675" cy="1087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 flipH="1">
            <a:off x="6269039" y="3543301"/>
            <a:ext cx="1587" cy="449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>
            <a:off x="6673850" y="3478213"/>
            <a:ext cx="1392238" cy="1166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0" name="Rectangle 12"/>
          <p:cNvSpPr>
            <a:spLocks noChangeArrowheads="1"/>
          </p:cNvSpPr>
          <p:nvPr/>
        </p:nvSpPr>
        <p:spPr bwMode="auto">
          <a:xfrm>
            <a:off x="4730751" y="3857625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&lt;=30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1" name="Rectangle 13"/>
          <p:cNvSpPr>
            <a:spLocks noChangeArrowheads="1"/>
          </p:cNvSpPr>
          <p:nvPr/>
        </p:nvSpPr>
        <p:spPr bwMode="auto">
          <a:xfrm>
            <a:off x="7196081" y="3952876"/>
            <a:ext cx="668453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&gt;40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 flipH="1">
            <a:off x="4067175" y="5041900"/>
            <a:ext cx="700088" cy="814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3" name="Line 15"/>
          <p:cNvSpPr>
            <a:spLocks noChangeShapeType="1"/>
          </p:cNvSpPr>
          <p:nvPr/>
        </p:nvSpPr>
        <p:spPr bwMode="auto">
          <a:xfrm>
            <a:off x="5084764" y="5041900"/>
            <a:ext cx="636587" cy="814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 flipH="1">
            <a:off x="7246938" y="5041900"/>
            <a:ext cx="635000" cy="750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5" name="Line 17"/>
          <p:cNvSpPr>
            <a:spLocks noChangeShapeType="1"/>
          </p:cNvSpPr>
          <p:nvPr/>
        </p:nvSpPr>
        <p:spPr bwMode="auto">
          <a:xfrm>
            <a:off x="8264525" y="5041900"/>
            <a:ext cx="571500" cy="750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6" name="Line 18"/>
          <p:cNvSpPr>
            <a:spLocks noChangeShapeType="1"/>
          </p:cNvSpPr>
          <p:nvPr/>
        </p:nvSpPr>
        <p:spPr bwMode="auto">
          <a:xfrm>
            <a:off x="6270625" y="4244975"/>
            <a:ext cx="0" cy="361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7" name="Rectangle 19"/>
          <p:cNvSpPr>
            <a:spLocks noChangeArrowheads="1"/>
          </p:cNvSpPr>
          <p:nvPr/>
        </p:nvSpPr>
        <p:spPr bwMode="auto">
          <a:xfrm>
            <a:off x="3772689" y="5856289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5618" name="Rectangle 20"/>
          <p:cNvSpPr>
            <a:spLocks noChangeArrowheads="1"/>
          </p:cNvSpPr>
          <p:nvPr/>
        </p:nvSpPr>
        <p:spPr bwMode="auto">
          <a:xfrm>
            <a:off x="5429543" y="5856289"/>
            <a:ext cx="596317" cy="46230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5619" name="Rectangle 21"/>
          <p:cNvSpPr>
            <a:spLocks noChangeArrowheads="1"/>
          </p:cNvSpPr>
          <p:nvPr/>
        </p:nvSpPr>
        <p:spPr bwMode="auto">
          <a:xfrm>
            <a:off x="8534400" y="5791200"/>
            <a:ext cx="590550" cy="45878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5620" name="Rectangle 22"/>
          <p:cNvSpPr>
            <a:spLocks noChangeArrowheads="1"/>
          </p:cNvSpPr>
          <p:nvPr/>
        </p:nvSpPr>
        <p:spPr bwMode="auto">
          <a:xfrm>
            <a:off x="5984875" y="4657725"/>
            <a:ext cx="573088" cy="40075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5621" name="Rectangle 23"/>
          <p:cNvSpPr>
            <a:spLocks noChangeArrowheads="1"/>
          </p:cNvSpPr>
          <p:nvPr/>
        </p:nvSpPr>
        <p:spPr bwMode="auto">
          <a:xfrm>
            <a:off x="5784850" y="3978276"/>
            <a:ext cx="889000" cy="2508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</a:rPr>
              <a:t>31..40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22" name="Rectangle 24"/>
          <p:cNvSpPr>
            <a:spLocks noChangeArrowheads="1"/>
          </p:cNvSpPr>
          <p:nvPr/>
        </p:nvSpPr>
        <p:spPr bwMode="auto">
          <a:xfrm rot="-143156">
            <a:off x="6947689" y="5788648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5623" name="Rectangle 25"/>
          <p:cNvSpPr>
            <a:spLocks noChangeArrowheads="1"/>
          </p:cNvSpPr>
          <p:nvPr/>
        </p:nvSpPr>
        <p:spPr bwMode="auto">
          <a:xfrm>
            <a:off x="8277226" y="5229225"/>
            <a:ext cx="606425" cy="458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fair</a:t>
            </a:r>
          </a:p>
        </p:txBody>
      </p:sp>
      <p:sp>
        <p:nvSpPr>
          <p:cNvPr id="25624" name="Rectangle 26"/>
          <p:cNvSpPr>
            <a:spLocks noChangeArrowheads="1"/>
          </p:cNvSpPr>
          <p:nvPr/>
        </p:nvSpPr>
        <p:spPr bwMode="auto">
          <a:xfrm>
            <a:off x="6759576" y="5229225"/>
            <a:ext cx="1281113" cy="458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excellent</a:t>
            </a:r>
          </a:p>
        </p:txBody>
      </p:sp>
      <p:sp>
        <p:nvSpPr>
          <p:cNvPr id="25625" name="Rectangle 27"/>
          <p:cNvSpPr>
            <a:spLocks noChangeArrowheads="1"/>
          </p:cNvSpPr>
          <p:nvPr/>
        </p:nvSpPr>
        <p:spPr bwMode="auto">
          <a:xfrm>
            <a:off x="5224756" y="5294314"/>
            <a:ext cx="596317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5626" name="Rectangle 28"/>
          <p:cNvSpPr>
            <a:spLocks noChangeArrowheads="1"/>
          </p:cNvSpPr>
          <p:nvPr/>
        </p:nvSpPr>
        <p:spPr bwMode="auto">
          <a:xfrm>
            <a:off x="4068763" y="5294314"/>
            <a:ext cx="571500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1" name="Left Arrow 30"/>
          <p:cNvSpPr/>
          <p:nvPr/>
        </p:nvSpPr>
        <p:spPr>
          <a:xfrm rot="19561356">
            <a:off x="6630988" y="1889125"/>
            <a:ext cx="1897062" cy="10350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Left Arrow 31"/>
          <p:cNvSpPr/>
          <p:nvPr/>
        </p:nvSpPr>
        <p:spPr>
          <a:xfrm rot="18163265">
            <a:off x="8612982" y="3288507"/>
            <a:ext cx="1852612" cy="10191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Left Arrow 32"/>
          <p:cNvSpPr/>
          <p:nvPr/>
        </p:nvSpPr>
        <p:spPr>
          <a:xfrm rot="13588817">
            <a:off x="2886075" y="3476625"/>
            <a:ext cx="1657350" cy="1104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746448"/>
            <a:ext cx="8229600" cy="45030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Cara </a:t>
            </a:r>
            <a:r>
              <a:rPr lang="en-US" altLang="en-US" dirty="0" err="1" smtClean="0"/>
              <a:t>Pemilihan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402357"/>
            <a:ext cx="10801200" cy="4906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u="sng" dirty="0" err="1" smtClean="0"/>
              <a:t>Entrophy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Ukuran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kemurnian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semakin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murni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semakin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homogen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semakin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rendah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nilainya</a:t>
            </a:r>
            <a:r>
              <a:rPr lang="en-US" altLang="en-US" dirty="0" smtClean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u="sng" dirty="0" smtClean="0"/>
              <a:t>Information  Gain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pengurangan</a:t>
            </a:r>
            <a:r>
              <a:rPr lang="en-US" altLang="en-US" dirty="0" smtClean="0"/>
              <a:t> entropy </a:t>
            </a:r>
            <a:r>
              <a:rPr lang="en-US" altLang="en-US" dirty="0" err="1" smtClean="0"/>
              <a:t>disebabkan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oleh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partisi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berdasarkan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suatu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</a:t>
            </a:r>
            <a:r>
              <a:rPr lang="en-US" altLang="en-US" dirty="0" smtClean="0"/>
              <a:t>. 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Semakin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besar</a:t>
            </a:r>
            <a:r>
              <a:rPr lang="en-US" altLang="en-US" dirty="0" smtClean="0"/>
              <a:t> info gain = </a:t>
            </a:r>
            <a:r>
              <a:rPr lang="en-US" altLang="en-US" dirty="0" err="1" smtClean="0"/>
              <a:t>atribut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itu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semakin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membuat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homogen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semakin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bagus</a:t>
            </a: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Idenya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sym typeface="Wingdings" panose="05000000000000000000" pitchFamily="2" charset="2"/>
              </a:rPr>
              <a:t>pilih</a:t>
            </a:r>
            <a:r>
              <a:rPr lang="en-US" altLang="en-US" dirty="0" smtClean="0">
                <a:sym typeface="Wingdings" panose="05000000000000000000" pitchFamily="2" charset="2"/>
              </a:rPr>
              <a:t>  </a:t>
            </a:r>
            <a:r>
              <a:rPr lang="en-US" altLang="en-US" dirty="0" err="1" smtClean="0">
                <a:sym typeface="Wingdings" panose="05000000000000000000" pitchFamily="2" charset="2"/>
              </a:rPr>
              <a:t>atribut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dengan</a:t>
            </a:r>
            <a:r>
              <a:rPr lang="en-US" altLang="en-US" dirty="0" smtClean="0">
                <a:sym typeface="Wingdings" panose="05000000000000000000" pitchFamily="2" charset="2"/>
              </a:rPr>
              <a:t> info gain </a:t>
            </a:r>
            <a:r>
              <a:rPr lang="en-US" altLang="en-US" dirty="0" err="1" smtClean="0">
                <a:sym typeface="Wingdings" panose="05000000000000000000" pitchFamily="2" charset="2"/>
              </a:rPr>
              <a:t>yg</a:t>
            </a:r>
            <a:r>
              <a:rPr lang="en-US" altLang="en-US" dirty="0" smtClean="0">
                <a:sym typeface="Wingdings" panose="05000000000000000000" pitchFamily="2" charset="2"/>
              </a:rPr>
              <a:t> paling </a:t>
            </a:r>
            <a:r>
              <a:rPr lang="en-US" altLang="en-US" dirty="0" err="1" smtClean="0">
                <a:sym typeface="Wingdings" panose="05000000000000000000" pitchFamily="2" charset="2"/>
              </a:rPr>
              <a:t>besar</a:t>
            </a:r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60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838198"/>
            <a:ext cx="10585176" cy="290515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Entrophy</a:t>
            </a:r>
            <a:r>
              <a:rPr lang="en-US" altLang="en-US" dirty="0"/>
              <a:t> 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dua</a:t>
            </a:r>
            <a:r>
              <a:rPr lang="en-US" altLang="en-US" dirty="0"/>
              <a:t> </a:t>
            </a:r>
            <a:r>
              <a:rPr lang="en-US" altLang="en-US" dirty="0" err="1"/>
              <a:t>kelas</a:t>
            </a:r>
            <a:r>
              <a:rPr lang="en-US" altLang="en-US" dirty="0"/>
              <a:t>: + </a:t>
            </a:r>
            <a:r>
              <a:rPr lang="en-US" altLang="en-US" dirty="0" err="1"/>
              <a:t>dan</a:t>
            </a:r>
            <a:r>
              <a:rPr lang="en-US" altLang="en-US" dirty="0"/>
              <a:t> -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2590800" y="1366664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Entropy(S) </a:t>
            </a:r>
            <a:r>
              <a:rPr lang="en-US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endParaRPr lang="en-US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7652" name="Line 5"/>
          <p:cNvSpPr>
            <a:spLocks noChangeShapeType="1"/>
          </p:cNvSpPr>
          <p:nvPr/>
        </p:nvSpPr>
        <p:spPr bwMode="auto">
          <a:xfrm flipV="1">
            <a:off x="3048000" y="5257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7653" name="Line 6"/>
          <p:cNvSpPr>
            <a:spLocks noChangeShapeType="1"/>
          </p:cNvSpPr>
          <p:nvPr/>
        </p:nvSpPr>
        <p:spPr bwMode="auto">
          <a:xfrm flipV="1">
            <a:off x="3124200" y="2971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7654" name="Arc 7"/>
          <p:cNvSpPr>
            <a:spLocks/>
          </p:cNvSpPr>
          <p:nvPr/>
        </p:nvSpPr>
        <p:spPr bwMode="auto">
          <a:xfrm flipV="1">
            <a:off x="3200400" y="2894013"/>
            <a:ext cx="2286000" cy="2374900"/>
          </a:xfrm>
          <a:custGeom>
            <a:avLst/>
            <a:gdLst>
              <a:gd name="T0" fmla="*/ 2147483647 w 43200"/>
              <a:gd name="T1" fmla="*/ 1178774197 h 22579"/>
              <a:gd name="T2" fmla="*/ 3259402 w 43200"/>
              <a:gd name="T3" fmla="*/ 0 h 22579"/>
              <a:gd name="T4" fmla="*/ 2147483647 w 43200"/>
              <a:gd name="T5" fmla="*/ 1139211547 h 22579"/>
              <a:gd name="T6" fmla="*/ 0 60000 65536"/>
              <a:gd name="T7" fmla="*/ 0 60000 65536"/>
              <a:gd name="T8" fmla="*/ 0 60000 65536"/>
              <a:gd name="T9" fmla="*/ 0 w 43200"/>
              <a:gd name="T10" fmla="*/ 0 h 22579"/>
              <a:gd name="T11" fmla="*/ 43200 w 43200"/>
              <a:gd name="T12" fmla="*/ 22579 h 225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579" fill="none" extrusionOk="0">
                <a:moveTo>
                  <a:pt x="43199" y="1012"/>
                </a:moveTo>
                <a:cubicBezTo>
                  <a:pt x="43181" y="12929"/>
                  <a:pt x="33516" y="22578"/>
                  <a:pt x="21600" y="22579"/>
                </a:cubicBezTo>
                <a:cubicBezTo>
                  <a:pt x="9670" y="22579"/>
                  <a:pt x="0" y="12908"/>
                  <a:pt x="0" y="979"/>
                </a:cubicBezTo>
                <a:cubicBezTo>
                  <a:pt x="-1" y="652"/>
                  <a:pt x="7" y="326"/>
                  <a:pt x="22" y="0"/>
                </a:cubicBezTo>
              </a:path>
              <a:path w="43200" h="22579" stroke="0" extrusionOk="0">
                <a:moveTo>
                  <a:pt x="43199" y="1012"/>
                </a:moveTo>
                <a:cubicBezTo>
                  <a:pt x="43181" y="12929"/>
                  <a:pt x="33516" y="22578"/>
                  <a:pt x="21600" y="22579"/>
                </a:cubicBezTo>
                <a:cubicBezTo>
                  <a:pt x="9670" y="22579"/>
                  <a:pt x="0" y="12908"/>
                  <a:pt x="0" y="979"/>
                </a:cubicBezTo>
                <a:cubicBezTo>
                  <a:pt x="-1" y="652"/>
                  <a:pt x="7" y="326"/>
                  <a:pt x="22" y="0"/>
                </a:cubicBezTo>
                <a:lnTo>
                  <a:pt x="21600" y="97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2209800" y="2743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1.0</a:t>
            </a:r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2189202" y="3429000"/>
            <a:ext cx="55399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Times New Roman" panose="02020603050405020304" pitchFamily="18" charset="0"/>
              </a:rPr>
              <a:t>entropy</a:t>
            </a:r>
          </a:p>
        </p:txBody>
      </p:sp>
      <p:sp>
        <p:nvSpPr>
          <p:cNvPr id="27657" name="Text Box 10"/>
          <p:cNvSpPr txBox="1">
            <a:spLocks noChangeArrowheads="1"/>
          </p:cNvSpPr>
          <p:nvPr/>
        </p:nvSpPr>
        <p:spPr bwMode="auto">
          <a:xfrm>
            <a:off x="2286000" y="4953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0.0</a:t>
            </a:r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5181600" y="1366664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-p</a:t>
            </a:r>
          </a:p>
        </p:txBody>
      </p: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5562601" y="1747664"/>
            <a:ext cx="417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6019800" y="1366664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log</a:t>
            </a:r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6629400" y="1823865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6858000" y="1366664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7663" name="Text Box 16"/>
          <p:cNvSpPr txBox="1">
            <a:spLocks noChangeArrowheads="1"/>
          </p:cNvSpPr>
          <p:nvPr/>
        </p:nvSpPr>
        <p:spPr bwMode="auto">
          <a:xfrm>
            <a:off x="8305800" y="1442864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log</a:t>
            </a:r>
          </a:p>
        </p:txBody>
      </p:sp>
      <p:sp>
        <p:nvSpPr>
          <p:cNvPr id="27664" name="Text Box 17"/>
          <p:cNvSpPr txBox="1">
            <a:spLocks noChangeArrowheads="1"/>
          </p:cNvSpPr>
          <p:nvPr/>
        </p:nvSpPr>
        <p:spPr bwMode="auto">
          <a:xfrm>
            <a:off x="7391400" y="1366664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- p</a:t>
            </a:r>
          </a:p>
        </p:txBody>
      </p:sp>
      <p:sp>
        <p:nvSpPr>
          <p:cNvPr id="27665" name="Text Box 18"/>
          <p:cNvSpPr txBox="1">
            <a:spLocks noChangeArrowheads="1"/>
          </p:cNvSpPr>
          <p:nvPr/>
        </p:nvSpPr>
        <p:spPr bwMode="auto">
          <a:xfrm>
            <a:off x="7924801" y="1747665"/>
            <a:ext cx="354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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66" name="Text Box 19"/>
          <p:cNvSpPr txBox="1">
            <a:spLocks noChangeArrowheads="1"/>
          </p:cNvSpPr>
          <p:nvPr/>
        </p:nvSpPr>
        <p:spPr bwMode="auto">
          <a:xfrm>
            <a:off x="8915400" y="1823865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67" name="Text Box 20"/>
          <p:cNvSpPr txBox="1">
            <a:spLocks noChangeArrowheads="1"/>
          </p:cNvSpPr>
          <p:nvPr/>
        </p:nvSpPr>
        <p:spPr bwMode="auto">
          <a:xfrm>
            <a:off x="9220200" y="1442864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9525001" y="1823865"/>
            <a:ext cx="354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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69" name="Text Box 22"/>
          <p:cNvSpPr txBox="1">
            <a:spLocks noChangeArrowheads="1"/>
          </p:cNvSpPr>
          <p:nvPr/>
        </p:nvSpPr>
        <p:spPr bwMode="auto">
          <a:xfrm>
            <a:off x="2590800" y="5715001"/>
            <a:ext cx="373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Proprosi contoh positif</a:t>
            </a:r>
          </a:p>
        </p:txBody>
      </p:sp>
      <p:sp>
        <p:nvSpPr>
          <p:cNvPr id="27670" name="Text Box 23"/>
          <p:cNvSpPr txBox="1">
            <a:spLocks noChangeArrowheads="1"/>
          </p:cNvSpPr>
          <p:nvPr/>
        </p:nvSpPr>
        <p:spPr bwMode="auto">
          <a:xfrm>
            <a:off x="5867400" y="4038601"/>
            <a:ext cx="48006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Entropy([9+,5-]) = 0.940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Entropy([7+,7-])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Entropy([14+,0]) =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Entroy([0+,14-]) = 0</a:t>
            </a:r>
          </a:p>
        </p:txBody>
      </p:sp>
      <p:sp>
        <p:nvSpPr>
          <p:cNvPr id="27671" name="Text Box 24"/>
          <p:cNvSpPr txBox="1">
            <a:spLocks noChangeArrowheads="1"/>
          </p:cNvSpPr>
          <p:nvPr/>
        </p:nvSpPr>
        <p:spPr bwMode="auto">
          <a:xfrm>
            <a:off x="5029200" y="5410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1.0</a:t>
            </a:r>
          </a:p>
        </p:txBody>
      </p:sp>
      <p:sp>
        <p:nvSpPr>
          <p:cNvPr id="27672" name="Text Box 25"/>
          <p:cNvSpPr txBox="1">
            <a:spLocks noChangeArrowheads="1"/>
          </p:cNvSpPr>
          <p:nvPr/>
        </p:nvSpPr>
        <p:spPr bwMode="auto">
          <a:xfrm>
            <a:off x="5608902" y="2399506"/>
            <a:ext cx="4953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Entropy([9+,5-] (</a:t>
            </a:r>
            <a:r>
              <a:rPr lang="en-US" altLang="en-US" dirty="0"/>
              <a:t>(9 </a:t>
            </a:r>
            <a:r>
              <a:rPr lang="en-US" altLang="en-US" dirty="0" err="1"/>
              <a:t>positif</a:t>
            </a:r>
            <a:r>
              <a:rPr lang="en-US" altLang="en-US" dirty="0"/>
              <a:t>, 5 </a:t>
            </a:r>
            <a:r>
              <a:rPr lang="en-US" altLang="en-US" dirty="0" err="1"/>
              <a:t>neg</a:t>
            </a:r>
            <a:r>
              <a:rPr lang="en-US" altLang="en-US" dirty="0"/>
              <a:t>)</a:t>
            </a:r>
            <a:r>
              <a:rPr lang="en-US" altLang="en-US" sz="2000" dirty="0">
                <a:latin typeface="Times New Roman" panose="02020603050405020304" pitchFamily="18" charset="0"/>
              </a:rPr>
              <a:t>) =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-(9/14) log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</a:rPr>
              <a:t>(9/14) – (5/14) log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</a:rPr>
              <a:t>(5/14)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= 0.940</a:t>
            </a:r>
          </a:p>
        </p:txBody>
      </p:sp>
    </p:spTree>
    <p:extLst>
      <p:ext uri="{BB962C8B-B14F-4D97-AF65-F5344CB8AC3E}">
        <p14:creationId xmlns:p14="http://schemas.microsoft.com/office/powerpoint/2010/main" val="34713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Entrophy untuk kelas &gt; 2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429000" y="2209801"/>
          <a:ext cx="55626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1612800" imgH="431640" progId="Equation.3">
                  <p:embed/>
                </p:oleObj>
              </mc:Choice>
              <mc:Fallback>
                <p:oleObj name="Equation" r:id="rId3" imgW="1612800" imgH="43164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09801"/>
                        <a:ext cx="5562600" cy="148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3657600" y="4800601"/>
            <a:ext cx="571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Info (D) = Entrophy (D)  (istilah dibuku J. HAN)</a:t>
            </a:r>
          </a:p>
        </p:txBody>
      </p:sp>
    </p:spTree>
    <p:extLst>
      <p:ext uri="{BB962C8B-B14F-4D97-AF65-F5344CB8AC3E}">
        <p14:creationId xmlns:p14="http://schemas.microsoft.com/office/powerpoint/2010/main" val="16362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Information Gain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590801" y="1905001"/>
          <a:ext cx="3178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3" imgW="1714320" imgH="457200" progId="Equation.3">
                  <p:embed/>
                </p:oleObj>
              </mc:Choice>
              <mc:Fallback>
                <p:oleObj name="Equation" r:id="rId3" imgW="1714320" imgH="457200" progId="Equation.3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1905001"/>
                        <a:ext cx="31781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2703513" y="3384551"/>
          <a:ext cx="41386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5" imgW="1790640" imgH="215640" progId="Equation.3">
                  <p:embed/>
                </p:oleObj>
              </mc:Choice>
              <mc:Fallback>
                <p:oleObj name="Equation" r:id="rId5" imgW="1790640" imgH="215640" progId="Equation.3">
                  <p:embed/>
                  <p:pic>
                    <p:nvPicPr>
                      <p:cNvPr id="51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3384551"/>
                        <a:ext cx="41386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22"/>
          <p:cNvSpPr txBox="1">
            <a:spLocks noChangeArrowheads="1"/>
          </p:cNvSpPr>
          <p:nvPr/>
        </p:nvSpPr>
        <p:spPr bwMode="auto">
          <a:xfrm>
            <a:off x="2057400" y="4572001"/>
            <a:ext cx="7924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Gain(A) seberapa besar entropy berkurang akibat atribut A. Makin besar makin bagus.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1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29"/>
          <p:cNvSpPr>
            <a:spLocks noGrp="1" noChangeArrowheads="1"/>
          </p:cNvSpPr>
          <p:nvPr>
            <p:ph type="title"/>
          </p:nvPr>
        </p:nvSpPr>
        <p:spPr>
          <a:xfrm>
            <a:off x="829669" y="771799"/>
            <a:ext cx="8229600" cy="450304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Contoh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Pemilihan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</p:txBody>
      </p:sp>
      <p:sp>
        <p:nvSpPr>
          <p:cNvPr id="6153" name="Rectangle 24"/>
          <p:cNvSpPr>
            <a:spLocks noGrp="1" noChangeArrowheads="1"/>
          </p:cNvSpPr>
          <p:nvPr>
            <p:ph type="body" sz="half" idx="1"/>
          </p:nvPr>
        </p:nvSpPr>
        <p:spPr>
          <a:xfrm>
            <a:off x="839416" y="1371601"/>
            <a:ext cx="4723184" cy="8683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/>
              <a:t>Class P: 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“yes”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/>
              <a:t>Class N: 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“no</a:t>
            </a:r>
            <a:r>
              <a:rPr lang="en-US" altLang="en-US" sz="2000" dirty="0"/>
              <a:t>”</a:t>
            </a:r>
          </a:p>
        </p:txBody>
      </p:sp>
      <p:sp>
        <p:nvSpPr>
          <p:cNvPr id="6154" name="Rectangle 25"/>
          <p:cNvSpPr>
            <a:spLocks noChangeArrowheads="1"/>
          </p:cNvSpPr>
          <p:nvPr/>
        </p:nvSpPr>
        <p:spPr bwMode="auto">
          <a:xfrm>
            <a:off x="6960096" y="2762187"/>
            <a:ext cx="488816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en-US" sz="2400" dirty="0">
                <a:solidFill>
                  <a:srgbClr val="121328"/>
                </a:solidFill>
              </a:rPr>
              <a:t>            </a:t>
            </a:r>
            <a:r>
              <a:rPr lang="en-US" altLang="en-US" sz="2400" dirty="0" err="1">
                <a:solidFill>
                  <a:srgbClr val="121328"/>
                </a:solidFill>
              </a:rPr>
              <a:t>berarti</a:t>
            </a:r>
            <a:r>
              <a:rPr lang="en-US" altLang="en-US" sz="2400" dirty="0">
                <a:solidFill>
                  <a:srgbClr val="121328"/>
                </a:solidFill>
              </a:rPr>
              <a:t> </a:t>
            </a:r>
            <a:r>
              <a:rPr lang="en-US" altLang="en-US" sz="2400" dirty="0" err="1">
                <a:solidFill>
                  <a:srgbClr val="121328"/>
                </a:solidFill>
              </a:rPr>
              <a:t>ada</a:t>
            </a:r>
            <a:r>
              <a:rPr lang="en-US" altLang="en-US" sz="2400" dirty="0">
                <a:solidFill>
                  <a:srgbClr val="121328"/>
                </a:solidFill>
              </a:rPr>
              <a:t> 5 </a:t>
            </a:r>
            <a:r>
              <a:rPr lang="en-US" altLang="en-US" sz="2400" dirty="0" err="1">
                <a:solidFill>
                  <a:srgbClr val="121328"/>
                </a:solidFill>
              </a:rPr>
              <a:t>dari</a:t>
            </a:r>
            <a:r>
              <a:rPr lang="en-US" altLang="en-US" sz="2400" dirty="0">
                <a:solidFill>
                  <a:srgbClr val="121328"/>
                </a:solidFill>
              </a:rPr>
              <a:t> 14 “age &lt;=30” </a:t>
            </a:r>
            <a:r>
              <a:rPr lang="en-US" altLang="en-US" sz="2400" dirty="0" err="1">
                <a:solidFill>
                  <a:srgbClr val="121328"/>
                </a:solidFill>
              </a:rPr>
              <a:t>dgn</a:t>
            </a:r>
            <a:r>
              <a:rPr lang="en-US" altLang="en-US" sz="2400" dirty="0">
                <a:solidFill>
                  <a:srgbClr val="121328"/>
                </a:solidFill>
              </a:rPr>
              <a:t> 2 yes  </a:t>
            </a:r>
            <a:r>
              <a:rPr lang="en-US" altLang="en-US" sz="2400" dirty="0" err="1">
                <a:solidFill>
                  <a:srgbClr val="121328"/>
                </a:solidFill>
              </a:rPr>
              <a:t>dan</a:t>
            </a:r>
            <a:r>
              <a:rPr lang="en-US" altLang="en-US" sz="2400" dirty="0">
                <a:solidFill>
                  <a:srgbClr val="121328"/>
                </a:solidFill>
              </a:rPr>
              <a:t> 3 no.   </a:t>
            </a:r>
          </a:p>
        </p:txBody>
      </p:sp>
      <p:graphicFrame>
        <p:nvGraphicFramePr>
          <p:cNvPr id="614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011807"/>
              </p:ext>
            </p:extLst>
          </p:nvPr>
        </p:nvGraphicFramePr>
        <p:xfrm>
          <a:off x="6816080" y="133732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3" imgW="2044440" imgH="812520" progId="Equation.3">
                  <p:embed/>
                </p:oleObj>
              </mc:Choice>
              <mc:Fallback>
                <p:oleObj name="Equation" r:id="rId3" imgW="2044440" imgH="812520" progId="Equation.3">
                  <p:embed/>
                  <p:pic>
                    <p:nvPicPr>
                      <p:cNvPr id="614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080" y="1337320"/>
                        <a:ext cx="3754438" cy="1371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7"/>
          <p:cNvGraphicFramePr>
            <a:graphicFrameLocks noChangeAspect="1"/>
          </p:cNvGraphicFramePr>
          <p:nvPr/>
        </p:nvGraphicFramePr>
        <p:xfrm>
          <a:off x="6705600" y="54864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5" imgW="3593880" imgH="1193760" progId="Equation.3">
                  <p:embed/>
                </p:oleObj>
              </mc:Choice>
              <mc:Fallback>
                <p:oleObj name="Equation" r:id="rId5" imgW="3593880" imgH="1193760" progId="Equation.3">
                  <p:embed/>
                  <p:pic>
                    <p:nvPicPr>
                      <p:cNvPr id="614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486400"/>
                        <a:ext cx="35941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2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01448187"/>
              </p:ext>
            </p:extLst>
          </p:nvPr>
        </p:nvGraphicFramePr>
        <p:xfrm>
          <a:off x="7066981" y="2767434"/>
          <a:ext cx="914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7" imgW="583920" imgH="393480" progId="Equation.3">
                  <p:embed/>
                </p:oleObj>
              </mc:Choice>
              <mc:Fallback>
                <p:oleObj name="Equation" r:id="rId7" imgW="583920" imgH="393480" progId="Equation.3">
                  <p:embed/>
                  <p:pic>
                    <p:nvPicPr>
                      <p:cNvPr id="614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6981" y="2767434"/>
                        <a:ext cx="914400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147210"/>
              </p:ext>
            </p:extLst>
          </p:nvPr>
        </p:nvGraphicFramePr>
        <p:xfrm>
          <a:off x="2438400" y="2710657"/>
          <a:ext cx="25908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Worksheet" r:id="rId9" imgW="3352800" imgH="1438250" progId="Excel.Sheet.8">
                  <p:embed/>
                </p:oleObj>
              </mc:Choice>
              <mc:Fallback>
                <p:oleObj name="Worksheet" r:id="rId9" imgW="3352800" imgH="1438250" progId="Excel.Sheet.8">
                  <p:embed/>
                  <p:pic>
                    <p:nvPicPr>
                      <p:cNvPr id="614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10657"/>
                        <a:ext cx="25908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978552"/>
              </p:ext>
            </p:extLst>
          </p:nvPr>
        </p:nvGraphicFramePr>
        <p:xfrm>
          <a:off x="1343472" y="3987871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Worksheet" r:id="rId11" imgW="5778000" imgH="3948840" progId="Excel.Sheet.8">
                  <p:embed/>
                </p:oleObj>
              </mc:Choice>
              <mc:Fallback>
                <p:oleObj name="Worksheet" r:id="rId11" imgW="5778000" imgH="3948840" progId="Excel.Sheet.8">
                  <p:embed/>
                  <p:pic>
                    <p:nvPicPr>
                      <p:cNvPr id="615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3987871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33"/>
          <p:cNvGraphicFramePr>
            <a:graphicFrameLocks noChangeAspect="1"/>
          </p:cNvGraphicFramePr>
          <p:nvPr/>
        </p:nvGraphicFramePr>
        <p:xfrm>
          <a:off x="1524000" y="2057401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13" imgW="3314520" imgH="393480" progId="Equation.3">
                  <p:embed/>
                </p:oleObj>
              </mc:Choice>
              <mc:Fallback>
                <p:oleObj name="Equation" r:id="rId13" imgW="3314520" imgH="393480" progId="Equation.3">
                  <p:embed/>
                  <p:pic>
                    <p:nvPicPr>
                      <p:cNvPr id="615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1"/>
                        <a:ext cx="48006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34"/>
          <p:cNvSpPr txBox="1">
            <a:spLocks noChangeArrowheads="1"/>
          </p:cNvSpPr>
          <p:nvPr/>
        </p:nvSpPr>
        <p:spPr bwMode="auto">
          <a:xfrm>
            <a:off x="7219381" y="4443834"/>
            <a:ext cx="3771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Gain (Age) = Info(D) – Info age (D) 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                   =0.940 – 0.694 = 0.246</a:t>
            </a:r>
          </a:p>
        </p:txBody>
      </p:sp>
    </p:spTree>
    <p:extLst>
      <p:ext uri="{BB962C8B-B14F-4D97-AF65-F5344CB8AC3E}">
        <p14:creationId xmlns:p14="http://schemas.microsoft.com/office/powerpoint/2010/main" val="329253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Pemilihan Atribut (lanj)</a:t>
            </a:r>
          </a:p>
        </p:txBody>
      </p:sp>
      <p:sp>
        <p:nvSpPr>
          <p:cNvPr id="28675" name="Text Box 6"/>
          <p:cNvSpPr txBox="1">
            <a:spLocks noChangeArrowheads="1"/>
          </p:cNvSpPr>
          <p:nvPr/>
        </p:nvSpPr>
        <p:spPr bwMode="auto">
          <a:xfrm>
            <a:off x="1905000" y="1524001"/>
            <a:ext cx="46751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Gain (Age) = 0.246 </a:t>
            </a:r>
            <a:r>
              <a:rPr lang="en-US" altLang="en-US">
                <a:solidFill>
                  <a:schemeClr val="accent2"/>
                </a:solidFill>
                <a:sym typeface="Wingdings" panose="05000000000000000000" pitchFamily="2" charset="2"/>
              </a:rPr>
              <a:t> yang terbesar, dipilih </a:t>
            </a:r>
            <a:endParaRPr lang="en-US" altLang="en-US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/>
              <a:t>Gain (income)=0.029</a:t>
            </a:r>
          </a:p>
          <a:p>
            <a:pPr eaLnBrk="1" hangingPunct="1"/>
            <a:r>
              <a:rPr lang="en-US" altLang="en-US"/>
              <a:t>Gain(student)=0.151</a:t>
            </a:r>
          </a:p>
          <a:p>
            <a:pPr eaLnBrk="1" hangingPunct="1"/>
            <a:r>
              <a:rPr lang="en-US" altLang="en-US"/>
              <a:t>Gain(credit_rating) =0.048</a:t>
            </a:r>
          </a:p>
          <a:p>
            <a:pPr eaLnBrk="1" hangingPunct="1"/>
            <a:endParaRPr lang="en-US" altLang="en-US"/>
          </a:p>
        </p:txBody>
      </p:sp>
      <p:sp>
        <p:nvSpPr>
          <p:cNvPr id="28676" name="Text Box 11"/>
          <p:cNvSpPr txBox="1">
            <a:spLocks noChangeArrowheads="1"/>
          </p:cNvSpPr>
          <p:nvPr/>
        </p:nvSpPr>
        <p:spPr bwMode="auto">
          <a:xfrm>
            <a:off x="1981200" y="2895601"/>
            <a:ext cx="61547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Setelah AGE, atribut apa selanjutnya?</a:t>
            </a: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Diproses untuk setiap cabang selama masih ada </a:t>
            </a:r>
            <a:r>
              <a:rPr lang="id-ID" altLang="en-US"/>
              <a:t>&gt; 1 kelas</a:t>
            </a:r>
            <a:endParaRPr lang="en-US" altLang="en-US"/>
          </a:p>
        </p:txBody>
      </p:sp>
      <p:sp>
        <p:nvSpPr>
          <p:cNvPr id="28677" name="Rectangle 13"/>
          <p:cNvSpPr>
            <a:spLocks noChangeArrowheads="1"/>
          </p:cNvSpPr>
          <p:nvPr/>
        </p:nvSpPr>
        <p:spPr bwMode="auto">
          <a:xfrm>
            <a:off x="6778626" y="4206875"/>
            <a:ext cx="754063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28678" name="Rectangle 14"/>
          <p:cNvSpPr>
            <a:spLocks noChangeArrowheads="1"/>
          </p:cNvSpPr>
          <p:nvPr/>
        </p:nvSpPr>
        <p:spPr bwMode="auto">
          <a:xfrm>
            <a:off x="6547348" y="5181601"/>
            <a:ext cx="121026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28679" name="Line 17"/>
          <p:cNvSpPr>
            <a:spLocks noChangeShapeType="1"/>
          </p:cNvSpPr>
          <p:nvPr/>
        </p:nvSpPr>
        <p:spPr bwMode="auto">
          <a:xfrm flipH="1">
            <a:off x="6019800" y="4572000"/>
            <a:ext cx="6858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8680" name="Line 18"/>
          <p:cNvSpPr>
            <a:spLocks noChangeShapeType="1"/>
          </p:cNvSpPr>
          <p:nvPr/>
        </p:nvSpPr>
        <p:spPr bwMode="auto">
          <a:xfrm flipH="1">
            <a:off x="7151689" y="4745038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8681" name="Line 19"/>
          <p:cNvSpPr>
            <a:spLocks noChangeShapeType="1"/>
          </p:cNvSpPr>
          <p:nvPr/>
        </p:nvSpPr>
        <p:spPr bwMode="auto">
          <a:xfrm>
            <a:off x="7637464" y="4664076"/>
            <a:ext cx="820737" cy="669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8682" name="Rectangle 20"/>
          <p:cNvSpPr>
            <a:spLocks noChangeArrowheads="1"/>
          </p:cNvSpPr>
          <p:nvPr/>
        </p:nvSpPr>
        <p:spPr bwMode="auto">
          <a:xfrm>
            <a:off x="5391151" y="5124450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&lt;=30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83" name="Rectangle 21"/>
          <p:cNvSpPr>
            <a:spLocks noChangeArrowheads="1"/>
          </p:cNvSpPr>
          <p:nvPr/>
        </p:nvSpPr>
        <p:spPr bwMode="auto">
          <a:xfrm>
            <a:off x="8326381" y="5241926"/>
            <a:ext cx="668453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&gt;40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84" name="Line 26"/>
          <p:cNvSpPr>
            <a:spLocks noChangeShapeType="1"/>
          </p:cNvSpPr>
          <p:nvPr/>
        </p:nvSpPr>
        <p:spPr bwMode="auto">
          <a:xfrm>
            <a:off x="7153275" y="559911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8685" name="Rectangle 31"/>
          <p:cNvSpPr>
            <a:spLocks noChangeArrowheads="1"/>
          </p:cNvSpPr>
          <p:nvPr/>
        </p:nvSpPr>
        <p:spPr bwMode="auto">
          <a:xfrm>
            <a:off x="6570663" y="5273675"/>
            <a:ext cx="10668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</a:rPr>
              <a:t>31..40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86" name="Rectangle 38"/>
          <p:cNvSpPr>
            <a:spLocks noChangeArrowheads="1"/>
          </p:cNvSpPr>
          <p:nvPr/>
        </p:nvSpPr>
        <p:spPr bwMode="auto">
          <a:xfrm>
            <a:off x="6858000" y="6096000"/>
            <a:ext cx="573088" cy="40075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8687" name="AutoShape 40"/>
          <p:cNvSpPr>
            <a:spLocks/>
          </p:cNvSpPr>
          <p:nvPr/>
        </p:nvSpPr>
        <p:spPr bwMode="auto">
          <a:xfrm>
            <a:off x="7924800" y="5981700"/>
            <a:ext cx="1676400" cy="609600"/>
          </a:xfrm>
          <a:prstGeom prst="borderCallout1">
            <a:avLst>
              <a:gd name="adj1" fmla="val 18750"/>
              <a:gd name="adj2" fmla="val -4546"/>
              <a:gd name="adj3" fmla="val 43750"/>
              <a:gd name="adj4" fmla="val -27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Tidak perlu diproses lagi</a:t>
            </a:r>
          </a:p>
        </p:txBody>
      </p:sp>
      <p:sp>
        <p:nvSpPr>
          <p:cNvPr id="28688" name="Text Box 11"/>
          <p:cNvSpPr txBox="1">
            <a:spLocks noChangeArrowheads="1"/>
          </p:cNvSpPr>
          <p:nvPr/>
        </p:nvSpPr>
        <p:spPr bwMode="auto">
          <a:xfrm>
            <a:off x="1828800" y="5715001"/>
            <a:ext cx="342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Selanjutnya... proses data yang &lt;=30</a:t>
            </a:r>
            <a:endParaRPr lang="en-US" altLang="en-US"/>
          </a:p>
        </p:txBody>
      </p:sp>
      <p:sp>
        <p:nvSpPr>
          <p:cNvPr id="19" name="Oval 18"/>
          <p:cNvSpPr/>
          <p:nvPr/>
        </p:nvSpPr>
        <p:spPr>
          <a:xfrm>
            <a:off x="5029200" y="4724400"/>
            <a:ext cx="14478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36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itle 1"/>
          <p:cNvSpPr>
            <a:spLocks noGrp="1"/>
          </p:cNvSpPr>
          <p:nvPr>
            <p:ph type="title"/>
          </p:nvPr>
        </p:nvSpPr>
        <p:spPr>
          <a:xfrm>
            <a:off x="1981200" y="692696"/>
            <a:ext cx="8229600" cy="602704"/>
          </a:xfrm>
        </p:spPr>
        <p:txBody>
          <a:bodyPr/>
          <a:lstStyle/>
          <a:p>
            <a:pPr eaLnBrk="1" hangingPunct="1"/>
            <a:r>
              <a:rPr lang="id-ID" altLang="en-US" dirty="0" smtClean="0"/>
              <a:t>Pemilihan Atribut (lanj)</a:t>
            </a:r>
          </a:p>
        </p:txBody>
      </p:sp>
      <p:graphicFrame>
        <p:nvGraphicFramePr>
          <p:cNvPr id="7170" name="Object 2"/>
          <p:cNvGraphicFramePr>
            <a:graphicFrameLocks/>
          </p:cNvGraphicFramePr>
          <p:nvPr/>
        </p:nvGraphicFramePr>
        <p:xfrm>
          <a:off x="2133601" y="1752600"/>
          <a:ext cx="4411663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Worksheet" r:id="rId3" imgW="6114999" imgH="1790640" progId="Excel.Sheet.8">
                  <p:embed/>
                </p:oleObj>
              </mc:Choice>
              <mc:Fallback>
                <p:oleObj name="Worksheet" r:id="rId3" imgW="6114999" imgH="1790640" progId="Excel.Sheet.8">
                  <p:embed/>
                  <p:pic>
                    <p:nvPicPr>
                      <p:cNvPr id="717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752600"/>
                        <a:ext cx="4411663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2057400" y="129540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Selanjutnya... proses data age&lt;=30</a:t>
            </a:r>
            <a:endParaRPr lang="en-US" altLang="en-US"/>
          </a:p>
        </p:txBody>
      </p:sp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2133600" y="3962401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Gain(age) tidak perlu dihitung lagi, hitung gain(student), gain(credit_rating)</a:t>
            </a:r>
            <a:endParaRPr lang="en-US" alt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189164" y="3352801"/>
          <a:ext cx="43211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5" imgW="2984400" imgH="393480" progId="Equation.3">
                  <p:embed/>
                </p:oleObj>
              </mc:Choice>
              <mc:Fallback>
                <p:oleObj name="Equation" r:id="rId5" imgW="2984400" imgH="393480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4" y="3352801"/>
                        <a:ext cx="43211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105025" y="4648201"/>
          <a:ext cx="419893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7" imgW="2286000" imgH="393480" progId="Equation.3">
                  <p:embed/>
                </p:oleObj>
              </mc:Choice>
              <mc:Fallback>
                <p:oleObj name="Equation" r:id="rId7" imgW="2286000" imgH="393480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4648201"/>
                        <a:ext cx="4198938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34"/>
          <p:cNvSpPr txBox="1">
            <a:spLocks noChangeArrowheads="1"/>
          </p:cNvSpPr>
          <p:nvPr/>
        </p:nvSpPr>
        <p:spPr bwMode="auto">
          <a:xfrm>
            <a:off x="2133600" y="5410200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Gain (</a:t>
            </a:r>
            <a:r>
              <a:rPr lang="id-ID" altLang="en-US"/>
              <a:t>student</a:t>
            </a:r>
            <a:r>
              <a:rPr lang="en-US" altLang="en-US"/>
              <a:t>) = Info(D) – Info</a:t>
            </a:r>
            <a:r>
              <a:rPr lang="id-ID" altLang="en-US" sz="1400"/>
              <a:t>student</a:t>
            </a:r>
            <a:r>
              <a:rPr lang="en-US" altLang="en-US"/>
              <a:t>(D) </a:t>
            </a:r>
          </a:p>
          <a:p>
            <a:pPr eaLnBrk="1" hangingPunct="1"/>
            <a:r>
              <a:rPr lang="en-US" altLang="en-US"/>
              <a:t>                   =0.9</a:t>
            </a:r>
            <a:r>
              <a:rPr lang="id-ID" altLang="en-US"/>
              <a:t>7</a:t>
            </a:r>
            <a:r>
              <a:rPr lang="en-US" altLang="en-US"/>
              <a:t> – 0 = 0.</a:t>
            </a:r>
            <a:r>
              <a:rPr lang="id-ID" altLang="en-US"/>
              <a:t>97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7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Pemilihan Atribut (lanj)</a:t>
            </a:r>
          </a:p>
        </p:txBody>
      </p:sp>
      <p:graphicFrame>
        <p:nvGraphicFramePr>
          <p:cNvPr id="819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943783"/>
              </p:ext>
            </p:extLst>
          </p:nvPr>
        </p:nvGraphicFramePr>
        <p:xfrm>
          <a:off x="2057401" y="1399232"/>
          <a:ext cx="4411663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Worksheet" r:id="rId3" imgW="6114999" imgH="1790640" progId="Excel.Sheet.8">
                  <p:embed/>
                </p:oleObj>
              </mc:Choice>
              <mc:Fallback>
                <p:oleObj name="Worksheet" r:id="rId3" imgW="6114999" imgH="1790640" progId="Excel.Sheet.8">
                  <p:embed/>
                  <p:pic>
                    <p:nvPicPr>
                      <p:cNvPr id="819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1399232"/>
                        <a:ext cx="4411663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981201" y="3276601"/>
          <a:ext cx="43211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5" imgW="2984400" imgH="393480" progId="Equation.3">
                  <p:embed/>
                </p:oleObj>
              </mc:Choice>
              <mc:Fallback>
                <p:oleObj name="Equation" r:id="rId5" imgW="2984400" imgH="393480" progId="Equation.3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3276601"/>
                        <a:ext cx="43211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905000" y="3657601"/>
          <a:ext cx="48514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7" imgW="2641320" imgH="393480" progId="Equation.3">
                  <p:embed/>
                </p:oleObj>
              </mc:Choice>
              <mc:Fallback>
                <p:oleObj name="Equation" r:id="rId7" imgW="2641320" imgH="393480" progId="Equation.3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57601"/>
                        <a:ext cx="485140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34"/>
          <p:cNvSpPr txBox="1">
            <a:spLocks noChangeArrowheads="1"/>
          </p:cNvSpPr>
          <p:nvPr/>
        </p:nvSpPr>
        <p:spPr bwMode="auto">
          <a:xfrm>
            <a:off x="1905000" y="4419600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Gain (</a:t>
            </a:r>
            <a:r>
              <a:rPr lang="id-ID" altLang="en-US"/>
              <a:t>credit_rating</a:t>
            </a:r>
            <a:r>
              <a:rPr lang="en-US" altLang="en-US"/>
              <a:t>) = Info(D) – Info</a:t>
            </a:r>
            <a:r>
              <a:rPr lang="id-ID" altLang="en-US" sz="1400"/>
              <a:t>student</a:t>
            </a:r>
            <a:r>
              <a:rPr lang="en-US" altLang="en-US"/>
              <a:t>(D) </a:t>
            </a:r>
          </a:p>
          <a:p>
            <a:pPr eaLnBrk="1" hangingPunct="1"/>
            <a:r>
              <a:rPr lang="en-US" altLang="en-US"/>
              <a:t>                   =0.9</a:t>
            </a:r>
            <a:r>
              <a:rPr lang="id-ID" altLang="en-US"/>
              <a:t>7</a:t>
            </a:r>
            <a:r>
              <a:rPr lang="en-US" altLang="en-US"/>
              <a:t> – 0</a:t>
            </a:r>
            <a:r>
              <a:rPr lang="id-ID" altLang="en-US"/>
              <a:t>.95</a:t>
            </a:r>
            <a:r>
              <a:rPr lang="en-US" altLang="en-US"/>
              <a:t> = </a:t>
            </a:r>
            <a:r>
              <a:rPr lang="en-US" altLang="en-US">
                <a:solidFill>
                  <a:schemeClr val="accent2"/>
                </a:solidFill>
              </a:rPr>
              <a:t>0.</a:t>
            </a:r>
            <a:r>
              <a:rPr lang="id-ID" altLang="en-US">
                <a:solidFill>
                  <a:schemeClr val="accent2"/>
                </a:solidFill>
              </a:rPr>
              <a:t>02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1981200" y="2743200"/>
            <a:ext cx="273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hitung gain(</a:t>
            </a:r>
            <a:r>
              <a:rPr lang="en-US" altLang="en-US"/>
              <a:t>credit_rating)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005014" y="5257801"/>
          <a:ext cx="53879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9" imgW="2933640" imgH="393480" progId="Equation.3">
                  <p:embed/>
                </p:oleObj>
              </mc:Choice>
              <mc:Fallback>
                <p:oleObj name="Equation" r:id="rId9" imgW="2933640" imgH="393480" progId="Equation.3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4" y="5257801"/>
                        <a:ext cx="5387975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75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memprediksi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Pilihan Atribut (lanj)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486400" y="4572000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9700" name="Text Box 11"/>
          <p:cNvSpPr txBox="1">
            <a:spLocks noChangeArrowheads="1"/>
          </p:cNvSpPr>
          <p:nvPr/>
        </p:nvSpPr>
        <p:spPr bwMode="auto">
          <a:xfrm>
            <a:off x="7239000" y="4572000"/>
            <a:ext cx="2286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800"/>
              <a:t>Paling besar student</a:t>
            </a:r>
            <a:endParaRPr lang="en-US" altLang="en-US" sz="2800"/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2286000" y="2819400"/>
            <a:ext cx="4572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Gain (studet)  = 0.97</a:t>
            </a:r>
          </a:p>
          <a:p>
            <a:pPr eaLnBrk="1" hangingPunct="1"/>
            <a:r>
              <a:rPr lang="en-US" altLang="en-US" sz="2800"/>
              <a:t>Gain (</a:t>
            </a:r>
            <a:r>
              <a:rPr lang="id-ID" altLang="en-US" sz="2800"/>
              <a:t>credit_rating</a:t>
            </a:r>
            <a:r>
              <a:rPr lang="en-US" altLang="en-US" sz="2800"/>
              <a:t> =  0.</a:t>
            </a:r>
            <a:r>
              <a:rPr lang="id-ID" altLang="en-US" sz="2800"/>
              <a:t>02</a:t>
            </a:r>
            <a:endParaRPr lang="en-US" altLang="en-US" sz="2800"/>
          </a:p>
          <a:p>
            <a:pPr eaLnBrk="1" hangingPunct="1"/>
            <a:r>
              <a:rPr lang="en-US" altLang="en-US" sz="2800"/>
              <a:t>Gain (income) =  0.4</a:t>
            </a:r>
          </a:p>
        </p:txBody>
      </p:sp>
      <p:sp>
        <p:nvSpPr>
          <p:cNvPr id="29702" name="Text Box 11"/>
          <p:cNvSpPr txBox="1">
            <a:spLocks noChangeArrowheads="1"/>
          </p:cNvSpPr>
          <p:nvPr/>
        </p:nvSpPr>
        <p:spPr bwMode="auto">
          <a:xfrm>
            <a:off x="2209800" y="1676401"/>
            <a:ext cx="762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/>
              <a:t>Bandingkan </a:t>
            </a:r>
            <a:r>
              <a:rPr lang="en-US" altLang="en-US" sz="2400"/>
              <a:t>semua gain, ambil yang paling besar</a:t>
            </a:r>
          </a:p>
        </p:txBody>
      </p:sp>
    </p:spTree>
    <p:extLst>
      <p:ext uri="{BB962C8B-B14F-4D97-AF65-F5344CB8AC3E}">
        <p14:creationId xmlns:p14="http://schemas.microsoft.com/office/powerpoint/2010/main" val="17548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14"/>
          <p:cNvSpPr>
            <a:spLocks noChangeShapeType="1"/>
          </p:cNvSpPr>
          <p:nvPr/>
        </p:nvSpPr>
        <p:spPr bwMode="auto">
          <a:xfrm>
            <a:off x="4648200" y="3810000"/>
            <a:ext cx="381000" cy="160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Pemilhan Atribut (lanj)</a:t>
            </a:r>
          </a:p>
        </p:txBody>
      </p:sp>
      <p:sp>
        <p:nvSpPr>
          <p:cNvPr id="30724" name="Rectangle 13"/>
          <p:cNvSpPr>
            <a:spLocks noChangeArrowheads="1"/>
          </p:cNvSpPr>
          <p:nvPr/>
        </p:nvSpPr>
        <p:spPr bwMode="auto">
          <a:xfrm>
            <a:off x="5562601" y="1676400"/>
            <a:ext cx="754063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5331323" y="2651126"/>
            <a:ext cx="121026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30726" name="Line 17"/>
          <p:cNvSpPr>
            <a:spLocks noChangeShapeType="1"/>
          </p:cNvSpPr>
          <p:nvPr/>
        </p:nvSpPr>
        <p:spPr bwMode="auto">
          <a:xfrm flipH="1">
            <a:off x="4803775" y="2041525"/>
            <a:ext cx="6858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27" name="Line 18"/>
          <p:cNvSpPr>
            <a:spLocks noChangeShapeType="1"/>
          </p:cNvSpPr>
          <p:nvPr/>
        </p:nvSpPr>
        <p:spPr bwMode="auto">
          <a:xfrm flipH="1">
            <a:off x="5935664" y="2214563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28" name="Line 19"/>
          <p:cNvSpPr>
            <a:spLocks noChangeShapeType="1"/>
          </p:cNvSpPr>
          <p:nvPr/>
        </p:nvSpPr>
        <p:spPr bwMode="auto">
          <a:xfrm>
            <a:off x="6421439" y="2133601"/>
            <a:ext cx="820737" cy="669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29" name="Rectangle 20"/>
          <p:cNvSpPr>
            <a:spLocks noChangeArrowheads="1"/>
          </p:cNvSpPr>
          <p:nvPr/>
        </p:nvSpPr>
        <p:spPr bwMode="auto">
          <a:xfrm>
            <a:off x="4175126" y="2593975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&lt;=30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30" name="Rectangle 21"/>
          <p:cNvSpPr>
            <a:spLocks noChangeArrowheads="1"/>
          </p:cNvSpPr>
          <p:nvPr/>
        </p:nvSpPr>
        <p:spPr bwMode="auto">
          <a:xfrm>
            <a:off x="7110356" y="2711451"/>
            <a:ext cx="668453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&gt;40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31" name="Line 26"/>
          <p:cNvSpPr>
            <a:spLocks noChangeShapeType="1"/>
          </p:cNvSpPr>
          <p:nvPr/>
        </p:nvSpPr>
        <p:spPr bwMode="auto">
          <a:xfrm>
            <a:off x="5937250" y="3068639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32" name="Rectangle 31"/>
          <p:cNvSpPr>
            <a:spLocks noChangeArrowheads="1"/>
          </p:cNvSpPr>
          <p:nvPr/>
        </p:nvSpPr>
        <p:spPr bwMode="auto">
          <a:xfrm>
            <a:off x="5354638" y="2743200"/>
            <a:ext cx="10668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</a:rPr>
              <a:t>31..40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33" name="Rectangle 38"/>
          <p:cNvSpPr>
            <a:spLocks noChangeArrowheads="1"/>
          </p:cNvSpPr>
          <p:nvPr/>
        </p:nvSpPr>
        <p:spPr bwMode="auto">
          <a:xfrm>
            <a:off x="5641975" y="3565525"/>
            <a:ext cx="573088" cy="40075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>
            <a:off x="3048000" y="3810000"/>
            <a:ext cx="1295400" cy="137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35" name="Rectangle 19"/>
          <p:cNvSpPr>
            <a:spLocks noChangeArrowheads="1"/>
          </p:cNvSpPr>
          <p:nvPr/>
        </p:nvSpPr>
        <p:spPr bwMode="auto">
          <a:xfrm>
            <a:off x="2740814" y="5181601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0736" name="Rectangle 20"/>
          <p:cNvSpPr>
            <a:spLocks noChangeArrowheads="1"/>
          </p:cNvSpPr>
          <p:nvPr/>
        </p:nvSpPr>
        <p:spPr bwMode="auto">
          <a:xfrm>
            <a:off x="4740568" y="5181601"/>
            <a:ext cx="596317" cy="46230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37" name="Rectangle 27"/>
          <p:cNvSpPr>
            <a:spLocks noChangeArrowheads="1"/>
          </p:cNvSpPr>
          <p:nvPr/>
        </p:nvSpPr>
        <p:spPr bwMode="auto">
          <a:xfrm>
            <a:off x="4492918" y="4495801"/>
            <a:ext cx="596317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38" name="Rectangle 28"/>
          <p:cNvSpPr>
            <a:spLocks noChangeArrowheads="1"/>
          </p:cNvSpPr>
          <p:nvPr/>
        </p:nvSpPr>
        <p:spPr bwMode="auto">
          <a:xfrm>
            <a:off x="3048000" y="4495801"/>
            <a:ext cx="685800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0739" name="Rectangle 7"/>
          <p:cNvSpPr>
            <a:spLocks noChangeArrowheads="1"/>
          </p:cNvSpPr>
          <p:nvPr/>
        </p:nvSpPr>
        <p:spPr bwMode="auto">
          <a:xfrm>
            <a:off x="3886201" y="3352800"/>
            <a:ext cx="1211263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30740" name="Line 26"/>
          <p:cNvSpPr>
            <a:spLocks noChangeShapeType="1"/>
          </p:cNvSpPr>
          <p:nvPr/>
        </p:nvSpPr>
        <p:spPr bwMode="auto">
          <a:xfrm>
            <a:off x="4495800" y="2895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1" name="Right Arrow 20"/>
          <p:cNvSpPr/>
          <p:nvPr/>
        </p:nvSpPr>
        <p:spPr>
          <a:xfrm rot="2034975">
            <a:off x="2409825" y="2638425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88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981200" y="764704"/>
            <a:ext cx="8229600" cy="378296"/>
          </a:xfrm>
        </p:spPr>
        <p:txBody>
          <a:bodyPr/>
          <a:lstStyle/>
          <a:p>
            <a:r>
              <a:rPr lang="en-US" altLang="en-US" dirty="0" err="1" smtClean="0"/>
              <a:t>Latihan</a:t>
            </a:r>
            <a:endParaRPr lang="en-US" alt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1371600"/>
          <a:ext cx="7848600" cy="5362582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Times New Roman"/>
                          <a:cs typeface="Times New Roman"/>
                        </a:rPr>
                        <a:t>No 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Kelas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Kulit Buah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Warna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Ukuran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Bau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Coklat 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Coklat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Coklat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8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Mengapa Decision Tree?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err="1" smtClean="0"/>
              <a:t>Mudah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diimplementasikan</a:t>
            </a: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err="1" smtClean="0"/>
              <a:t>Hipotesis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dihasilkan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mudah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dipahami</a:t>
            </a: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err="1" smtClean="0"/>
              <a:t>Efisien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0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Decision Tree </a:t>
            </a:r>
            <a:r>
              <a:rPr lang="en-US" altLang="en-US" dirty="0" err="1"/>
              <a:t>Cocok</a:t>
            </a:r>
            <a:r>
              <a:rPr lang="en-US" altLang="en-US" dirty="0"/>
              <a:t> </a:t>
            </a:r>
            <a:r>
              <a:rPr lang="en-US" altLang="en-US" dirty="0" err="1" smtClean="0"/>
              <a:t>untuk</a:t>
            </a:r>
            <a:r>
              <a:rPr lang="en-US" altLang="en-US" dirty="0" smtClean="0"/>
              <a:t> </a:t>
            </a:r>
            <a:r>
              <a:rPr lang="en-US" altLang="en-US" dirty="0" err="1"/>
              <a:t>Masalah</a:t>
            </a:r>
            <a:r>
              <a:rPr lang="en-US" altLang="en-US" dirty="0"/>
              <a:t>: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Data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atribut-nilai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Kondisi</a:t>
            </a:r>
            <a:r>
              <a:rPr lang="en-US" altLang="en-US" dirty="0" smtClean="0"/>
              <a:t> ideal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jika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nilai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jumlahnya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sedikit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Misalnya</a:t>
            </a:r>
            <a:r>
              <a:rPr lang="en-US" altLang="en-US" dirty="0" smtClean="0"/>
              <a:t>: “</a:t>
            </a:r>
            <a:r>
              <a:rPr lang="en-US" altLang="en-US" dirty="0" err="1" smtClean="0"/>
              <a:t>panas</a:t>
            </a:r>
            <a:r>
              <a:rPr lang="en-US" altLang="en-US" dirty="0" smtClean="0"/>
              <a:t>”, “</a:t>
            </a:r>
            <a:r>
              <a:rPr lang="en-US" altLang="en-US" dirty="0" err="1" smtClean="0"/>
              <a:t>sedang</a:t>
            </a:r>
            <a:r>
              <a:rPr lang="en-US" altLang="en-US" dirty="0" smtClean="0"/>
              <a:t>”, “</a:t>
            </a:r>
            <a:r>
              <a:rPr lang="en-US" altLang="en-US" dirty="0" err="1" smtClean="0"/>
              <a:t>dingin</a:t>
            </a:r>
            <a:r>
              <a:rPr lang="en-US" altLang="en-US" dirty="0" smtClean="0"/>
              <a:t>”.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Output </a:t>
            </a:r>
            <a:r>
              <a:rPr lang="en-US" altLang="en-US" dirty="0" err="1" smtClean="0"/>
              <a:t>diskrit</a:t>
            </a:r>
            <a:r>
              <a:rPr lang="en-US" altLang="en-US" dirty="0" smtClean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Training data </a:t>
            </a:r>
            <a:r>
              <a:rPr lang="en-US" altLang="en-US" dirty="0" err="1" smtClean="0"/>
              <a:t>dapat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tidak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lengkap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528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Masalah</a:t>
            </a:r>
            <a:r>
              <a:rPr lang="en-US" altLang="en-US" dirty="0" smtClean="0"/>
              <a:t> </a:t>
            </a:r>
            <a:r>
              <a:rPr lang="en-US" altLang="en-US" dirty="0" smtClean="0"/>
              <a:t>Decision Tree</a:t>
            </a:r>
            <a:endParaRPr lang="en-US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Overfitting:  </a:t>
            </a:r>
            <a:r>
              <a:rPr lang="en-US" altLang="en-US" sz="2400" dirty="0" err="1"/>
              <a:t>terlalu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mengikuti</a:t>
            </a:r>
            <a:r>
              <a:rPr lang="en-US" altLang="en-US" sz="2400" dirty="0"/>
              <a:t> training data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 err="1"/>
              <a:t>Terlalu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banyak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cabang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merefleksikan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anomali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akibat</a:t>
            </a:r>
            <a:r>
              <a:rPr lang="en-US" altLang="en-US" sz="1800" dirty="0"/>
              <a:t> noise </a:t>
            </a:r>
            <a:r>
              <a:rPr lang="en-US" altLang="en-US" sz="1800" dirty="0" err="1"/>
              <a:t>atau</a:t>
            </a:r>
            <a:r>
              <a:rPr lang="en-US" altLang="en-US" sz="1800" dirty="0"/>
              <a:t> outlier.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 err="1"/>
              <a:t>Akurasi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rendah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untuk</a:t>
            </a:r>
            <a:r>
              <a:rPr lang="en-US" altLang="en-US" sz="1800" dirty="0"/>
              <a:t> data </a:t>
            </a:r>
            <a:r>
              <a:rPr lang="en-US" altLang="en-US" sz="1800" dirty="0" err="1"/>
              <a:t>baru</a:t>
            </a:r>
            <a:endParaRPr lang="en-US" altLang="en-US" sz="18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Dua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pendekatan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menghindari</a:t>
            </a:r>
            <a:r>
              <a:rPr lang="en-US" altLang="en-US" sz="2400" dirty="0"/>
              <a:t> overfitting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 err="1"/>
              <a:t>Prepruning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Hentikan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pembuatan</a:t>
            </a:r>
            <a:r>
              <a:rPr lang="en-US" altLang="en-US" sz="1800" dirty="0"/>
              <a:t> tree di </a:t>
            </a:r>
            <a:r>
              <a:rPr lang="en-US" altLang="en-US" sz="1800" dirty="0" err="1"/>
              <a:t>awal</a:t>
            </a:r>
            <a:r>
              <a:rPr lang="en-US" altLang="en-US" sz="1800" dirty="0"/>
              <a:t>. </a:t>
            </a:r>
            <a:r>
              <a:rPr lang="en-US" altLang="en-US" sz="1800" dirty="0" err="1"/>
              <a:t>Tidak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mensplit</a:t>
            </a:r>
            <a:r>
              <a:rPr lang="en-US" altLang="en-US" sz="1800" dirty="0"/>
              <a:t> node </a:t>
            </a:r>
            <a:r>
              <a:rPr lang="en-US" altLang="en-US" sz="1800" dirty="0" err="1"/>
              <a:t>jika</a:t>
            </a:r>
            <a:r>
              <a:rPr lang="en-US" altLang="en-US" sz="1800" dirty="0"/>
              <a:t> goodness measure </a:t>
            </a:r>
            <a:r>
              <a:rPr lang="en-US" altLang="en-US" sz="1800" dirty="0" err="1"/>
              <a:t>dibawah</a:t>
            </a:r>
            <a:r>
              <a:rPr lang="en-US" altLang="en-US" sz="1800" dirty="0"/>
              <a:t> threshold.</a:t>
            </a: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 err="1"/>
              <a:t>Sulit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untuk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menentukan</a:t>
            </a:r>
            <a:r>
              <a:rPr lang="en-US" altLang="en-US" sz="1800" dirty="0"/>
              <a:t> threshold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 err="1"/>
              <a:t>Postpruning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Buang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cabang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setelah</a:t>
            </a:r>
            <a:r>
              <a:rPr lang="en-US" altLang="en-US" sz="1800" dirty="0"/>
              <a:t> tree </a:t>
            </a:r>
            <a:r>
              <a:rPr lang="en-US" altLang="en-US" sz="1800" dirty="0" err="1"/>
              <a:t>jadi</a:t>
            </a:r>
            <a:endParaRPr lang="en-US" altLang="en-US" sz="1800" dirty="0"/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 err="1"/>
              <a:t>Menggunakan</a:t>
            </a:r>
            <a:r>
              <a:rPr lang="en-US" altLang="en-US" sz="1800" dirty="0"/>
              <a:t> data yang </a:t>
            </a:r>
            <a:r>
              <a:rPr lang="en-US" altLang="en-US" sz="1800" dirty="0" err="1"/>
              <a:t>berbeda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dengan</a:t>
            </a:r>
            <a:r>
              <a:rPr lang="en-US" altLang="en-US" sz="1800" dirty="0"/>
              <a:t> training </a:t>
            </a:r>
            <a:r>
              <a:rPr lang="en-US" altLang="en-US" sz="1800" dirty="0" err="1"/>
              <a:t>untuk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menentukan</a:t>
            </a:r>
            <a:r>
              <a:rPr lang="en-US" altLang="en-US" sz="1800" dirty="0"/>
              <a:t> pruned tree yang </a:t>
            </a:r>
            <a:r>
              <a:rPr lang="en-US" altLang="en-US" sz="1800" dirty="0" err="1"/>
              <a:t>terbaik</a:t>
            </a:r>
            <a:r>
              <a:rPr lang="en-US" altLang="en-US" sz="1800" dirty="0"/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4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Pengembangan Decision Tree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D" dirty="0" smtClean="0"/>
              <a:t>Conditional Decision Tree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D" dirty="0" smtClean="0"/>
              <a:t>Gradient-boosted Trees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D" dirty="0" smtClean="0"/>
              <a:t>Random Forest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3983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Terima Kasih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2" y="1600201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051641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12454"/>
            <a:ext cx="4495800" cy="2631963"/>
          </a:xfrm>
          <a:prstGeom prst="rect">
            <a:avLst/>
          </a:prstGeom>
        </p:spPr>
      </p:pic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71664" y="3140968"/>
            <a:ext cx="9120336" cy="568202"/>
          </a:xfrm>
          <a:solidFill>
            <a:srgbClr val="0070C0"/>
          </a:solidFill>
          <a:ln>
            <a:solidFill>
              <a:srgbClr val="0070C0"/>
            </a:solidFill>
          </a:ln>
        </p:spPr>
        <p:txBody>
          <a:bodyPr/>
          <a:lstStyle/>
          <a:p>
            <a:pPr eaLnBrk="1" hangingPunct="1"/>
            <a:r>
              <a:rPr lang="en-US" altLang="en-US" sz="4800" dirty="0"/>
              <a:t>Learning: Decision Tree</a:t>
            </a:r>
            <a:endParaRPr lang="en-US" altLang="en-US" sz="54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419600"/>
            <a:ext cx="9144000" cy="2438400"/>
          </a:xfrm>
        </p:spPr>
        <p:txBody>
          <a:bodyPr/>
          <a:lstStyle/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 err="1"/>
              <a:t>Diadaptasi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slide </a:t>
            </a:r>
            <a:r>
              <a:rPr lang="en-US" altLang="en-US" sz="2400" b="1" dirty="0" err="1"/>
              <a:t>Jiawei</a:t>
            </a:r>
            <a:r>
              <a:rPr lang="en-US" altLang="en-US" sz="2400" b="1" dirty="0"/>
              <a:t> Han </a:t>
            </a:r>
            <a:r>
              <a:rPr lang="en-US" altLang="en-US" sz="2400" dirty="0"/>
              <a:t>http://www.cs.uiuc.edu/~hanj/bk2/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1800" dirty="0" err="1"/>
              <a:t>Kontributor</a:t>
            </a:r>
            <a:r>
              <a:rPr lang="en-US" altLang="en-US" sz="1800" dirty="0"/>
              <a:t>: </a:t>
            </a:r>
            <a:r>
              <a:rPr lang="en-US" altLang="en-US" sz="1800" dirty="0">
                <a:hlinkClick r:id="rId3"/>
              </a:rPr>
              <a:t>yudi@upi.edu</a:t>
            </a:r>
            <a:r>
              <a:rPr lang="en-US" altLang="en-US" sz="1800" dirty="0"/>
              <a:t> (2012), </a:t>
            </a:r>
            <a:r>
              <a:rPr lang="en-US" altLang="en-US" sz="1800" dirty="0">
                <a:hlinkClick r:id="rId4"/>
              </a:rPr>
              <a:t>achmad.solichin@budiluhur.ac.id</a:t>
            </a:r>
            <a:r>
              <a:rPr lang="en-US" altLang="en-US" sz="1800" dirty="0"/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446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Pengantar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hlink"/>
                </a:solidFill>
              </a:rPr>
              <a:t>Classification</a:t>
            </a:r>
            <a:r>
              <a:rPr lang="en-US" altLang="en-US" sz="2400" dirty="0"/>
              <a:t>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 err="1"/>
              <a:t>Memprediksi</a:t>
            </a:r>
            <a:r>
              <a:rPr lang="en-US" altLang="en-US" dirty="0"/>
              <a:t> </a:t>
            </a:r>
            <a:r>
              <a:rPr lang="en-US" altLang="en-US" dirty="0" err="1"/>
              <a:t>kelas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item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 err="1"/>
              <a:t>Membuat</a:t>
            </a:r>
            <a:r>
              <a:rPr lang="en-US" altLang="en-US" dirty="0"/>
              <a:t> model </a:t>
            </a:r>
            <a:r>
              <a:rPr lang="en-US" altLang="en-US" dirty="0" err="1"/>
              <a:t>berdasarkan</a:t>
            </a:r>
            <a:r>
              <a:rPr lang="en-US" altLang="en-US" dirty="0"/>
              <a:t> data </a:t>
            </a:r>
            <a:r>
              <a:rPr lang="en-US" altLang="en-US" dirty="0" err="1"/>
              <a:t>pelatihan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mengklasifikasi</a:t>
            </a:r>
            <a:r>
              <a:rPr lang="en-US" altLang="en-US" dirty="0"/>
              <a:t> data.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hlink"/>
                </a:solidFill>
              </a:rPr>
              <a:t>Prediction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 err="1"/>
              <a:t>Memprediksi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yang </a:t>
            </a:r>
            <a:r>
              <a:rPr lang="en-US" altLang="en-US" dirty="0" err="1"/>
              <a:t>belum</a:t>
            </a:r>
            <a:r>
              <a:rPr lang="en-US" altLang="en-US" dirty="0"/>
              <a:t> </a:t>
            </a:r>
            <a:r>
              <a:rPr lang="en-US" altLang="en-US" dirty="0" err="1"/>
              <a:t>diketahui</a:t>
            </a:r>
            <a:endParaRPr lang="en-US" altLang="en-US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chemeClr val="hlink"/>
                </a:solidFill>
              </a:rPr>
              <a:t>Aplikasi</a:t>
            </a:r>
            <a:endParaRPr lang="en-US" altLang="en-US" dirty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n-US" altLang="en-US" dirty="0" err="1"/>
              <a:t>Persetujuan</a:t>
            </a:r>
            <a:r>
              <a:rPr lang="en-US" altLang="en-US" dirty="0"/>
              <a:t> </a:t>
            </a:r>
            <a:r>
              <a:rPr lang="en-US" altLang="en-US" dirty="0" err="1"/>
              <a:t>kredit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Diagnosis </a:t>
            </a:r>
            <a:r>
              <a:rPr lang="en-US" altLang="en-US" dirty="0" err="1"/>
              <a:t>penyakit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Target marketing</a:t>
            </a:r>
          </a:p>
          <a:p>
            <a:pPr lvl="1" eaLnBrk="1" hangingPunct="1">
              <a:lnSpc>
                <a:spcPct val="80000"/>
              </a:lnSpc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41219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Pengantar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273260"/>
            <a:ext cx="11568608" cy="55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8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Contoh Hasil Penelitian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D" sz="2000" dirty="0" err="1"/>
              <a:t>Prediksi</a:t>
            </a:r>
            <a:r>
              <a:rPr lang="en-ID" sz="2000" dirty="0"/>
              <a:t> Tingkat </a:t>
            </a:r>
            <a:r>
              <a:rPr lang="en-ID" sz="2000" dirty="0" err="1"/>
              <a:t>Kelulusan</a:t>
            </a:r>
            <a:r>
              <a:rPr lang="en-ID" sz="2000" dirty="0"/>
              <a:t> </a:t>
            </a:r>
            <a:r>
              <a:rPr lang="en-ID" sz="2000" dirty="0" err="1"/>
              <a:t>Mahasiswa</a:t>
            </a:r>
            <a:r>
              <a:rPr lang="en-ID" sz="2000" dirty="0"/>
              <a:t> </a:t>
            </a:r>
            <a:r>
              <a:rPr lang="en-ID" sz="2000" dirty="0" err="1"/>
              <a:t>Tepat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Naive Bayes: </a:t>
            </a:r>
            <a:r>
              <a:rPr lang="en-ID" sz="2000" dirty="0" err="1"/>
              <a:t>Studi</a:t>
            </a:r>
            <a:r>
              <a:rPr lang="en-ID" sz="2000" dirty="0"/>
              <a:t> </a:t>
            </a:r>
            <a:r>
              <a:rPr lang="en-ID" sz="2000" dirty="0" err="1"/>
              <a:t>Kasus</a:t>
            </a:r>
            <a:r>
              <a:rPr lang="en-ID" sz="2000" dirty="0"/>
              <a:t> UIN </a:t>
            </a:r>
            <a:r>
              <a:rPr lang="en-ID" sz="2000" dirty="0" err="1"/>
              <a:t>Syarif</a:t>
            </a:r>
            <a:r>
              <a:rPr lang="en-ID" sz="2000" dirty="0"/>
              <a:t> </a:t>
            </a:r>
            <a:r>
              <a:rPr lang="en-ID" sz="2000" dirty="0" err="1"/>
              <a:t>Hidayatullah</a:t>
            </a:r>
            <a:r>
              <a:rPr lang="en-ID" sz="2000" dirty="0"/>
              <a:t> Jakarta (</a:t>
            </a:r>
            <a:r>
              <a:rPr lang="en-ID" sz="2000" dirty="0" err="1"/>
              <a:t>Salmu</a:t>
            </a:r>
            <a:r>
              <a:rPr lang="en-ID" sz="2000" dirty="0"/>
              <a:t> &amp; </a:t>
            </a:r>
            <a:r>
              <a:rPr lang="en-ID" sz="2000" dirty="0" err="1"/>
              <a:t>Solichin</a:t>
            </a:r>
            <a:r>
              <a:rPr lang="en-ID" sz="2000" dirty="0"/>
              <a:t>, 2017</a:t>
            </a:r>
            <a:r>
              <a:rPr lang="en-ID" sz="2000" dirty="0" smtClean="0"/>
              <a:t>)</a:t>
            </a:r>
            <a:endParaRPr lang="en-ID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D" sz="2000" dirty="0" err="1"/>
              <a:t>Analisis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Menentukan</a:t>
            </a:r>
            <a:r>
              <a:rPr lang="en-ID" sz="2000" dirty="0"/>
              <a:t> </a:t>
            </a:r>
            <a:r>
              <a:rPr lang="en-ID" sz="2000" dirty="0" err="1"/>
              <a:t>Prediksi</a:t>
            </a:r>
            <a:r>
              <a:rPr lang="en-ID" sz="2000" dirty="0"/>
              <a:t> </a:t>
            </a:r>
            <a:r>
              <a:rPr lang="en-ID" sz="2000" dirty="0" err="1"/>
              <a:t>Keberhasilan</a:t>
            </a:r>
            <a:r>
              <a:rPr lang="en-ID" sz="2000" dirty="0"/>
              <a:t> </a:t>
            </a:r>
            <a:r>
              <a:rPr lang="en-ID" sz="2000" dirty="0" err="1"/>
              <a:t>Penawaran</a:t>
            </a:r>
            <a:r>
              <a:rPr lang="en-ID" sz="2000" dirty="0"/>
              <a:t> </a:t>
            </a:r>
            <a:r>
              <a:rPr lang="en-ID" sz="2000" dirty="0" err="1"/>
              <a:t>Kredit</a:t>
            </a:r>
            <a:r>
              <a:rPr lang="en-ID" sz="2000" dirty="0"/>
              <a:t> </a:t>
            </a:r>
            <a:r>
              <a:rPr lang="en-ID" sz="2000" dirty="0" err="1"/>
              <a:t>bagi</a:t>
            </a:r>
            <a:r>
              <a:rPr lang="en-ID" sz="2000" dirty="0"/>
              <a:t> </a:t>
            </a:r>
            <a:r>
              <a:rPr lang="en-ID" sz="2000" dirty="0" err="1"/>
              <a:t>Pensiunan</a:t>
            </a:r>
            <a:r>
              <a:rPr lang="en-ID" sz="2000" dirty="0"/>
              <a:t> </a:t>
            </a:r>
            <a:r>
              <a:rPr lang="en-ID" sz="2000" dirty="0" err="1"/>
              <a:t>Pegawai</a:t>
            </a:r>
            <a:r>
              <a:rPr lang="en-ID" sz="2000" dirty="0"/>
              <a:t> </a:t>
            </a:r>
            <a:r>
              <a:rPr lang="en-ID" sz="2000" dirty="0" err="1"/>
              <a:t>Negeri</a:t>
            </a:r>
            <a:r>
              <a:rPr lang="en-ID" sz="2000" dirty="0"/>
              <a:t> </a:t>
            </a:r>
            <a:r>
              <a:rPr lang="en-ID" sz="2000" dirty="0" err="1"/>
              <a:t>Sipil</a:t>
            </a:r>
            <a:r>
              <a:rPr lang="en-ID" sz="2000" dirty="0"/>
              <a:t> (</a:t>
            </a:r>
            <a:r>
              <a:rPr lang="en-ID" sz="2000" dirty="0" err="1"/>
              <a:t>Studi</a:t>
            </a:r>
            <a:r>
              <a:rPr lang="en-ID" sz="2000" dirty="0"/>
              <a:t> </a:t>
            </a:r>
            <a:r>
              <a:rPr lang="en-ID" sz="2000" dirty="0" err="1"/>
              <a:t>Kasus</a:t>
            </a:r>
            <a:r>
              <a:rPr lang="en-ID" sz="2000" dirty="0"/>
              <a:t>: PT Bank XYZ) (</a:t>
            </a:r>
            <a:r>
              <a:rPr lang="en-ID" sz="2000" dirty="0" err="1"/>
              <a:t>Palendeng</a:t>
            </a:r>
            <a:r>
              <a:rPr lang="en-ID" sz="2000" dirty="0"/>
              <a:t> &amp; </a:t>
            </a:r>
            <a:r>
              <a:rPr lang="en-ID" sz="2000" dirty="0" err="1"/>
              <a:t>Solichin</a:t>
            </a:r>
            <a:r>
              <a:rPr lang="en-ID" sz="2000" dirty="0"/>
              <a:t>, 2018</a:t>
            </a:r>
            <a:r>
              <a:rPr lang="en-ID" sz="2000" dirty="0" smtClean="0"/>
              <a:t>)</a:t>
            </a:r>
            <a:endParaRPr lang="en-ID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D" sz="2000" dirty="0" err="1"/>
              <a:t>Penerapan</a:t>
            </a:r>
            <a:r>
              <a:rPr lang="en-ID" sz="2000" dirty="0"/>
              <a:t> </a:t>
            </a:r>
            <a:r>
              <a:rPr lang="en-ID" sz="2000" dirty="0" err="1"/>
              <a:t>Algoritma</a:t>
            </a:r>
            <a:r>
              <a:rPr lang="en-ID" sz="2000" dirty="0"/>
              <a:t> C45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Mendeteksi</a:t>
            </a:r>
            <a:r>
              <a:rPr lang="en-ID" sz="2000" dirty="0"/>
              <a:t> </a:t>
            </a:r>
            <a:r>
              <a:rPr lang="en-ID" sz="2000" dirty="0" err="1"/>
              <a:t>Perilaku</a:t>
            </a:r>
            <a:r>
              <a:rPr lang="en-ID" sz="2000" dirty="0"/>
              <a:t> </a:t>
            </a:r>
            <a:r>
              <a:rPr lang="en-ID" sz="2000" dirty="0" err="1"/>
              <a:t>Nasabah</a:t>
            </a:r>
            <a:r>
              <a:rPr lang="en-ID" sz="2000" dirty="0"/>
              <a:t> </a:t>
            </a:r>
            <a:r>
              <a:rPr lang="en-ID" sz="2000" dirty="0" err="1"/>
              <a:t>Mikro</a:t>
            </a:r>
            <a:r>
              <a:rPr lang="en-ID" sz="2000" dirty="0"/>
              <a:t> </a:t>
            </a:r>
            <a:r>
              <a:rPr lang="en-ID" sz="2000" dirty="0" err="1"/>
              <a:t>Kredit</a:t>
            </a:r>
            <a:r>
              <a:rPr lang="en-ID" sz="2000" dirty="0"/>
              <a:t> Usaha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 Rapid Miner </a:t>
            </a:r>
            <a:r>
              <a:rPr lang="en-ID" sz="2000" dirty="0" err="1"/>
              <a:t>Studi</a:t>
            </a:r>
            <a:r>
              <a:rPr lang="en-ID" sz="2000" dirty="0"/>
              <a:t> </a:t>
            </a:r>
            <a:r>
              <a:rPr lang="en-ID" sz="2000" dirty="0" err="1"/>
              <a:t>Kasus</a:t>
            </a:r>
            <a:r>
              <a:rPr lang="en-ID" sz="2000" dirty="0"/>
              <a:t> PT. Bank </a:t>
            </a:r>
            <a:r>
              <a:rPr lang="en-ID" sz="2000" dirty="0" err="1"/>
              <a:t>Mandiri</a:t>
            </a:r>
            <a:r>
              <a:rPr lang="en-ID" sz="2000" dirty="0"/>
              <a:t>, </a:t>
            </a:r>
            <a:r>
              <a:rPr lang="en-ID" sz="2000" dirty="0" err="1"/>
              <a:t>Tbk</a:t>
            </a:r>
            <a:r>
              <a:rPr lang="en-ID" sz="2000" dirty="0"/>
              <a:t> (</a:t>
            </a:r>
            <a:r>
              <a:rPr lang="en-ID" sz="2000" dirty="0" err="1"/>
              <a:t>Persero</a:t>
            </a:r>
            <a:r>
              <a:rPr lang="en-ID" sz="2000" dirty="0"/>
              <a:t>). (</a:t>
            </a:r>
            <a:r>
              <a:rPr lang="en-ID" sz="2000" dirty="0" err="1"/>
              <a:t>Hallyana</a:t>
            </a:r>
            <a:r>
              <a:rPr lang="en-ID" sz="2000" dirty="0"/>
              <a:t>, 2012).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D" sz="2000" dirty="0" err="1"/>
              <a:t>Deteksi</a:t>
            </a:r>
            <a:r>
              <a:rPr lang="en-ID" sz="2000" dirty="0"/>
              <a:t> Dini </a:t>
            </a:r>
            <a:r>
              <a:rPr lang="en-ID" sz="2000" dirty="0" err="1"/>
              <a:t>Penyakit</a:t>
            </a:r>
            <a:r>
              <a:rPr lang="en-ID" sz="2000" dirty="0"/>
              <a:t> </a:t>
            </a:r>
            <a:r>
              <a:rPr lang="en-ID" sz="2000" dirty="0" err="1"/>
              <a:t>Paru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Metoda</a:t>
            </a:r>
            <a:r>
              <a:rPr lang="en-ID" sz="2000" dirty="0"/>
              <a:t> Bayesian </a:t>
            </a:r>
            <a:r>
              <a:rPr lang="en-ID" sz="2000" dirty="0" err="1"/>
              <a:t>Berbasis</a:t>
            </a:r>
            <a:r>
              <a:rPr lang="en-ID" sz="2000" dirty="0"/>
              <a:t> Android (</a:t>
            </a:r>
            <a:r>
              <a:rPr lang="en-ID" sz="2000" dirty="0" err="1"/>
              <a:t>Kurnia</a:t>
            </a:r>
            <a:r>
              <a:rPr lang="en-ID" sz="2000" dirty="0"/>
              <a:t> </a:t>
            </a:r>
            <a:r>
              <a:rPr lang="en-ID" sz="2000" dirty="0" err="1"/>
              <a:t>dkk</a:t>
            </a:r>
            <a:r>
              <a:rPr lang="en-ID" sz="2000" dirty="0"/>
              <a:t>, 2016</a:t>
            </a:r>
            <a:r>
              <a:rPr lang="en-ID" sz="2000" dirty="0" smtClean="0"/>
              <a:t>)</a:t>
            </a:r>
            <a:endParaRPr lang="en-ID" sz="2000" dirty="0"/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9876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31838"/>
            <a:ext cx="11086256" cy="563562"/>
          </a:xfrm>
        </p:spPr>
        <p:txBody>
          <a:bodyPr/>
          <a:lstStyle/>
          <a:p>
            <a:pPr eaLnBrk="1" hangingPunct="1"/>
            <a:r>
              <a:rPr lang="en-US" altLang="en-US" sz="4000"/>
              <a:t>Supervised vs. </a:t>
            </a:r>
            <a:r>
              <a:rPr lang="en-US" altLang="en-US" sz="4000" dirty="0"/>
              <a:t>Unsupervised Learning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rgbClr val="F83F24"/>
                </a:solidFill>
              </a:rPr>
              <a:t>Supervised learning (classification)</a:t>
            </a:r>
            <a:endParaRPr lang="en-US" altLang="en-US" dirty="0" smtClean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Supervision: Data </a:t>
            </a:r>
            <a:r>
              <a:rPr lang="en-US" altLang="en-US" dirty="0" err="1" smtClean="0"/>
              <a:t>pelatihan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mengandung</a:t>
            </a:r>
            <a:r>
              <a:rPr lang="en-US" altLang="en-US" dirty="0" smtClean="0"/>
              <a:t> label </a:t>
            </a:r>
            <a:r>
              <a:rPr lang="en-US" altLang="en-US" dirty="0" err="1" smtClean="0"/>
              <a:t>kelas</a:t>
            </a:r>
            <a:r>
              <a:rPr lang="en-US" altLang="en-US" dirty="0" smtClean="0"/>
              <a:t>.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Data </a:t>
            </a:r>
            <a:r>
              <a:rPr lang="en-US" altLang="en-US" dirty="0" err="1" smtClean="0"/>
              <a:t>diklasifikasikan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menggunakan</a:t>
            </a:r>
            <a:r>
              <a:rPr lang="en-US" altLang="en-US" dirty="0" smtClean="0"/>
              <a:t> model.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rgbClr val="F83F24"/>
                </a:solidFill>
              </a:rPr>
              <a:t>Unsupervised learning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Data </a:t>
            </a:r>
            <a:r>
              <a:rPr lang="en-US" altLang="en-US" dirty="0" err="1" smtClean="0"/>
              <a:t>pelatihan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tidak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mengandung</a:t>
            </a:r>
            <a:r>
              <a:rPr lang="en-US" altLang="en-US" dirty="0" smtClean="0"/>
              <a:t> label </a:t>
            </a:r>
            <a:r>
              <a:rPr lang="en-US" altLang="en-US" dirty="0" err="1" smtClean="0"/>
              <a:t>kelas</a:t>
            </a:r>
            <a:r>
              <a:rPr lang="en-US" altLang="en-US" dirty="0" smtClean="0"/>
              <a:t>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dirty="0" err="1" smtClean="0"/>
              <a:t>Mencari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kelas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atau</a:t>
            </a:r>
            <a:r>
              <a:rPr lang="en-US" altLang="en-US" dirty="0" smtClean="0"/>
              <a:t> cluster di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data.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Akan </a:t>
            </a:r>
            <a:r>
              <a:rPr lang="en-US" altLang="en-US" dirty="0" err="1" smtClean="0"/>
              <a:t>dijelaskan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terpisah</a:t>
            </a:r>
            <a:endParaRPr lang="en-US" altLang="en-US" dirty="0" smtClean="0"/>
          </a:p>
          <a:p>
            <a:pPr lvl="1" eaLnBrk="1" hangingPunct="1">
              <a:lnSpc>
                <a:spcPct val="120000"/>
              </a:lnSpc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07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Contoh Kasus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Input: data </a:t>
            </a:r>
            <a:r>
              <a:rPr lang="en-US" altLang="en-US" dirty="0" err="1" smtClean="0"/>
              <a:t>mahasiswa</a:t>
            </a: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Output: </a:t>
            </a:r>
            <a:r>
              <a:rPr lang="en-US" altLang="en-US" dirty="0" err="1" smtClean="0"/>
              <a:t>dua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kelas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lulus_tepat_waktu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lulus_terlambat</a:t>
            </a:r>
            <a:r>
              <a:rPr lang="en-US" altLang="en-US" dirty="0" smtClean="0"/>
              <a:t>)</a:t>
            </a:r>
          </a:p>
          <a:p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Bagaimana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kalau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diberikan</a:t>
            </a:r>
            <a:r>
              <a:rPr lang="en-US" altLang="en-US" dirty="0" smtClean="0"/>
              <a:t> data input </a:t>
            </a:r>
            <a:r>
              <a:rPr lang="en-US" altLang="en-US" dirty="0" err="1" smtClean="0"/>
              <a:t>mahasiswa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sistem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secara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otomatis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menentukan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mhs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tersebut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akan</a:t>
            </a:r>
            <a:r>
              <a:rPr lang="en-US" altLang="en-US" dirty="0" smtClean="0"/>
              <a:t> lulus </a:t>
            </a:r>
            <a:r>
              <a:rPr lang="en-US" altLang="en-US" dirty="0" err="1" smtClean="0"/>
              <a:t>tepat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waktu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atau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terlambat</a:t>
            </a:r>
            <a:r>
              <a:rPr lang="en-US" altLang="en-US" dirty="0" smtClean="0"/>
              <a:t>?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29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6116</TotalTime>
  <Words>1247</Words>
  <Application>Microsoft Office PowerPoint</Application>
  <PresentationFormat>Widescreen</PresentationFormat>
  <Paragraphs>371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ＭＳ Ｐゴシック</vt:lpstr>
      <vt:lpstr>Arial</vt:lpstr>
      <vt:lpstr>Bebas Neue</vt:lpstr>
      <vt:lpstr>Calibri</vt:lpstr>
      <vt:lpstr>Calibri Light</vt:lpstr>
      <vt:lpstr>Lato</vt:lpstr>
      <vt:lpstr>Symbol</vt:lpstr>
      <vt:lpstr>Times New Roman</vt:lpstr>
      <vt:lpstr>Verdana</vt:lpstr>
      <vt:lpstr>Wingdings</vt:lpstr>
      <vt:lpstr>powerpoint-template-apr7</vt:lpstr>
      <vt:lpstr>3_Custom Design</vt:lpstr>
      <vt:lpstr>Image</vt:lpstr>
      <vt:lpstr>Worksheet</vt:lpstr>
      <vt:lpstr>Equation</vt:lpstr>
      <vt:lpstr>FAKULTAS TEKNOLOGI INFORMASI</vt:lpstr>
      <vt:lpstr>LEARNING: DECISION TREE</vt:lpstr>
      <vt:lpstr>Tujuan Pembelajaran</vt:lpstr>
      <vt:lpstr>Learning: Decision Tree</vt:lpstr>
      <vt:lpstr>Pengantar</vt:lpstr>
      <vt:lpstr>Pengantar</vt:lpstr>
      <vt:lpstr>Contoh Hasil Penelitian</vt:lpstr>
      <vt:lpstr>Supervised vs. Unsupervised Learning</vt:lpstr>
      <vt:lpstr>Contoh Kasus</vt:lpstr>
      <vt:lpstr>Pembuatan Model</vt:lpstr>
      <vt:lpstr>Proses Testing Model</vt:lpstr>
      <vt:lpstr>Proses Klasifikasi</vt:lpstr>
      <vt:lpstr>PowerPoint Presentation</vt:lpstr>
      <vt:lpstr>Sebelum Klasifikasi</vt:lpstr>
      <vt:lpstr>Evaluasi Metode Klasifikasi</vt:lpstr>
      <vt:lpstr>Decision Tree</vt:lpstr>
      <vt:lpstr>Decision Tree: Contoh Input (Data Latih) </vt:lpstr>
      <vt:lpstr>Masalah</vt:lpstr>
      <vt:lpstr>Model: Decision Tree</vt:lpstr>
      <vt:lpstr>Tree Dapat Direpresentasikan sebagai Rule</vt:lpstr>
      <vt:lpstr>Bagaimana cara pemilihan urutan atribut?</vt:lpstr>
      <vt:lpstr>Cara Pemilihan Atribut</vt:lpstr>
      <vt:lpstr>Entrophy  untuk dua kelas: + dan -</vt:lpstr>
      <vt:lpstr>Entrophy untuk kelas &gt; 2</vt:lpstr>
      <vt:lpstr>Information Gain</vt:lpstr>
      <vt:lpstr>Contoh Pemilihan Atribut</vt:lpstr>
      <vt:lpstr>Pemilihan Atribut (lanj)</vt:lpstr>
      <vt:lpstr>Pemilihan Atribut (lanj)</vt:lpstr>
      <vt:lpstr>Pemilihan Atribut (lanj)</vt:lpstr>
      <vt:lpstr>Pilihan Atribut (lanj)</vt:lpstr>
      <vt:lpstr>Pemilhan Atribut (lanj)</vt:lpstr>
      <vt:lpstr>Latihan</vt:lpstr>
      <vt:lpstr>Mengapa Decision Tree?</vt:lpstr>
      <vt:lpstr>Decision Tree Cocok untuk Masalah:</vt:lpstr>
      <vt:lpstr>Masalah Decision Tree</vt:lpstr>
      <vt:lpstr>Pengembangan Decision Tree</vt:lpstr>
      <vt:lpstr>Terima Kasih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admin</cp:lastModifiedBy>
  <cp:revision>373</cp:revision>
  <dcterms:created xsi:type="dcterms:W3CDTF">2011-05-21T14:11:58Z</dcterms:created>
  <dcterms:modified xsi:type="dcterms:W3CDTF">2020-10-20T03:04:37Z</dcterms:modified>
</cp:coreProperties>
</file>