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290" r:id="rId3"/>
    <p:sldId id="315" r:id="rId4"/>
    <p:sldId id="304" r:id="rId5"/>
    <p:sldId id="308" r:id="rId6"/>
    <p:sldId id="323" r:id="rId7"/>
    <p:sldId id="324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359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178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95A5-B488-4C30-9192-23A6FB3369EE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BC605-2306-4769-A778-3FCD8460693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524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C605-2306-4769-A778-3FCD8460693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67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C605-2306-4769-A778-3FCD84606939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931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C605-2306-4769-A778-3FCD84606939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65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BC605-2306-4769-A778-3FCD84606939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92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393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14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39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24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2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715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47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57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988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1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736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7316-90BE-435F-A4E4-4AACF7FB6C3C}" type="datetimeFigureOut">
              <a:rPr lang="en-ID" smtClean="0"/>
              <a:t>03/02/2021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2D1D-0183-40F1-8848-4B794155B5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6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440" y="3839795"/>
            <a:ext cx="6428951" cy="806669"/>
          </a:xfrm>
          <a:solidFill>
            <a:srgbClr val="0070C0"/>
          </a:solidFill>
        </p:spPr>
        <p:txBody>
          <a:bodyPr anchor="ctr">
            <a:noAutofit/>
          </a:bodyPr>
          <a:lstStyle/>
          <a:p>
            <a:r>
              <a:rPr lang="en-ID" sz="4800" smtClean="0">
                <a:solidFill>
                  <a:schemeClr val="bg1"/>
                </a:solidFill>
                <a:latin typeface="Bebas Neue Regular" panose="00000500000000000000" pitchFamily="2" charset="0"/>
                <a:cs typeface="MV Boli" panose="02000500030200090000" pitchFamily="2" charset="0"/>
              </a:rPr>
              <a:t>TECHNOLOGY &amp; RESEARCH TRENDS</a:t>
            </a:r>
            <a:endParaRPr lang="en-ID" sz="4800">
              <a:solidFill>
                <a:schemeClr val="bg1"/>
              </a:solidFill>
              <a:latin typeface="Bebas Neue Regular" panose="00000500000000000000" pitchFamily="2" charset="0"/>
              <a:cs typeface="MV Boli" panose="0200050003020009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9689" y="1127989"/>
            <a:ext cx="6041072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1500" smtClean="0">
                <a:solidFill>
                  <a:schemeClr val="bg1"/>
                </a:solidFill>
                <a:latin typeface="Mistral" panose="03090702030407020403" pitchFamily="66" charset="0"/>
                <a:cs typeface="MV Boli" panose="02000500030200090000" pitchFamily="2" charset="0"/>
              </a:rPr>
              <a:t>Artificial</a:t>
            </a:r>
            <a:endParaRPr lang="en-ID" sz="9600">
              <a:latin typeface="Mistral" panose="03090702030407020403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649" y="2317560"/>
            <a:ext cx="6306535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1500" smtClean="0">
                <a:solidFill>
                  <a:schemeClr val="bg1"/>
                </a:solidFill>
                <a:latin typeface="Bebas Neue Bold" panose="020B0606020202050201" pitchFamily="34" charset="0"/>
                <a:cs typeface="MV Boli" panose="02000500030200090000" pitchFamily="2" charset="0"/>
              </a:rPr>
              <a:t>Intelligence</a:t>
            </a:r>
            <a:endParaRPr lang="en-ID" sz="11500">
              <a:latin typeface="Bebas Neue Bold" panose="020B0606020202050201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9730" y="4261183"/>
            <a:ext cx="280236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rgbClr val="FFFF00"/>
                  </a:outerShdw>
                </a:effectLst>
                <a:latin typeface="Bebas Neue Regular" panose="00000500000000000000" pitchFamily="2" charset="0"/>
              </a:rPr>
              <a:t>2021</a:t>
            </a:r>
            <a:endParaRPr lang="en-US" sz="115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rgbClr val="FFFF00"/>
                </a:outerShdw>
              </a:effectLst>
              <a:latin typeface="Bebas Neue Regular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7151" y="4592034"/>
            <a:ext cx="8964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13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rgbClr val="FFFF00"/>
                  </a:outerShdw>
                </a:effectLst>
                <a:latin typeface="Bebas Neue Regular" panose="00000500000000000000" pitchFamily="2" charset="0"/>
              </a:defRPr>
            </a:lvl1pPr>
          </a:lstStyle>
          <a:p>
            <a:r>
              <a:rPr lang="en-ID" sz="6000">
                <a:latin typeface="+mn-lt"/>
              </a:rPr>
              <a:t>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9359" y="428016"/>
            <a:ext cx="576311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algn="ctr">
              <a:defRPr sz="13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rgbClr val="FFFF00"/>
                  </a:outerShdw>
                </a:effectLst>
                <a:latin typeface="Bebas Neue Regular" panose="00000500000000000000" pitchFamily="2" charset="0"/>
              </a:defRPr>
            </a:lvl1pPr>
          </a:lstStyle>
          <a:p>
            <a:r>
              <a:rPr lang="en-ID" sz="6000" smtClean="0">
                <a:latin typeface="+mn-lt"/>
              </a:rPr>
              <a:t>PEMENANG QUIZ</a:t>
            </a:r>
            <a:endParaRPr lang="en-ID" sz="6000"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04314" y="239486"/>
            <a:ext cx="5061857" cy="696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smtClean="0">
                <a:solidFill>
                  <a:schemeClr val="tx1"/>
                </a:solidFill>
                <a:latin typeface="Bahnschrift Condensed" panose="020B0502040204020203" pitchFamily="34" charset="0"/>
              </a:rPr>
              <a:t>Dr. Achmad Solichin, S.Kom., M.T.I</a:t>
            </a:r>
            <a:endParaRPr lang="en-ID" sz="320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93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2758"/>
            <a:ext cx="12192000" cy="7908702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672011" y="246260"/>
            <a:ext cx="6812417" cy="193899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GB" sz="6000" smtClean="0">
                <a:solidFill>
                  <a:schemeClr val="bg1"/>
                </a:solidFill>
              </a:rPr>
              <a:t>So, can </a:t>
            </a:r>
            <a:r>
              <a:rPr lang="en-GB" sz="6000">
                <a:solidFill>
                  <a:schemeClr val="bg1"/>
                </a:solidFill>
              </a:rPr>
              <a:t>AI </a:t>
            </a:r>
            <a:r>
              <a:rPr lang="en-GB" sz="6000" smtClean="0">
                <a:solidFill>
                  <a:schemeClr val="bg1"/>
                </a:solidFill>
              </a:rPr>
              <a:t>replace </a:t>
            </a:r>
            <a:r>
              <a:rPr lang="en-GB" sz="6000">
                <a:solidFill>
                  <a:schemeClr val="bg1"/>
                </a:solidFill>
              </a:rPr>
              <a:t>a </a:t>
            </a:r>
            <a:r>
              <a:rPr lang="en-GB" sz="6000" smtClean="0">
                <a:solidFill>
                  <a:schemeClr val="bg1"/>
                </a:solidFill>
              </a:rPr>
              <a:t>real doctor</a:t>
            </a:r>
            <a:r>
              <a:rPr lang="en-GB" sz="6000">
                <a:solidFill>
                  <a:schemeClr val="bg1"/>
                </a:solidFill>
              </a:rPr>
              <a:t>?</a:t>
            </a:r>
            <a:endParaRPr lang="en-ID" sz="6000">
              <a:solidFill>
                <a:schemeClr val="bg1"/>
              </a:solidFill>
            </a:endParaRPr>
          </a:p>
        </p:txBody>
      </p:sp>
      <p:sp>
        <p:nvSpPr>
          <p:cNvPr id="4" name="8-Point Star 3"/>
          <p:cNvSpPr/>
          <p:nvPr/>
        </p:nvSpPr>
        <p:spPr>
          <a:xfrm>
            <a:off x="115614" y="5360276"/>
            <a:ext cx="1765738" cy="1671145"/>
          </a:xfrm>
          <a:prstGeom prst="star8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QUIZ #1</a:t>
            </a:r>
            <a:endParaRPr lang="en-ID" sz="400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70915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4528" y="370892"/>
            <a:ext cx="67367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4000"/>
              <a:t>One day, will AI be able to understand animal language? Your opinion?</a:t>
            </a:r>
          </a:p>
        </p:txBody>
      </p:sp>
      <p:sp>
        <p:nvSpPr>
          <p:cNvPr id="4" name="8-Point Star 3"/>
          <p:cNvSpPr/>
          <p:nvPr/>
        </p:nvSpPr>
        <p:spPr>
          <a:xfrm>
            <a:off x="94593" y="5339255"/>
            <a:ext cx="1765738" cy="1671145"/>
          </a:xfrm>
          <a:prstGeom prst="star8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QUIZ #2</a:t>
            </a:r>
            <a:endParaRPr lang="en-ID" sz="400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7766" y="2309100"/>
            <a:ext cx="10515600" cy="23154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400">
                <a:solidFill>
                  <a:schemeClr val="bg1"/>
                </a:solidFill>
              </a:rPr>
              <a:t>How is the implementation of a </a:t>
            </a:r>
            <a:r>
              <a:rPr lang="en-GB" sz="5400" b="1">
                <a:solidFill>
                  <a:schemeClr val="bg1"/>
                </a:solidFill>
              </a:rPr>
              <a:t>smart campus </a:t>
            </a:r>
            <a:r>
              <a:rPr lang="en-GB" sz="5400">
                <a:solidFill>
                  <a:schemeClr val="bg1"/>
                </a:solidFill>
              </a:rPr>
              <a:t>in Indonesia? </a:t>
            </a:r>
            <a:r>
              <a:rPr lang="en-GB" sz="5400" smtClean="0">
                <a:solidFill>
                  <a:schemeClr val="bg1"/>
                </a:solidFill>
              </a:rPr>
              <a:t/>
            </a:r>
            <a:br>
              <a:rPr lang="en-GB" sz="5400" smtClean="0">
                <a:solidFill>
                  <a:schemeClr val="bg1"/>
                </a:solidFill>
              </a:rPr>
            </a:br>
            <a:r>
              <a:rPr lang="en-GB" sz="5400" smtClean="0">
                <a:solidFill>
                  <a:schemeClr val="bg1"/>
                </a:solidFill>
              </a:rPr>
              <a:t>Is </a:t>
            </a:r>
            <a:r>
              <a:rPr lang="en-GB" sz="5400">
                <a:solidFill>
                  <a:schemeClr val="bg1"/>
                </a:solidFill>
              </a:rPr>
              <a:t>there any?</a:t>
            </a:r>
            <a:endParaRPr lang="en-ID" sz="5400">
              <a:solidFill>
                <a:schemeClr val="bg1"/>
              </a:solidFill>
            </a:endParaRPr>
          </a:p>
        </p:txBody>
      </p:sp>
      <p:sp>
        <p:nvSpPr>
          <p:cNvPr id="5" name="8-Point Star 4"/>
          <p:cNvSpPr/>
          <p:nvPr/>
        </p:nvSpPr>
        <p:spPr>
          <a:xfrm>
            <a:off x="126123" y="5023946"/>
            <a:ext cx="1765738" cy="1671145"/>
          </a:xfrm>
          <a:prstGeom prst="star8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QUIZ #3</a:t>
            </a:r>
            <a:endParaRPr lang="en-ID" sz="400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4716" y="804071"/>
            <a:ext cx="8460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4400">
                <a:solidFill>
                  <a:schemeClr val="bg1"/>
                </a:solidFill>
              </a:rPr>
              <a:t>Can you find any </a:t>
            </a:r>
            <a:r>
              <a:rPr lang="en-ID" sz="4400" smtClean="0">
                <a:solidFill>
                  <a:schemeClr val="bg1"/>
                </a:solidFill>
              </a:rPr>
              <a:t>examples/ideas </a:t>
            </a:r>
            <a:r>
              <a:rPr lang="en-ID" sz="4400">
                <a:solidFill>
                  <a:schemeClr val="bg1"/>
                </a:solidFill>
              </a:rPr>
              <a:t>of technology that might be replaced by touchless technology?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2017"/>
            <a:ext cx="7953375" cy="3295650"/>
          </a:xfrm>
          <a:prstGeom prst="rect">
            <a:avLst/>
          </a:prstGeom>
        </p:spPr>
      </p:pic>
      <p:sp>
        <p:nvSpPr>
          <p:cNvPr id="6" name="8-Point Star 5"/>
          <p:cNvSpPr/>
          <p:nvPr/>
        </p:nvSpPr>
        <p:spPr>
          <a:xfrm>
            <a:off x="94593" y="5040665"/>
            <a:ext cx="1765738" cy="1671145"/>
          </a:xfrm>
          <a:prstGeom prst="star8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QUIZ #4</a:t>
            </a:r>
            <a:endParaRPr lang="en-ID" sz="400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 robot head and a human head with foreheads tou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57048"/>
            <a:ext cx="12192000" cy="954107"/>
          </a:xfrm>
          <a:prstGeom prst="rect">
            <a:avLst/>
          </a:prstGeom>
          <a:solidFill>
            <a:schemeClr val="accent1">
              <a:lumMod val="50000"/>
              <a:alpha val="63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D" sz="2800" smtClean="0">
                <a:solidFill>
                  <a:schemeClr val="bg1"/>
                </a:solidFill>
              </a:rPr>
              <a:t>In Your Opinion, </a:t>
            </a:r>
            <a:r>
              <a:rPr lang="en-GB" sz="2800" smtClean="0">
                <a:solidFill>
                  <a:schemeClr val="bg1"/>
                </a:solidFill>
              </a:rPr>
              <a:t>will </a:t>
            </a:r>
            <a:r>
              <a:rPr lang="en-GB" sz="2800">
                <a:solidFill>
                  <a:schemeClr val="bg1"/>
                </a:solidFill>
              </a:rPr>
              <a:t>AI one day equal or surpass human intelligence? </a:t>
            </a:r>
            <a:r>
              <a:rPr lang="en-GB" sz="2800" smtClean="0">
                <a:solidFill>
                  <a:schemeClr val="bg1"/>
                </a:solidFill>
              </a:rPr>
              <a:t/>
            </a:r>
            <a:br>
              <a:rPr lang="en-GB" sz="2800" smtClean="0">
                <a:solidFill>
                  <a:schemeClr val="bg1"/>
                </a:solidFill>
              </a:rPr>
            </a:br>
            <a:r>
              <a:rPr lang="en-GB" sz="2800" smtClean="0">
                <a:solidFill>
                  <a:schemeClr val="bg1"/>
                </a:solidFill>
              </a:rPr>
              <a:t>Should </a:t>
            </a:r>
            <a:r>
              <a:rPr lang="en-GB" sz="2800">
                <a:solidFill>
                  <a:schemeClr val="bg1"/>
                </a:solidFill>
              </a:rPr>
              <a:t>there be rules or laws limiting the development of AI?</a:t>
            </a:r>
            <a:endParaRPr lang="en-ID" sz="2800">
              <a:solidFill>
                <a:schemeClr val="bg1"/>
              </a:solidFill>
            </a:endParaRPr>
          </a:p>
        </p:txBody>
      </p:sp>
      <p:sp>
        <p:nvSpPr>
          <p:cNvPr id="6" name="8-Point Star 5"/>
          <p:cNvSpPr/>
          <p:nvPr/>
        </p:nvSpPr>
        <p:spPr>
          <a:xfrm>
            <a:off x="94593" y="5040665"/>
            <a:ext cx="1765738" cy="1671145"/>
          </a:xfrm>
          <a:prstGeom prst="star8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QUIZ #5</a:t>
            </a:r>
            <a:endParaRPr lang="en-ID" sz="400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946" y="472966"/>
            <a:ext cx="427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b="1" smtClean="0">
                <a:solidFill>
                  <a:schemeClr val="bg1"/>
                </a:solidFill>
              </a:rPr>
              <a:t>Selamat untuk Pemenang Quiz AI</a:t>
            </a:r>
            <a:endParaRPr lang="en-ID" sz="4000" b="1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4" y="2129624"/>
            <a:ext cx="3819608" cy="1580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99" y="3885717"/>
            <a:ext cx="1821703" cy="25790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72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4959350"/>
            <a:ext cx="12192000" cy="1463675"/>
          </a:xfrm>
        </p:spPr>
        <p:txBody>
          <a:bodyPr/>
          <a:lstStyle/>
          <a:p>
            <a:pPr algn="ctr"/>
            <a:r>
              <a:rPr lang="en-ID" smtClean="0"/>
              <a:t>TERIMA KASIH | SEMOGA BERMANFAAT</a:t>
            </a:r>
            <a:endParaRPr lang="en-ID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" y="0"/>
            <a:ext cx="12193856" cy="46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8966</TotalTime>
  <Words>111</Words>
  <Application>Microsoft Office PowerPoint</Application>
  <PresentationFormat>Widescreen</PresentationFormat>
  <Paragraphs>23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Bahnschrift Condensed</vt:lpstr>
      <vt:lpstr>Bahnschrift SemiBold Condensed</vt:lpstr>
      <vt:lpstr>Bebas Neue Bold</vt:lpstr>
      <vt:lpstr>Bebas Neue Regular</vt:lpstr>
      <vt:lpstr>Calibri</vt:lpstr>
      <vt:lpstr>Calibri Light</vt:lpstr>
      <vt:lpstr>Mistral</vt:lpstr>
      <vt:lpstr>MV Boli</vt:lpstr>
      <vt:lpstr>Office Theme</vt:lpstr>
      <vt:lpstr>TECHNOLOGY &amp; RESEARCH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 | SEMOGA BERMANFAAT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AS</cp:lastModifiedBy>
  <cp:revision>228</cp:revision>
  <dcterms:created xsi:type="dcterms:W3CDTF">2020-12-29T08:17:57Z</dcterms:created>
  <dcterms:modified xsi:type="dcterms:W3CDTF">2021-02-03T03:12:06Z</dcterms:modified>
</cp:coreProperties>
</file>