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8" r:id="rId4"/>
    <p:sldId id="292" r:id="rId5"/>
    <p:sldId id="258" r:id="rId6"/>
    <p:sldId id="259" r:id="rId7"/>
    <p:sldId id="260" r:id="rId8"/>
    <p:sldId id="290" r:id="rId9"/>
    <p:sldId id="262" r:id="rId10"/>
    <p:sldId id="263" r:id="rId11"/>
    <p:sldId id="265" r:id="rId12"/>
    <p:sldId id="264" r:id="rId13"/>
    <p:sldId id="294" r:id="rId14"/>
    <p:sldId id="266" r:id="rId15"/>
    <p:sldId id="267" r:id="rId16"/>
    <p:sldId id="295" r:id="rId17"/>
    <p:sldId id="269" r:id="rId18"/>
    <p:sldId id="270" r:id="rId19"/>
    <p:sldId id="271" r:id="rId20"/>
    <p:sldId id="272" r:id="rId21"/>
    <p:sldId id="273" r:id="rId22"/>
    <p:sldId id="286" r:id="rId23"/>
    <p:sldId id="287" r:id="rId24"/>
    <p:sldId id="288" r:id="rId25"/>
    <p:sldId id="296" r:id="rId26"/>
    <p:sldId id="289" r:id="rId27"/>
    <p:sldId id="297" r:id="rId28"/>
    <p:sldId id="275" r:id="rId29"/>
    <p:sldId id="268" r:id="rId30"/>
    <p:sldId id="278" r:id="rId31"/>
    <p:sldId id="274" r:id="rId32"/>
    <p:sldId id="277" r:id="rId33"/>
    <p:sldId id="276" r:id="rId34"/>
    <p:sldId id="280" r:id="rId35"/>
    <p:sldId id="279" r:id="rId36"/>
    <p:sldId id="281" r:id="rId37"/>
    <p:sldId id="282" r:id="rId38"/>
    <p:sldId id="283" r:id="rId39"/>
    <p:sldId id="284" r:id="rId40"/>
    <p:sldId id="293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6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8.wmf"/><Relationship Id="rId5" Type="http://schemas.openxmlformats.org/officeDocument/2006/relationships/image" Target="../media/image10.emf"/><Relationship Id="rId4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0.wmf"/><Relationship Id="rId1" Type="http://schemas.openxmlformats.org/officeDocument/2006/relationships/image" Target="../media/image22.emf"/><Relationship Id="rId4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C8F921-CEA3-4149-A702-860F35403B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979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3EAB87-AFA0-414C-810E-E10FAE0C7C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684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6CB23B-7866-422C-A476-1B8FC63C1B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103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533D69-50DF-4D7A-B304-537DEB4DD7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78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94AADE-B289-46B4-99BD-66CA9A1610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763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0AD81D-29A3-4B98-AA3D-C3F61F06BE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353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16CBF9-C041-4848-BDBD-CD2D1E4A5C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22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3F926-4740-4662-B598-FDB9BC105E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289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4273B-C8D1-4D67-A612-180964C3CA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176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533118-AE3A-4EEC-BFC9-09A1253B3B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172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54E805-C30A-43E1-9EC7-E6DE6C8A7F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194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D79AE9-C904-48DF-9E28-773D3B07CF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370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0CDDDAB-D2EC-4192-8452-94B9DA57A44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udi@upi.ed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chmad.Solichin@budiluhur.ac.id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7.e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8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9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4.w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19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ademia.edu/37608900/Analisis_dalam_Menentukan_Prediksi_Keberhasilan_Penawaran_Kredit_bagi_Pensiunan_Pegawai_Negeri_Sipil_Studi_Kasus_PT_Bank_XYZ_" TargetMode="External"/><Relationship Id="rId2" Type="http://schemas.openxmlformats.org/officeDocument/2006/relationships/hyperlink" Target="https://drive.google.com/file/d/0ByIpbsjsgiwIN3BlUGU2dThXRVk/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epo.polinpdg.ac.id/626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5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6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8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9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12453"/>
            <a:ext cx="4495800" cy="2631963"/>
          </a:xfrm>
          <a:prstGeom prst="rect">
            <a:avLst/>
          </a:prstGeom>
        </p:spPr>
      </p:pic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743200"/>
            <a:ext cx="9144000" cy="1470025"/>
          </a:xfrm>
          <a:solidFill>
            <a:srgbClr val="0070C0"/>
          </a:solidFill>
          <a:ln>
            <a:solidFill>
              <a:srgbClr val="0070C0"/>
            </a:solidFill>
          </a:ln>
        </p:spPr>
        <p:txBody>
          <a:bodyPr/>
          <a:lstStyle/>
          <a:p>
            <a:pPr eaLnBrk="1" hangingPunct="1"/>
            <a:r>
              <a:rPr lang="en-US" altLang="en-US" sz="6600" smtClean="0">
                <a:solidFill>
                  <a:schemeClr val="bg1"/>
                </a:solidFill>
              </a:rPr>
              <a:t>Klasifikasi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419600"/>
            <a:ext cx="9144000" cy="2438400"/>
          </a:xfrm>
        </p:spPr>
        <p:txBody>
          <a:bodyPr/>
          <a:lstStyle/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2400" smtClean="0"/>
              <a:t>Diadaptasi dari slide </a:t>
            </a:r>
            <a:r>
              <a:rPr lang="en-US" altLang="en-US" sz="2400" b="1" smtClean="0"/>
              <a:t>Jiawei Han </a:t>
            </a:r>
            <a:r>
              <a:rPr lang="en-US" altLang="en-US" sz="2400" smtClean="0"/>
              <a:t>http://www.cs.uiuc.edu/~hanj/bk2/</a:t>
            </a:r>
          </a:p>
          <a:p>
            <a:pPr eaLnBrk="1" hangingPunct="1"/>
            <a:endParaRPr lang="en-US" altLang="en-US" sz="2400" smtClean="0"/>
          </a:p>
          <a:p>
            <a:pPr eaLnBrk="1" hangingPunct="1"/>
            <a:r>
              <a:rPr lang="en-US" altLang="en-US" sz="1800" smtClean="0"/>
              <a:t>Kontributor: </a:t>
            </a:r>
            <a:r>
              <a:rPr lang="en-US" altLang="en-US" sz="1800" smtClean="0">
                <a:hlinkClick r:id="rId3"/>
              </a:rPr>
              <a:t>yudi@upi.edu</a:t>
            </a:r>
            <a:r>
              <a:rPr lang="en-US" altLang="en-US" sz="1800" smtClean="0"/>
              <a:t> (2012), </a:t>
            </a:r>
            <a:r>
              <a:rPr lang="en-US" altLang="en-US" sz="1800" smtClean="0">
                <a:hlinkClick r:id="rId4"/>
              </a:rPr>
              <a:t>achmad.solichin@budiluhur.ac.id</a:t>
            </a:r>
            <a:r>
              <a:rPr lang="en-US" altLang="en-US" sz="1800" smtClean="0"/>
              <a:t> (2018)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Evaluasi Metode Klasifikasi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Akurasi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classifier accuracy: memprediksi label kelas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predictor accuracy: memprediksi nilai atribut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kecepatan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Waktu untuk membuat model (training time)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Waktu untuk menggunakan model (classification/prediction time)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Robustness: menangai noise dan missing value.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Scalability: efisien untuk proses dengan DBMS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Interpretability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Model mudah dimengerti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Slide berikutnya… salah satu metode: decision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Decision Tree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Diciptakan oleh Ross Quinlan</a:t>
            </a:r>
          </a:p>
          <a:p>
            <a:pPr eaLnBrk="1" hangingPunct="1"/>
            <a:r>
              <a:rPr lang="en-US" altLang="en-US" smtClean="0"/>
              <a:t>ID3, C4.5, C5.0</a:t>
            </a:r>
          </a:p>
          <a:p>
            <a:pPr eaLnBrk="1" hangingPunct="1"/>
            <a:r>
              <a:rPr lang="en-US" altLang="en-US" smtClean="0"/>
              <a:t>Model direpresentasikan dalam bentuk tree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Decision Tree: Contoh Input (Data Latih) </a:t>
            </a:r>
          </a:p>
        </p:txBody>
      </p:sp>
      <p:graphicFrame>
        <p:nvGraphicFramePr>
          <p:cNvPr id="3074" name="Object 4"/>
          <p:cNvGraphicFramePr>
            <a:graphicFrameLocks noGrp="1"/>
          </p:cNvGraphicFramePr>
          <p:nvPr>
            <p:ph type="body" idx="1"/>
          </p:nvPr>
        </p:nvGraphicFramePr>
        <p:xfrm>
          <a:off x="1219200" y="1524000"/>
          <a:ext cx="66294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Worksheet" r:id="rId3" imgW="5778000" imgH="3948840" progId="Excel.Sheet.8">
                  <p:embed/>
                </p:oleObj>
              </mc:Choice>
              <mc:Fallback>
                <p:oleObj name="Worksheet" r:id="rId3" imgW="5778000" imgH="3948840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524000"/>
                        <a:ext cx="66294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Masalah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Bagaimana dari data latih tersebut dapat diperoleh model yang bisa mengklasifikasikan secara </a:t>
            </a:r>
            <a:r>
              <a:rPr lang="en-US" altLang="en-US" u="sng" smtClean="0"/>
              <a:t>otomatis?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Model: Decision Tree</a:t>
            </a:r>
          </a:p>
        </p:txBody>
      </p:sp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2798763" y="1295400"/>
            <a:ext cx="754062" cy="469900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age?</a:t>
            </a:r>
          </a:p>
        </p:txBody>
      </p:sp>
      <p:sp>
        <p:nvSpPr>
          <p:cNvPr id="23556" name="Rectangle 6"/>
          <p:cNvSpPr>
            <a:spLocks noChangeArrowheads="1"/>
          </p:cNvSpPr>
          <p:nvPr/>
        </p:nvSpPr>
        <p:spPr bwMode="auto">
          <a:xfrm>
            <a:off x="2573338" y="2270125"/>
            <a:ext cx="1198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overcast</a:t>
            </a:r>
          </a:p>
        </p:txBody>
      </p:sp>
      <p:sp>
        <p:nvSpPr>
          <p:cNvPr id="23557" name="Rectangle 7"/>
          <p:cNvSpPr>
            <a:spLocks noChangeArrowheads="1"/>
          </p:cNvSpPr>
          <p:nvPr/>
        </p:nvSpPr>
        <p:spPr bwMode="auto">
          <a:xfrm>
            <a:off x="960438" y="3184525"/>
            <a:ext cx="1211262" cy="469900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student?</a:t>
            </a:r>
          </a:p>
        </p:txBody>
      </p:sp>
      <p:sp>
        <p:nvSpPr>
          <p:cNvPr id="23558" name="Rectangle 8"/>
          <p:cNvSpPr>
            <a:spLocks noChangeArrowheads="1"/>
          </p:cNvSpPr>
          <p:nvPr/>
        </p:nvSpPr>
        <p:spPr bwMode="auto">
          <a:xfrm>
            <a:off x="4457700" y="3184525"/>
            <a:ext cx="1809750" cy="4699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credit rating?</a:t>
            </a:r>
          </a:p>
        </p:txBody>
      </p:sp>
      <p:sp>
        <p:nvSpPr>
          <p:cNvPr id="23559" name="Line 9"/>
          <p:cNvSpPr>
            <a:spLocks noChangeShapeType="1"/>
          </p:cNvSpPr>
          <p:nvPr/>
        </p:nvSpPr>
        <p:spPr bwMode="auto">
          <a:xfrm flipH="1">
            <a:off x="1579563" y="1787525"/>
            <a:ext cx="992187" cy="13239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3560" name="Line 10"/>
          <p:cNvSpPr>
            <a:spLocks noChangeShapeType="1"/>
          </p:cNvSpPr>
          <p:nvPr/>
        </p:nvSpPr>
        <p:spPr bwMode="auto">
          <a:xfrm flipH="1">
            <a:off x="3171825" y="1833563"/>
            <a:ext cx="1588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3561" name="Line 11"/>
          <p:cNvSpPr>
            <a:spLocks noChangeShapeType="1"/>
          </p:cNvSpPr>
          <p:nvPr/>
        </p:nvSpPr>
        <p:spPr bwMode="auto">
          <a:xfrm>
            <a:off x="3657600" y="1752600"/>
            <a:ext cx="1668463" cy="14208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3562" name="Rectangle 12"/>
          <p:cNvSpPr>
            <a:spLocks noChangeArrowheads="1"/>
          </p:cNvSpPr>
          <p:nvPr/>
        </p:nvSpPr>
        <p:spPr bwMode="auto">
          <a:xfrm>
            <a:off x="1411288" y="2212975"/>
            <a:ext cx="847725" cy="4699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&lt;=30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563" name="Rectangle 13"/>
          <p:cNvSpPr>
            <a:spLocks noChangeArrowheads="1"/>
          </p:cNvSpPr>
          <p:nvPr/>
        </p:nvSpPr>
        <p:spPr bwMode="auto">
          <a:xfrm>
            <a:off x="4349750" y="2330450"/>
            <a:ext cx="661988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&gt;40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564" name="Line 14"/>
          <p:cNvSpPr>
            <a:spLocks noChangeShapeType="1"/>
          </p:cNvSpPr>
          <p:nvPr/>
        </p:nvSpPr>
        <p:spPr bwMode="auto">
          <a:xfrm flipH="1">
            <a:off x="533400" y="3657600"/>
            <a:ext cx="838200" cy="990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3565" name="Line 15"/>
          <p:cNvSpPr>
            <a:spLocks noChangeShapeType="1"/>
          </p:cNvSpPr>
          <p:nvPr/>
        </p:nvSpPr>
        <p:spPr bwMode="auto">
          <a:xfrm>
            <a:off x="1752600" y="3657600"/>
            <a:ext cx="762000" cy="990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3566" name="Line 16"/>
          <p:cNvSpPr>
            <a:spLocks noChangeShapeType="1"/>
          </p:cNvSpPr>
          <p:nvPr/>
        </p:nvSpPr>
        <p:spPr bwMode="auto">
          <a:xfrm flipH="1">
            <a:off x="4343400" y="3657600"/>
            <a:ext cx="762000" cy="914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3567" name="Line 17"/>
          <p:cNvSpPr>
            <a:spLocks noChangeShapeType="1"/>
          </p:cNvSpPr>
          <p:nvPr/>
        </p:nvSpPr>
        <p:spPr bwMode="auto">
          <a:xfrm>
            <a:off x="5562600" y="3657600"/>
            <a:ext cx="685800" cy="914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3568" name="Line 18"/>
          <p:cNvSpPr>
            <a:spLocks noChangeShapeType="1"/>
          </p:cNvSpPr>
          <p:nvPr/>
        </p:nvSpPr>
        <p:spPr bwMode="auto">
          <a:xfrm>
            <a:off x="3173413" y="2687638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3569" name="Rectangle 19"/>
          <p:cNvSpPr>
            <a:spLocks noChangeArrowheads="1"/>
          </p:cNvSpPr>
          <p:nvPr/>
        </p:nvSpPr>
        <p:spPr bwMode="auto">
          <a:xfrm>
            <a:off x="228600" y="4648200"/>
            <a:ext cx="488950" cy="457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23570" name="Rectangle 20"/>
          <p:cNvSpPr>
            <a:spLocks noChangeArrowheads="1"/>
          </p:cNvSpPr>
          <p:nvPr/>
        </p:nvSpPr>
        <p:spPr bwMode="auto">
          <a:xfrm>
            <a:off x="2228850" y="4648200"/>
            <a:ext cx="590550" cy="45720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3571" name="Rectangle 21"/>
          <p:cNvSpPr>
            <a:spLocks noChangeArrowheads="1"/>
          </p:cNvSpPr>
          <p:nvPr/>
        </p:nvSpPr>
        <p:spPr bwMode="auto">
          <a:xfrm>
            <a:off x="5943600" y="4572000"/>
            <a:ext cx="590550" cy="45720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3572" name="Rectangle 22"/>
          <p:cNvSpPr>
            <a:spLocks noChangeArrowheads="1"/>
          </p:cNvSpPr>
          <p:nvPr/>
        </p:nvSpPr>
        <p:spPr bwMode="auto">
          <a:xfrm>
            <a:off x="2878138" y="3187700"/>
            <a:ext cx="590550" cy="45720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3573" name="Rectangle 23"/>
          <p:cNvSpPr>
            <a:spLocks noChangeArrowheads="1"/>
          </p:cNvSpPr>
          <p:nvPr/>
        </p:nvSpPr>
        <p:spPr bwMode="auto">
          <a:xfrm>
            <a:off x="2590800" y="2362200"/>
            <a:ext cx="10668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Times New Roman" panose="02020603050405020304" pitchFamily="18" charset="0"/>
              </a:rPr>
              <a:t>31..40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74" name="Rectangle 24"/>
          <p:cNvSpPr>
            <a:spLocks noChangeArrowheads="1"/>
          </p:cNvSpPr>
          <p:nvPr/>
        </p:nvSpPr>
        <p:spPr bwMode="auto">
          <a:xfrm rot="-143156">
            <a:off x="4038600" y="4572000"/>
            <a:ext cx="488950" cy="457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23575" name="Rectangle 25"/>
          <p:cNvSpPr>
            <a:spLocks noChangeArrowheads="1"/>
          </p:cNvSpPr>
          <p:nvPr/>
        </p:nvSpPr>
        <p:spPr bwMode="auto">
          <a:xfrm>
            <a:off x="5638800" y="3886200"/>
            <a:ext cx="606425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fair</a:t>
            </a:r>
          </a:p>
        </p:txBody>
      </p:sp>
      <p:sp>
        <p:nvSpPr>
          <p:cNvPr id="23576" name="Rectangle 26"/>
          <p:cNvSpPr>
            <a:spLocks noChangeArrowheads="1"/>
          </p:cNvSpPr>
          <p:nvPr/>
        </p:nvSpPr>
        <p:spPr bwMode="auto">
          <a:xfrm>
            <a:off x="3886200" y="3886200"/>
            <a:ext cx="1281113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excellent</a:t>
            </a:r>
          </a:p>
        </p:txBody>
      </p:sp>
      <p:sp>
        <p:nvSpPr>
          <p:cNvPr id="23577" name="Rectangle 27"/>
          <p:cNvSpPr>
            <a:spLocks noChangeArrowheads="1"/>
          </p:cNvSpPr>
          <p:nvPr/>
        </p:nvSpPr>
        <p:spPr bwMode="auto">
          <a:xfrm>
            <a:off x="1981200" y="3962400"/>
            <a:ext cx="590550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3578" name="Rectangle 28"/>
          <p:cNvSpPr>
            <a:spLocks noChangeArrowheads="1"/>
          </p:cNvSpPr>
          <p:nvPr/>
        </p:nvSpPr>
        <p:spPr bwMode="auto">
          <a:xfrm>
            <a:off x="533400" y="3962400"/>
            <a:ext cx="6858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457200" y="5791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200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Dari data latih, model ini dibangkitkan secara otomatis…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Tree Dapat Direpresentasikan sebagai Rule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8800" y="1828800"/>
            <a:ext cx="35052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smtClean="0"/>
              <a:t>((age&lt;=30) and (student) )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OR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(age=31..40)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OR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(age&gt;40) and (credit_rating=fair)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THEN</a:t>
            </a:r>
          </a:p>
          <a:p>
            <a:pPr eaLnBrk="1" hangingPunct="1">
              <a:buFontTx/>
              <a:buNone/>
            </a:pPr>
            <a:r>
              <a:rPr lang="en-US" altLang="en-US" sz="2800" smtClean="0"/>
              <a:t>BELI_PC=YES</a:t>
            </a: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2106613" y="1893888"/>
            <a:ext cx="754062" cy="469900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age?</a:t>
            </a: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1879600" y="2693988"/>
            <a:ext cx="1198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overcast</a:t>
            </a:r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533400" y="3444875"/>
            <a:ext cx="1211263" cy="469900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student?</a:t>
            </a:r>
          </a:p>
        </p:txBody>
      </p:sp>
      <p:sp>
        <p:nvSpPr>
          <p:cNvPr id="24583" name="Rectangle 8"/>
          <p:cNvSpPr>
            <a:spLocks noChangeArrowheads="1"/>
          </p:cNvSpPr>
          <p:nvPr/>
        </p:nvSpPr>
        <p:spPr bwMode="auto">
          <a:xfrm>
            <a:off x="3403600" y="3444875"/>
            <a:ext cx="1809750" cy="4699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credit rating?</a:t>
            </a:r>
          </a:p>
        </p:txBody>
      </p:sp>
      <p:sp>
        <p:nvSpPr>
          <p:cNvPr id="24584" name="Line 9"/>
          <p:cNvSpPr>
            <a:spLocks noChangeShapeType="1"/>
          </p:cNvSpPr>
          <p:nvPr/>
        </p:nvSpPr>
        <p:spPr bwMode="auto">
          <a:xfrm flipH="1">
            <a:off x="1149350" y="2298700"/>
            <a:ext cx="828675" cy="10874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4585" name="Line 10"/>
          <p:cNvSpPr>
            <a:spLocks noChangeShapeType="1"/>
          </p:cNvSpPr>
          <p:nvPr/>
        </p:nvSpPr>
        <p:spPr bwMode="auto">
          <a:xfrm flipH="1">
            <a:off x="2478088" y="2335213"/>
            <a:ext cx="1587" cy="449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4586" name="Line 11"/>
          <p:cNvSpPr>
            <a:spLocks noChangeShapeType="1"/>
          </p:cNvSpPr>
          <p:nvPr/>
        </p:nvSpPr>
        <p:spPr bwMode="auto">
          <a:xfrm>
            <a:off x="2882900" y="2270125"/>
            <a:ext cx="1392238" cy="11668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4587" name="Rectangle 12"/>
          <p:cNvSpPr>
            <a:spLocks noChangeArrowheads="1"/>
          </p:cNvSpPr>
          <p:nvPr/>
        </p:nvSpPr>
        <p:spPr bwMode="auto">
          <a:xfrm>
            <a:off x="939800" y="2649538"/>
            <a:ext cx="847725" cy="4699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&lt;=30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588" name="Rectangle 13"/>
          <p:cNvSpPr>
            <a:spLocks noChangeArrowheads="1"/>
          </p:cNvSpPr>
          <p:nvPr/>
        </p:nvSpPr>
        <p:spPr bwMode="auto">
          <a:xfrm>
            <a:off x="3408363" y="2744788"/>
            <a:ext cx="661987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&gt;40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589" name="Line 14"/>
          <p:cNvSpPr>
            <a:spLocks noChangeShapeType="1"/>
          </p:cNvSpPr>
          <p:nvPr/>
        </p:nvSpPr>
        <p:spPr bwMode="auto">
          <a:xfrm flipH="1">
            <a:off x="276225" y="3833813"/>
            <a:ext cx="700088" cy="8143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4590" name="Line 15"/>
          <p:cNvSpPr>
            <a:spLocks noChangeShapeType="1"/>
          </p:cNvSpPr>
          <p:nvPr/>
        </p:nvSpPr>
        <p:spPr bwMode="auto">
          <a:xfrm>
            <a:off x="1293813" y="3833813"/>
            <a:ext cx="636587" cy="8143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4591" name="Line 16"/>
          <p:cNvSpPr>
            <a:spLocks noChangeShapeType="1"/>
          </p:cNvSpPr>
          <p:nvPr/>
        </p:nvSpPr>
        <p:spPr bwMode="auto">
          <a:xfrm flipH="1">
            <a:off x="3455988" y="3833813"/>
            <a:ext cx="635000" cy="7508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4592" name="Line 17"/>
          <p:cNvSpPr>
            <a:spLocks noChangeShapeType="1"/>
          </p:cNvSpPr>
          <p:nvPr/>
        </p:nvSpPr>
        <p:spPr bwMode="auto">
          <a:xfrm>
            <a:off x="4473575" y="3833813"/>
            <a:ext cx="571500" cy="7508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4593" name="Line 18"/>
          <p:cNvSpPr>
            <a:spLocks noChangeShapeType="1"/>
          </p:cNvSpPr>
          <p:nvPr/>
        </p:nvSpPr>
        <p:spPr bwMode="auto">
          <a:xfrm>
            <a:off x="2479675" y="3036888"/>
            <a:ext cx="0" cy="361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4594" name="Rectangle 19"/>
          <p:cNvSpPr>
            <a:spLocks noChangeArrowheads="1"/>
          </p:cNvSpPr>
          <p:nvPr/>
        </p:nvSpPr>
        <p:spPr bwMode="auto">
          <a:xfrm>
            <a:off x="-15875" y="4648200"/>
            <a:ext cx="488950" cy="457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24595" name="Rectangle 20"/>
          <p:cNvSpPr>
            <a:spLocks noChangeArrowheads="1"/>
          </p:cNvSpPr>
          <p:nvPr/>
        </p:nvSpPr>
        <p:spPr bwMode="auto">
          <a:xfrm>
            <a:off x="1641475" y="4648200"/>
            <a:ext cx="590550" cy="45720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4596" name="Rectangle 21"/>
          <p:cNvSpPr>
            <a:spLocks noChangeArrowheads="1"/>
          </p:cNvSpPr>
          <p:nvPr/>
        </p:nvSpPr>
        <p:spPr bwMode="auto">
          <a:xfrm>
            <a:off x="4743450" y="4583113"/>
            <a:ext cx="590550" cy="458787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4597" name="Rectangle 22"/>
          <p:cNvSpPr>
            <a:spLocks noChangeArrowheads="1"/>
          </p:cNvSpPr>
          <p:nvPr/>
        </p:nvSpPr>
        <p:spPr bwMode="auto">
          <a:xfrm>
            <a:off x="2193925" y="3449638"/>
            <a:ext cx="573088" cy="3968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4598" name="Rectangle 23"/>
          <p:cNvSpPr>
            <a:spLocks noChangeArrowheads="1"/>
          </p:cNvSpPr>
          <p:nvPr/>
        </p:nvSpPr>
        <p:spPr bwMode="auto">
          <a:xfrm>
            <a:off x="1993900" y="2770188"/>
            <a:ext cx="889000" cy="2508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Times New Roman" panose="02020603050405020304" pitchFamily="18" charset="0"/>
              </a:rPr>
              <a:t>31..40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99" name="Rectangle 24"/>
          <p:cNvSpPr>
            <a:spLocks noChangeArrowheads="1"/>
          </p:cNvSpPr>
          <p:nvPr/>
        </p:nvSpPr>
        <p:spPr bwMode="auto">
          <a:xfrm rot="-143156">
            <a:off x="3159125" y="4583113"/>
            <a:ext cx="488950" cy="457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24600" name="Rectangle 25"/>
          <p:cNvSpPr>
            <a:spLocks noChangeArrowheads="1"/>
          </p:cNvSpPr>
          <p:nvPr/>
        </p:nvSpPr>
        <p:spPr bwMode="auto">
          <a:xfrm>
            <a:off x="4486275" y="4021138"/>
            <a:ext cx="606425" cy="4587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fair</a:t>
            </a:r>
          </a:p>
        </p:txBody>
      </p:sp>
      <p:sp>
        <p:nvSpPr>
          <p:cNvPr id="24601" name="Rectangle 26"/>
          <p:cNvSpPr>
            <a:spLocks noChangeArrowheads="1"/>
          </p:cNvSpPr>
          <p:nvPr/>
        </p:nvSpPr>
        <p:spPr bwMode="auto">
          <a:xfrm>
            <a:off x="2968625" y="4021138"/>
            <a:ext cx="1281113" cy="4587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excellent</a:t>
            </a:r>
          </a:p>
        </p:txBody>
      </p:sp>
      <p:sp>
        <p:nvSpPr>
          <p:cNvPr id="24602" name="Rectangle 27"/>
          <p:cNvSpPr>
            <a:spLocks noChangeArrowheads="1"/>
          </p:cNvSpPr>
          <p:nvPr/>
        </p:nvSpPr>
        <p:spPr bwMode="auto">
          <a:xfrm>
            <a:off x="1436688" y="4086225"/>
            <a:ext cx="590550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4603" name="Rectangle 28"/>
          <p:cNvSpPr>
            <a:spLocks noChangeArrowheads="1"/>
          </p:cNvSpPr>
          <p:nvPr/>
        </p:nvSpPr>
        <p:spPr bwMode="auto">
          <a:xfrm>
            <a:off x="277813" y="4086225"/>
            <a:ext cx="5715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Bagaimana cara pemilihan urutan atribut?</a:t>
            </a:r>
          </a:p>
        </p:txBody>
      </p:sp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4373563" y="3101975"/>
            <a:ext cx="754062" cy="469900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age?</a:t>
            </a:r>
          </a:p>
        </p:txBody>
      </p:sp>
      <p:sp>
        <p:nvSpPr>
          <p:cNvPr id="25604" name="Rectangle 6"/>
          <p:cNvSpPr>
            <a:spLocks noChangeArrowheads="1"/>
          </p:cNvSpPr>
          <p:nvPr/>
        </p:nvSpPr>
        <p:spPr bwMode="auto">
          <a:xfrm>
            <a:off x="4146550" y="3902075"/>
            <a:ext cx="1198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overcast</a:t>
            </a:r>
          </a:p>
        </p:txBody>
      </p:sp>
      <p:sp>
        <p:nvSpPr>
          <p:cNvPr id="25605" name="Rectangle 7"/>
          <p:cNvSpPr>
            <a:spLocks noChangeArrowheads="1"/>
          </p:cNvSpPr>
          <p:nvPr/>
        </p:nvSpPr>
        <p:spPr bwMode="auto">
          <a:xfrm>
            <a:off x="2800350" y="4652963"/>
            <a:ext cx="1211263" cy="469900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student?</a:t>
            </a:r>
          </a:p>
        </p:txBody>
      </p:sp>
      <p:sp>
        <p:nvSpPr>
          <p:cNvPr id="25606" name="Rectangle 8"/>
          <p:cNvSpPr>
            <a:spLocks noChangeArrowheads="1"/>
          </p:cNvSpPr>
          <p:nvPr/>
        </p:nvSpPr>
        <p:spPr bwMode="auto">
          <a:xfrm>
            <a:off x="5670550" y="4652963"/>
            <a:ext cx="1809750" cy="4699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credit rating?</a:t>
            </a:r>
          </a:p>
        </p:txBody>
      </p:sp>
      <p:sp>
        <p:nvSpPr>
          <p:cNvPr id="25607" name="Line 9"/>
          <p:cNvSpPr>
            <a:spLocks noChangeShapeType="1"/>
          </p:cNvSpPr>
          <p:nvPr/>
        </p:nvSpPr>
        <p:spPr bwMode="auto">
          <a:xfrm flipH="1">
            <a:off x="3416300" y="3506788"/>
            <a:ext cx="828675" cy="1087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5608" name="Line 10"/>
          <p:cNvSpPr>
            <a:spLocks noChangeShapeType="1"/>
          </p:cNvSpPr>
          <p:nvPr/>
        </p:nvSpPr>
        <p:spPr bwMode="auto">
          <a:xfrm flipH="1">
            <a:off x="4745038" y="3543300"/>
            <a:ext cx="1587" cy="4492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5609" name="Line 11"/>
          <p:cNvSpPr>
            <a:spLocks noChangeShapeType="1"/>
          </p:cNvSpPr>
          <p:nvPr/>
        </p:nvSpPr>
        <p:spPr bwMode="auto">
          <a:xfrm>
            <a:off x="5149850" y="3478213"/>
            <a:ext cx="1392238" cy="11668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5610" name="Rectangle 12"/>
          <p:cNvSpPr>
            <a:spLocks noChangeArrowheads="1"/>
          </p:cNvSpPr>
          <p:nvPr/>
        </p:nvSpPr>
        <p:spPr bwMode="auto">
          <a:xfrm>
            <a:off x="3206750" y="3857625"/>
            <a:ext cx="847725" cy="4699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&lt;=30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11" name="Rectangle 13"/>
          <p:cNvSpPr>
            <a:spLocks noChangeArrowheads="1"/>
          </p:cNvSpPr>
          <p:nvPr/>
        </p:nvSpPr>
        <p:spPr bwMode="auto">
          <a:xfrm>
            <a:off x="5675313" y="3952875"/>
            <a:ext cx="661987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&gt;40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12" name="Line 14"/>
          <p:cNvSpPr>
            <a:spLocks noChangeShapeType="1"/>
          </p:cNvSpPr>
          <p:nvPr/>
        </p:nvSpPr>
        <p:spPr bwMode="auto">
          <a:xfrm flipH="1">
            <a:off x="2543175" y="5041900"/>
            <a:ext cx="700088" cy="8143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5613" name="Line 15"/>
          <p:cNvSpPr>
            <a:spLocks noChangeShapeType="1"/>
          </p:cNvSpPr>
          <p:nvPr/>
        </p:nvSpPr>
        <p:spPr bwMode="auto">
          <a:xfrm>
            <a:off x="3560763" y="5041900"/>
            <a:ext cx="636587" cy="8143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5614" name="Line 16"/>
          <p:cNvSpPr>
            <a:spLocks noChangeShapeType="1"/>
          </p:cNvSpPr>
          <p:nvPr/>
        </p:nvSpPr>
        <p:spPr bwMode="auto">
          <a:xfrm flipH="1">
            <a:off x="5722938" y="5041900"/>
            <a:ext cx="635000" cy="750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5615" name="Line 17"/>
          <p:cNvSpPr>
            <a:spLocks noChangeShapeType="1"/>
          </p:cNvSpPr>
          <p:nvPr/>
        </p:nvSpPr>
        <p:spPr bwMode="auto">
          <a:xfrm>
            <a:off x="6740525" y="5041900"/>
            <a:ext cx="571500" cy="7508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5616" name="Line 18"/>
          <p:cNvSpPr>
            <a:spLocks noChangeShapeType="1"/>
          </p:cNvSpPr>
          <p:nvPr/>
        </p:nvSpPr>
        <p:spPr bwMode="auto">
          <a:xfrm>
            <a:off x="4746625" y="4244975"/>
            <a:ext cx="0" cy="361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5617" name="Rectangle 19"/>
          <p:cNvSpPr>
            <a:spLocks noChangeArrowheads="1"/>
          </p:cNvSpPr>
          <p:nvPr/>
        </p:nvSpPr>
        <p:spPr bwMode="auto">
          <a:xfrm>
            <a:off x="2251075" y="5856288"/>
            <a:ext cx="488950" cy="457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25618" name="Rectangle 20"/>
          <p:cNvSpPr>
            <a:spLocks noChangeArrowheads="1"/>
          </p:cNvSpPr>
          <p:nvPr/>
        </p:nvSpPr>
        <p:spPr bwMode="auto">
          <a:xfrm>
            <a:off x="3908425" y="5856288"/>
            <a:ext cx="590550" cy="45720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5619" name="Rectangle 21"/>
          <p:cNvSpPr>
            <a:spLocks noChangeArrowheads="1"/>
          </p:cNvSpPr>
          <p:nvPr/>
        </p:nvSpPr>
        <p:spPr bwMode="auto">
          <a:xfrm>
            <a:off x="7010400" y="5791200"/>
            <a:ext cx="590550" cy="458788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5620" name="Rectangle 22"/>
          <p:cNvSpPr>
            <a:spLocks noChangeArrowheads="1"/>
          </p:cNvSpPr>
          <p:nvPr/>
        </p:nvSpPr>
        <p:spPr bwMode="auto">
          <a:xfrm>
            <a:off x="4460875" y="4657725"/>
            <a:ext cx="573088" cy="3968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5621" name="Rectangle 23"/>
          <p:cNvSpPr>
            <a:spLocks noChangeArrowheads="1"/>
          </p:cNvSpPr>
          <p:nvPr/>
        </p:nvSpPr>
        <p:spPr bwMode="auto">
          <a:xfrm>
            <a:off x="4260850" y="3978275"/>
            <a:ext cx="889000" cy="2508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Times New Roman" panose="02020603050405020304" pitchFamily="18" charset="0"/>
              </a:rPr>
              <a:t>31..40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22" name="Rectangle 24"/>
          <p:cNvSpPr>
            <a:spLocks noChangeArrowheads="1"/>
          </p:cNvSpPr>
          <p:nvPr/>
        </p:nvSpPr>
        <p:spPr bwMode="auto">
          <a:xfrm rot="-143156">
            <a:off x="5426075" y="5791200"/>
            <a:ext cx="488950" cy="457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25623" name="Rectangle 25"/>
          <p:cNvSpPr>
            <a:spLocks noChangeArrowheads="1"/>
          </p:cNvSpPr>
          <p:nvPr/>
        </p:nvSpPr>
        <p:spPr bwMode="auto">
          <a:xfrm>
            <a:off x="6753225" y="5229225"/>
            <a:ext cx="606425" cy="4587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fair</a:t>
            </a:r>
          </a:p>
        </p:txBody>
      </p:sp>
      <p:sp>
        <p:nvSpPr>
          <p:cNvPr id="25624" name="Rectangle 26"/>
          <p:cNvSpPr>
            <a:spLocks noChangeArrowheads="1"/>
          </p:cNvSpPr>
          <p:nvPr/>
        </p:nvSpPr>
        <p:spPr bwMode="auto">
          <a:xfrm>
            <a:off x="5235575" y="5229225"/>
            <a:ext cx="1281113" cy="4587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excellent</a:t>
            </a:r>
          </a:p>
        </p:txBody>
      </p:sp>
      <p:sp>
        <p:nvSpPr>
          <p:cNvPr id="25625" name="Rectangle 27"/>
          <p:cNvSpPr>
            <a:spLocks noChangeArrowheads="1"/>
          </p:cNvSpPr>
          <p:nvPr/>
        </p:nvSpPr>
        <p:spPr bwMode="auto">
          <a:xfrm>
            <a:off x="3703638" y="5294313"/>
            <a:ext cx="590550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5626" name="Rectangle 28"/>
          <p:cNvSpPr>
            <a:spLocks noChangeArrowheads="1"/>
          </p:cNvSpPr>
          <p:nvPr/>
        </p:nvSpPr>
        <p:spPr bwMode="auto">
          <a:xfrm>
            <a:off x="2544763" y="5294313"/>
            <a:ext cx="5715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31" name="Left Arrow 30"/>
          <p:cNvSpPr/>
          <p:nvPr/>
        </p:nvSpPr>
        <p:spPr>
          <a:xfrm rot="19561356">
            <a:off x="5106988" y="1889125"/>
            <a:ext cx="1897062" cy="10350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Left Arrow 31"/>
          <p:cNvSpPr/>
          <p:nvPr/>
        </p:nvSpPr>
        <p:spPr>
          <a:xfrm rot="18163265">
            <a:off x="7088982" y="3288506"/>
            <a:ext cx="1852612" cy="10191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Left Arrow 32"/>
          <p:cNvSpPr/>
          <p:nvPr/>
        </p:nvSpPr>
        <p:spPr>
          <a:xfrm rot="13588817">
            <a:off x="1362075" y="3476625"/>
            <a:ext cx="1657350" cy="11049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Cara Pemilihan Atribut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4906963"/>
          </a:xfrm>
        </p:spPr>
        <p:txBody>
          <a:bodyPr/>
          <a:lstStyle/>
          <a:p>
            <a:pPr eaLnBrk="1" hangingPunct="1"/>
            <a:r>
              <a:rPr lang="en-US" altLang="en-US" u="sng" smtClean="0"/>
              <a:t>Entrophy</a:t>
            </a:r>
            <a:r>
              <a:rPr lang="en-US" altLang="en-US" smtClean="0"/>
              <a:t>: Ukuran kemurnian, semakin murni, semakin homogen, semakin rendah nilainya.</a:t>
            </a:r>
          </a:p>
          <a:p>
            <a:pPr eaLnBrk="1" hangingPunct="1"/>
            <a:r>
              <a:rPr lang="en-US" altLang="en-US" u="sng" smtClean="0"/>
              <a:t>Information  Gain</a:t>
            </a:r>
            <a:r>
              <a:rPr lang="en-US" altLang="en-US" smtClean="0"/>
              <a:t>: pengurangan entropy disebabkan oleh partisi berdasarkan suatu atribut. 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Semakin besar info gain = atribut itu semakin membuat homogen = semakin bagus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Idenya </a:t>
            </a:r>
            <a:r>
              <a:rPr lang="en-US" altLang="en-US" smtClean="0">
                <a:sym typeface="Wingdings" panose="05000000000000000000" pitchFamily="2" charset="2"/>
              </a:rPr>
              <a:t> pilih  atribut dengan info gain yg paling besar</a:t>
            </a:r>
            <a:endParaRPr lang="en-US" altLang="en-US" smtClean="0"/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Entrophy  untuk dua kelas: + dan -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1066800" y="1143000"/>
            <a:ext cx="2667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latin typeface="Times New Roman" panose="02020603050405020304" pitchFamily="18" charset="0"/>
              </a:rPr>
              <a:t>Entropy(S) </a:t>
            </a:r>
            <a:r>
              <a:rPr lang="en-US" altLang="en-US" sz="360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endParaRPr lang="en-US" altLang="en-US" sz="24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7652" name="Line 5"/>
          <p:cNvSpPr>
            <a:spLocks noChangeShapeType="1"/>
          </p:cNvSpPr>
          <p:nvPr/>
        </p:nvSpPr>
        <p:spPr bwMode="auto">
          <a:xfrm flipV="1">
            <a:off x="1524000" y="52578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7653" name="Line 6"/>
          <p:cNvSpPr>
            <a:spLocks noChangeShapeType="1"/>
          </p:cNvSpPr>
          <p:nvPr/>
        </p:nvSpPr>
        <p:spPr bwMode="auto">
          <a:xfrm flipV="1">
            <a:off x="1600200" y="29718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27654" name="Arc 7"/>
          <p:cNvSpPr>
            <a:spLocks/>
          </p:cNvSpPr>
          <p:nvPr/>
        </p:nvSpPr>
        <p:spPr bwMode="auto">
          <a:xfrm flipV="1">
            <a:off x="1676400" y="2894013"/>
            <a:ext cx="2286000" cy="2374900"/>
          </a:xfrm>
          <a:custGeom>
            <a:avLst/>
            <a:gdLst>
              <a:gd name="T0" fmla="*/ 2147483647 w 43200"/>
              <a:gd name="T1" fmla="*/ 1178774197 h 22579"/>
              <a:gd name="T2" fmla="*/ 3259402 w 43200"/>
              <a:gd name="T3" fmla="*/ 0 h 22579"/>
              <a:gd name="T4" fmla="*/ 2147483647 w 43200"/>
              <a:gd name="T5" fmla="*/ 1139211547 h 22579"/>
              <a:gd name="T6" fmla="*/ 0 60000 65536"/>
              <a:gd name="T7" fmla="*/ 0 60000 65536"/>
              <a:gd name="T8" fmla="*/ 0 60000 65536"/>
              <a:gd name="T9" fmla="*/ 0 w 43200"/>
              <a:gd name="T10" fmla="*/ 0 h 22579"/>
              <a:gd name="T11" fmla="*/ 43200 w 43200"/>
              <a:gd name="T12" fmla="*/ 22579 h 225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2579" fill="none" extrusionOk="0">
                <a:moveTo>
                  <a:pt x="43199" y="1012"/>
                </a:moveTo>
                <a:cubicBezTo>
                  <a:pt x="43181" y="12929"/>
                  <a:pt x="33516" y="22578"/>
                  <a:pt x="21600" y="22579"/>
                </a:cubicBezTo>
                <a:cubicBezTo>
                  <a:pt x="9670" y="22579"/>
                  <a:pt x="0" y="12908"/>
                  <a:pt x="0" y="979"/>
                </a:cubicBezTo>
                <a:cubicBezTo>
                  <a:pt x="-1" y="652"/>
                  <a:pt x="7" y="326"/>
                  <a:pt x="22" y="0"/>
                </a:cubicBezTo>
              </a:path>
              <a:path w="43200" h="22579" stroke="0" extrusionOk="0">
                <a:moveTo>
                  <a:pt x="43199" y="1012"/>
                </a:moveTo>
                <a:cubicBezTo>
                  <a:pt x="43181" y="12929"/>
                  <a:pt x="33516" y="22578"/>
                  <a:pt x="21600" y="22579"/>
                </a:cubicBezTo>
                <a:cubicBezTo>
                  <a:pt x="9670" y="22579"/>
                  <a:pt x="0" y="12908"/>
                  <a:pt x="0" y="979"/>
                </a:cubicBezTo>
                <a:cubicBezTo>
                  <a:pt x="-1" y="652"/>
                  <a:pt x="7" y="326"/>
                  <a:pt x="22" y="0"/>
                </a:cubicBezTo>
                <a:lnTo>
                  <a:pt x="21600" y="97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27655" name="Text Box 8"/>
          <p:cNvSpPr txBox="1">
            <a:spLocks noChangeArrowheads="1"/>
          </p:cNvSpPr>
          <p:nvPr/>
        </p:nvSpPr>
        <p:spPr bwMode="auto">
          <a:xfrm>
            <a:off x="685800" y="27432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1.0</a:t>
            </a:r>
          </a:p>
        </p:txBody>
      </p:sp>
      <p:sp>
        <p:nvSpPr>
          <p:cNvPr id="27656" name="Text Box 9"/>
          <p:cNvSpPr txBox="1">
            <a:spLocks noChangeArrowheads="1"/>
          </p:cNvSpPr>
          <p:nvPr/>
        </p:nvSpPr>
        <p:spPr bwMode="auto">
          <a:xfrm>
            <a:off x="485775" y="3429000"/>
            <a:ext cx="7334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>
                <a:latin typeface="Times New Roman" panose="02020603050405020304" pitchFamily="18" charset="0"/>
              </a:rPr>
              <a:t>entrop</a:t>
            </a:r>
            <a:r>
              <a:rPr lang="en-US" altLang="en-US" sz="36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27657" name="Text Box 10"/>
          <p:cNvSpPr txBox="1">
            <a:spLocks noChangeArrowheads="1"/>
          </p:cNvSpPr>
          <p:nvPr/>
        </p:nvSpPr>
        <p:spPr bwMode="auto">
          <a:xfrm>
            <a:off x="762000" y="49530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0.0</a:t>
            </a:r>
          </a:p>
        </p:txBody>
      </p:sp>
      <p:sp>
        <p:nvSpPr>
          <p:cNvPr id="27658" name="Text Box 11"/>
          <p:cNvSpPr txBox="1">
            <a:spLocks noChangeArrowheads="1"/>
          </p:cNvSpPr>
          <p:nvPr/>
        </p:nvSpPr>
        <p:spPr bwMode="auto">
          <a:xfrm>
            <a:off x="3657600" y="1143000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latin typeface="Times New Roman" panose="02020603050405020304" pitchFamily="18" charset="0"/>
              </a:rPr>
              <a:t>-p</a:t>
            </a:r>
          </a:p>
        </p:txBody>
      </p:sp>
      <p:sp>
        <p:nvSpPr>
          <p:cNvPr id="27659" name="Rectangle 12"/>
          <p:cNvSpPr>
            <a:spLocks noChangeArrowheads="1"/>
          </p:cNvSpPr>
          <p:nvPr/>
        </p:nvSpPr>
        <p:spPr bwMode="auto">
          <a:xfrm>
            <a:off x="4038600" y="1524000"/>
            <a:ext cx="417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</a:p>
        </p:txBody>
      </p:sp>
      <p:sp>
        <p:nvSpPr>
          <p:cNvPr id="27660" name="Text Box 13"/>
          <p:cNvSpPr txBox="1">
            <a:spLocks noChangeArrowheads="1"/>
          </p:cNvSpPr>
          <p:nvPr/>
        </p:nvSpPr>
        <p:spPr bwMode="auto">
          <a:xfrm>
            <a:off x="4495800" y="1143000"/>
            <a:ext cx="83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latin typeface="Times New Roman" panose="02020603050405020304" pitchFamily="18" charset="0"/>
              </a:rPr>
              <a:t>log</a:t>
            </a:r>
          </a:p>
        </p:txBody>
      </p:sp>
      <p:sp>
        <p:nvSpPr>
          <p:cNvPr id="27661" name="Text Box 14"/>
          <p:cNvSpPr txBox="1">
            <a:spLocks noChangeArrowheads="1"/>
          </p:cNvSpPr>
          <p:nvPr/>
        </p:nvSpPr>
        <p:spPr bwMode="auto">
          <a:xfrm>
            <a:off x="5105400" y="16002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7662" name="Text Box 15"/>
          <p:cNvSpPr txBox="1">
            <a:spLocks noChangeArrowheads="1"/>
          </p:cNvSpPr>
          <p:nvPr/>
        </p:nvSpPr>
        <p:spPr bwMode="auto">
          <a:xfrm>
            <a:off x="5334000" y="1143000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27663" name="Text Box 16"/>
          <p:cNvSpPr txBox="1">
            <a:spLocks noChangeArrowheads="1"/>
          </p:cNvSpPr>
          <p:nvPr/>
        </p:nvSpPr>
        <p:spPr bwMode="auto">
          <a:xfrm>
            <a:off x="6781800" y="1219200"/>
            <a:ext cx="83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latin typeface="Times New Roman" panose="02020603050405020304" pitchFamily="18" charset="0"/>
              </a:rPr>
              <a:t>log</a:t>
            </a:r>
          </a:p>
        </p:txBody>
      </p:sp>
      <p:sp>
        <p:nvSpPr>
          <p:cNvPr id="27664" name="Text Box 17"/>
          <p:cNvSpPr txBox="1">
            <a:spLocks noChangeArrowheads="1"/>
          </p:cNvSpPr>
          <p:nvPr/>
        </p:nvSpPr>
        <p:spPr bwMode="auto">
          <a:xfrm>
            <a:off x="5867400" y="1143000"/>
            <a:ext cx="91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latin typeface="Times New Roman" panose="02020603050405020304" pitchFamily="18" charset="0"/>
              </a:rPr>
              <a:t>- p</a:t>
            </a:r>
          </a:p>
        </p:txBody>
      </p:sp>
      <p:sp>
        <p:nvSpPr>
          <p:cNvPr id="27665" name="Text Box 18"/>
          <p:cNvSpPr txBox="1">
            <a:spLocks noChangeArrowheads="1"/>
          </p:cNvSpPr>
          <p:nvPr/>
        </p:nvSpPr>
        <p:spPr bwMode="auto">
          <a:xfrm>
            <a:off x="6400800" y="1524000"/>
            <a:ext cx="354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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66" name="Text Box 19"/>
          <p:cNvSpPr txBox="1">
            <a:spLocks noChangeArrowheads="1"/>
          </p:cNvSpPr>
          <p:nvPr/>
        </p:nvSpPr>
        <p:spPr bwMode="auto">
          <a:xfrm>
            <a:off x="7391400" y="1600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7667" name="Text Box 20"/>
          <p:cNvSpPr txBox="1">
            <a:spLocks noChangeArrowheads="1"/>
          </p:cNvSpPr>
          <p:nvPr/>
        </p:nvSpPr>
        <p:spPr bwMode="auto">
          <a:xfrm>
            <a:off x="7696200" y="12192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27668" name="Text Box 21"/>
          <p:cNvSpPr txBox="1">
            <a:spLocks noChangeArrowheads="1"/>
          </p:cNvSpPr>
          <p:nvPr/>
        </p:nvSpPr>
        <p:spPr bwMode="auto">
          <a:xfrm>
            <a:off x="8001000" y="1600200"/>
            <a:ext cx="354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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69" name="Text Box 22"/>
          <p:cNvSpPr txBox="1">
            <a:spLocks noChangeArrowheads="1"/>
          </p:cNvSpPr>
          <p:nvPr/>
        </p:nvSpPr>
        <p:spPr bwMode="auto">
          <a:xfrm>
            <a:off x="1066800" y="5715000"/>
            <a:ext cx="373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Proprosi contoh positif</a:t>
            </a:r>
          </a:p>
        </p:txBody>
      </p:sp>
      <p:sp>
        <p:nvSpPr>
          <p:cNvPr id="27670" name="Text Box 23"/>
          <p:cNvSpPr txBox="1">
            <a:spLocks noChangeArrowheads="1"/>
          </p:cNvSpPr>
          <p:nvPr/>
        </p:nvSpPr>
        <p:spPr bwMode="auto">
          <a:xfrm>
            <a:off x="4343400" y="4038600"/>
            <a:ext cx="480060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Entropy([9+,5-]) = 0.940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Entropy([7+,7-]) =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Entropy([14+,0]) = 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Entroy([0+,14-]) = 0</a:t>
            </a:r>
          </a:p>
        </p:txBody>
      </p:sp>
      <p:sp>
        <p:nvSpPr>
          <p:cNvPr id="27671" name="Text Box 24"/>
          <p:cNvSpPr txBox="1">
            <a:spLocks noChangeArrowheads="1"/>
          </p:cNvSpPr>
          <p:nvPr/>
        </p:nvSpPr>
        <p:spPr bwMode="auto">
          <a:xfrm>
            <a:off x="3505200" y="54102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Times New Roman" panose="02020603050405020304" pitchFamily="18" charset="0"/>
              </a:rPr>
              <a:t>1.0</a:t>
            </a:r>
          </a:p>
        </p:txBody>
      </p:sp>
      <p:sp>
        <p:nvSpPr>
          <p:cNvPr id="27672" name="Text Box 25"/>
          <p:cNvSpPr txBox="1">
            <a:spLocks noChangeArrowheads="1"/>
          </p:cNvSpPr>
          <p:nvPr/>
        </p:nvSpPr>
        <p:spPr bwMode="auto">
          <a:xfrm>
            <a:off x="3886200" y="2057400"/>
            <a:ext cx="4953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Entropy([9+,5-] (</a:t>
            </a:r>
            <a:r>
              <a:rPr lang="en-US" altLang="en-US"/>
              <a:t>(9 positif, 5 neg)</a:t>
            </a:r>
            <a:r>
              <a:rPr lang="en-US" altLang="en-US" sz="2000">
                <a:latin typeface="Times New Roman" panose="02020603050405020304" pitchFamily="18" charset="0"/>
              </a:rPr>
              <a:t>) =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-(9/14) log</a:t>
            </a:r>
            <a:r>
              <a:rPr lang="en-US" altLang="en-US" sz="2000" baseline="-25000">
                <a:latin typeface="Times New Roman" panose="02020603050405020304" pitchFamily="18" charset="0"/>
              </a:rPr>
              <a:t>2</a:t>
            </a:r>
            <a:r>
              <a:rPr lang="en-US" altLang="en-US" sz="2000">
                <a:latin typeface="Times New Roman" panose="02020603050405020304" pitchFamily="18" charset="0"/>
              </a:rPr>
              <a:t>(9/14) – (5/14) log</a:t>
            </a:r>
            <a:r>
              <a:rPr lang="en-US" altLang="en-US" sz="2000" baseline="-25000">
                <a:latin typeface="Times New Roman" panose="02020603050405020304" pitchFamily="18" charset="0"/>
              </a:rPr>
              <a:t>2</a:t>
            </a:r>
            <a:r>
              <a:rPr lang="en-US" altLang="en-US" sz="2000">
                <a:latin typeface="Times New Roman" panose="02020603050405020304" pitchFamily="18" charset="0"/>
              </a:rPr>
              <a:t>(5/14)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= 0.940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Entrophy untuk kelas &gt; 2</a:t>
            </a:r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905000" y="2209800"/>
          <a:ext cx="5562600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3" imgW="1612800" imgH="431640" progId="Equation.3">
                  <p:embed/>
                </p:oleObj>
              </mc:Choice>
              <mc:Fallback>
                <p:oleObj name="Equation" r:id="rId3" imgW="16128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09800"/>
                        <a:ext cx="5562600" cy="148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2133600" y="4800600"/>
            <a:ext cx="571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latin typeface="Times New Roman" panose="02020603050405020304" pitchFamily="18" charset="0"/>
              </a:rPr>
              <a:t>Info (D) = Entrophy (D)  (istilah dibuku J. HAN)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Pengantar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solidFill>
                  <a:schemeClr val="hlink"/>
                </a:solidFill>
              </a:rPr>
              <a:t>Classification</a:t>
            </a:r>
            <a:r>
              <a:rPr lang="en-US" altLang="en-US" sz="2400" smtClean="0"/>
              <a:t>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Memprediksi kelas suatu item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Membuat model berdasarkan data pelatihan dan digunakan untuk mengklasifikasi data.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smtClean="0">
                <a:solidFill>
                  <a:schemeClr val="hlink"/>
                </a:solidFill>
              </a:rPr>
              <a:t>Prediction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smtClean="0"/>
              <a:t>Memprediksi nilai yang belum diketahui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solidFill>
                  <a:schemeClr val="hlink"/>
                </a:solidFill>
              </a:rPr>
              <a:t>Aplikasi</a:t>
            </a:r>
          </a:p>
          <a:p>
            <a:pPr lvl="1" eaLnBrk="1" hangingPunct="1">
              <a:lnSpc>
                <a:spcPct val="80000"/>
              </a:lnSpc>
              <a:buClr>
                <a:srgbClr val="0000CC"/>
              </a:buClr>
            </a:pPr>
            <a:r>
              <a:rPr lang="en-US" altLang="en-US" sz="2400" smtClean="0"/>
              <a:t>Persetujuan kredit</a:t>
            </a:r>
          </a:p>
          <a:p>
            <a:pPr lvl="1" eaLnBrk="1" hangingPunct="1">
              <a:lnSpc>
                <a:spcPct val="80000"/>
              </a:lnSpc>
              <a:buClr>
                <a:srgbClr val="0000CC"/>
              </a:buClr>
            </a:pPr>
            <a:r>
              <a:rPr lang="en-US" altLang="en-US" sz="2400" smtClean="0"/>
              <a:t>Diagnosis penyakit</a:t>
            </a:r>
          </a:p>
          <a:p>
            <a:pPr lvl="1" eaLnBrk="1" hangingPunct="1">
              <a:lnSpc>
                <a:spcPct val="80000"/>
              </a:lnSpc>
              <a:buClr>
                <a:srgbClr val="0000CC"/>
              </a:buClr>
            </a:pPr>
            <a:r>
              <a:rPr lang="en-US" altLang="en-US" sz="2400" smtClean="0"/>
              <a:t>Target marketing</a:t>
            </a:r>
          </a:p>
          <a:p>
            <a:pPr lvl="1" eaLnBrk="1" hangingPunct="1">
              <a:lnSpc>
                <a:spcPct val="80000"/>
              </a:lnSpc>
              <a:buClr>
                <a:srgbClr val="0000CC"/>
              </a:buClr>
            </a:pPr>
            <a:r>
              <a:rPr lang="en-US" altLang="en-US" sz="2400" smtClean="0"/>
              <a:t>Fraud detection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Information Gain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066800" y="1905000"/>
          <a:ext cx="31781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3" imgW="1714320" imgH="457200" progId="Equation.3">
                  <p:embed/>
                </p:oleObj>
              </mc:Choice>
              <mc:Fallback>
                <p:oleObj name="Equation" r:id="rId3" imgW="171432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905000"/>
                        <a:ext cx="3178175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1179513" y="3384550"/>
          <a:ext cx="41386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5" imgW="1790640" imgH="215640" progId="Equation.3">
                  <p:embed/>
                </p:oleObj>
              </mc:Choice>
              <mc:Fallback>
                <p:oleObj name="Equation" r:id="rId5" imgW="179064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3384550"/>
                        <a:ext cx="4138612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22"/>
          <p:cNvSpPr txBox="1">
            <a:spLocks noChangeArrowheads="1"/>
          </p:cNvSpPr>
          <p:nvPr/>
        </p:nvSpPr>
        <p:spPr bwMode="auto">
          <a:xfrm>
            <a:off x="533400" y="4572000"/>
            <a:ext cx="79248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>
                <a:latin typeface="Times New Roman" panose="02020603050405020304" pitchFamily="18" charset="0"/>
              </a:rPr>
              <a:t>Gain(A) seberapa besar entropy berkurang akibat atribut A. Makin besar makin bagus.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29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Contoh Pemilihan Atribut</a:t>
            </a:r>
          </a:p>
        </p:txBody>
      </p:sp>
      <p:sp>
        <p:nvSpPr>
          <p:cNvPr id="6153" name="Rectangle 24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371600"/>
            <a:ext cx="4038600" cy="868363"/>
          </a:xfrm>
        </p:spPr>
        <p:txBody>
          <a:bodyPr/>
          <a:lstStyle/>
          <a:p>
            <a:pPr eaLnBrk="1" hangingPunct="1"/>
            <a:r>
              <a:rPr lang="en-US" altLang="en-US" sz="1800" smtClean="0"/>
              <a:t>Class P: buys_computer = “yes”</a:t>
            </a:r>
          </a:p>
          <a:p>
            <a:pPr eaLnBrk="1" hangingPunct="1"/>
            <a:r>
              <a:rPr lang="en-US" altLang="en-US" sz="1800" smtClean="0"/>
              <a:t>Class N: buys_computer = “no</a:t>
            </a:r>
            <a:r>
              <a:rPr lang="en-US" altLang="en-US" sz="2000" smtClean="0"/>
              <a:t>”</a:t>
            </a:r>
          </a:p>
        </p:txBody>
      </p:sp>
      <p:sp>
        <p:nvSpPr>
          <p:cNvPr id="6154" name="Rectangle 25"/>
          <p:cNvSpPr>
            <a:spLocks noChangeArrowheads="1"/>
          </p:cNvSpPr>
          <p:nvPr/>
        </p:nvSpPr>
        <p:spPr bwMode="auto">
          <a:xfrm>
            <a:off x="4724400" y="2743200"/>
            <a:ext cx="41529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en-US" sz="2400">
                <a:solidFill>
                  <a:srgbClr val="121328"/>
                </a:solidFill>
              </a:rPr>
              <a:t>            berarti ada 5 dari 14 “age &lt;=30” dgn 2 yes  dan 3 no.   </a:t>
            </a:r>
          </a:p>
        </p:txBody>
      </p:sp>
      <p:graphicFrame>
        <p:nvGraphicFramePr>
          <p:cNvPr id="6146" name="Object 26"/>
          <p:cNvGraphicFramePr>
            <a:graphicFrameLocks noChangeAspect="1"/>
          </p:cNvGraphicFramePr>
          <p:nvPr/>
        </p:nvGraphicFramePr>
        <p:xfrm>
          <a:off x="4876800" y="1295400"/>
          <a:ext cx="37544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Equation" r:id="rId3" imgW="2044440" imgH="812520" progId="Equation.3">
                  <p:embed/>
                </p:oleObj>
              </mc:Choice>
              <mc:Fallback>
                <p:oleObj name="Equation" r:id="rId3" imgW="2044440" imgH="81252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95400"/>
                        <a:ext cx="3754438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27"/>
          <p:cNvGraphicFramePr>
            <a:graphicFrameLocks noChangeAspect="1"/>
          </p:cNvGraphicFramePr>
          <p:nvPr/>
        </p:nvGraphicFramePr>
        <p:xfrm>
          <a:off x="5181600" y="5486400"/>
          <a:ext cx="35941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Equation" r:id="rId5" imgW="3593880" imgH="1193760" progId="Equation.3">
                  <p:embed/>
                </p:oleObj>
              </mc:Choice>
              <mc:Fallback>
                <p:oleObj name="Equation" r:id="rId5" imgW="3593880" imgH="11937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486400"/>
                        <a:ext cx="35941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28"/>
          <p:cNvGraphicFramePr>
            <a:graphicFrameLocks noGrp="1" noChangeAspect="1"/>
          </p:cNvGraphicFramePr>
          <p:nvPr>
            <p:ph sz="half" idx="2"/>
          </p:nvPr>
        </p:nvGraphicFramePr>
        <p:xfrm>
          <a:off x="4876800" y="2743200"/>
          <a:ext cx="9144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Equation" r:id="rId7" imgW="583920" imgH="393480" progId="Equation.3">
                  <p:embed/>
                </p:oleObj>
              </mc:Choice>
              <mc:Fallback>
                <p:oleObj name="Equation" r:id="rId7" imgW="583920" imgH="393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743200"/>
                        <a:ext cx="914400" cy="61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31"/>
          <p:cNvGraphicFramePr>
            <a:graphicFrameLocks noChangeAspect="1"/>
          </p:cNvGraphicFramePr>
          <p:nvPr/>
        </p:nvGraphicFramePr>
        <p:xfrm>
          <a:off x="381000" y="2971800"/>
          <a:ext cx="259080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Worksheet" r:id="rId9" imgW="3352800" imgH="1438250" progId="Excel.Sheet.8">
                  <p:embed/>
                </p:oleObj>
              </mc:Choice>
              <mc:Fallback>
                <p:oleObj name="Worksheet" r:id="rId9" imgW="3352800" imgH="1438250" progId="Excel.Sheet.8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971800"/>
                        <a:ext cx="2590800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32"/>
          <p:cNvGraphicFramePr>
            <a:graphicFrameLocks/>
          </p:cNvGraphicFramePr>
          <p:nvPr/>
        </p:nvGraphicFramePr>
        <p:xfrm>
          <a:off x="381000" y="4191000"/>
          <a:ext cx="4419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Worksheet" r:id="rId11" imgW="5778000" imgH="3948840" progId="Excel.Sheet.8">
                  <p:embed/>
                </p:oleObj>
              </mc:Choice>
              <mc:Fallback>
                <p:oleObj name="Worksheet" r:id="rId11" imgW="5778000" imgH="3948840" progId="Excel.Sheet.8">
                  <p:embed/>
                  <p:pic>
                    <p:nvPicPr>
                      <p:cNvPr id="0" name="Object 32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191000"/>
                        <a:ext cx="4419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33"/>
          <p:cNvGraphicFramePr>
            <a:graphicFrameLocks noChangeAspect="1"/>
          </p:cNvGraphicFramePr>
          <p:nvPr/>
        </p:nvGraphicFramePr>
        <p:xfrm>
          <a:off x="0" y="2057400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Equation" r:id="rId13" imgW="3314520" imgH="393480" progId="Equation.3">
                  <p:embed/>
                </p:oleObj>
              </mc:Choice>
              <mc:Fallback>
                <p:oleObj name="Equation" r:id="rId13" imgW="3314520" imgH="3934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057400"/>
                        <a:ext cx="48006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Text Box 34"/>
          <p:cNvSpPr txBox="1">
            <a:spLocks noChangeArrowheads="1"/>
          </p:cNvSpPr>
          <p:nvPr/>
        </p:nvSpPr>
        <p:spPr bwMode="auto">
          <a:xfrm>
            <a:off x="5029200" y="4419600"/>
            <a:ext cx="3771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Gain (Age) = Info(D) – Info age (D) </a:t>
            </a:r>
          </a:p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                   =0.940 – 0.694 = 0.246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Pemilihan Atribut (lanj)</a:t>
            </a:r>
          </a:p>
        </p:txBody>
      </p:sp>
      <p:sp>
        <p:nvSpPr>
          <p:cNvPr id="28675" name="Text Box 6"/>
          <p:cNvSpPr txBox="1">
            <a:spLocks noChangeArrowheads="1"/>
          </p:cNvSpPr>
          <p:nvPr/>
        </p:nvSpPr>
        <p:spPr bwMode="auto">
          <a:xfrm>
            <a:off x="381000" y="1524000"/>
            <a:ext cx="467518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Gain (Age) = 0.246 </a:t>
            </a:r>
            <a:r>
              <a:rPr lang="en-US" altLang="en-US">
                <a:solidFill>
                  <a:schemeClr val="accent2"/>
                </a:solidFill>
                <a:sym typeface="Wingdings" panose="05000000000000000000" pitchFamily="2" charset="2"/>
              </a:rPr>
              <a:t> yang terbesar, dipilih </a:t>
            </a:r>
            <a:endParaRPr lang="en-US" altLang="en-US">
              <a:solidFill>
                <a:schemeClr val="accent2"/>
              </a:solidFill>
            </a:endParaRPr>
          </a:p>
          <a:p>
            <a:pPr eaLnBrk="1" hangingPunct="1"/>
            <a:r>
              <a:rPr lang="en-US" altLang="en-US"/>
              <a:t>Gain (income)=0.029</a:t>
            </a:r>
          </a:p>
          <a:p>
            <a:pPr eaLnBrk="1" hangingPunct="1"/>
            <a:r>
              <a:rPr lang="en-US" altLang="en-US"/>
              <a:t>Gain(student)=0.151</a:t>
            </a:r>
          </a:p>
          <a:p>
            <a:pPr eaLnBrk="1" hangingPunct="1"/>
            <a:r>
              <a:rPr lang="en-US" altLang="en-US"/>
              <a:t>Gain(credit_rating) =0.048</a:t>
            </a:r>
          </a:p>
          <a:p>
            <a:pPr eaLnBrk="1" hangingPunct="1"/>
            <a:endParaRPr lang="en-US" altLang="en-US"/>
          </a:p>
        </p:txBody>
      </p:sp>
      <p:sp>
        <p:nvSpPr>
          <p:cNvPr id="28676" name="Text Box 11"/>
          <p:cNvSpPr txBox="1">
            <a:spLocks noChangeArrowheads="1"/>
          </p:cNvSpPr>
          <p:nvPr/>
        </p:nvSpPr>
        <p:spPr bwMode="auto">
          <a:xfrm>
            <a:off x="457200" y="2895600"/>
            <a:ext cx="61547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Setelah AGE, atribut apa selanjutnya?</a:t>
            </a:r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Diproses untuk setiap cabang selama masih ada </a:t>
            </a:r>
            <a:r>
              <a:rPr lang="id-ID" altLang="en-US"/>
              <a:t>&gt; 1 kelas</a:t>
            </a:r>
            <a:endParaRPr lang="en-US" altLang="en-US"/>
          </a:p>
        </p:txBody>
      </p:sp>
      <p:sp>
        <p:nvSpPr>
          <p:cNvPr id="28677" name="Rectangle 13"/>
          <p:cNvSpPr>
            <a:spLocks noChangeArrowheads="1"/>
          </p:cNvSpPr>
          <p:nvPr/>
        </p:nvSpPr>
        <p:spPr bwMode="auto">
          <a:xfrm>
            <a:off x="5254625" y="4206875"/>
            <a:ext cx="754063" cy="469900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age?</a:t>
            </a:r>
          </a:p>
        </p:txBody>
      </p:sp>
      <p:sp>
        <p:nvSpPr>
          <p:cNvPr id="28678" name="Rectangle 14"/>
          <p:cNvSpPr>
            <a:spLocks noChangeArrowheads="1"/>
          </p:cNvSpPr>
          <p:nvPr/>
        </p:nvSpPr>
        <p:spPr bwMode="auto">
          <a:xfrm>
            <a:off x="5029200" y="5181600"/>
            <a:ext cx="1198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overcast</a:t>
            </a:r>
          </a:p>
        </p:txBody>
      </p:sp>
      <p:sp>
        <p:nvSpPr>
          <p:cNvPr id="28679" name="Line 17"/>
          <p:cNvSpPr>
            <a:spLocks noChangeShapeType="1"/>
          </p:cNvSpPr>
          <p:nvPr/>
        </p:nvSpPr>
        <p:spPr bwMode="auto">
          <a:xfrm flipH="1">
            <a:off x="4495800" y="4572000"/>
            <a:ext cx="6858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8680" name="Line 18"/>
          <p:cNvSpPr>
            <a:spLocks noChangeShapeType="1"/>
          </p:cNvSpPr>
          <p:nvPr/>
        </p:nvSpPr>
        <p:spPr bwMode="auto">
          <a:xfrm flipH="1">
            <a:off x="5627688" y="4745038"/>
            <a:ext cx="1587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8681" name="Line 19"/>
          <p:cNvSpPr>
            <a:spLocks noChangeShapeType="1"/>
          </p:cNvSpPr>
          <p:nvPr/>
        </p:nvSpPr>
        <p:spPr bwMode="auto">
          <a:xfrm>
            <a:off x="6113463" y="4664075"/>
            <a:ext cx="820737" cy="669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8682" name="Rectangle 20"/>
          <p:cNvSpPr>
            <a:spLocks noChangeArrowheads="1"/>
          </p:cNvSpPr>
          <p:nvPr/>
        </p:nvSpPr>
        <p:spPr bwMode="auto">
          <a:xfrm>
            <a:off x="3867150" y="5124450"/>
            <a:ext cx="847725" cy="4699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&lt;=30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683" name="Rectangle 21"/>
          <p:cNvSpPr>
            <a:spLocks noChangeArrowheads="1"/>
          </p:cNvSpPr>
          <p:nvPr/>
        </p:nvSpPr>
        <p:spPr bwMode="auto">
          <a:xfrm>
            <a:off x="6805613" y="5241925"/>
            <a:ext cx="661987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&gt;40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684" name="Line 26"/>
          <p:cNvSpPr>
            <a:spLocks noChangeShapeType="1"/>
          </p:cNvSpPr>
          <p:nvPr/>
        </p:nvSpPr>
        <p:spPr bwMode="auto">
          <a:xfrm>
            <a:off x="5629275" y="5599113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8685" name="Rectangle 31"/>
          <p:cNvSpPr>
            <a:spLocks noChangeArrowheads="1"/>
          </p:cNvSpPr>
          <p:nvPr/>
        </p:nvSpPr>
        <p:spPr bwMode="auto">
          <a:xfrm>
            <a:off x="5046663" y="5273675"/>
            <a:ext cx="10668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Times New Roman" panose="02020603050405020304" pitchFamily="18" charset="0"/>
              </a:rPr>
              <a:t>31..40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86" name="Rectangle 38"/>
          <p:cNvSpPr>
            <a:spLocks noChangeArrowheads="1"/>
          </p:cNvSpPr>
          <p:nvPr/>
        </p:nvSpPr>
        <p:spPr bwMode="auto">
          <a:xfrm>
            <a:off x="5334000" y="6096000"/>
            <a:ext cx="573088" cy="3968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8687" name="AutoShape 40"/>
          <p:cNvSpPr>
            <a:spLocks/>
          </p:cNvSpPr>
          <p:nvPr/>
        </p:nvSpPr>
        <p:spPr bwMode="auto">
          <a:xfrm>
            <a:off x="6400800" y="5981700"/>
            <a:ext cx="1676400" cy="609600"/>
          </a:xfrm>
          <a:prstGeom prst="borderCallout1">
            <a:avLst>
              <a:gd name="adj1" fmla="val 18750"/>
              <a:gd name="adj2" fmla="val -4546"/>
              <a:gd name="adj3" fmla="val 43750"/>
              <a:gd name="adj4" fmla="val -272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Tidak perlu diproses lagi</a:t>
            </a:r>
          </a:p>
        </p:txBody>
      </p:sp>
      <p:sp>
        <p:nvSpPr>
          <p:cNvPr id="28688" name="Text Box 11"/>
          <p:cNvSpPr txBox="1">
            <a:spLocks noChangeArrowheads="1"/>
          </p:cNvSpPr>
          <p:nvPr/>
        </p:nvSpPr>
        <p:spPr bwMode="auto">
          <a:xfrm>
            <a:off x="304800" y="5715000"/>
            <a:ext cx="3429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/>
              <a:t>Selanjutnya... proses data yang &lt;=30</a:t>
            </a:r>
            <a:endParaRPr lang="en-US" altLang="en-US"/>
          </a:p>
        </p:txBody>
      </p:sp>
      <p:sp>
        <p:nvSpPr>
          <p:cNvPr id="19" name="Oval 18"/>
          <p:cNvSpPr/>
          <p:nvPr/>
        </p:nvSpPr>
        <p:spPr>
          <a:xfrm>
            <a:off x="3505200" y="4724400"/>
            <a:ext cx="1447800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id-ID" altLang="en-US" smtClean="0"/>
              <a:t>Pemilihan Atribut (lanj)</a:t>
            </a:r>
          </a:p>
        </p:txBody>
      </p:sp>
      <p:graphicFrame>
        <p:nvGraphicFramePr>
          <p:cNvPr id="7170" name="Object 2"/>
          <p:cNvGraphicFramePr>
            <a:graphicFrameLocks/>
          </p:cNvGraphicFramePr>
          <p:nvPr/>
        </p:nvGraphicFramePr>
        <p:xfrm>
          <a:off x="609600" y="1752600"/>
          <a:ext cx="4411663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Worksheet" r:id="rId3" imgW="6114999" imgH="1790640" progId="Excel.Sheet.8">
                  <p:embed/>
                </p:oleObj>
              </mc:Choice>
              <mc:Fallback>
                <p:oleObj name="Worksheet" r:id="rId3" imgW="6114999" imgH="1790640" progId="Excel.Shee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4411663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11"/>
          <p:cNvSpPr txBox="1">
            <a:spLocks noChangeArrowheads="1"/>
          </p:cNvSpPr>
          <p:nvPr/>
        </p:nvSpPr>
        <p:spPr bwMode="auto">
          <a:xfrm>
            <a:off x="533400" y="1295400"/>
            <a:ext cx="594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/>
              <a:t>Selanjutnya... proses data age&lt;=30</a:t>
            </a:r>
            <a:endParaRPr lang="en-US" altLang="en-US"/>
          </a:p>
        </p:txBody>
      </p:sp>
      <p:sp>
        <p:nvSpPr>
          <p:cNvPr id="7175" name="Text Box 11"/>
          <p:cNvSpPr txBox="1">
            <a:spLocks noChangeArrowheads="1"/>
          </p:cNvSpPr>
          <p:nvPr/>
        </p:nvSpPr>
        <p:spPr bwMode="auto">
          <a:xfrm>
            <a:off x="609600" y="3962400"/>
            <a:ext cx="594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/>
              <a:t>Gain(age) tidak perlu dihitung lagi, hitung gain(student), gain(credit_rating)</a:t>
            </a:r>
            <a:endParaRPr lang="en-US" altLang="en-US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665163" y="3352800"/>
          <a:ext cx="43211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Equation" r:id="rId5" imgW="2984400" imgH="393480" progId="Equation.3">
                  <p:embed/>
                </p:oleObj>
              </mc:Choice>
              <mc:Fallback>
                <p:oleObj name="Equation" r:id="rId5" imgW="298440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3352800"/>
                        <a:ext cx="43211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581025" y="4648200"/>
          <a:ext cx="4198938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Equation" r:id="rId7" imgW="2286000" imgH="393480" progId="Equation.3">
                  <p:embed/>
                </p:oleObj>
              </mc:Choice>
              <mc:Fallback>
                <p:oleObj name="Equation" r:id="rId7" imgW="22860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4648200"/>
                        <a:ext cx="4198938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34"/>
          <p:cNvSpPr txBox="1">
            <a:spLocks noChangeArrowheads="1"/>
          </p:cNvSpPr>
          <p:nvPr/>
        </p:nvSpPr>
        <p:spPr bwMode="auto">
          <a:xfrm>
            <a:off x="609600" y="5410200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Gain (</a:t>
            </a:r>
            <a:r>
              <a:rPr lang="id-ID" altLang="en-US"/>
              <a:t>student</a:t>
            </a:r>
            <a:r>
              <a:rPr lang="en-US" altLang="en-US"/>
              <a:t>) = Info(D) – Info</a:t>
            </a:r>
            <a:r>
              <a:rPr lang="id-ID" altLang="en-US" sz="1400"/>
              <a:t>student</a:t>
            </a:r>
            <a:r>
              <a:rPr lang="en-US" altLang="en-US"/>
              <a:t>(D) </a:t>
            </a:r>
          </a:p>
          <a:p>
            <a:pPr eaLnBrk="1" hangingPunct="1"/>
            <a:r>
              <a:rPr lang="en-US" altLang="en-US"/>
              <a:t>                   =0.9</a:t>
            </a:r>
            <a:r>
              <a:rPr lang="id-ID" altLang="en-US"/>
              <a:t>7</a:t>
            </a:r>
            <a:r>
              <a:rPr lang="en-US" altLang="en-US"/>
              <a:t> – 0 = 0.</a:t>
            </a:r>
            <a:r>
              <a:rPr lang="id-ID" altLang="en-US"/>
              <a:t>97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 smtClean="0"/>
              <a:t>Pemilihan Atribut (lanj)</a:t>
            </a:r>
          </a:p>
        </p:txBody>
      </p:sp>
      <p:graphicFrame>
        <p:nvGraphicFramePr>
          <p:cNvPr id="8194" name="Object 2"/>
          <p:cNvGraphicFramePr>
            <a:graphicFrameLocks/>
          </p:cNvGraphicFramePr>
          <p:nvPr/>
        </p:nvGraphicFramePr>
        <p:xfrm>
          <a:off x="533400" y="1219200"/>
          <a:ext cx="4411663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Worksheet" r:id="rId3" imgW="6114999" imgH="1790640" progId="Excel.Sheet.8">
                  <p:embed/>
                </p:oleObj>
              </mc:Choice>
              <mc:Fallback>
                <p:oleObj name="Worksheet" r:id="rId3" imgW="6114999" imgH="1790640" progId="Excel.Shee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19200"/>
                        <a:ext cx="4411663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457200" y="3276600"/>
          <a:ext cx="43211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Equation" r:id="rId5" imgW="2984400" imgH="393480" progId="Equation.3">
                  <p:embed/>
                </p:oleObj>
              </mc:Choice>
              <mc:Fallback>
                <p:oleObj name="Equation" r:id="rId5" imgW="298440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76600"/>
                        <a:ext cx="43211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381000" y="3657600"/>
          <a:ext cx="48514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Equation" r:id="rId7" imgW="2641320" imgH="393480" progId="Equation.3">
                  <p:embed/>
                </p:oleObj>
              </mc:Choice>
              <mc:Fallback>
                <p:oleObj name="Equation" r:id="rId7" imgW="26413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657600"/>
                        <a:ext cx="4851400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34"/>
          <p:cNvSpPr txBox="1">
            <a:spLocks noChangeArrowheads="1"/>
          </p:cNvSpPr>
          <p:nvPr/>
        </p:nvSpPr>
        <p:spPr bwMode="auto">
          <a:xfrm>
            <a:off x="381000" y="4419600"/>
            <a:ext cx="655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Gain (</a:t>
            </a:r>
            <a:r>
              <a:rPr lang="id-ID" altLang="en-US"/>
              <a:t>credit_rating</a:t>
            </a:r>
            <a:r>
              <a:rPr lang="en-US" altLang="en-US"/>
              <a:t>) = Info(D) – Info</a:t>
            </a:r>
            <a:r>
              <a:rPr lang="id-ID" altLang="en-US" sz="1400"/>
              <a:t>student</a:t>
            </a:r>
            <a:r>
              <a:rPr lang="en-US" altLang="en-US"/>
              <a:t>(D) </a:t>
            </a:r>
          </a:p>
          <a:p>
            <a:pPr eaLnBrk="1" hangingPunct="1"/>
            <a:r>
              <a:rPr lang="en-US" altLang="en-US"/>
              <a:t>                   =0.9</a:t>
            </a:r>
            <a:r>
              <a:rPr lang="id-ID" altLang="en-US"/>
              <a:t>7</a:t>
            </a:r>
            <a:r>
              <a:rPr lang="en-US" altLang="en-US"/>
              <a:t> – 0</a:t>
            </a:r>
            <a:r>
              <a:rPr lang="id-ID" altLang="en-US"/>
              <a:t>.95</a:t>
            </a:r>
            <a:r>
              <a:rPr lang="en-US" altLang="en-US"/>
              <a:t> = </a:t>
            </a:r>
            <a:r>
              <a:rPr lang="en-US" altLang="en-US">
                <a:solidFill>
                  <a:schemeClr val="accent2"/>
                </a:solidFill>
              </a:rPr>
              <a:t>0.</a:t>
            </a:r>
            <a:r>
              <a:rPr lang="id-ID" altLang="en-US">
                <a:solidFill>
                  <a:schemeClr val="accent2"/>
                </a:solidFill>
              </a:rPr>
              <a:t>02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8200" name="Rectangle 10"/>
          <p:cNvSpPr>
            <a:spLocks noChangeArrowheads="1"/>
          </p:cNvSpPr>
          <p:nvPr/>
        </p:nvSpPr>
        <p:spPr bwMode="auto">
          <a:xfrm>
            <a:off x="457200" y="2743200"/>
            <a:ext cx="2736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/>
              <a:t>hitung gain(</a:t>
            </a:r>
            <a:r>
              <a:rPr lang="en-US" altLang="en-US"/>
              <a:t>credit_rating)</a:t>
            </a: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481013" y="5257800"/>
          <a:ext cx="538797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Equation" r:id="rId9" imgW="2933640" imgH="393480" progId="Equation.3">
                  <p:embed/>
                </p:oleObj>
              </mc:Choice>
              <mc:Fallback>
                <p:oleObj name="Equation" r:id="rId9" imgW="293364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5257800"/>
                        <a:ext cx="5387975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Pilihan Atribut (lanj)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962400" y="4572000"/>
            <a:ext cx="1447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  <p:sp>
        <p:nvSpPr>
          <p:cNvPr id="29700" name="Text Box 11"/>
          <p:cNvSpPr txBox="1">
            <a:spLocks noChangeArrowheads="1"/>
          </p:cNvSpPr>
          <p:nvPr/>
        </p:nvSpPr>
        <p:spPr bwMode="auto">
          <a:xfrm>
            <a:off x="5715000" y="4572000"/>
            <a:ext cx="2286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800"/>
              <a:t>Paling besar student</a:t>
            </a:r>
            <a:endParaRPr lang="en-US" altLang="en-US" sz="2800"/>
          </a:p>
        </p:txBody>
      </p:sp>
      <p:sp>
        <p:nvSpPr>
          <p:cNvPr id="29701" name="Rectangle 7"/>
          <p:cNvSpPr>
            <a:spLocks noChangeArrowheads="1"/>
          </p:cNvSpPr>
          <p:nvPr/>
        </p:nvSpPr>
        <p:spPr bwMode="auto">
          <a:xfrm>
            <a:off x="762000" y="2819400"/>
            <a:ext cx="4572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Gain (studet)  = 0.97</a:t>
            </a:r>
          </a:p>
          <a:p>
            <a:pPr eaLnBrk="1" hangingPunct="1"/>
            <a:r>
              <a:rPr lang="en-US" altLang="en-US" sz="2800"/>
              <a:t>Gain (</a:t>
            </a:r>
            <a:r>
              <a:rPr lang="id-ID" altLang="en-US" sz="2800"/>
              <a:t>credit_rating</a:t>
            </a:r>
            <a:r>
              <a:rPr lang="en-US" altLang="en-US" sz="2800"/>
              <a:t> =  0.</a:t>
            </a:r>
            <a:r>
              <a:rPr lang="id-ID" altLang="en-US" sz="2800"/>
              <a:t>02</a:t>
            </a:r>
            <a:endParaRPr lang="en-US" altLang="en-US" sz="2800"/>
          </a:p>
          <a:p>
            <a:pPr eaLnBrk="1" hangingPunct="1"/>
            <a:r>
              <a:rPr lang="en-US" altLang="en-US" sz="2800"/>
              <a:t>Gain (income) =  0.4</a:t>
            </a:r>
          </a:p>
        </p:txBody>
      </p:sp>
      <p:sp>
        <p:nvSpPr>
          <p:cNvPr id="29702" name="Text Box 11"/>
          <p:cNvSpPr txBox="1">
            <a:spLocks noChangeArrowheads="1"/>
          </p:cNvSpPr>
          <p:nvPr/>
        </p:nvSpPr>
        <p:spPr bwMode="auto">
          <a:xfrm>
            <a:off x="685800" y="1676400"/>
            <a:ext cx="762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id-ID" altLang="en-US" sz="2400"/>
              <a:t>Bandingkan </a:t>
            </a:r>
            <a:r>
              <a:rPr lang="en-US" altLang="en-US" sz="2400"/>
              <a:t>semua gain, ambil yang paling besar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14"/>
          <p:cNvSpPr>
            <a:spLocks noChangeShapeType="1"/>
          </p:cNvSpPr>
          <p:nvPr/>
        </p:nvSpPr>
        <p:spPr bwMode="auto">
          <a:xfrm>
            <a:off x="3124200" y="3810000"/>
            <a:ext cx="381000" cy="160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d-ID" altLang="en-US" smtClean="0"/>
              <a:t>Pemilhan Atribut (lanj)</a:t>
            </a:r>
          </a:p>
        </p:txBody>
      </p:sp>
      <p:sp>
        <p:nvSpPr>
          <p:cNvPr id="30724" name="Rectangle 13"/>
          <p:cNvSpPr>
            <a:spLocks noChangeArrowheads="1"/>
          </p:cNvSpPr>
          <p:nvPr/>
        </p:nvSpPr>
        <p:spPr bwMode="auto">
          <a:xfrm>
            <a:off x="4038600" y="1676400"/>
            <a:ext cx="754063" cy="469900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age?</a:t>
            </a:r>
          </a:p>
        </p:txBody>
      </p:sp>
      <p:sp>
        <p:nvSpPr>
          <p:cNvPr id="30725" name="Rectangle 14"/>
          <p:cNvSpPr>
            <a:spLocks noChangeArrowheads="1"/>
          </p:cNvSpPr>
          <p:nvPr/>
        </p:nvSpPr>
        <p:spPr bwMode="auto">
          <a:xfrm>
            <a:off x="3813175" y="2651125"/>
            <a:ext cx="1198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overcast</a:t>
            </a:r>
          </a:p>
        </p:txBody>
      </p:sp>
      <p:sp>
        <p:nvSpPr>
          <p:cNvPr id="30726" name="Line 17"/>
          <p:cNvSpPr>
            <a:spLocks noChangeShapeType="1"/>
          </p:cNvSpPr>
          <p:nvPr/>
        </p:nvSpPr>
        <p:spPr bwMode="auto">
          <a:xfrm flipH="1">
            <a:off x="3279775" y="2041525"/>
            <a:ext cx="6858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30727" name="Line 18"/>
          <p:cNvSpPr>
            <a:spLocks noChangeShapeType="1"/>
          </p:cNvSpPr>
          <p:nvPr/>
        </p:nvSpPr>
        <p:spPr bwMode="auto">
          <a:xfrm flipH="1">
            <a:off x="4411663" y="2214563"/>
            <a:ext cx="1587" cy="54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30728" name="Line 19"/>
          <p:cNvSpPr>
            <a:spLocks noChangeShapeType="1"/>
          </p:cNvSpPr>
          <p:nvPr/>
        </p:nvSpPr>
        <p:spPr bwMode="auto">
          <a:xfrm>
            <a:off x="4897438" y="2133600"/>
            <a:ext cx="820737" cy="669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30729" name="Rectangle 20"/>
          <p:cNvSpPr>
            <a:spLocks noChangeArrowheads="1"/>
          </p:cNvSpPr>
          <p:nvPr/>
        </p:nvSpPr>
        <p:spPr bwMode="auto">
          <a:xfrm>
            <a:off x="2651125" y="2593975"/>
            <a:ext cx="847725" cy="4699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&lt;=30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30" name="Rectangle 21"/>
          <p:cNvSpPr>
            <a:spLocks noChangeArrowheads="1"/>
          </p:cNvSpPr>
          <p:nvPr/>
        </p:nvSpPr>
        <p:spPr bwMode="auto">
          <a:xfrm>
            <a:off x="5589588" y="2711450"/>
            <a:ext cx="661987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&gt;40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0731" name="Line 26"/>
          <p:cNvSpPr>
            <a:spLocks noChangeShapeType="1"/>
          </p:cNvSpPr>
          <p:nvPr/>
        </p:nvSpPr>
        <p:spPr bwMode="auto">
          <a:xfrm>
            <a:off x="4413250" y="3068638"/>
            <a:ext cx="0" cy="4397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30732" name="Rectangle 31"/>
          <p:cNvSpPr>
            <a:spLocks noChangeArrowheads="1"/>
          </p:cNvSpPr>
          <p:nvPr/>
        </p:nvSpPr>
        <p:spPr bwMode="auto">
          <a:xfrm>
            <a:off x="3830638" y="2743200"/>
            <a:ext cx="1066800" cy="3048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b="1">
                <a:latin typeface="Times New Roman" panose="02020603050405020304" pitchFamily="18" charset="0"/>
              </a:rPr>
              <a:t>31..40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33" name="Rectangle 38"/>
          <p:cNvSpPr>
            <a:spLocks noChangeArrowheads="1"/>
          </p:cNvSpPr>
          <p:nvPr/>
        </p:nvSpPr>
        <p:spPr bwMode="auto">
          <a:xfrm>
            <a:off x="4117975" y="3565525"/>
            <a:ext cx="573088" cy="396875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 flipH="1">
            <a:off x="1524000" y="3810000"/>
            <a:ext cx="1295400" cy="1371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30735" name="Rectangle 19"/>
          <p:cNvSpPr>
            <a:spLocks noChangeArrowheads="1"/>
          </p:cNvSpPr>
          <p:nvPr/>
        </p:nvSpPr>
        <p:spPr bwMode="auto">
          <a:xfrm>
            <a:off x="1219200" y="5181600"/>
            <a:ext cx="488950" cy="457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30736" name="Rectangle 20"/>
          <p:cNvSpPr>
            <a:spLocks noChangeArrowheads="1"/>
          </p:cNvSpPr>
          <p:nvPr/>
        </p:nvSpPr>
        <p:spPr bwMode="auto">
          <a:xfrm>
            <a:off x="3219450" y="5181600"/>
            <a:ext cx="590550" cy="45720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0737" name="Rectangle 27"/>
          <p:cNvSpPr>
            <a:spLocks noChangeArrowheads="1"/>
          </p:cNvSpPr>
          <p:nvPr/>
        </p:nvSpPr>
        <p:spPr bwMode="auto">
          <a:xfrm>
            <a:off x="2971800" y="4495800"/>
            <a:ext cx="590550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0738" name="Rectangle 28"/>
          <p:cNvSpPr>
            <a:spLocks noChangeArrowheads="1"/>
          </p:cNvSpPr>
          <p:nvPr/>
        </p:nvSpPr>
        <p:spPr bwMode="auto">
          <a:xfrm>
            <a:off x="1524000" y="4495800"/>
            <a:ext cx="6858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30739" name="Rectangle 7"/>
          <p:cNvSpPr>
            <a:spLocks noChangeArrowheads="1"/>
          </p:cNvSpPr>
          <p:nvPr/>
        </p:nvSpPr>
        <p:spPr bwMode="auto">
          <a:xfrm>
            <a:off x="2362200" y="3352800"/>
            <a:ext cx="1211263" cy="469900"/>
          </a:xfrm>
          <a:prstGeom prst="rect">
            <a:avLst/>
          </a:prstGeom>
          <a:solidFill>
            <a:srgbClr val="00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student?</a:t>
            </a:r>
          </a:p>
        </p:txBody>
      </p:sp>
      <p:sp>
        <p:nvSpPr>
          <p:cNvPr id="30740" name="Line 26"/>
          <p:cNvSpPr>
            <a:spLocks noChangeShapeType="1"/>
          </p:cNvSpPr>
          <p:nvPr/>
        </p:nvSpPr>
        <p:spPr bwMode="auto">
          <a:xfrm>
            <a:off x="2971800" y="2895600"/>
            <a:ext cx="0" cy="4397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1" name="Right Arrow 20"/>
          <p:cNvSpPr/>
          <p:nvPr/>
        </p:nvSpPr>
        <p:spPr>
          <a:xfrm rot="2034975">
            <a:off x="885825" y="2638425"/>
            <a:ext cx="14478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mtClean="0"/>
              <a:t>Latihan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1371600"/>
          <a:ext cx="7848600" cy="5362956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 b="1">
                          <a:latin typeface="Times New Roman"/>
                          <a:ea typeface="Times New Roman"/>
                          <a:cs typeface="Times New Roman"/>
                        </a:rPr>
                        <a:t>No 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Kelas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Kulit Buah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Warna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Ukuran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Bau</a:t>
                      </a:r>
                      <a:endParaRPr lang="en-US" sz="18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Kasar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Coklat 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Kasar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Hijau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Berbahaya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Halus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Merah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Lunak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Kasar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Hijau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Lunak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Kasar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Merah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Halus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Merah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7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Halus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Coklat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8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Berbahaya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Kasar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Hijau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Lunak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9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Berbahaya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Halus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Hijau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10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Kasar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Merah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11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Halus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Coklat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Lunak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12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Berbahaya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Halus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Hijau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13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Kasar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Merah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Lunak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14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Berbahaya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Halus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Merah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15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Aman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Halus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Merah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54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800">
                          <a:latin typeface="Times New Roman"/>
                          <a:ea typeface="Times New Roman"/>
                          <a:cs typeface="Times New Roman"/>
                        </a:rPr>
                        <a:t>16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Berbahaya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Kasar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Hijau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Kecil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Keras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Mengapa Decision Tree?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Mudah diimplementasikan</a:t>
            </a:r>
          </a:p>
          <a:p>
            <a:pPr eaLnBrk="1" hangingPunct="1"/>
            <a:r>
              <a:rPr lang="en-US" altLang="en-US" smtClean="0"/>
              <a:t>Hipotesis yang dihasilkan mudah dipahami</a:t>
            </a:r>
          </a:p>
          <a:p>
            <a:pPr eaLnBrk="1" hangingPunct="1"/>
            <a:r>
              <a:rPr lang="en-US" altLang="en-US" smtClean="0"/>
              <a:t>Efisien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Decision Tree Cocok </a:t>
            </a:r>
            <a:br>
              <a:rPr lang="en-US" altLang="en-US" sz="4000" smtClean="0"/>
            </a:br>
            <a:r>
              <a:rPr lang="en-US" altLang="en-US" sz="4000" smtClean="0"/>
              <a:t>untuk Masalah: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Data dalam bentuk atribut-nilai. Kondisi ideal adalah jika isi nilai jumlahnya sedikit. Misalnya: “panas”, “sedang”, “dingin”.</a:t>
            </a:r>
          </a:p>
          <a:p>
            <a:pPr eaLnBrk="1" hangingPunct="1"/>
            <a:r>
              <a:rPr lang="en-US" altLang="en-US" smtClean="0"/>
              <a:t>Output diskrit.</a:t>
            </a:r>
          </a:p>
          <a:p>
            <a:pPr eaLnBrk="1" hangingPunct="1"/>
            <a:r>
              <a:rPr lang="en-US" altLang="en-US" smtClean="0"/>
              <a:t>Training data dapat tidak lengkap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Contoh Hasil Penelitian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2000" smtClean="0"/>
              <a:t>Prediksi Tingkat Kelulusan Mahasiswa Tepat Waktu Menggunakan Naive Bayes: Studi Kasus UIN Syarif Hidayatullah Jakarta (Salmu &amp; Solichin, 2017) – </a:t>
            </a:r>
            <a:r>
              <a:rPr lang="en-ID" sz="2000" smtClean="0">
                <a:hlinkClick r:id="rId2"/>
              </a:rPr>
              <a:t>Unduh</a:t>
            </a:r>
            <a:endParaRPr lang="en-ID" sz="2000" smtClean="0"/>
          </a:p>
          <a:p>
            <a:r>
              <a:rPr lang="en-ID" sz="2000" smtClean="0"/>
              <a:t>Analisis dalam Menentukan Prediksi Keberhasilan Penawaran Kredit bagi Pensiunan Pegawai Negeri Sipil (Studi Kasus: PT Bank XYZ) (Palendeng &amp; Solichin, 2018) – </a:t>
            </a:r>
            <a:r>
              <a:rPr lang="en-ID" sz="2000" smtClean="0">
                <a:hlinkClick r:id="rId3"/>
              </a:rPr>
              <a:t>Unduh</a:t>
            </a:r>
            <a:endParaRPr lang="en-ID" sz="2000" smtClean="0"/>
          </a:p>
          <a:p>
            <a:r>
              <a:rPr lang="en-ID" sz="2000" smtClean="0"/>
              <a:t>Penerapan Algoritma C45 Dalam Mendeteksi Perilaku Nasabah Mikro Kredit Usaha Menggunakan Aplikasi Rapid Miner Studi Kasus PT. Bank Mandiri, Tbk (Persero). (Hallyana, 2012). </a:t>
            </a:r>
          </a:p>
          <a:p>
            <a:r>
              <a:rPr lang="en-ID" sz="2000" smtClean="0"/>
              <a:t>Deteksi Dini Penyakit Paru Dengan Metoda Bayesian Berbasis Android (Kurnia dkk, 2016) - </a:t>
            </a:r>
            <a:r>
              <a:rPr lang="en-ID" sz="2000" smtClean="0">
                <a:hlinkClick r:id="rId4"/>
              </a:rPr>
              <a:t>Unduh</a:t>
            </a:r>
            <a:r>
              <a:rPr lang="en-ID" sz="2000" smtClean="0"/>
              <a:t> </a:t>
            </a:r>
          </a:p>
          <a:p>
            <a:endParaRPr lang="en-ID" sz="2000"/>
          </a:p>
        </p:txBody>
      </p:sp>
    </p:spTree>
    <p:extLst>
      <p:ext uri="{BB962C8B-B14F-4D97-AF65-F5344CB8AC3E}">
        <p14:creationId xmlns:p14="http://schemas.microsoft.com/office/powerpoint/2010/main" val="354468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Masalah DT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Overfitting:  terlalu mengikuti training data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 smtClean="0"/>
              <a:t>Terlalu banyak cabang, merefleksikan anomali akibat noise atau outlier.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 smtClean="0"/>
              <a:t>Akurasi rendah untuk data baru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Dua pendekatan untuk menghindari overfitting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 smtClean="0"/>
              <a:t>Prepruning: Hentikan pembuatan tree di awal. Tidak mensplit node jika goodness measure dibawah threshold.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1800" smtClean="0"/>
              <a:t>Sulit untuk menentukan threshold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800" smtClean="0"/>
              <a:t>Postpruning: Buang cabang setelah tree jadi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1800" smtClean="0"/>
              <a:t>Menggunakan data yang berbeda dengan training untuk menentukan pruned tree yang terbaik. </a:t>
            </a:r>
          </a:p>
          <a:p>
            <a:pPr eaLnBrk="1" hangingPunct="1">
              <a:lnSpc>
                <a:spcPct val="80000"/>
              </a:lnSpc>
            </a:pPr>
            <a:endParaRPr lang="en-US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Bayesian Classification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P( H | X )  Kemungkinan H benar jika X. X adalah kumpulah </a:t>
            </a:r>
            <a:r>
              <a:rPr lang="en-US" altLang="en-US" sz="2800" b="1" smtClean="0"/>
              <a:t>atribut.</a:t>
            </a:r>
          </a:p>
          <a:p>
            <a:pPr eaLnBrk="1" hangingPunct="1"/>
            <a:r>
              <a:rPr lang="en-US" altLang="en-US" sz="2800" smtClean="0"/>
              <a:t>P(H) Kemungkinan H di data, independen terhadap X</a:t>
            </a:r>
          </a:p>
          <a:p>
            <a:pPr eaLnBrk="1" hangingPunct="1"/>
            <a:r>
              <a:rPr lang="en-US" altLang="en-US" sz="2800" smtClean="0"/>
              <a:t>P (“Single” | “muka sayu”, “baju berantakan”, “jalan sendiri”)  </a:t>
            </a:r>
            <a:r>
              <a:rPr lang="en-US" altLang="en-US" sz="2800" smtClean="0">
                <a:sym typeface="Wingdings" panose="05000000000000000000" pitchFamily="2" charset="2"/>
              </a:rPr>
              <a:t> nilainya besar</a:t>
            </a:r>
          </a:p>
          <a:p>
            <a:pPr eaLnBrk="1" hangingPunct="1"/>
            <a:r>
              <a:rPr lang="en-US" altLang="en-US" sz="2800" smtClean="0"/>
              <a:t>P (“Non Single” | “muka ceria”, “baju rapi”, “jalan selalu berdua”)  </a:t>
            </a:r>
            <a:r>
              <a:rPr lang="en-US" altLang="en-US" sz="2800" smtClean="0">
                <a:sym typeface="Wingdings" panose="05000000000000000000" pitchFamily="2" charset="2"/>
              </a:rPr>
              <a:t> nilainya besar</a:t>
            </a:r>
          </a:p>
          <a:p>
            <a:pPr eaLnBrk="1" hangingPunct="1"/>
            <a:r>
              <a:rPr lang="en-US" altLang="en-US" sz="2800" smtClean="0">
                <a:sym typeface="Wingdings" panose="05000000000000000000" pitchFamily="2" charset="2"/>
              </a:rPr>
              <a:t>P (“Single”) =  jumlah single / jumlah mahasiwa</a:t>
            </a:r>
          </a:p>
          <a:p>
            <a:pPr eaLnBrk="1" hangingPunct="1"/>
            <a:endParaRPr lang="en-US" altLang="en-US" sz="2800" smtClean="0">
              <a:sym typeface="Wingdings" panose="05000000000000000000" pitchFamily="2" charset="2"/>
            </a:endParaRPr>
          </a:p>
          <a:p>
            <a:pPr eaLnBrk="1" hangingPunct="1">
              <a:buFontTx/>
              <a:buNone/>
            </a:pPr>
            <a:endParaRPr lang="en-US" altLang="en-US" sz="2800" smtClean="0">
              <a:sym typeface="Wingdings" panose="05000000000000000000" pitchFamily="2" charset="2"/>
            </a:endParaRPr>
          </a:p>
          <a:p>
            <a:pPr eaLnBrk="1" hangingPunct="1">
              <a:buFontTx/>
              <a:buNone/>
            </a:pP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762000"/>
            <a:ext cx="8382000" cy="54102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P( H | X )  </a:t>
            </a:r>
            <a:r>
              <a:rPr lang="en-US" altLang="en-US" sz="2800" smtClean="0">
                <a:sym typeface="Wingdings" panose="05000000000000000000" pitchFamily="2" charset="2"/>
              </a:rPr>
              <a:t> posterior</a:t>
            </a:r>
            <a:endParaRPr lang="en-US" altLang="en-US" sz="2800" smtClean="0"/>
          </a:p>
          <a:p>
            <a:pPr eaLnBrk="1" hangingPunct="1"/>
            <a:r>
              <a:rPr lang="en-US" altLang="en-US" sz="2800" smtClean="0"/>
              <a:t>P(H) </a:t>
            </a:r>
            <a:r>
              <a:rPr lang="en-US" altLang="en-US" sz="2800" smtClean="0">
                <a:sym typeface="Wingdings" panose="05000000000000000000" pitchFamily="2" charset="2"/>
              </a:rPr>
              <a:t> a priori</a:t>
            </a:r>
          </a:p>
          <a:p>
            <a:pPr eaLnBrk="1" hangingPunct="1"/>
            <a:r>
              <a:rPr lang="en-US" altLang="en-US" sz="2800" smtClean="0">
                <a:sym typeface="Wingdings" panose="05000000000000000000" pitchFamily="2" charset="2"/>
              </a:rPr>
              <a:t>P (X | H) probabilitas X, jika kita ketahui bahwa H benar  data training</a:t>
            </a:r>
          </a:p>
          <a:p>
            <a:pPr eaLnBrk="1" hangingPunct="1"/>
            <a:r>
              <a:rPr lang="en-US" altLang="en-US" sz="2800" smtClean="0">
                <a:sym typeface="Wingdings" panose="05000000000000000000" pitchFamily="2" charset="2"/>
              </a:rPr>
              <a:t>Kegiatan klasifikasi: kegiatan mencari  P (H | X) yang paling maksimal</a:t>
            </a:r>
          </a:p>
          <a:p>
            <a:pPr eaLnBrk="1" hangingPunct="1"/>
            <a:r>
              <a:rPr lang="en-US" altLang="en-US" sz="2800" smtClean="0">
                <a:sym typeface="Wingdings" panose="05000000000000000000" pitchFamily="2" charset="2"/>
              </a:rPr>
              <a:t>Teorema Bayes:</a:t>
            </a:r>
            <a:endParaRPr lang="en-US" altLang="en-US" sz="2800" smtClean="0"/>
          </a:p>
        </p:txBody>
      </p:sp>
      <p:graphicFrame>
        <p:nvGraphicFramePr>
          <p:cNvPr id="9218" name="Object 15"/>
          <p:cNvGraphicFramePr>
            <a:graphicFrameLocks noGrp="1" noChangeAspect="1"/>
          </p:cNvGraphicFramePr>
          <p:nvPr>
            <p:ph sz="half" idx="2"/>
          </p:nvPr>
        </p:nvGraphicFramePr>
        <p:xfrm>
          <a:off x="2590800" y="4648200"/>
          <a:ext cx="38862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3" imgW="2463480" imgH="558720" progId="Equation.3">
                  <p:embed/>
                </p:oleObj>
              </mc:Choice>
              <mc:Fallback>
                <p:oleObj name="Equation" r:id="rId3" imgW="2463480" imgH="5587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648200"/>
                        <a:ext cx="3886200" cy="881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Klasifikasi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/>
              <a:t>X = (“muka cerah”, “jalan sendiri”, “baju rapi”)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Kelasnya Single atau Non Single?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Cari P(H|X) yang paling besar: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( “Single” | “muka cerah”, “jalan sendiri”, “baju rapi”)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Atau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( “</a:t>
            </a:r>
            <a:r>
              <a:rPr lang="en-US" altLang="en-US" b="1" smtClean="0"/>
              <a:t>Non </a:t>
            </a:r>
            <a:r>
              <a:rPr lang="en-US" altLang="en-US" smtClean="0"/>
              <a:t>Single” | “muka cerah”, “jalan sendiri”, “baju rapi”)</a:t>
            </a:r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d-ID" altLang="en-US" smtClean="0"/>
          </a:p>
        </p:txBody>
      </p:sp>
      <p:graphicFrame>
        <p:nvGraphicFramePr>
          <p:cNvPr id="10242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905000" y="2590800"/>
          <a:ext cx="4876800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3" imgW="2501640" imgH="647640" progId="Equation.3">
                  <p:embed/>
                </p:oleObj>
              </mc:Choice>
              <mc:Fallback>
                <p:oleObj name="Equation" r:id="rId3" imgW="2501640" imgH="647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90800"/>
                        <a:ext cx="4876800" cy="1262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457200" y="1600200"/>
            <a:ext cx="8686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/>
              <a:t>Harus memaksimalkan (C</a:t>
            </a:r>
            <a:r>
              <a:rPr lang="en-US" altLang="en-US" sz="3200" baseline="-25000"/>
              <a:t>i</a:t>
            </a:r>
            <a:r>
              <a:rPr lang="en-US" altLang="en-US" sz="3200"/>
              <a:t>: kelas ke i)</a:t>
            </a:r>
          </a:p>
          <a:p>
            <a:pPr eaLnBrk="1" hangingPunct="1">
              <a:spcBef>
                <a:spcPct val="20000"/>
              </a:spcBef>
            </a:pPr>
            <a:endParaRPr lang="en-US" altLang="en-US" sz="3200"/>
          </a:p>
          <a:p>
            <a:pPr eaLnBrk="1" hangingPunct="1">
              <a:spcBef>
                <a:spcPct val="20000"/>
              </a:spcBef>
            </a:pPr>
            <a:endParaRPr lang="en-US" altLang="en-US" sz="3200"/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457200" y="4038600"/>
            <a:ext cx="8686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200"/>
              <a:t>Karena P(X) konstan untuk setiap C</a:t>
            </a:r>
            <a:r>
              <a:rPr lang="en-US" altLang="en-US" sz="3200" i="1"/>
              <a:t>i</a:t>
            </a:r>
            <a:r>
              <a:rPr lang="en-US" altLang="en-US" sz="3200"/>
              <a:t> maka bisa ditulis, pencarian max untuk:</a:t>
            </a:r>
            <a:endParaRPr lang="en-US" altLang="en-US" sz="3200" i="1"/>
          </a:p>
          <a:p>
            <a:pPr eaLnBrk="1" hangingPunct="1">
              <a:spcBef>
                <a:spcPct val="20000"/>
              </a:spcBef>
            </a:pPr>
            <a:endParaRPr lang="en-US" altLang="en-US" sz="3200"/>
          </a:p>
          <a:p>
            <a:pPr eaLnBrk="1" hangingPunct="1">
              <a:spcBef>
                <a:spcPct val="20000"/>
              </a:spcBef>
            </a:pPr>
            <a:endParaRPr lang="en-US" altLang="en-US" sz="3200"/>
          </a:p>
        </p:txBody>
      </p:sp>
      <p:graphicFrame>
        <p:nvGraphicFramePr>
          <p:cNvPr id="10243" name="Object 18"/>
          <p:cNvGraphicFramePr>
            <a:graphicFrameLocks noGrp="1" noChangeAspect="1"/>
          </p:cNvGraphicFramePr>
          <p:nvPr>
            <p:ph sz="half" idx="2"/>
          </p:nvPr>
        </p:nvGraphicFramePr>
        <p:xfrm>
          <a:off x="1752600" y="5334000"/>
          <a:ext cx="53340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5" imgW="2476440" imgH="380880" progId="Equation.3">
                  <p:embed/>
                </p:oleObj>
              </mc:Choice>
              <mc:Fallback>
                <p:oleObj name="Equation" r:id="rId5" imgW="2476440" imgH="3808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334000"/>
                        <a:ext cx="5334000" cy="820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Naïve Bayes Classifier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2895600"/>
          </a:xfrm>
        </p:spPr>
        <p:txBody>
          <a:bodyPr/>
          <a:lstStyle/>
          <a:p>
            <a:pPr eaLnBrk="1" hangingPunct="1"/>
            <a:r>
              <a:rPr lang="en-US" altLang="en-US" smtClean="0"/>
              <a:t>Penyederhanaan masalah: Tidak ada kaitan antar atribut “jalan sendiri” tidak terakait dengan “muka sayu”</a:t>
            </a:r>
          </a:p>
          <a:p>
            <a:pPr eaLnBrk="1" hangingPunct="1"/>
            <a:endParaRPr lang="en-US" altLang="en-US" smtClean="0"/>
          </a:p>
        </p:txBody>
      </p:sp>
      <p:graphicFrame>
        <p:nvGraphicFramePr>
          <p:cNvPr id="11266" name="Object 6"/>
          <p:cNvGraphicFramePr>
            <a:graphicFrameLocks noGrp="1"/>
          </p:cNvGraphicFramePr>
          <p:nvPr>
            <p:ph sz="half" idx="2"/>
          </p:nvPr>
        </p:nvGraphicFramePr>
        <p:xfrm>
          <a:off x="609600" y="3429000"/>
          <a:ext cx="7772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3" imgW="4089240" imgH="507960" progId="Equation.3">
                  <p:embed/>
                </p:oleObj>
              </mc:Choice>
              <mc:Fallback>
                <p:oleObj name="Equation" r:id="rId3" imgW="4089240" imgH="50796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429000"/>
                        <a:ext cx="77724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8"/>
          <p:cNvSpPr>
            <a:spLocks noChangeArrowheads="1"/>
          </p:cNvSpPr>
          <p:nvPr/>
        </p:nvSpPr>
        <p:spPr bwMode="auto">
          <a:xfrm>
            <a:off x="533400" y="4953000"/>
            <a:ext cx="8153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1" hangingPunct="1">
              <a:spcBef>
                <a:spcPct val="20000"/>
              </a:spcBef>
            </a:pPr>
            <a:r>
              <a:rPr lang="en-US" altLang="en-US" sz="3200"/>
              <a:t>X</a:t>
            </a:r>
            <a:r>
              <a:rPr lang="en-US" altLang="en-US" sz="3200" baseline="-25000"/>
              <a:t>1</a:t>
            </a:r>
            <a:r>
              <a:rPr lang="en-US" altLang="en-US" sz="3200"/>
              <a:t>: atribut ke-1  (“jalan sendiri”)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3200"/>
              <a:t>X</a:t>
            </a:r>
            <a:r>
              <a:rPr lang="en-US" altLang="en-US" sz="2800" baseline="-25000"/>
              <a:t>n</a:t>
            </a:r>
            <a:r>
              <a:rPr lang="en-US" altLang="en-US" sz="2800"/>
              <a:t>: atribut ke-n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Naïve Bayes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Jika bentuknya kategori , 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P(x</a:t>
            </a:r>
            <a:r>
              <a:rPr lang="en-US" altLang="en-US" baseline="-25000" smtClean="0"/>
              <a:t>k</a:t>
            </a:r>
            <a:r>
              <a:rPr lang="en-US" altLang="en-US" smtClean="0"/>
              <a:t>|C</a:t>
            </a:r>
            <a:r>
              <a:rPr lang="en-US" altLang="en-US" baseline="-25000" smtClean="0"/>
              <a:t>i</a:t>
            </a:r>
            <a:r>
              <a:rPr lang="en-US" altLang="en-US" smtClean="0"/>
              <a:t>) =  jumlah kelas C</a:t>
            </a:r>
            <a:r>
              <a:rPr lang="en-US" altLang="en-US" baseline="-25000" smtClean="0"/>
              <a:t>i</a:t>
            </a:r>
            <a:r>
              <a:rPr lang="en-US" altLang="en-US" smtClean="0"/>
              <a:t> yang memiliki x</a:t>
            </a:r>
            <a:r>
              <a:rPr lang="en-US" altLang="en-US" baseline="-25000" smtClean="0"/>
              <a:t>k</a:t>
            </a:r>
            <a:r>
              <a:rPr lang="en-US" altLang="en-US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dibagi 	| C</a:t>
            </a:r>
            <a:r>
              <a:rPr lang="en-US" altLang="en-US" baseline="-25000" smtClean="0"/>
              <a:t>i </a:t>
            </a:r>
            <a:r>
              <a:rPr lang="en-US" altLang="en-US" smtClean="0"/>
              <a:t>| (jumlah anggota kelas C</a:t>
            </a:r>
            <a:r>
              <a:rPr lang="en-US" altLang="en-US" baseline="-25000" smtClean="0"/>
              <a:t>i</a:t>
            </a:r>
            <a:r>
              <a:rPr lang="en-US" altLang="en-US" smtClean="0"/>
              <a:t> di data contoh)</a:t>
            </a:r>
          </a:p>
          <a:p>
            <a:pPr eaLnBrk="1" hangingPunct="1"/>
            <a:r>
              <a:rPr lang="en-US" altLang="en-US" smtClean="0"/>
              <a:t>Jika bentuknya continous dapat menggunakan distribusi gaussian</a:t>
            </a:r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Contoh Naïve Bayes</a:t>
            </a:r>
          </a:p>
        </p:txBody>
      </p:sp>
      <p:graphicFrame>
        <p:nvGraphicFramePr>
          <p:cNvPr id="12290" name="Object 4"/>
          <p:cNvGraphicFramePr>
            <a:graphicFrameLocks noGrp="1"/>
          </p:cNvGraphicFramePr>
          <p:nvPr>
            <p:ph idx="1"/>
          </p:nvPr>
        </p:nvGraphicFramePr>
        <p:xfrm>
          <a:off x="3352800" y="1219200"/>
          <a:ext cx="510540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Worksheet" r:id="rId3" imgW="4324438" imgH="4457652" progId="Excel.Sheet.8">
                  <p:embed/>
                </p:oleObj>
              </mc:Choice>
              <mc:Fallback>
                <p:oleObj name="Worksheet" r:id="rId3" imgW="4324438" imgH="4457652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219200"/>
                        <a:ext cx="5105400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Contoh Naïve Bayes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304800" y="609600"/>
            <a:ext cx="8305800" cy="645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P(Ci):   </a:t>
            </a:r>
          </a:p>
          <a:p>
            <a:pPr eaLnBrk="1" hangingPunct="1"/>
            <a:r>
              <a:rPr lang="en-US" altLang="en-US"/>
              <a:t>P(buys_computer = “yes”)  = 9/14 = 0.643</a:t>
            </a:r>
          </a:p>
          <a:p>
            <a:pPr eaLnBrk="1" hangingPunct="1"/>
            <a:r>
              <a:rPr lang="en-US" altLang="en-US"/>
              <a:t>P(buys_computer = “no”) = 5/14= 0.357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 b="1"/>
              <a:t>Training:</a:t>
            </a:r>
            <a:r>
              <a:rPr lang="en-US" altLang="en-US"/>
              <a:t> Hitung  P(X|Ci)  untuk setiap kelas</a:t>
            </a:r>
          </a:p>
          <a:p>
            <a:pPr eaLnBrk="1" hangingPunct="1"/>
            <a:r>
              <a:rPr lang="en-US" altLang="en-US"/>
              <a:t>     P(age = “&lt;=30” | buys_computer = “yes”)  = 2/9 = 0.222</a:t>
            </a:r>
          </a:p>
          <a:p>
            <a:pPr eaLnBrk="1" hangingPunct="1"/>
            <a:r>
              <a:rPr lang="en-US" altLang="en-US"/>
              <a:t>     P(age = “&lt;= 30” | buys_computer = “no”) = 3/5 = 0.6</a:t>
            </a:r>
          </a:p>
          <a:p>
            <a:pPr eaLnBrk="1" hangingPunct="1"/>
            <a:r>
              <a:rPr lang="en-US" altLang="en-US"/>
              <a:t>     P(income = “medium” | buys_computer = “yes”) = 4/9 = 0.444</a:t>
            </a:r>
          </a:p>
          <a:p>
            <a:pPr eaLnBrk="1" hangingPunct="1"/>
            <a:r>
              <a:rPr lang="en-US" altLang="en-US"/>
              <a:t>     P(income = “medium” | buys_computer = “no”) = 2/5 = 0.4</a:t>
            </a:r>
          </a:p>
          <a:p>
            <a:pPr eaLnBrk="1" hangingPunct="1"/>
            <a:r>
              <a:rPr lang="en-US" altLang="en-US"/>
              <a:t>     P(student = “yes” | buys_computer = “yes) = 6/9 = 0.667</a:t>
            </a:r>
          </a:p>
          <a:p>
            <a:pPr eaLnBrk="1" hangingPunct="1"/>
            <a:r>
              <a:rPr lang="en-US" altLang="en-US"/>
              <a:t>     P(student = “yes” | buys_computer = “no”) = 1/5 = 0.2</a:t>
            </a:r>
          </a:p>
          <a:p>
            <a:pPr eaLnBrk="1" hangingPunct="1"/>
            <a:r>
              <a:rPr lang="en-US" altLang="en-US"/>
              <a:t>     P(credit_rating = “fair” | buys_computer = “yes”) = 6/9 = 0.667</a:t>
            </a:r>
          </a:p>
          <a:p>
            <a:pPr eaLnBrk="1" hangingPunct="1"/>
            <a:r>
              <a:rPr lang="en-US" altLang="en-US"/>
              <a:t>     P(credit_rating = “fair” | buys_computer = “no”) = 2/5 = 0.4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 b="1"/>
              <a:t> Klasifikasi: X = (age &lt;= 30 , income = medium, student = yes, credit_rating = fair)</a:t>
            </a:r>
          </a:p>
          <a:p>
            <a:pPr eaLnBrk="1" hangingPunct="1"/>
            <a:endParaRPr lang="en-US" altLang="en-US" b="1"/>
          </a:p>
          <a:p>
            <a:pPr eaLnBrk="1" hangingPunct="1"/>
            <a:r>
              <a:rPr lang="en-US" altLang="en-US"/>
              <a:t> </a:t>
            </a:r>
            <a:r>
              <a:rPr lang="en-US" altLang="en-US" b="1"/>
              <a:t>P(X|Ci) :</a:t>
            </a:r>
            <a:r>
              <a:rPr lang="en-US" altLang="en-US"/>
              <a:t> P(X|buys_computer = “yes”) = 0.222 x 0.444 x 0.667 x 0.667 = 0.044</a:t>
            </a:r>
          </a:p>
          <a:p>
            <a:pPr eaLnBrk="1" hangingPunct="1"/>
            <a:r>
              <a:rPr lang="en-US" altLang="en-US"/>
              <a:t>                P(X|buys_computer = “no”) = 0.6 x 0.4 x 0.2 x 0.4 = 0.019</a:t>
            </a:r>
          </a:p>
          <a:p>
            <a:pPr eaLnBrk="1" hangingPunct="1"/>
            <a:r>
              <a:rPr lang="en-US" altLang="en-US" b="1"/>
              <a:t>P(X|Ci)*P(Ci) : </a:t>
            </a:r>
          </a:p>
          <a:p>
            <a:pPr eaLnBrk="1" hangingPunct="1"/>
            <a:r>
              <a:rPr lang="en-US" altLang="en-US"/>
              <a:t>P(X|buys_computer = “yes”) * P(buys_computer = “yes”) = 0.028</a:t>
            </a:r>
            <a:r>
              <a:rPr lang="en-US" altLang="en-US" b="1"/>
              <a:t> </a:t>
            </a:r>
            <a:r>
              <a:rPr lang="en-US" altLang="en-US" b="1">
                <a:sym typeface="Wingdings" panose="05000000000000000000" pitchFamily="2" charset="2"/>
              </a:rPr>
              <a:t></a:t>
            </a:r>
            <a:r>
              <a:rPr lang="en-US" altLang="en-US" b="1"/>
              <a:t> </a:t>
            </a:r>
            <a:r>
              <a:rPr lang="en-US" altLang="en-US"/>
              <a:t>P(X|buys_computer = “no”) * P(buys_computer = “no”) = 0.007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 sz="1600" b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Pro, Cons Naïve Bayes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Keuntungan </a:t>
            </a:r>
          </a:p>
          <a:p>
            <a:pPr lvl="1" eaLnBrk="1" hangingPunct="1"/>
            <a:r>
              <a:rPr lang="en-US" altLang="en-US" smtClean="0"/>
              <a:t>Mudah untuk dibuat</a:t>
            </a:r>
          </a:p>
          <a:p>
            <a:pPr lvl="1" eaLnBrk="1" hangingPunct="1"/>
            <a:r>
              <a:rPr lang="en-US" altLang="en-US" smtClean="0"/>
              <a:t>Hasil bagus</a:t>
            </a:r>
          </a:p>
          <a:p>
            <a:pPr eaLnBrk="1" hangingPunct="1"/>
            <a:r>
              <a:rPr lang="en-US" altLang="en-US" smtClean="0"/>
              <a:t>Kerugian</a:t>
            </a:r>
          </a:p>
          <a:p>
            <a:pPr lvl="1" eaLnBrk="1" hangingPunct="1"/>
            <a:r>
              <a:rPr lang="en-US" altLang="en-US" smtClean="0"/>
              <a:t>Asumsi independence antar atribut membuat akurasi berkurang (karena biasanya ada keterkaitan)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Contoh Kasus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Input: data mahasiswa</a:t>
            </a:r>
          </a:p>
          <a:p>
            <a:r>
              <a:rPr lang="en-US" altLang="en-US" smtClean="0"/>
              <a:t>Output: dua kelas (lulus_tepat_waktu dan lulus_terlambat)</a:t>
            </a:r>
          </a:p>
          <a:p>
            <a:endParaRPr lang="en-US" altLang="en-US" smtClean="0"/>
          </a:p>
          <a:p>
            <a:pPr>
              <a:buFontTx/>
              <a:buNone/>
            </a:pPr>
            <a:r>
              <a:rPr lang="en-US" altLang="en-US" smtClean="0"/>
              <a:t>	Bagaimana kalau diberikan data input mahasiswa, sistem secara otomatis menentukan mhs tersebut akan lulus tepat waktu atau terlambat?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Supervised vs. Unsupervised Learning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mtClean="0">
                <a:solidFill>
                  <a:srgbClr val="F83F24"/>
                </a:solidFill>
              </a:rPr>
              <a:t>Supervised learning (classification)</a:t>
            </a:r>
            <a:endParaRPr lang="en-US" altLang="en-US" smtClean="0"/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Supervision: Data pelatihan mengandung label kelas.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Data diklasifikasikan menggunakan model.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mtClean="0">
                <a:solidFill>
                  <a:srgbClr val="F83F24"/>
                </a:solidFill>
              </a:rPr>
              <a:t>Unsupervised learning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rgbClr val="FF3300"/>
                </a:solidFill>
              </a:rPr>
              <a:t>(clustering)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Data pelatihan tidak mengandung label kelas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Mencari kelas atau cluster di dalam data.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mtClean="0"/>
              <a:t>Akan dijelaskan terpisah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Pembuatan Model</a:t>
            </a: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2189163" y="1927225"/>
            <a:ext cx="1698625" cy="1506538"/>
            <a:chOff x="1283" y="1118"/>
            <a:chExt cx="1070" cy="949"/>
          </a:xfrm>
        </p:grpSpPr>
        <p:pic>
          <p:nvPicPr>
            <p:cNvPr id="1040" name="Picture 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1" name="Rectangle 6"/>
            <p:cNvSpPr>
              <a:spLocks noChangeArrowheads="1"/>
            </p:cNvSpPr>
            <p:nvPr/>
          </p:nvSpPr>
          <p:spPr bwMode="auto">
            <a:xfrm>
              <a:off x="1347" y="1398"/>
              <a:ext cx="93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Data Pelatihan</a:t>
              </a:r>
            </a:p>
          </p:txBody>
        </p:sp>
      </p:grpSp>
      <p:graphicFrame>
        <p:nvGraphicFramePr>
          <p:cNvPr id="1026" name="Object 7"/>
          <p:cNvGraphicFramePr>
            <a:graphicFrameLocks/>
          </p:cNvGraphicFramePr>
          <p:nvPr/>
        </p:nvGraphicFramePr>
        <p:xfrm>
          <a:off x="233363" y="3733800"/>
          <a:ext cx="5751512" cy="213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Worksheet" r:id="rId4" imgW="5067330" imgH="2066881" progId="Excel.Sheet.8">
                  <p:embed/>
                </p:oleObj>
              </mc:Choice>
              <mc:Fallback>
                <p:oleObj name="Worksheet" r:id="rId4" imgW="5067330" imgH="2066881" progId="Excel.Shee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3" y="3733800"/>
                        <a:ext cx="5751512" cy="213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Line 8"/>
          <p:cNvSpPr>
            <a:spLocks noChangeShapeType="1"/>
          </p:cNvSpPr>
          <p:nvPr/>
        </p:nvSpPr>
        <p:spPr bwMode="auto">
          <a:xfrm flipH="1">
            <a:off x="458788" y="3263900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030" name="Line 9"/>
          <p:cNvSpPr>
            <a:spLocks noChangeShapeType="1"/>
          </p:cNvSpPr>
          <p:nvPr/>
        </p:nvSpPr>
        <p:spPr bwMode="auto">
          <a:xfrm>
            <a:off x="3889375" y="3263900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031" name="Rectangle 10"/>
          <p:cNvSpPr>
            <a:spLocks noChangeArrowheads="1"/>
          </p:cNvSpPr>
          <p:nvPr/>
        </p:nvSpPr>
        <p:spPr bwMode="auto">
          <a:xfrm>
            <a:off x="6248400" y="1447800"/>
            <a:ext cx="1524000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Algoritma </a:t>
            </a:r>
          </a:p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Klasifikasi</a:t>
            </a:r>
          </a:p>
        </p:txBody>
      </p:sp>
      <p:sp>
        <p:nvSpPr>
          <p:cNvPr id="1032" name="AutoShape 11"/>
          <p:cNvSpPr>
            <a:spLocks noChangeArrowheads="1"/>
          </p:cNvSpPr>
          <p:nvPr/>
        </p:nvSpPr>
        <p:spPr bwMode="auto">
          <a:xfrm rot="-1140000">
            <a:off x="4387850" y="2227263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033" name="Rectangle 12"/>
          <p:cNvSpPr>
            <a:spLocks noChangeArrowheads="1"/>
          </p:cNvSpPr>
          <p:nvPr/>
        </p:nvSpPr>
        <p:spPr bwMode="auto">
          <a:xfrm>
            <a:off x="6100763" y="5287963"/>
            <a:ext cx="2890837" cy="132397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IF IPK &gt; 3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OR MATDAS  =A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THEN tepat_waktu = ‘yes’ </a:t>
            </a:r>
          </a:p>
        </p:txBody>
      </p:sp>
      <p:grpSp>
        <p:nvGrpSpPr>
          <p:cNvPr id="1034" name="Group 13"/>
          <p:cNvGrpSpPr>
            <a:grpSpLocks/>
          </p:cNvGrpSpPr>
          <p:nvPr/>
        </p:nvGrpSpPr>
        <p:grpSpPr bwMode="auto">
          <a:xfrm>
            <a:off x="6629400" y="3124200"/>
            <a:ext cx="1889125" cy="1506538"/>
            <a:chOff x="4081" y="2026"/>
            <a:chExt cx="1190" cy="949"/>
          </a:xfrm>
        </p:grpSpPr>
        <p:pic>
          <p:nvPicPr>
            <p:cNvPr id="1038" name="Picture 14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9" name="Rectangle 15"/>
            <p:cNvSpPr>
              <a:spLocks noChangeArrowheads="1"/>
            </p:cNvSpPr>
            <p:nvPr/>
          </p:nvSpPr>
          <p:spPr bwMode="auto">
            <a:xfrm>
              <a:off x="4245" y="2306"/>
              <a:ext cx="85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Classifier</a:t>
              </a:r>
            </a:p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(Model)</a:t>
              </a:r>
            </a:p>
          </p:txBody>
        </p:sp>
      </p:grpSp>
      <p:sp>
        <p:nvSpPr>
          <p:cNvPr id="1035" name="Line 16"/>
          <p:cNvSpPr>
            <a:spLocks noChangeShapeType="1"/>
          </p:cNvSpPr>
          <p:nvPr/>
        </p:nvSpPr>
        <p:spPr bwMode="auto">
          <a:xfrm flipH="1">
            <a:off x="6324600" y="4572000"/>
            <a:ext cx="531813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036" name="Line 17"/>
          <p:cNvSpPr>
            <a:spLocks noChangeShapeType="1"/>
          </p:cNvSpPr>
          <p:nvPr/>
        </p:nvSpPr>
        <p:spPr bwMode="auto">
          <a:xfrm>
            <a:off x="8305800" y="4572000"/>
            <a:ext cx="57785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037" name="AutoShape 18"/>
          <p:cNvSpPr>
            <a:spLocks noChangeArrowheads="1"/>
          </p:cNvSpPr>
          <p:nvPr/>
        </p:nvSpPr>
        <p:spPr bwMode="auto">
          <a:xfrm>
            <a:off x="6781800" y="2362200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Proses Testing Model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4597400" y="1722438"/>
            <a:ext cx="1889125" cy="1506537"/>
            <a:chOff x="2800" y="989"/>
            <a:chExt cx="1190" cy="949"/>
          </a:xfrm>
        </p:grpSpPr>
        <p:pic>
          <p:nvPicPr>
            <p:cNvPr id="2060" name="Picture 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1" name="Rectangle 6"/>
            <p:cNvSpPr>
              <a:spLocks noChangeArrowheads="1"/>
            </p:cNvSpPr>
            <p:nvPr/>
          </p:nvSpPr>
          <p:spPr bwMode="auto">
            <a:xfrm>
              <a:off x="2926" y="1269"/>
              <a:ext cx="927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Classifier</a:t>
              </a:r>
            </a:p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(MODEL)</a:t>
              </a:r>
            </a:p>
          </p:txBody>
        </p:sp>
      </p:grpSp>
      <p:grpSp>
        <p:nvGrpSpPr>
          <p:cNvPr id="2053" name="Group 7"/>
          <p:cNvGrpSpPr>
            <a:grpSpLocks/>
          </p:cNvGrpSpPr>
          <p:nvPr/>
        </p:nvGrpSpPr>
        <p:grpSpPr bwMode="auto">
          <a:xfrm>
            <a:off x="2309813" y="2887663"/>
            <a:ext cx="1698625" cy="1506537"/>
            <a:chOff x="1359" y="1723"/>
            <a:chExt cx="1070" cy="949"/>
          </a:xfrm>
        </p:grpSpPr>
        <p:pic>
          <p:nvPicPr>
            <p:cNvPr id="2058" name="Picture 8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9" name="Rectangle 9"/>
            <p:cNvSpPr>
              <a:spLocks noChangeArrowheads="1"/>
            </p:cNvSpPr>
            <p:nvPr/>
          </p:nvSpPr>
          <p:spPr bwMode="auto">
            <a:xfrm>
              <a:off x="1423" y="2032"/>
              <a:ext cx="934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Testing</a:t>
              </a:r>
            </a:p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Data</a:t>
              </a:r>
            </a:p>
          </p:txBody>
        </p:sp>
      </p:grpSp>
      <p:sp>
        <p:nvSpPr>
          <p:cNvPr id="2054" name="Line 10"/>
          <p:cNvSpPr>
            <a:spLocks noChangeShapeType="1"/>
          </p:cNvSpPr>
          <p:nvPr/>
        </p:nvSpPr>
        <p:spPr bwMode="auto">
          <a:xfrm flipH="1">
            <a:off x="579438" y="4224338"/>
            <a:ext cx="1644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055" name="Line 11"/>
          <p:cNvSpPr>
            <a:spLocks noChangeShapeType="1"/>
          </p:cNvSpPr>
          <p:nvPr/>
        </p:nvSpPr>
        <p:spPr bwMode="auto">
          <a:xfrm>
            <a:off x="4010025" y="4224338"/>
            <a:ext cx="2025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2056" name="Freeform 20"/>
          <p:cNvSpPr>
            <a:spLocks/>
          </p:cNvSpPr>
          <p:nvPr/>
        </p:nvSpPr>
        <p:spPr bwMode="auto">
          <a:xfrm>
            <a:off x="3513138" y="2184400"/>
            <a:ext cx="901700" cy="593725"/>
          </a:xfrm>
          <a:custGeom>
            <a:avLst/>
            <a:gdLst>
              <a:gd name="T0" fmla="*/ 1428929170 w 568"/>
              <a:gd name="T1" fmla="*/ 148688426 h 374"/>
              <a:gd name="T2" fmla="*/ 1267637652 w 568"/>
              <a:gd name="T3" fmla="*/ 554434392 h 374"/>
              <a:gd name="T4" fmla="*/ 1204634567 w 568"/>
              <a:gd name="T5" fmla="*/ 415826538 h 374"/>
              <a:gd name="T6" fmla="*/ 347781512 w 568"/>
              <a:gd name="T7" fmla="*/ 801409624 h 374"/>
              <a:gd name="T8" fmla="*/ 410784598 w 568"/>
              <a:gd name="T9" fmla="*/ 940019165 h 374"/>
              <a:gd name="T10" fmla="*/ 0 w 568"/>
              <a:gd name="T11" fmla="*/ 791329003 h 374"/>
              <a:gd name="T12" fmla="*/ 161289980 w 568"/>
              <a:gd name="T13" fmla="*/ 385584673 h 374"/>
              <a:gd name="T14" fmla="*/ 224293115 w 568"/>
              <a:gd name="T15" fmla="*/ 524192527 h 374"/>
              <a:gd name="T16" fmla="*/ 1081146170 w 568"/>
              <a:gd name="T17" fmla="*/ 138607804 h 374"/>
              <a:gd name="T18" fmla="*/ 1018143084 w 568"/>
              <a:gd name="T19" fmla="*/ 0 h 374"/>
              <a:gd name="T20" fmla="*/ 1428929170 w 568"/>
              <a:gd name="T21" fmla="*/ 148688426 h 3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8"/>
              <a:gd name="T34" fmla="*/ 0 h 374"/>
              <a:gd name="T35" fmla="*/ 568 w 568"/>
              <a:gd name="T36" fmla="*/ 374 h 3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aphicFrame>
        <p:nvGraphicFramePr>
          <p:cNvPr id="2050" name="Object 23"/>
          <p:cNvGraphicFramePr>
            <a:graphicFrameLocks noGrp="1"/>
          </p:cNvGraphicFramePr>
          <p:nvPr>
            <p:ph idx="1"/>
          </p:nvPr>
        </p:nvGraphicFramePr>
        <p:xfrm>
          <a:off x="550863" y="4872038"/>
          <a:ext cx="6459537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Worksheet" r:id="rId5" imgW="5372093" imgH="1657392" progId="Excel.Sheet.8">
                  <p:embed/>
                </p:oleObj>
              </mc:Choice>
              <mc:Fallback>
                <p:oleObj name="Worksheet" r:id="rId5" imgW="5372093" imgH="1657392" progId="Excel.Sheet.8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4872038"/>
                        <a:ext cx="6459537" cy="191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Box 14"/>
          <p:cNvSpPr txBox="1">
            <a:spLocks noChangeArrowheads="1"/>
          </p:cNvSpPr>
          <p:nvPr/>
        </p:nvSpPr>
        <p:spPr bwMode="auto">
          <a:xfrm>
            <a:off x="7162800" y="5181600"/>
            <a:ext cx="16716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Sejauh  mana </a:t>
            </a:r>
          </a:p>
          <a:p>
            <a:pPr eaLnBrk="1" hangingPunct="1"/>
            <a:r>
              <a:rPr lang="en-US" altLang="en-US"/>
              <a:t>model tepat </a:t>
            </a:r>
          </a:p>
          <a:p>
            <a:pPr eaLnBrk="1" hangingPunct="1"/>
            <a:r>
              <a:rPr lang="en-US" altLang="en-US"/>
              <a:t>meramalkan?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Proses Klasifikasi</a:t>
            </a:r>
          </a:p>
        </p:txBody>
      </p:sp>
      <p:grpSp>
        <p:nvGrpSpPr>
          <p:cNvPr id="17411" name="Group 4"/>
          <p:cNvGrpSpPr>
            <a:grpSpLocks/>
          </p:cNvGrpSpPr>
          <p:nvPr/>
        </p:nvGrpSpPr>
        <p:grpSpPr bwMode="auto">
          <a:xfrm>
            <a:off x="2719388" y="1792288"/>
            <a:ext cx="1889125" cy="1506537"/>
            <a:chOff x="2800" y="989"/>
            <a:chExt cx="1190" cy="949"/>
          </a:xfrm>
        </p:grpSpPr>
        <p:pic>
          <p:nvPicPr>
            <p:cNvPr id="17422" name="Picture 5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3" name="Rectangle 6"/>
            <p:cNvSpPr>
              <a:spLocks noChangeArrowheads="1"/>
            </p:cNvSpPr>
            <p:nvPr/>
          </p:nvSpPr>
          <p:spPr bwMode="auto">
            <a:xfrm>
              <a:off x="2926" y="1269"/>
              <a:ext cx="927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Classifier</a:t>
              </a:r>
            </a:p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(MODEL)</a:t>
              </a:r>
            </a:p>
          </p:txBody>
        </p:sp>
      </p:grpSp>
      <p:sp>
        <p:nvSpPr>
          <p:cNvPr id="17412" name="AutoShape 7"/>
          <p:cNvSpPr>
            <a:spLocks noChangeArrowheads="1"/>
          </p:cNvSpPr>
          <p:nvPr/>
        </p:nvSpPr>
        <p:spPr bwMode="auto">
          <a:xfrm>
            <a:off x="6067425" y="5222875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sp>
        <p:nvSpPr>
          <p:cNvPr id="17413" name="Freeform 8"/>
          <p:cNvSpPr>
            <a:spLocks/>
          </p:cNvSpPr>
          <p:nvPr/>
        </p:nvSpPr>
        <p:spPr bwMode="auto">
          <a:xfrm>
            <a:off x="4797425" y="2395538"/>
            <a:ext cx="941388" cy="766762"/>
          </a:xfrm>
          <a:custGeom>
            <a:avLst/>
            <a:gdLst>
              <a:gd name="T0" fmla="*/ 0 w 593"/>
              <a:gd name="T1" fmla="*/ 85685260 h 483"/>
              <a:gd name="T2" fmla="*/ 504031509 w 593"/>
              <a:gd name="T3" fmla="*/ 0 h 483"/>
              <a:gd name="T4" fmla="*/ 400705785 w 593"/>
              <a:gd name="T5" fmla="*/ 146168980 h 483"/>
              <a:gd name="T6" fmla="*/ 1297881814 w 593"/>
              <a:gd name="T7" fmla="*/ 771167313 h 483"/>
              <a:gd name="T8" fmla="*/ 1398688076 w 593"/>
              <a:gd name="T9" fmla="*/ 624998383 h 483"/>
              <a:gd name="T10" fmla="*/ 1491933075 w 593"/>
              <a:gd name="T11" fmla="*/ 1129029375 h 483"/>
              <a:gd name="T12" fmla="*/ 987901765 w 593"/>
              <a:gd name="T13" fmla="*/ 1214714610 h 483"/>
              <a:gd name="T14" fmla="*/ 1091228977 w 593"/>
              <a:gd name="T15" fmla="*/ 1068545680 h 483"/>
              <a:gd name="T16" fmla="*/ 194052898 w 593"/>
              <a:gd name="T17" fmla="*/ 443547297 h 483"/>
              <a:gd name="T18" fmla="*/ 93246611 w 593"/>
              <a:gd name="T19" fmla="*/ 589716227 h 483"/>
              <a:gd name="T20" fmla="*/ 0 w 593"/>
              <a:gd name="T21" fmla="*/ 85685260 h 4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3"/>
              <a:gd name="T34" fmla="*/ 0 h 483"/>
              <a:gd name="T35" fmla="*/ 593 w 593"/>
              <a:gd name="T36" fmla="*/ 483 h 4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id-ID" altLang="en-US"/>
          </a:p>
        </p:txBody>
      </p:sp>
      <p:grpSp>
        <p:nvGrpSpPr>
          <p:cNvPr id="17414" name="Group 9"/>
          <p:cNvGrpSpPr>
            <a:grpSpLocks/>
          </p:cNvGrpSpPr>
          <p:nvPr/>
        </p:nvGrpSpPr>
        <p:grpSpPr bwMode="auto">
          <a:xfrm>
            <a:off x="4921250" y="3409950"/>
            <a:ext cx="1781175" cy="815975"/>
            <a:chOff x="4187" y="2008"/>
            <a:chExt cx="1122" cy="514"/>
          </a:xfrm>
        </p:grpSpPr>
        <p:pic>
          <p:nvPicPr>
            <p:cNvPr id="17420" name="Picture 1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1" name="Rectangle 11"/>
            <p:cNvSpPr>
              <a:spLocks noChangeArrowheads="1"/>
            </p:cNvSpPr>
            <p:nvPr/>
          </p:nvSpPr>
          <p:spPr bwMode="auto">
            <a:xfrm>
              <a:off x="4295" y="2151"/>
              <a:ext cx="8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Times New Roman" panose="02020603050405020304" pitchFamily="18" charset="0"/>
                </a:rPr>
                <a:t>Data Baru</a:t>
              </a:r>
            </a:p>
          </p:txBody>
        </p:sp>
      </p:grpSp>
      <p:sp>
        <p:nvSpPr>
          <p:cNvPr id="17415" name="Rectangle 12"/>
          <p:cNvSpPr>
            <a:spLocks noChangeArrowheads="1"/>
          </p:cNvSpPr>
          <p:nvPr/>
        </p:nvSpPr>
        <p:spPr bwMode="auto">
          <a:xfrm>
            <a:off x="4579938" y="4484688"/>
            <a:ext cx="2120900" cy="46196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(Tatang, 3.0, A)</a:t>
            </a:r>
          </a:p>
        </p:txBody>
      </p:sp>
      <p:sp>
        <p:nvSpPr>
          <p:cNvPr id="17416" name="Line 13"/>
          <p:cNvSpPr>
            <a:spLocks noChangeShapeType="1"/>
          </p:cNvSpPr>
          <p:nvPr/>
        </p:nvSpPr>
        <p:spPr bwMode="auto">
          <a:xfrm flipH="1">
            <a:off x="4441825" y="4125913"/>
            <a:ext cx="471488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17417" name="Line 14"/>
          <p:cNvSpPr>
            <a:spLocks noChangeShapeType="1"/>
          </p:cNvSpPr>
          <p:nvPr/>
        </p:nvSpPr>
        <p:spPr bwMode="auto">
          <a:xfrm>
            <a:off x="6723063" y="4125913"/>
            <a:ext cx="363537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pic>
        <p:nvPicPr>
          <p:cNvPr id="17418" name="Picture 1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0" y="5961063"/>
            <a:ext cx="7207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9" name="Rectangle 16"/>
          <p:cNvSpPr>
            <a:spLocks noChangeArrowheads="1"/>
          </p:cNvSpPr>
          <p:nvPr/>
        </p:nvSpPr>
        <p:spPr bwMode="auto">
          <a:xfrm>
            <a:off x="2971800" y="5334000"/>
            <a:ext cx="2914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800">
                <a:latin typeface="Times New Roman" panose="02020603050405020304" pitchFamily="18" charset="0"/>
              </a:rPr>
              <a:t>Lulus tepat waktu?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Proses pembuatan model</a:t>
            </a:r>
          </a:p>
          <a:p>
            <a:pPr lvl="1"/>
            <a:r>
              <a:rPr lang="en-US" altLang="en-US" smtClean="0"/>
              <a:t>Data latihan </a:t>
            </a:r>
            <a:r>
              <a:rPr lang="en-US" altLang="en-US" smtClean="0">
                <a:sym typeface="Wingdings" panose="05000000000000000000" pitchFamily="2" charset="2"/>
              </a:rPr>
              <a:t> Model Klasifikasi</a:t>
            </a:r>
          </a:p>
          <a:p>
            <a:r>
              <a:rPr lang="en-US" altLang="en-US" smtClean="0"/>
              <a:t>Proses testing model</a:t>
            </a:r>
          </a:p>
          <a:p>
            <a:pPr lvl="1"/>
            <a:r>
              <a:rPr lang="en-US" altLang="en-US" smtClean="0"/>
              <a:t>Data testing  </a:t>
            </a:r>
            <a:r>
              <a:rPr lang="en-US" altLang="en-US" smtClean="0">
                <a:sym typeface="Wingdings" panose="05000000000000000000" pitchFamily="2" charset="2"/>
              </a:rPr>
              <a:t> Apakah model sudah benar?</a:t>
            </a:r>
          </a:p>
          <a:p>
            <a:r>
              <a:rPr lang="en-US" altLang="en-US" smtClean="0">
                <a:sym typeface="Wingdings" panose="05000000000000000000" pitchFamily="2" charset="2"/>
              </a:rPr>
              <a:t>Proses klasifikasi</a:t>
            </a:r>
          </a:p>
          <a:p>
            <a:pPr lvl="1"/>
            <a:r>
              <a:rPr lang="en-US" altLang="en-US" smtClean="0">
                <a:sym typeface="Wingdings" panose="05000000000000000000" pitchFamily="2" charset="2"/>
              </a:rPr>
              <a:t>Data yang tidak diketahui kelasnya  kelas data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Sebelum Klasifikasi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800" smtClean="0"/>
              <a:t>Data cleaning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smtClean="0"/>
              <a:t>Preprocess data untuk mengurangi noise dan missing value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smtClean="0"/>
              <a:t>Relevance analysis (feature selection)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smtClean="0"/>
              <a:t>Memilih atribut yang penting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smtClean="0"/>
              <a:t>Membuang atribut yang tidak terkait atau duplikasi.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smtClean="0"/>
              <a:t>Data transformation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smtClean="0"/>
              <a:t>Generalize and/or normalize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3167</TotalTime>
  <Words>1734</Words>
  <Application>Microsoft Office PowerPoint</Application>
  <PresentationFormat>On-screen Show (4:3)</PresentationFormat>
  <Paragraphs>414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Symbol</vt:lpstr>
      <vt:lpstr>Tahoma</vt:lpstr>
      <vt:lpstr>Times New Roman</vt:lpstr>
      <vt:lpstr>Wingdings</vt:lpstr>
      <vt:lpstr>Default Design</vt:lpstr>
      <vt:lpstr>Worksheet</vt:lpstr>
      <vt:lpstr>Equation</vt:lpstr>
      <vt:lpstr>Klasifikasi</vt:lpstr>
      <vt:lpstr>Pengantar</vt:lpstr>
      <vt:lpstr>Contoh Hasil Penelitian</vt:lpstr>
      <vt:lpstr>Contoh Kasus</vt:lpstr>
      <vt:lpstr>Pembuatan Model</vt:lpstr>
      <vt:lpstr>Proses Testing Model</vt:lpstr>
      <vt:lpstr>Proses Klasifikasi</vt:lpstr>
      <vt:lpstr>PowerPoint Presentation</vt:lpstr>
      <vt:lpstr>Sebelum Klasifikasi</vt:lpstr>
      <vt:lpstr>Evaluasi Metode Klasifikasi</vt:lpstr>
      <vt:lpstr>Decision Tree</vt:lpstr>
      <vt:lpstr>Decision Tree: Contoh Input (Data Latih) </vt:lpstr>
      <vt:lpstr>Masalah</vt:lpstr>
      <vt:lpstr>Model: Decision Tree</vt:lpstr>
      <vt:lpstr>Tree Dapat Direpresentasikan sebagai Rule</vt:lpstr>
      <vt:lpstr>Bagaimana cara pemilihan urutan atribut?</vt:lpstr>
      <vt:lpstr>Cara Pemilihan Atribut</vt:lpstr>
      <vt:lpstr>Entrophy  untuk dua kelas: + dan -</vt:lpstr>
      <vt:lpstr>Entrophy untuk kelas &gt; 2</vt:lpstr>
      <vt:lpstr>Information Gain</vt:lpstr>
      <vt:lpstr>Contoh Pemilihan Atribut</vt:lpstr>
      <vt:lpstr>Pemilihan Atribut (lanj)</vt:lpstr>
      <vt:lpstr>Pemilihan Atribut (lanj)</vt:lpstr>
      <vt:lpstr>Pemilihan Atribut (lanj)</vt:lpstr>
      <vt:lpstr>Pilihan Atribut (lanj)</vt:lpstr>
      <vt:lpstr>Pemilhan Atribut (lanj)</vt:lpstr>
      <vt:lpstr>Latihan</vt:lpstr>
      <vt:lpstr>Mengapa Decision Tree?</vt:lpstr>
      <vt:lpstr>Decision Tree Cocok  untuk Masalah:</vt:lpstr>
      <vt:lpstr>Masalah DT</vt:lpstr>
      <vt:lpstr>Bayesian Classification</vt:lpstr>
      <vt:lpstr>PowerPoint Presentation</vt:lpstr>
      <vt:lpstr>Klasifikasi</vt:lpstr>
      <vt:lpstr>PowerPoint Presentation</vt:lpstr>
      <vt:lpstr>Naïve Bayes Classifier</vt:lpstr>
      <vt:lpstr>Naïve Bayes</vt:lpstr>
      <vt:lpstr>Contoh Naïve Bayes</vt:lpstr>
      <vt:lpstr>Contoh Naïve Bayes</vt:lpstr>
      <vt:lpstr>Pro, Cons Naïve Bayes</vt:lpstr>
      <vt:lpstr>Supervised vs. Unsupervised Learning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Klasifikasi</dc:title>
  <dc:creator>yw</dc:creator>
  <cp:lastModifiedBy>AS</cp:lastModifiedBy>
  <cp:revision>83</cp:revision>
  <dcterms:created xsi:type="dcterms:W3CDTF">2008-12-04T22:21:56Z</dcterms:created>
  <dcterms:modified xsi:type="dcterms:W3CDTF">2018-10-19T09:06:37Z</dcterms:modified>
</cp:coreProperties>
</file>