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24" r:id="rId2"/>
    <p:sldId id="351" r:id="rId3"/>
    <p:sldId id="352" r:id="rId4"/>
    <p:sldId id="354" r:id="rId5"/>
    <p:sldId id="371" r:id="rId6"/>
    <p:sldId id="395" r:id="rId7"/>
    <p:sldId id="353" r:id="rId8"/>
    <p:sldId id="348" r:id="rId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6" d="100"/>
          <a:sy n="66" d="100"/>
        </p:scale>
        <p:origin x="54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11/09/2020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11/09/2020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 smtClean="0"/>
              <a:t>KECERDASAN TIRUAN</a:t>
            </a:r>
            <a:endParaRPr lang="id-ID" sz="4400" b="1"/>
          </a:p>
          <a:p>
            <a:r>
              <a:rPr lang="id-ID" sz="3600" b="1"/>
              <a:t>[ K</a:t>
            </a:r>
            <a:r>
              <a:rPr lang="en-ID" sz="3600" b="1" smtClean="0"/>
              <a:t>P045</a:t>
            </a:r>
            <a:r>
              <a:rPr lang="id-ID" sz="3600" b="1" smtClean="0"/>
              <a:t>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id-ID" sz="2800" smtClean="0"/>
              <a:t>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Pengantar Kecerdasan Tiruan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memahami konsep </a:t>
            </a:r>
            <a:r>
              <a:rPr lang="en-ID" smtClean="0"/>
              <a:t>Binary Search Tree (BST)</a:t>
            </a:r>
            <a:r>
              <a:rPr lang="id-ID" smtClean="0"/>
              <a:t>, </a:t>
            </a:r>
            <a:r>
              <a:rPr lang="id-ID"/>
              <a:t>dan </a:t>
            </a:r>
            <a:r>
              <a:rPr lang="id-ID" smtClean="0"/>
              <a:t>mengimplementasikannya </a:t>
            </a:r>
            <a:r>
              <a:rPr lang="id-ID"/>
              <a:t>dalam bahasa pemprograman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Terminologi Tree</a:t>
            </a:r>
          </a:p>
          <a:p>
            <a:r>
              <a:rPr lang="en-ID" smtClean="0"/>
              <a:t>Binary Search Tree</a:t>
            </a:r>
          </a:p>
          <a:p>
            <a:r>
              <a:rPr lang="en-ID" smtClean="0"/>
              <a:t>Pencarian</a:t>
            </a:r>
          </a:p>
          <a:p>
            <a:r>
              <a:rPr lang="en-ID" smtClean="0"/>
              <a:t>Penginputan / INSERT</a:t>
            </a:r>
          </a:p>
          <a:p>
            <a:r>
              <a:rPr lang="en-ID" smtClean="0"/>
              <a:t>Penghapusan / DELETE</a:t>
            </a:r>
          </a:p>
          <a:p>
            <a:r>
              <a:rPr lang="en-ID" smtClean="0"/>
              <a:t>BST Performance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Isosceles Triangle 89"/>
          <p:cNvSpPr/>
          <p:nvPr/>
        </p:nvSpPr>
        <p:spPr>
          <a:xfrm>
            <a:off x="5523218" y="2708401"/>
            <a:ext cx="3429000" cy="345925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/>
          <p:cNvSpPr/>
          <p:nvPr/>
        </p:nvSpPr>
        <p:spPr>
          <a:xfrm>
            <a:off x="4062313" y="2769523"/>
            <a:ext cx="1832824" cy="1691679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REMEMBER: </a:t>
            </a:r>
            <a:r>
              <a:rPr lang="en-US" dirty="0"/>
              <a:t>T</a:t>
            </a:r>
            <a:r>
              <a:rPr lang="en-US" dirty="0" smtClean="0"/>
              <a:t>ree terminology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D5A622C7-AF21-2E4F-B881-B4B79AD45CE0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370053" y="2297568"/>
            <a:ext cx="3553366" cy="3629025"/>
            <a:chOff x="4083338" y="1600200"/>
            <a:chExt cx="4371687" cy="4038600"/>
          </a:xfrm>
        </p:grpSpPr>
        <p:sp>
          <p:nvSpPr>
            <p:cNvPr id="8" name="Oval 3"/>
            <p:cNvSpPr>
              <a:spLocks noChangeAspect="1"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781800" y="1600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A</a:t>
              </a:r>
            </a:p>
          </p:txBody>
        </p:sp>
        <p:cxnSp>
          <p:nvCxnSpPr>
            <p:cNvPr id="9" name="AutoShape 4"/>
            <p:cNvCxnSpPr>
              <a:cxnSpLocks noChangeShapeType="1"/>
              <a:stCxn id="8" idx="3"/>
              <a:endCxn id="12" idx="0"/>
            </p:cNvCxnSpPr>
            <p:nvPr>
              <p:custDataLst>
                <p:tags r:id="rId2"/>
              </p:custDataLst>
            </p:nvPr>
          </p:nvCxnSpPr>
          <p:spPr bwMode="auto">
            <a:xfrm flipH="1">
              <a:off x="4845337" y="1990445"/>
              <a:ext cx="2003418" cy="571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" name="AutoShape 5"/>
            <p:cNvCxnSpPr>
              <a:cxnSpLocks noChangeShapeType="1"/>
              <a:stCxn id="8" idx="5"/>
              <a:endCxn id="18" idx="0"/>
            </p:cNvCxnSpPr>
            <p:nvPr>
              <p:custDataLst>
                <p:tags r:id="rId3"/>
              </p:custDataLst>
            </p:nvPr>
          </p:nvCxnSpPr>
          <p:spPr bwMode="auto">
            <a:xfrm>
              <a:off x="7172325" y="2009775"/>
              <a:ext cx="481013" cy="4857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" name="Oval 6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616737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E</a:t>
              </a:r>
            </a:p>
          </p:txBody>
        </p:sp>
        <p:sp>
          <p:nvSpPr>
            <p:cNvPr id="12" name="Oval 7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616737" y="25622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B</a:t>
              </a:r>
            </a:p>
          </p:txBody>
        </p:sp>
        <p:cxnSp>
          <p:nvCxnSpPr>
            <p:cNvPr id="13" name="AutoShape 8"/>
            <p:cNvCxnSpPr>
              <a:cxnSpLocks noChangeShapeType="1"/>
              <a:stCxn id="12" idx="4"/>
              <a:endCxn id="11" idx="0"/>
            </p:cNvCxnSpPr>
            <p:nvPr>
              <p:custDataLst>
                <p:tags r:id="rId6"/>
              </p:custDataLst>
            </p:nvPr>
          </p:nvCxnSpPr>
          <p:spPr bwMode="auto">
            <a:xfrm>
              <a:off x="4845337" y="3019425"/>
              <a:ext cx="0" cy="381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" name="Oval 9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0833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D</a:t>
              </a:r>
            </a:p>
          </p:txBody>
        </p:sp>
        <p:sp>
          <p:nvSpPr>
            <p:cNvPr id="15" name="Oval 10"/>
            <p:cNvSpPr>
              <a:spLocks noChangeAspect="1"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150138" y="3400425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F</a:t>
              </a:r>
            </a:p>
          </p:txBody>
        </p:sp>
        <p:cxnSp>
          <p:nvCxnSpPr>
            <p:cNvPr id="16" name="AutoShape 11"/>
            <p:cNvCxnSpPr>
              <a:cxnSpLocks noChangeShapeType="1"/>
              <a:stCxn id="12" idx="5"/>
              <a:endCxn id="15" idx="0"/>
            </p:cNvCxnSpPr>
            <p:nvPr>
              <p:custDataLst>
                <p:tags r:id="rId9"/>
              </p:custDataLst>
            </p:nvPr>
          </p:nvCxnSpPr>
          <p:spPr bwMode="auto">
            <a:xfrm>
              <a:off x="5006982" y="2952470"/>
              <a:ext cx="371756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7" name="AutoShape 12"/>
            <p:cNvCxnSpPr>
              <a:cxnSpLocks noChangeShapeType="1"/>
              <a:stCxn id="12" idx="3"/>
              <a:endCxn id="14" idx="0"/>
            </p:cNvCxnSpPr>
            <p:nvPr>
              <p:custDataLst>
                <p:tags r:id="rId10"/>
              </p:custDataLst>
            </p:nvPr>
          </p:nvCxnSpPr>
          <p:spPr bwMode="auto">
            <a:xfrm flipH="1">
              <a:off x="4311938" y="2952470"/>
              <a:ext cx="371754" cy="4479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" name="Oval 13"/>
            <p:cNvSpPr>
              <a:spLocks noChangeAspect="1"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24738" y="2514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dirty="0"/>
                <a:t>C</a:t>
              </a:r>
            </a:p>
          </p:txBody>
        </p:sp>
        <p:sp>
          <p:nvSpPr>
            <p:cNvPr id="19" name="Oval 14"/>
            <p:cNvSpPr>
              <a:spLocks noChangeAspect="1"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24738" y="33528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G</a:t>
              </a:r>
            </a:p>
          </p:txBody>
        </p:sp>
        <p:cxnSp>
          <p:nvCxnSpPr>
            <p:cNvPr id="20" name="AutoShape 15"/>
            <p:cNvCxnSpPr>
              <a:cxnSpLocks noChangeShapeType="1"/>
              <a:stCxn id="18" idx="4"/>
              <a:endCxn id="19" idx="0"/>
            </p:cNvCxnSpPr>
            <p:nvPr>
              <p:custDataLst>
                <p:tags r:id="rId13"/>
              </p:custDataLst>
            </p:nvPr>
          </p:nvCxnSpPr>
          <p:spPr bwMode="auto">
            <a:xfrm>
              <a:off x="7653338" y="299085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" name="AutoShape 16"/>
            <p:cNvCxnSpPr>
              <a:cxnSpLocks noChangeShapeType="1"/>
              <a:stCxn id="19" idx="3"/>
              <a:endCxn id="24" idx="0"/>
            </p:cNvCxnSpPr>
            <p:nvPr>
              <p:custDataLst>
                <p:tags r:id="rId14"/>
              </p:custDataLst>
            </p:nvPr>
          </p:nvCxnSpPr>
          <p:spPr bwMode="auto">
            <a:xfrm flipH="1">
              <a:off x="7080250" y="3762375"/>
              <a:ext cx="411163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2" name="Oval 17"/>
            <p:cNvSpPr>
              <a:spLocks noChangeAspect="1"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97825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I</a:t>
              </a:r>
            </a:p>
          </p:txBody>
        </p:sp>
        <p:cxnSp>
          <p:nvCxnSpPr>
            <p:cNvPr id="23" name="AutoShape 18"/>
            <p:cNvCxnSpPr>
              <a:cxnSpLocks noChangeShapeType="1"/>
              <a:stCxn id="19" idx="5"/>
              <a:endCxn id="22" idx="0"/>
            </p:cNvCxnSpPr>
            <p:nvPr>
              <p:custDataLst>
                <p:tags r:id="rId16"/>
              </p:custDataLst>
            </p:nvPr>
          </p:nvCxnSpPr>
          <p:spPr bwMode="auto">
            <a:xfrm>
              <a:off x="7815263" y="3762375"/>
              <a:ext cx="411162" cy="4095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4" name="Oval 19"/>
            <p:cNvSpPr>
              <a:spLocks noChangeAspect="1"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851650" y="41910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H</a:t>
              </a:r>
            </a:p>
          </p:txBody>
        </p:sp>
        <p:sp>
          <p:nvSpPr>
            <p:cNvPr id="25" name="Oval 20"/>
            <p:cNvSpPr>
              <a:spLocks noChangeAspect="1"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858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L</a:t>
              </a:r>
            </a:p>
          </p:txBody>
        </p:sp>
        <p:sp>
          <p:nvSpPr>
            <p:cNvPr id="26" name="Oval 21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853113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J</a:t>
              </a:r>
            </a:p>
          </p:txBody>
        </p:sp>
        <p:sp>
          <p:nvSpPr>
            <p:cNvPr id="27" name="Oval 22"/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34695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M</a:t>
              </a:r>
            </a:p>
          </p:txBody>
        </p:sp>
        <p:sp>
          <p:nvSpPr>
            <p:cNvPr id="28" name="Oval 23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350000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K</a:t>
              </a:r>
            </a:p>
          </p:txBody>
        </p:sp>
        <p:sp>
          <p:nvSpPr>
            <p:cNvPr id="29" name="Oval 24"/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7845425" y="51816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/>
                <a:t>N</a:t>
              </a:r>
            </a:p>
          </p:txBody>
        </p:sp>
        <p:cxnSp>
          <p:nvCxnSpPr>
            <p:cNvPr id="30" name="AutoShape 25"/>
            <p:cNvCxnSpPr>
              <a:cxnSpLocks noChangeShapeType="1"/>
              <a:stCxn id="24" idx="2"/>
              <a:endCxn id="26" idx="0"/>
            </p:cNvCxnSpPr>
            <p:nvPr>
              <p:custDataLst>
                <p:tags r:id="rId23"/>
              </p:custDataLst>
            </p:nvPr>
          </p:nvCxnSpPr>
          <p:spPr bwMode="auto">
            <a:xfrm flipH="1">
              <a:off x="6081713" y="4419600"/>
              <a:ext cx="750887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26"/>
            <p:cNvCxnSpPr>
              <a:cxnSpLocks noChangeShapeType="1"/>
              <a:stCxn id="24" idx="3"/>
              <a:endCxn id="28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6578600" y="4600575"/>
              <a:ext cx="33972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2" name="AutoShape 27"/>
            <p:cNvCxnSpPr>
              <a:cxnSpLocks noChangeShapeType="1"/>
              <a:stCxn id="24" idx="4"/>
              <a:endCxn id="25" idx="0"/>
            </p:cNvCxnSpPr>
            <p:nvPr>
              <p:custDataLst>
                <p:tags r:id="rId25"/>
              </p:custDataLst>
            </p:nvPr>
          </p:nvCxnSpPr>
          <p:spPr bwMode="auto">
            <a:xfrm>
              <a:off x="7080250" y="4667250"/>
              <a:ext cx="6350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28"/>
            <p:cNvCxnSpPr>
              <a:cxnSpLocks noChangeShapeType="1"/>
              <a:stCxn id="24" idx="5"/>
              <a:endCxn id="27" idx="0"/>
            </p:cNvCxnSpPr>
            <p:nvPr>
              <p:custDataLst>
                <p:tags r:id="rId26"/>
              </p:custDataLst>
            </p:nvPr>
          </p:nvCxnSpPr>
          <p:spPr bwMode="auto">
            <a:xfrm>
              <a:off x="7242175" y="4600575"/>
              <a:ext cx="333375" cy="561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" name="AutoShape 29"/>
            <p:cNvCxnSpPr>
              <a:cxnSpLocks noChangeShapeType="1"/>
              <a:stCxn id="24" idx="6"/>
              <a:endCxn id="29" idx="0"/>
            </p:cNvCxnSpPr>
            <p:nvPr>
              <p:custDataLst>
                <p:tags r:id="rId27"/>
              </p:custDataLst>
            </p:nvPr>
          </p:nvCxnSpPr>
          <p:spPr bwMode="auto">
            <a:xfrm>
              <a:off x="7327900" y="4419600"/>
              <a:ext cx="746125" cy="742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9" name="TextBox 48"/>
          <p:cNvSpPr txBox="1"/>
          <p:nvPr/>
        </p:nvSpPr>
        <p:spPr>
          <a:xfrm>
            <a:off x="2833943" y="2097512"/>
            <a:ext cx="1699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Node / Vertex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83942" y="4546339"/>
            <a:ext cx="793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Edges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923418" y="2308290"/>
            <a:ext cx="630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Root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52219" y="4533351"/>
            <a:ext cx="886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Leaves</a:t>
            </a:r>
          </a:p>
        </p:txBody>
      </p:sp>
      <p:cxnSp>
        <p:nvCxnSpPr>
          <p:cNvPr id="54" name="Straight Arrow Connector 53"/>
          <p:cNvCxnSpPr>
            <a:endCxn id="12" idx="1"/>
          </p:cNvCxnSpPr>
          <p:nvPr/>
        </p:nvCxnSpPr>
        <p:spPr>
          <a:xfrm>
            <a:off x="4248865" y="2497623"/>
            <a:ext cx="609165" cy="72457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>
            <a:off x="3877248" y="4746394"/>
            <a:ext cx="2335178" cy="418556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0" idx="3"/>
          </p:cNvCxnSpPr>
          <p:nvPr/>
        </p:nvCxnSpPr>
        <p:spPr>
          <a:xfrm flipV="1">
            <a:off x="3877248" y="4326056"/>
            <a:ext cx="3114544" cy="4203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1" idx="1"/>
            <a:endCxn id="8" idx="6"/>
          </p:cNvCxnSpPr>
          <p:nvPr/>
        </p:nvCxnSpPr>
        <p:spPr>
          <a:xfrm flipH="1" flipV="1">
            <a:off x="6935015" y="2502985"/>
            <a:ext cx="988402" cy="536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1"/>
            <a:endCxn id="22" idx="6"/>
          </p:cNvCxnSpPr>
          <p:nvPr/>
        </p:nvCxnSpPr>
        <p:spPr>
          <a:xfrm flipH="1">
            <a:off x="7923418" y="4733406"/>
            <a:ext cx="1028801" cy="9763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2" idx="1"/>
            <a:endCxn id="29" idx="6"/>
          </p:cNvCxnSpPr>
          <p:nvPr/>
        </p:nvCxnSpPr>
        <p:spPr>
          <a:xfrm flipH="1">
            <a:off x="7799544" y="4733406"/>
            <a:ext cx="1152674" cy="98777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061953" y="3387731"/>
            <a:ext cx="143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Left </a:t>
            </a:r>
            <a:r>
              <a:rPr lang="en-US" sz="2000" dirty="0" err="1">
                <a:solidFill>
                  <a:srgbClr val="0000FF"/>
                </a:solidFill>
              </a:rPr>
              <a:t>subtree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51262" y="3698544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Right </a:t>
            </a:r>
            <a:r>
              <a:rPr lang="en-US" sz="2000" dirty="0" err="1">
                <a:solidFill>
                  <a:srgbClr val="0000FF"/>
                </a:solidFill>
              </a:rPr>
              <a:t>subtree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5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89" grpId="0" animBg="1"/>
      <p:bldP spid="49" grpId="0"/>
      <p:bldP spid="50" grpId="0"/>
      <p:bldP spid="51" grpId="0"/>
      <p:bldP spid="52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Font typeface="Wingdings" panose="05000000000000000000" pitchFamily="2" charset="2"/>
              <a:buChar char="q"/>
            </a:pPr>
            <a:r>
              <a:rPr lang="en-ID" smtClean="0"/>
              <a:t>Ref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30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Kesimpulan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9785</TotalTime>
  <Words>86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Wingdings</vt:lpstr>
      <vt:lpstr>powerpoint-template-apr7</vt:lpstr>
      <vt:lpstr>FAKULTAS TEKNOLOGI INFORMASI</vt:lpstr>
      <vt:lpstr>Pengantar Kecerdasan Tiruan</vt:lpstr>
      <vt:lpstr>Tujuan Pembelajaran</vt:lpstr>
      <vt:lpstr>Topik Pembahasan</vt:lpstr>
      <vt:lpstr>REMEMBER: Tree terminology</vt:lpstr>
      <vt:lpstr>REFERENSI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439</cp:revision>
  <dcterms:created xsi:type="dcterms:W3CDTF">2011-05-21T14:11:58Z</dcterms:created>
  <dcterms:modified xsi:type="dcterms:W3CDTF">2020-09-11T16:04:45Z</dcterms:modified>
</cp:coreProperties>
</file>