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28"/>
  </p:notesMasterIdLst>
  <p:handoutMasterIdLst>
    <p:handoutMasterId r:id="rId29"/>
  </p:handoutMasterIdLst>
  <p:sldIdLst>
    <p:sldId id="324" r:id="rId3"/>
    <p:sldId id="351" r:id="rId4"/>
    <p:sldId id="352" r:id="rId5"/>
    <p:sldId id="37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53" r:id="rId26"/>
    <p:sldId id="348" r:id="rId27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3979" autoAdjust="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15/04/2021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15/04/2021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 algn="r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1872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>
                <a:solidFill>
                  <a:srgbClr val="000000"/>
                </a:solidFill>
              </a:defRPr>
            </a:lvl1pPr>
            <a:lvl2pPr marL="742950" indent="-285750" algn="just">
              <a:buFont typeface="Courier New" panose="02070309020205020404" pitchFamily="49" charset="0"/>
              <a:buChar char="o"/>
              <a:defRPr b="0">
                <a:solidFill>
                  <a:srgbClr val="000000"/>
                </a:solidFill>
              </a:defRPr>
            </a:lvl2pPr>
            <a:lvl3pPr marL="1143000" indent="-228600" algn="just">
              <a:buFont typeface="Wingdings" panose="05000000000000000000" pitchFamily="2" charset="2"/>
              <a:buChar char="ü"/>
              <a:defRPr b="0">
                <a:solidFill>
                  <a:srgbClr val="000000"/>
                </a:solidFill>
              </a:defRPr>
            </a:lvl3pPr>
            <a:lvl4pPr marL="1600200" indent="-228600" algn="just">
              <a:buFont typeface="Wingdings" panose="05000000000000000000" pitchFamily="2" charset="2"/>
              <a:buChar char="Ø"/>
              <a:defRPr b="0">
                <a:solidFill>
                  <a:srgbClr val="000000"/>
                </a:solidFill>
              </a:defRPr>
            </a:lvl4pPr>
            <a:lvl5pPr algn="just">
              <a:defRPr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 b="0">
          <a:solidFill>
            <a:schemeClr val="tx1"/>
          </a:solidFill>
          <a:latin typeface="Arial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 b="0">
          <a:solidFill>
            <a:schemeClr val="tx1"/>
          </a:solidFill>
          <a:latin typeface="Arial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 b="0">
          <a:solidFill>
            <a:schemeClr val="tx1"/>
          </a:solidFill>
          <a:latin typeface="Arial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 b="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E22493C-64D7-45E0-9B64-F5BE0420872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4/15/2021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ID" sz="4400" b="1" smtClean="0">
                <a:latin typeface="+mj-lt"/>
              </a:rPr>
              <a:t>PENGOLAHAN CITRA DIGITAL</a:t>
            </a:r>
            <a:endParaRPr lang="id-ID" sz="4400" b="1" dirty="0" smtClean="0">
              <a:latin typeface="+mj-lt"/>
            </a:endParaRPr>
          </a:p>
          <a:p>
            <a:r>
              <a:rPr lang="id-ID" sz="3600" b="1" smtClean="0">
                <a:latin typeface="+mj-lt"/>
              </a:rPr>
              <a:t>[ </a:t>
            </a:r>
            <a:r>
              <a:rPr lang="en-ID" sz="3600" b="1" smtClean="0">
                <a:latin typeface="+mj-lt"/>
              </a:rPr>
              <a:t>PG176</a:t>
            </a:r>
            <a:r>
              <a:rPr lang="id-ID" sz="3600" b="1" smtClean="0">
                <a:latin typeface="+mj-lt"/>
              </a:rPr>
              <a:t>/ </a:t>
            </a:r>
            <a:r>
              <a:rPr lang="en-ID" sz="3600" b="1" smtClean="0">
                <a:latin typeface="+mj-lt"/>
              </a:rPr>
              <a:t>3</a:t>
            </a:r>
            <a:r>
              <a:rPr lang="id-ID" sz="3600" b="1" smtClean="0">
                <a:latin typeface="+mj-lt"/>
              </a:rPr>
              <a:t> </a:t>
            </a:r>
            <a:r>
              <a:rPr lang="id-ID" sz="3600" b="1" dirty="0" smtClean="0">
                <a:latin typeface="+mj-lt"/>
              </a:rPr>
              <a:t>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Operasi Himpunan pada Citra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68830"/>
            <a:ext cx="4248472" cy="301925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0" y="2516100"/>
            <a:ext cx="3266054" cy="4220461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20172" y="1536837"/>
            <a:ext cx="191155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</a:rPr>
              <a:t>Komplemen</a:t>
            </a:r>
          </a:p>
          <a:p>
            <a:r>
              <a:rPr lang="en-US" i="1">
                <a:solidFill>
                  <a:srgbClr val="000000"/>
                </a:solidFill>
              </a:rPr>
              <a:t>A</a:t>
            </a:r>
            <a:r>
              <a:rPr lang="en-US" i="1" baseline="30000">
                <a:solidFill>
                  <a:srgbClr val="000000"/>
                </a:solidFill>
              </a:rPr>
              <a:t>c</a:t>
            </a:r>
            <a:r>
              <a:rPr lang="en-US" i="1">
                <a:solidFill>
                  <a:srgbClr val="000000"/>
                </a:solidFill>
              </a:rPr>
              <a:t> = </a:t>
            </a:r>
            <a:r>
              <a:rPr lang="en-US">
                <a:solidFill>
                  <a:srgbClr val="000000"/>
                </a:solidFill>
              </a:rPr>
              <a:t>{</a:t>
            </a:r>
            <a:r>
              <a:rPr lang="en-US" i="1">
                <a:solidFill>
                  <a:srgbClr val="000000"/>
                </a:solidFill>
              </a:rPr>
              <a:t> w | w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</a:t>
            </a:r>
            <a:r>
              <a:rPr lang="en-US" i="1">
                <a:solidFill>
                  <a:srgbClr val="000000"/>
                </a:solidFill>
              </a:rPr>
              <a:t> A </a:t>
            </a:r>
            <a:r>
              <a:rPr lang="en-US">
                <a:solidFill>
                  <a:srgbClr val="000000"/>
                </a:solidFill>
              </a:rPr>
              <a:t>}</a:t>
            </a:r>
            <a:endParaRPr lang="en-ID" sz="240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16080" y="1490251"/>
            <a:ext cx="3923766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</a:rPr>
              <a:t>Pengurangan Citra</a:t>
            </a:r>
          </a:p>
          <a:p>
            <a:r>
              <a:rPr lang="en-US" i="1">
                <a:solidFill>
                  <a:srgbClr val="000000"/>
                </a:solidFill>
              </a:rPr>
              <a:t>A – B = </a:t>
            </a:r>
            <a:r>
              <a:rPr lang="en-US">
                <a:solidFill>
                  <a:srgbClr val="000000"/>
                </a:solidFill>
              </a:rPr>
              <a:t>{</a:t>
            </a:r>
            <a:r>
              <a:rPr lang="en-US" i="1">
                <a:solidFill>
                  <a:srgbClr val="000000"/>
                </a:solidFill>
              </a:rPr>
              <a:t> w | w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i="1">
                <a:solidFill>
                  <a:srgbClr val="000000"/>
                </a:solidFill>
              </a:rPr>
              <a:t> A, w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</a:t>
            </a:r>
            <a:r>
              <a:rPr lang="en-US" i="1">
                <a:solidFill>
                  <a:srgbClr val="000000"/>
                </a:solidFill>
              </a:rPr>
              <a:t> B </a:t>
            </a:r>
            <a:r>
              <a:rPr lang="en-US">
                <a:solidFill>
                  <a:srgbClr val="000000"/>
                </a:solidFill>
              </a:rPr>
              <a:t>} </a:t>
            </a:r>
            <a:r>
              <a:rPr lang="en-US" i="1">
                <a:solidFill>
                  <a:srgbClr val="000000"/>
                </a:solidFill>
              </a:rPr>
              <a:t>= A </a:t>
            </a:r>
            <a:r>
              <a:rPr lang="en-US">
                <a:solidFill>
                  <a:srgbClr val="000000"/>
                </a:solidFill>
                <a:sym typeface="Symbol" panose="05050102010706020507" pitchFamily="18" charset="2"/>
              </a:rPr>
              <a:t>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i="1">
                <a:solidFill>
                  <a:srgbClr val="000000"/>
                </a:solidFill>
              </a:rPr>
              <a:t>B</a:t>
            </a:r>
            <a:r>
              <a:rPr lang="en-US" i="1" baseline="30000">
                <a:solidFill>
                  <a:srgbClr val="000000"/>
                </a:solidFill>
              </a:rPr>
              <a:t>c</a:t>
            </a:r>
            <a:endParaRPr lang="en-ID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03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Logika pada Citra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988840"/>
            <a:ext cx="4686912" cy="15841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0172" y="1536837"/>
            <a:ext cx="198163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</a:rPr>
              <a:t>AND dan 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509120"/>
            <a:ext cx="4618113" cy="1440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0172" y="4047455"/>
            <a:ext cx="833883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</a:rPr>
              <a:t>NOT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2060848"/>
            <a:ext cx="4545614" cy="1512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0" y="1599183"/>
            <a:ext cx="2409634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2400" smtClean="0">
                <a:solidFill>
                  <a:srgbClr val="000000"/>
                </a:solidFill>
              </a:rPr>
              <a:t>XOR dan NAND</a:t>
            </a:r>
          </a:p>
        </p:txBody>
      </p:sp>
      <p:pic>
        <p:nvPicPr>
          <p:cNvPr id="10" name="Picture 9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3717032"/>
            <a:ext cx="3395861" cy="3037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616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Dilasi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Operasi dilasi biasa dipakai untuk mendapatkan efek pelebaran terhadap piksel yang bernilai 1. </a:t>
            </a:r>
            <a:endParaRPr lang="en-ID" smtClean="0"/>
          </a:p>
          <a:p>
            <a:endParaRPr lang="en-ID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780928"/>
            <a:ext cx="3297923" cy="3303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83" y="2413271"/>
            <a:ext cx="4190909" cy="4209646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115" y="2413271"/>
            <a:ext cx="3955533" cy="262004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9373639" y="5501999"/>
            <a:ext cx="1154483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3600" smtClean="0">
                <a:solidFill>
                  <a:srgbClr val="000000"/>
                </a:solidFill>
              </a:rPr>
              <a:t>A</a:t>
            </a:r>
            <a:r>
              <a:rPr lang="en-ID" sz="3600" smtClean="0">
                <a:solidFill>
                  <a:srgbClr val="000000"/>
                </a:solidFill>
                <a:sym typeface="Symbol" panose="05050102010706020507" pitchFamily="18" charset="2"/>
              </a:rPr>
              <a:t>B</a:t>
            </a:r>
            <a:endParaRPr lang="en-ID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83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Dilasi</a:t>
            </a:r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914400" y="1628800"/>
            <a:ext cx="10510192" cy="37856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I = imread('images/bravo.png');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bw = im2bw(I, 0.5);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H1 = ones(4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H2 </a:t>
            </a: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= ones(7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iu-Cans-CA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D1 = dilasi(bw, H1);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D2 = dilasi(bw, H2);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subplot(2,2,1), imshow(I), title('Citra asli');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subplot(2,2,2), imshow(bw), title('Citra b/w');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subplot(2,2,3), imshow(D1), title('Dilasi ones(4)');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subplot(2,2,4), imshow(D2), title('Dilasi ones(7)');</a:t>
            </a:r>
          </a:p>
        </p:txBody>
      </p:sp>
    </p:spTree>
    <p:extLst>
      <p:ext uri="{BB962C8B-B14F-4D97-AF65-F5344CB8AC3E}">
        <p14:creationId xmlns:p14="http://schemas.microsoft.com/office/powerpoint/2010/main" val="1710397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Dilasi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472" y="1473397"/>
            <a:ext cx="9588301" cy="479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29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Erosi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Operasi erosi mempunyai efek memperkecil struktur citra.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2038130"/>
            <a:ext cx="4115011" cy="428647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2038130"/>
            <a:ext cx="4033416" cy="376813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845" y="2870953"/>
            <a:ext cx="2904667" cy="2620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335666" y="6001434"/>
            <a:ext cx="114646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ID" sz="3600" smtClean="0">
                <a:solidFill>
                  <a:srgbClr val="000000"/>
                </a:solidFill>
              </a:rPr>
              <a:t>A</a:t>
            </a:r>
            <a:r>
              <a:rPr lang="en-ID" sz="3600">
                <a:solidFill>
                  <a:srgbClr val="000000"/>
                </a:solidFill>
                <a:sym typeface="Symbol" panose="05050102010706020507" pitchFamily="18" charset="2"/>
              </a:rPr>
              <a:t></a:t>
            </a:r>
            <a:r>
              <a:rPr lang="en-ID" sz="3600" smtClean="0">
                <a:solidFill>
                  <a:srgbClr val="000000"/>
                </a:solidFill>
                <a:sym typeface="Symbol" panose="05050102010706020507" pitchFamily="18" charset="2"/>
              </a:rPr>
              <a:t>B</a:t>
            </a:r>
            <a:endParaRPr lang="en-ID" sz="3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03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Erosi</a:t>
            </a:r>
            <a:endParaRPr lang="en-ID"/>
          </a:p>
        </p:txBody>
      </p:sp>
      <p:sp>
        <p:nvSpPr>
          <p:cNvPr id="5" name="Rectangle 4"/>
          <p:cNvSpPr/>
          <p:nvPr/>
        </p:nvSpPr>
        <p:spPr>
          <a:xfrm>
            <a:off x="914400" y="1628800"/>
            <a:ext cx="10294168" cy="3785652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I = imread(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'images/dedaunan.png</a:t>
            </a: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bw = im2bw(I, 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0.1);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H1 = ones(4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H2 </a:t>
            </a: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= 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ones(6);</a:t>
            </a:r>
          </a:p>
          <a:p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E1 = erosi(bw, H1);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E2 = erosi(bw, H2);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subplot(2,2,1), imshow(I), title('Citra asli');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subplot(2,2,2), imshow(bw), title('Citra b/w');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subplot(2,2,3), imshow(E1), title('Erosi ones(4)');</a:t>
            </a:r>
          </a:p>
          <a:p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subplot(2,2,4), imshow(E2), title('Erosi ones(6)');</a:t>
            </a:r>
          </a:p>
        </p:txBody>
      </p:sp>
    </p:spTree>
    <p:extLst>
      <p:ext uri="{BB962C8B-B14F-4D97-AF65-F5344CB8AC3E}">
        <p14:creationId xmlns:p14="http://schemas.microsoft.com/office/powerpoint/2010/main" val="46833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Erosi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28800"/>
            <a:ext cx="4959605" cy="488340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180" y="1647000"/>
            <a:ext cx="5131064" cy="391180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6878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Erosi untuk Deteksi Tepi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84784"/>
            <a:ext cx="3093368" cy="513953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223792" y="2258943"/>
            <a:ext cx="7416824" cy="3139321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I = imread(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'images/daun.tif');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bw = im2bw(I,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0.65);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bw = not(bw);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H5 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=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ones(5); </a:t>
            </a:r>
          </a:p>
          <a:p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&gt;&gt; E5 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= erosi(bw,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H5);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T = bw – E5;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subplot(2,2,1), imshow(I), title('Citra asli');</a:t>
            </a: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subplot(2,2,2), imshow(bw), title('Citra b/w');</a:t>
            </a: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subplot(2,2,3),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imshow(E5), </a:t>
            </a:r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title('Erosi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ones(5)');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r>
              <a:rPr lang="en-ID">
                <a:solidFill>
                  <a:srgbClr val="000000"/>
                </a:solidFill>
                <a:latin typeface="Lucida Console" panose="020B0609040504020204" pitchFamily="49" charset="0"/>
              </a:rPr>
              <a:t>&gt;&gt; subplot(2,2,4), </a:t>
            </a:r>
            <a:r>
              <a:rPr lang="en-ID" smtClean="0">
                <a:solidFill>
                  <a:srgbClr val="000000"/>
                </a:solidFill>
                <a:latin typeface="Lucida Console" panose="020B0609040504020204" pitchFamily="49" charset="0"/>
              </a:rPr>
              <a:t>imshow(T), title(‘Citra tepi');</a:t>
            </a:r>
            <a:endParaRPr lang="en-ID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3792" y="1484784"/>
            <a:ext cx="2974019" cy="58477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sz="3200" i="1" kern="50">
                <a:solidFill>
                  <a:srgbClr val="000000"/>
                </a:solidFill>
                <a:latin typeface="Times New Roman" panose="02020603050405020304" pitchFamily="18" charset="0"/>
                <a:ea typeface="MS Mincho"/>
              </a:rPr>
              <a:t>A</a:t>
            </a:r>
            <a:r>
              <a:rPr lang="en-US" sz="3200" i="1" kern="50" baseline="-25000">
                <a:solidFill>
                  <a:srgbClr val="000000"/>
                </a:solidFill>
                <a:latin typeface="Times New Roman" panose="02020603050405020304" pitchFamily="18" charset="0"/>
                <a:ea typeface="MS Mincho"/>
              </a:rPr>
              <a:t>p</a:t>
            </a:r>
            <a:r>
              <a:rPr lang="en-US" sz="3200" i="1" kern="50">
                <a:solidFill>
                  <a:srgbClr val="000000"/>
                </a:solidFill>
                <a:latin typeface="Times New Roman" panose="02020603050405020304" pitchFamily="18" charset="0"/>
                <a:ea typeface="MS Mincho"/>
              </a:rPr>
              <a:t> = A – (A </a:t>
            </a:r>
            <a:r>
              <a:rPr lang="en-US" sz="3200" kern="50">
                <a:solidFill>
                  <a:srgbClr val="000000"/>
                </a:solidFill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</a:t>
            </a:r>
            <a:r>
              <a:rPr lang="en-US" sz="3200" kern="50">
                <a:solidFill>
                  <a:srgbClr val="000000"/>
                </a:solidFill>
                <a:latin typeface="Times New Roman" panose="02020603050405020304" pitchFamily="18" charset="0"/>
                <a:ea typeface="MS Mincho"/>
              </a:rPr>
              <a:t> </a:t>
            </a:r>
            <a:r>
              <a:rPr lang="en-US" sz="3200" i="1" kern="50">
                <a:solidFill>
                  <a:srgbClr val="000000"/>
                </a:solidFill>
                <a:latin typeface="Times New Roman" panose="02020603050405020304" pitchFamily="18" charset="0"/>
                <a:ea typeface="MS Mincho"/>
              </a:rPr>
              <a:t>B)</a:t>
            </a:r>
            <a:endParaRPr lang="en-ID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3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Elemen Penstruktur (</a:t>
            </a:r>
            <a:r>
              <a:rPr lang="en-ID" i="1" smtClean="0"/>
              <a:t>Structure Element</a:t>
            </a:r>
            <a:r>
              <a:rPr lang="en-ID" smtClean="0"/>
              <a:t>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>
                <a:solidFill>
                  <a:srgbClr val="FF0000"/>
                </a:solidFill>
              </a:rPr>
              <a:t>Ukuran</a:t>
            </a:r>
            <a:r>
              <a:rPr lang="en-ID" smtClean="0"/>
              <a:t> dan </a:t>
            </a:r>
            <a:r>
              <a:rPr lang="en-ID" smtClean="0">
                <a:solidFill>
                  <a:srgbClr val="FF0000"/>
                </a:solidFill>
              </a:rPr>
              <a:t>bentuk</a:t>
            </a:r>
            <a:r>
              <a:rPr lang="en-ID" smtClean="0"/>
              <a:t> </a:t>
            </a:r>
            <a:r>
              <a:rPr lang="en-ID"/>
              <a:t>elemen </a:t>
            </a:r>
            <a:r>
              <a:rPr lang="en-ID" smtClean="0"/>
              <a:t>penstruktur (</a:t>
            </a:r>
            <a:r>
              <a:rPr lang="en-ID" i="1" smtClean="0"/>
              <a:t>structure element</a:t>
            </a:r>
            <a:r>
              <a:rPr lang="en-ID" smtClean="0"/>
              <a:t>) </a:t>
            </a:r>
            <a:r>
              <a:rPr lang="en-ID"/>
              <a:t>juga menentukan hasil operasi </a:t>
            </a:r>
            <a:r>
              <a:rPr lang="en-ID" smtClean="0"/>
              <a:t>morfologi.</a:t>
            </a:r>
          </a:p>
          <a:p>
            <a:r>
              <a:rPr lang="en-ID"/>
              <a:t>Bentuk yang umum digunakan pada operasi morfologi adalah </a:t>
            </a:r>
            <a:r>
              <a:rPr lang="en-ID">
                <a:solidFill>
                  <a:srgbClr val="FF0000"/>
                </a:solidFill>
              </a:rPr>
              <a:t>cakram</a:t>
            </a:r>
            <a:r>
              <a:rPr lang="en-ID"/>
              <a:t> </a:t>
            </a:r>
            <a:r>
              <a:rPr lang="en-ID" smtClean="0"/>
              <a:t>dan </a:t>
            </a:r>
            <a:r>
              <a:rPr lang="en-ID" smtClean="0">
                <a:solidFill>
                  <a:srgbClr val="FF0000"/>
                </a:solidFill>
              </a:rPr>
              <a:t>lingkaran.</a:t>
            </a:r>
            <a:endParaRPr lang="en-ID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4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7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smtClean="0">
                <a:solidFill>
                  <a:schemeClr val="tx1"/>
                </a:solidFill>
                <a:latin typeface="+mj-lt"/>
              </a:rPr>
              <a:t>Operasi MORFOLOGI PADA CITRA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Elemen Penstruktur (</a:t>
            </a:r>
            <a:r>
              <a:rPr lang="en-ID" i="1" smtClean="0"/>
              <a:t>Structure Element</a:t>
            </a:r>
            <a:r>
              <a:rPr lang="en-ID" smtClean="0"/>
              <a:t>)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84784"/>
            <a:ext cx="3093368" cy="5003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7848" y="1628800"/>
            <a:ext cx="5189241" cy="304698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536575" indent="-536575">
              <a:buFont typeface="+mj-lt"/>
              <a:buAutoNum type="alphaLcParenR"/>
            </a:pP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strel(‘diamond’,4)</a:t>
            </a:r>
          </a:p>
          <a:p>
            <a:pPr marL="536575" indent="-536575">
              <a:buFont typeface="+mj-lt"/>
              <a:buAutoNum type="alphaLcParenR"/>
            </a:pP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strel(‘disk’,4,0)</a:t>
            </a:r>
          </a:p>
          <a:p>
            <a:pPr marL="536575" indent="-536575">
              <a:buFont typeface="+mj-lt"/>
              <a:buAutoNum type="alphaLcParenR"/>
            </a:pP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strel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(‘line’,3,0)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6575" indent="-536575">
              <a:buFont typeface="+mj-lt"/>
              <a:buAutoNum type="alphaLcParenR"/>
            </a:pP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strel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(‘line’,3,45)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6575" indent="-536575">
              <a:buFont typeface="+mj-lt"/>
              <a:buAutoNum type="alphaLcParenR"/>
            </a:pP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strel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(‘line’,5,90)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6575" indent="-536575">
              <a:buFont typeface="+mj-lt"/>
              <a:buAutoNum type="alphaLcParenR"/>
            </a:pP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strel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(‘octagon’,4)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6575" indent="-536575">
              <a:buFont typeface="+mj-lt"/>
              <a:buAutoNum type="alphaLcParenR"/>
            </a:pP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strel(‘rectangle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’,[3 7])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536575" indent="-536575">
              <a:buFont typeface="+mj-lt"/>
              <a:buAutoNum type="alphaLcParenR"/>
            </a:pPr>
            <a:r>
              <a:rPr lang="en-ID" sz="2400">
                <a:solidFill>
                  <a:srgbClr val="000000"/>
                </a:solidFill>
                <a:latin typeface="Lucida Console" panose="020B0609040504020204" pitchFamily="49" charset="0"/>
              </a:rPr>
              <a:t>strel</a:t>
            </a:r>
            <a:r>
              <a:rPr lang="en-ID" sz="2400" smtClean="0">
                <a:solidFill>
                  <a:srgbClr val="000000"/>
                </a:solidFill>
                <a:latin typeface="Lucida Console" panose="020B0609040504020204" pitchFamily="49" charset="0"/>
              </a:rPr>
              <a:t>(‘square’,4)</a:t>
            </a:r>
            <a:endParaRPr lang="en-ID" sz="240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21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Erosi dengan Fungsi imerode()</a:t>
            </a:r>
            <a:endParaRPr lang="en-ID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12776"/>
            <a:ext cx="10605579" cy="302440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9576" y="4149080"/>
            <a:ext cx="7879080" cy="255454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en-AU"/>
            </a:defPPr>
            <a:lvl1pPr marL="536575" indent="-536575">
              <a:buFont typeface="+mj-lt"/>
              <a:buAutoNum type="alphaLcParenR"/>
              <a:defRPr sz="2400">
                <a:solidFill>
                  <a:srgbClr val="000000"/>
                </a:solidFill>
                <a:latin typeface="Lucida Console" panose="020B0609040504020204" pitchFamily="49" charset="0"/>
              </a:defRPr>
            </a:lvl1pPr>
          </a:lstStyle>
          <a:p>
            <a:pPr marL="0" indent="0">
              <a:buNone/>
            </a:pPr>
            <a:r>
              <a:rPr lang="pt-BR" sz="2000"/>
              <a:t>&gt;&gt; I = imread('images/struktur.png</a:t>
            </a:r>
            <a:r>
              <a:rPr lang="pt-BR" sz="2000" smtClean="0"/>
              <a:t>');</a:t>
            </a:r>
          </a:p>
          <a:p>
            <a:pPr marL="0" indent="0">
              <a:buNone/>
            </a:pPr>
            <a:r>
              <a:rPr lang="pt-BR" sz="2000" smtClean="0"/>
              <a:t>&gt;&gt; H11 = ones(11)</a:t>
            </a:r>
            <a:endParaRPr lang="pt-BR" sz="2000"/>
          </a:p>
          <a:p>
            <a:pPr marL="0" indent="0">
              <a:buNone/>
            </a:pPr>
            <a:r>
              <a:rPr lang="pt-BR" sz="2000" smtClean="0"/>
              <a:t>&gt;&gt; </a:t>
            </a:r>
            <a:r>
              <a:rPr lang="pt-BR" sz="2000"/>
              <a:t>E1 = imerode(I,H11);</a:t>
            </a:r>
          </a:p>
          <a:p>
            <a:pPr marL="0" indent="0">
              <a:buNone/>
            </a:pPr>
            <a:r>
              <a:rPr lang="pt-BR" sz="2000" smtClean="0"/>
              <a:t>&gt;&gt; </a:t>
            </a:r>
            <a:r>
              <a:rPr lang="pt-BR" sz="2000"/>
              <a:t>HD = getnhood(strel('disk',6,0</a:t>
            </a:r>
            <a:r>
              <a:rPr lang="pt-BR" sz="2000" smtClean="0"/>
              <a:t>));</a:t>
            </a:r>
          </a:p>
          <a:p>
            <a:pPr marL="0" indent="0">
              <a:buNone/>
            </a:pPr>
            <a:r>
              <a:rPr lang="en-ID" sz="2000"/>
              <a:t>&gt;&gt; E2 = imerode(I, HD);</a:t>
            </a:r>
          </a:p>
          <a:p>
            <a:pPr marL="0" indent="0">
              <a:buNone/>
            </a:pPr>
            <a:r>
              <a:rPr lang="en-ID" sz="2000"/>
              <a:t>&gt;&gt; subplot(1,3,1), imshow(I), title('Citra asli');</a:t>
            </a:r>
          </a:p>
          <a:p>
            <a:pPr marL="0" indent="0">
              <a:buNone/>
            </a:pPr>
            <a:r>
              <a:rPr lang="en-ID" sz="2000"/>
              <a:t>&gt;&gt; subplot(1,3,2), imshow(E1), title('ones(11)');</a:t>
            </a:r>
          </a:p>
          <a:p>
            <a:pPr marL="0" indent="0">
              <a:buNone/>
            </a:pPr>
            <a:r>
              <a:rPr lang="en-ID" sz="2000"/>
              <a:t>&gt;&gt; subplot(1,3,3), imshow(E2), title('disk=6');</a:t>
            </a:r>
          </a:p>
        </p:txBody>
      </p:sp>
    </p:spTree>
    <p:extLst>
      <p:ext uri="{BB962C8B-B14F-4D97-AF65-F5344CB8AC3E}">
        <p14:creationId xmlns:p14="http://schemas.microsoft.com/office/powerpoint/2010/main" val="1011919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Opening dan Closing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/>
              <a:t>Operasi </a:t>
            </a:r>
            <a:r>
              <a:rPr lang="en-ID" sz="2400" b="1">
                <a:solidFill>
                  <a:srgbClr val="FF0000"/>
                </a:solidFill>
              </a:rPr>
              <a:t>opening</a:t>
            </a:r>
            <a:r>
              <a:rPr lang="en-ID" sz="2400"/>
              <a:t> adalah operasi </a:t>
            </a:r>
            <a:r>
              <a:rPr lang="en-ID" sz="2400" b="1">
                <a:solidFill>
                  <a:srgbClr val="FF0000"/>
                </a:solidFill>
              </a:rPr>
              <a:t>erosi</a:t>
            </a:r>
            <a:r>
              <a:rPr lang="en-ID" sz="2400"/>
              <a:t> yang diikuti dengan </a:t>
            </a:r>
            <a:r>
              <a:rPr lang="en-ID" sz="2400" b="1">
                <a:solidFill>
                  <a:srgbClr val="FF0000"/>
                </a:solidFill>
              </a:rPr>
              <a:t>dilasi</a:t>
            </a:r>
            <a:r>
              <a:rPr lang="en-ID" sz="2400"/>
              <a:t> dengan menggunakan elemen penstruktur yang sama. Operasi ini berguna untuk menghaluskan kontur objek dan menghilangkan seluruh piksel di area yang terlalu kecil untuk ditempati oleh elemen penstruktur. </a:t>
            </a:r>
            <a:endParaRPr lang="en-ID" sz="2400" smtClean="0"/>
          </a:p>
          <a:p>
            <a:r>
              <a:rPr lang="en-ID" sz="2400"/>
              <a:t>Operasi </a:t>
            </a:r>
            <a:r>
              <a:rPr lang="en-ID" sz="2400" b="1">
                <a:solidFill>
                  <a:srgbClr val="FF0000"/>
                </a:solidFill>
              </a:rPr>
              <a:t>closing</a:t>
            </a:r>
            <a:r>
              <a:rPr lang="en-ID" sz="2400"/>
              <a:t> berguna untuk menghaluskan kontur dan menghilangkan lubang-lubang kecil. </a:t>
            </a:r>
            <a:r>
              <a:rPr lang="en-ID" sz="2400" smtClean="0"/>
              <a:t>Operasi </a:t>
            </a:r>
            <a:r>
              <a:rPr lang="en-ID" sz="2400"/>
              <a:t>closing dilaksanakan dengan melakukan operasi </a:t>
            </a:r>
            <a:r>
              <a:rPr lang="en-ID" sz="2400" b="1">
                <a:solidFill>
                  <a:srgbClr val="FF0000"/>
                </a:solidFill>
              </a:rPr>
              <a:t>dilasi</a:t>
            </a:r>
            <a:r>
              <a:rPr lang="en-ID" sz="2400"/>
              <a:t> terlebih dahulu dan kemudian diikuti dengan operasi </a:t>
            </a:r>
            <a:r>
              <a:rPr lang="en-ID" sz="2400" b="1" smtClean="0">
                <a:solidFill>
                  <a:srgbClr val="FF0000"/>
                </a:solidFill>
              </a:rPr>
              <a:t>erosi</a:t>
            </a:r>
            <a:r>
              <a:rPr lang="en-ID" sz="2400" smtClean="0"/>
              <a:t>.</a:t>
            </a:r>
            <a:endParaRPr lang="en-ID" sz="2400"/>
          </a:p>
        </p:txBody>
      </p:sp>
    </p:spTree>
    <p:extLst>
      <p:ext uri="{BB962C8B-B14F-4D97-AF65-F5344CB8AC3E}">
        <p14:creationId xmlns:p14="http://schemas.microsoft.com/office/powerpoint/2010/main" val="67915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Opening dan Closing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4005064"/>
            <a:ext cx="5101579" cy="2601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548839"/>
            <a:ext cx="6984776" cy="230832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>
            <a:defPPr>
              <a:defRPr lang="en-AU"/>
            </a:defPPr>
            <a:lvl1pPr marL="536575" indent="-536575">
              <a:buFont typeface="+mj-lt"/>
              <a:buAutoNum type="alphaLcParenR"/>
              <a:defRPr sz="2400">
                <a:solidFill>
                  <a:srgbClr val="000000"/>
                </a:solidFill>
                <a:latin typeface="Lucida Console" panose="020B0609040504020204" pitchFamily="49" charset="0"/>
              </a:defRPr>
            </a:lvl1pPr>
          </a:lstStyle>
          <a:p>
            <a:pPr marL="0" indent="0">
              <a:buNone/>
            </a:pPr>
            <a:r>
              <a:rPr lang="pt-BR" sz="1800"/>
              <a:t>&gt;&gt; I = imread('images/daun.tif</a:t>
            </a:r>
            <a:r>
              <a:rPr lang="pt-BR" sz="1800" smtClean="0"/>
              <a:t>')</a:t>
            </a:r>
            <a:r>
              <a:rPr lang="en-ID" sz="1800" smtClean="0"/>
              <a:t>;</a:t>
            </a:r>
          </a:p>
          <a:p>
            <a:pPr marL="0" indent="0">
              <a:buNone/>
            </a:pPr>
            <a:r>
              <a:rPr lang="en-ID" sz="1800"/>
              <a:t>&gt;&gt; bw = </a:t>
            </a:r>
            <a:r>
              <a:rPr lang="en-ID" sz="1800" smtClean="0"/>
              <a:t>not(im2bw(I,0.6));</a:t>
            </a:r>
          </a:p>
          <a:p>
            <a:pPr marL="0" indent="0">
              <a:buNone/>
            </a:pPr>
            <a:r>
              <a:rPr lang="en-ID" sz="1800"/>
              <a:t>&gt;&gt; HD = getnhood(strel('disk',6,0));</a:t>
            </a:r>
          </a:p>
          <a:p>
            <a:pPr marL="0" indent="0">
              <a:buNone/>
            </a:pPr>
            <a:r>
              <a:rPr lang="en-ID" sz="1800"/>
              <a:t>&gt;&gt; O = dilasi(erosi(bw, HD), HD</a:t>
            </a:r>
            <a:r>
              <a:rPr lang="en-ID" sz="1800" smtClean="0"/>
              <a:t>);</a:t>
            </a:r>
            <a:endParaRPr lang="en-ID" sz="1800"/>
          </a:p>
          <a:p>
            <a:pPr marL="0" indent="0">
              <a:buNone/>
            </a:pPr>
            <a:r>
              <a:rPr lang="en-ID" sz="1800"/>
              <a:t>&gt;&gt; C = erosi(dilasi(bw, HD), HD);</a:t>
            </a:r>
          </a:p>
          <a:p>
            <a:pPr marL="0" indent="0">
              <a:buNone/>
            </a:pPr>
            <a:r>
              <a:rPr lang="en-ID" sz="1800"/>
              <a:t>&gt;&gt; subplot(1,3,1), imshow(bw), title('Citra bw');</a:t>
            </a:r>
          </a:p>
          <a:p>
            <a:pPr marL="0" indent="0">
              <a:buNone/>
            </a:pPr>
            <a:r>
              <a:rPr lang="en-ID" sz="1800"/>
              <a:t>&gt;&gt; subplot(1,3,2), imshow(O), title('Opening');</a:t>
            </a:r>
          </a:p>
          <a:p>
            <a:pPr marL="0" indent="0">
              <a:buNone/>
            </a:pPr>
            <a:r>
              <a:rPr lang="en-ID" sz="1800"/>
              <a:t>&gt;&gt; subplot(1,3,3), imshow(C), title('Closing');</a:t>
            </a:r>
          </a:p>
        </p:txBody>
      </p:sp>
    </p:spTree>
    <p:extLst>
      <p:ext uri="{BB962C8B-B14F-4D97-AF65-F5344CB8AC3E}">
        <p14:creationId xmlns:p14="http://schemas.microsoft.com/office/powerpoint/2010/main" val="77846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>
                <a:solidFill>
                  <a:srgbClr val="FF0000"/>
                </a:solidFill>
              </a:rPr>
              <a:t>Operasi morfologi </a:t>
            </a:r>
            <a:r>
              <a:rPr lang="en-ID"/>
              <a:t>merupakan operasi yang umum dikenakan pada citra biner (hitam-putih) untuk </a:t>
            </a:r>
            <a:r>
              <a:rPr lang="en-ID">
                <a:solidFill>
                  <a:srgbClr val="FF0000"/>
                </a:solidFill>
              </a:rPr>
              <a:t>mengubah struktur bentuk objek </a:t>
            </a:r>
            <a:r>
              <a:rPr lang="en-ID"/>
              <a:t>yang terkandung dalam citra. </a:t>
            </a:r>
            <a:endParaRPr lang="en-ID" smtClean="0"/>
          </a:p>
          <a:p>
            <a:r>
              <a:rPr lang="en-ID" smtClean="0"/>
              <a:t>Operasi morfologi didasari pada beberapa konsep dasar himpunan</a:t>
            </a:r>
          </a:p>
          <a:p>
            <a:r>
              <a:rPr lang="en-ID"/>
              <a:t>Beberapa operasi morfologi antara lain: </a:t>
            </a:r>
            <a:r>
              <a:rPr lang="en-ID" smtClean="0"/>
              <a:t>Dilasi, Erosi, Opening </a:t>
            </a:r>
            <a:r>
              <a:rPr lang="en-ID"/>
              <a:t>dan Closing</a:t>
            </a:r>
          </a:p>
          <a:p>
            <a:endParaRPr lang="en-ID"/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730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en-ID"/>
              <a:t>menjelaskan </a:t>
            </a:r>
            <a:r>
              <a:rPr lang="en-ID" smtClean="0"/>
              <a:t>berbagai operasi </a:t>
            </a:r>
            <a:r>
              <a:rPr lang="en-ID"/>
              <a:t>morfologi untuk pengolahan </a:t>
            </a:r>
            <a:r>
              <a:rPr lang="en-ID" smtClean="0"/>
              <a:t>citra, serta mempraktekkannya dalam pengolahan citra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03912" y="3290211"/>
            <a:ext cx="4119655" cy="3140727"/>
          </a:xfrm>
          <a:prstGeom prst="rect">
            <a:avLst/>
          </a:prstGeom>
          <a:ln>
            <a:solidFill>
              <a:srgbClr val="002060"/>
            </a:solidFill>
          </a:ln>
          <a:scene3d>
            <a:camera prst="perspectiveContrastingRightFacing"/>
            <a:lightRig rig="threePt" dir="t"/>
          </a:scene3d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00256" y="3066237"/>
            <a:ext cx="3345777" cy="3294370"/>
          </a:xfrm>
          <a:prstGeom prst="rect">
            <a:avLst/>
          </a:prstGeom>
          <a:ln>
            <a:noFill/>
          </a:ln>
          <a:scene3d>
            <a:camera prst="perspectiveHeroicExtremeLeftFacing"/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1703512" y="1556792"/>
            <a:ext cx="9437453" cy="1323439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800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OPERASI </a:t>
            </a:r>
            <a:r>
              <a:rPr lang="en-ID" sz="800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MORFOLOGI CITRA</a:t>
            </a:r>
            <a:endParaRPr lang="en-ID" sz="800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4841" y="3102059"/>
            <a:ext cx="7596124" cy="830997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ID" sz="48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PRAKTEK &amp; CONTOH DENGAN OCTAVE</a:t>
            </a:r>
            <a:endParaRPr lang="en-ID" sz="48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6570" y="529975"/>
            <a:ext cx="5191478" cy="769441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sz="440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PENGOLAHAN CITRA DIGITAL</a:t>
            </a:r>
            <a:endParaRPr lang="en-ID" sz="440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2055" y="309175"/>
            <a:ext cx="1591044" cy="733596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8627668" y="341375"/>
            <a:ext cx="1087655" cy="108765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8800" b="1" smtClean="0"/>
              <a:t>7</a:t>
            </a:r>
            <a:endParaRPr lang="en-ID" b="1"/>
          </a:p>
        </p:txBody>
      </p:sp>
      <p:sp>
        <p:nvSpPr>
          <p:cNvPr id="3" name="TextBox 2"/>
          <p:cNvSpPr txBox="1"/>
          <p:nvPr/>
        </p:nvSpPr>
        <p:spPr>
          <a:xfrm>
            <a:off x="6584457" y="623592"/>
            <a:ext cx="2095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800" b="1" smtClean="0">
                <a:solidFill>
                  <a:schemeClr val="bg1"/>
                </a:solidFill>
                <a:latin typeface="Arial Narrow" panose="020B0606020202030204" pitchFamily="34" charset="0"/>
              </a:rPr>
              <a:t>PERTEMUAN</a:t>
            </a:r>
            <a:endParaRPr lang="en-ID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0704" y="1572701"/>
            <a:ext cx="3736766" cy="538469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91344" y="5616761"/>
            <a:ext cx="5538893" cy="1036024"/>
            <a:chOff x="252866" y="5727925"/>
            <a:chExt cx="5538893" cy="1036024"/>
          </a:xfrm>
        </p:grpSpPr>
        <p:sp>
          <p:nvSpPr>
            <p:cNvPr id="13" name="TextBox 12"/>
            <p:cNvSpPr txBox="1"/>
            <p:nvPr/>
          </p:nvSpPr>
          <p:spPr>
            <a:xfrm>
              <a:off x="1334257" y="5727925"/>
              <a:ext cx="4457502" cy="103602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</p:spPr>
          <p:txBody>
            <a:bodyPr wrap="none" rtlCol="0" anchor="ctr">
              <a:noAutofit/>
            </a:bodyPr>
            <a:lstStyle/>
            <a:p>
              <a:r>
                <a:rPr lang="en-ID" sz="2000" b="1" smtClean="0"/>
                <a:t>Dr. Achmad Solichin, S.Kom., M.T.I.</a:t>
              </a:r>
            </a:p>
            <a:p>
              <a:r>
                <a:rPr lang="en-ID" sz="2000" smtClean="0"/>
                <a:t>Universitas Budi Luhur</a:t>
              </a:r>
            </a:p>
            <a:p>
              <a:r>
                <a:rPr lang="en-ID" sz="2000" smtClean="0"/>
                <a:t>http://achmatim.net</a:t>
              </a:r>
              <a:endParaRPr lang="en-ID" sz="2000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866" y="5727925"/>
              <a:ext cx="1036024" cy="1036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372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2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Topik Pembahasan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Operasi Morfologi Untuk Pengolahan </a:t>
            </a:r>
            <a:r>
              <a:rPr lang="en-US" smtClean="0"/>
              <a:t>Citra</a:t>
            </a:r>
          </a:p>
          <a:p>
            <a:r>
              <a:rPr lang="en-US" smtClean="0"/>
              <a:t>Proses dasar operasi morfologi</a:t>
            </a:r>
          </a:p>
          <a:p>
            <a:r>
              <a:rPr lang="es-ES" smtClean="0"/>
              <a:t>Dilasi</a:t>
            </a:r>
          </a:p>
          <a:p>
            <a:r>
              <a:rPr lang="es-ES" smtClean="0"/>
              <a:t>Erosi</a:t>
            </a:r>
          </a:p>
          <a:p>
            <a:r>
              <a:rPr lang="es-ES" smtClean="0"/>
              <a:t>Opening dan Closing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72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Morfologi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>
                <a:solidFill>
                  <a:srgbClr val="FF0000"/>
                </a:solidFill>
              </a:rPr>
              <a:t>Operasi morfologi </a:t>
            </a:r>
            <a:r>
              <a:rPr lang="en-ID"/>
              <a:t>merupakan operasi yang umum dikenakan pada citra biner (hitam-putih) untuk </a:t>
            </a:r>
            <a:r>
              <a:rPr lang="en-ID">
                <a:solidFill>
                  <a:srgbClr val="FF0000"/>
                </a:solidFill>
              </a:rPr>
              <a:t>mengubah struktur bentuk objek </a:t>
            </a:r>
            <a:r>
              <a:rPr lang="en-ID"/>
              <a:t>yang terkandung dalam citra. </a:t>
            </a:r>
            <a:endParaRPr lang="en-ID" smtClean="0"/>
          </a:p>
          <a:p>
            <a:r>
              <a:rPr lang="en-ID" smtClean="0"/>
              <a:t>Contoh aplikasi/operasi morfologi:</a:t>
            </a:r>
          </a:p>
          <a:p>
            <a:pPr lvl="1"/>
            <a:r>
              <a:rPr lang="en-ID" smtClean="0"/>
              <a:t>Menutup lubang pada citra</a:t>
            </a:r>
          </a:p>
          <a:p>
            <a:pPr lvl="1"/>
            <a:r>
              <a:rPr lang="en-ID" smtClean="0"/>
              <a:t>Memisahkan objek</a:t>
            </a:r>
          </a:p>
          <a:p>
            <a:pPr lvl="1"/>
            <a:r>
              <a:rPr lang="en-ID" smtClean="0"/>
              <a:t>Membentuk </a:t>
            </a:r>
            <a:r>
              <a:rPr lang="en-ID"/>
              <a:t>filter </a:t>
            </a:r>
            <a:r>
              <a:rPr lang="en-ID" smtClean="0"/>
              <a:t>spasial.</a:t>
            </a:r>
          </a:p>
          <a:p>
            <a:pPr lvl="1"/>
            <a:r>
              <a:rPr lang="en-ID" smtClean="0"/>
              <a:t>Memperoleh </a:t>
            </a:r>
            <a:r>
              <a:rPr lang="en-ID"/>
              <a:t>skeleton (rangka) </a:t>
            </a:r>
            <a:r>
              <a:rPr lang="en-ID" smtClean="0"/>
              <a:t>objek.</a:t>
            </a:r>
          </a:p>
          <a:p>
            <a:pPr lvl="1"/>
            <a:r>
              <a:rPr lang="en-ID" smtClean="0"/>
              <a:t>Menentukan </a:t>
            </a:r>
            <a:r>
              <a:rPr lang="en-ID"/>
              <a:t>letak objek di dalam </a:t>
            </a:r>
            <a:r>
              <a:rPr lang="en-ID" smtClean="0"/>
              <a:t>citra.</a:t>
            </a:r>
          </a:p>
          <a:p>
            <a:pPr lvl="1"/>
            <a:r>
              <a:rPr lang="en-ID" smtClean="0"/>
              <a:t>Memperoleh </a:t>
            </a:r>
            <a:r>
              <a:rPr lang="en-ID"/>
              <a:t>bentuk struktur objek.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625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Morfologi</a:t>
            </a:r>
            <a:endParaRPr lang="en-ID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556791"/>
            <a:ext cx="4680520" cy="4374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2636912"/>
            <a:ext cx="5170175" cy="2556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72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Morfologi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Operasi morfologi umumnya melibatkan 2 (dua) masukan:</a:t>
            </a:r>
          </a:p>
          <a:p>
            <a:pPr lvl="1"/>
            <a:r>
              <a:rPr lang="en-ID" smtClean="0"/>
              <a:t>Citra masukan yang akan dikenai operasi morfologi</a:t>
            </a:r>
          </a:p>
          <a:p>
            <a:pPr lvl="1"/>
            <a:r>
              <a:rPr lang="en-ID"/>
              <a:t>Kernel atau </a:t>
            </a:r>
            <a:r>
              <a:rPr lang="en-ID" i="1"/>
              <a:t>structuring element </a:t>
            </a:r>
            <a:r>
              <a:rPr lang="en-ID" smtClean="0"/>
              <a:t>dengan sebuah titik pusat (</a:t>
            </a:r>
            <a:r>
              <a:rPr lang="en-ID" i="1" smtClean="0"/>
              <a:t>hotspot</a:t>
            </a:r>
            <a:r>
              <a:rPr lang="en-ID" smtClean="0"/>
              <a:t>)</a:t>
            </a:r>
          </a:p>
          <a:p>
            <a:r>
              <a:rPr lang="en-ID" smtClean="0"/>
              <a:t>Contoh kernel:</a:t>
            </a:r>
            <a:endParaRPr lang="en-ID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37981"/>
              </p:ext>
            </p:extLst>
          </p:nvPr>
        </p:nvGraphicFramePr>
        <p:xfrm>
          <a:off x="3001695" y="3645024"/>
          <a:ext cx="6696609" cy="246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Document" r:id="rId3" imgW="4290383" imgH="1583448" progId="Word.Document.12">
                  <p:embed/>
                </p:oleObj>
              </mc:Choice>
              <mc:Fallback>
                <p:oleObj name="Document" r:id="rId3" imgW="4290383" imgH="1583448" progId="Word.Documen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695" y="3645024"/>
                        <a:ext cx="6696609" cy="24677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1738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Operasi Himpunan pada Citra</a:t>
            </a:r>
            <a:endParaRPr lang="en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552" y="1988840"/>
            <a:ext cx="3575234" cy="453413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74" y="1988840"/>
            <a:ext cx="3637042" cy="453413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428921" y="3840407"/>
            <a:ext cx="155004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sz="2400" smtClean="0">
                <a:solidFill>
                  <a:srgbClr val="000000"/>
                </a:solidFill>
              </a:rPr>
              <a:t>Union</a:t>
            </a:r>
          </a:p>
          <a:p>
            <a:pPr algn="ctr"/>
            <a:r>
              <a:rPr lang="en-US" sz="2400" i="1">
                <a:solidFill>
                  <a:srgbClr val="000000"/>
                </a:solidFill>
              </a:rPr>
              <a:t>C = A </a:t>
            </a:r>
            <a:r>
              <a:rPr lang="en-US" sz="2400">
                <a:solidFill>
                  <a:srgbClr val="000000"/>
                </a:solidFill>
                <a:sym typeface="Symbol" panose="05050102010706020507" pitchFamily="18" charset="2"/>
              </a:rPr>
              <a:t></a:t>
            </a:r>
            <a:r>
              <a:rPr lang="en-US" sz="2400">
                <a:solidFill>
                  <a:srgbClr val="000000"/>
                </a:solidFill>
              </a:rPr>
              <a:t> </a:t>
            </a:r>
            <a:r>
              <a:rPr lang="en-US" sz="2400" i="1">
                <a:solidFill>
                  <a:srgbClr val="000000"/>
                </a:solidFill>
              </a:rPr>
              <a:t>B</a:t>
            </a:r>
            <a:endParaRPr lang="en-ID" sz="2400" smtClean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40326" y="3844842"/>
            <a:ext cx="1550040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ID" sz="2400" smtClean="0">
                <a:solidFill>
                  <a:srgbClr val="000000"/>
                </a:solidFill>
              </a:rPr>
              <a:t>Interseksi</a:t>
            </a:r>
          </a:p>
          <a:p>
            <a:pPr algn="ctr"/>
            <a:r>
              <a:rPr lang="en-US" sz="2400" i="1">
                <a:solidFill>
                  <a:srgbClr val="000000"/>
                </a:solidFill>
              </a:rPr>
              <a:t>C = A </a:t>
            </a:r>
            <a:r>
              <a:rPr lang="en-US" sz="2400" i="1" smtClean="0">
                <a:solidFill>
                  <a:srgbClr val="000000"/>
                </a:solidFill>
                <a:sym typeface="Symbol" panose="05050102010706020507" pitchFamily="18" charset="2"/>
              </a:rPr>
              <a:t></a:t>
            </a:r>
            <a:r>
              <a:rPr lang="en-US" sz="2400" i="1" smtClean="0">
                <a:solidFill>
                  <a:srgbClr val="000000"/>
                </a:solidFill>
              </a:rPr>
              <a:t> </a:t>
            </a:r>
            <a:r>
              <a:rPr lang="en-US" sz="2400" i="1">
                <a:solidFill>
                  <a:srgbClr val="000000"/>
                </a:solidFill>
              </a:rPr>
              <a:t>B</a:t>
            </a:r>
            <a:endParaRPr lang="en-ID" sz="24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727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7467</TotalTime>
  <Words>864</Words>
  <Application>Microsoft Office PowerPoint</Application>
  <PresentationFormat>Widescreen</PresentationFormat>
  <Paragraphs>131</Paragraphs>
  <Slides>25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ＭＳ Ｐゴシック</vt:lpstr>
      <vt:lpstr>Arial</vt:lpstr>
      <vt:lpstr>Arial Narrow</vt:lpstr>
      <vt:lpstr>Bahnschrift Condensed</vt:lpstr>
      <vt:lpstr>Bahnschrift SemiBold Condensed</vt:lpstr>
      <vt:lpstr>Bebas Neue</vt:lpstr>
      <vt:lpstr>Calibri</vt:lpstr>
      <vt:lpstr>Calibri Light</vt:lpstr>
      <vt:lpstr>Courier New</vt:lpstr>
      <vt:lpstr>Lato</vt:lpstr>
      <vt:lpstr>Lucida Console</vt:lpstr>
      <vt:lpstr>MS Mincho</vt:lpstr>
      <vt:lpstr>Symbol</vt:lpstr>
      <vt:lpstr>Times New Roman</vt:lpstr>
      <vt:lpstr>Verdana</vt:lpstr>
      <vt:lpstr>Wingdings</vt:lpstr>
      <vt:lpstr>powerpoint-template-apr7</vt:lpstr>
      <vt:lpstr>3_Custom Design</vt:lpstr>
      <vt:lpstr>Document</vt:lpstr>
      <vt:lpstr>FAKULTAS TEKNOLOGI INFORMASI</vt:lpstr>
      <vt:lpstr>Operasi MORFOLOGI PADA CITRA</vt:lpstr>
      <vt:lpstr>Tujuan Pembelajaran</vt:lpstr>
      <vt:lpstr>PowerPoint Presentation</vt:lpstr>
      <vt:lpstr>Topik Pembahasan</vt:lpstr>
      <vt:lpstr>Operasi Morfologi</vt:lpstr>
      <vt:lpstr>Operasi Morfologi</vt:lpstr>
      <vt:lpstr>Operasi Morfologi</vt:lpstr>
      <vt:lpstr>Operasi Himpunan pada Citra</vt:lpstr>
      <vt:lpstr>Operasi Himpunan pada Citra</vt:lpstr>
      <vt:lpstr>Operasi Logika pada Citra</vt:lpstr>
      <vt:lpstr>Operasi Dilasi</vt:lpstr>
      <vt:lpstr>Operasi Dilasi</vt:lpstr>
      <vt:lpstr>Operasi Dilasi</vt:lpstr>
      <vt:lpstr>Operasi Erosi</vt:lpstr>
      <vt:lpstr>Operasi Erosi</vt:lpstr>
      <vt:lpstr>Operasi Erosi</vt:lpstr>
      <vt:lpstr>Operasi Erosi untuk Deteksi Tepi</vt:lpstr>
      <vt:lpstr>Elemen Penstruktur (Structure Element)</vt:lpstr>
      <vt:lpstr>Elemen Penstruktur (Structure Element)</vt:lpstr>
      <vt:lpstr>Erosi dengan Fungsi imerode()</vt:lpstr>
      <vt:lpstr>Operasi Opening dan Closing</vt:lpstr>
      <vt:lpstr>Operasi Opening dan Closing</vt:lpstr>
      <vt:lpstr>Kesimpulan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453</cp:revision>
  <dcterms:created xsi:type="dcterms:W3CDTF">2011-05-21T14:11:58Z</dcterms:created>
  <dcterms:modified xsi:type="dcterms:W3CDTF">2021-04-15T07:41:21Z</dcterms:modified>
</cp:coreProperties>
</file>