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1" r:id="rId2"/>
  </p:sldMasterIdLst>
  <p:notesMasterIdLst>
    <p:notesMasterId r:id="rId37"/>
  </p:notesMasterIdLst>
  <p:handoutMasterIdLst>
    <p:handoutMasterId r:id="rId38"/>
  </p:handoutMasterIdLst>
  <p:sldIdLst>
    <p:sldId id="324" r:id="rId3"/>
    <p:sldId id="356" r:id="rId4"/>
    <p:sldId id="352" r:id="rId5"/>
    <p:sldId id="384" r:id="rId6"/>
    <p:sldId id="354" r:id="rId7"/>
    <p:sldId id="355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78" r:id="rId19"/>
    <p:sldId id="368" r:id="rId20"/>
    <p:sldId id="369" r:id="rId21"/>
    <p:sldId id="370" r:id="rId22"/>
    <p:sldId id="379" r:id="rId23"/>
    <p:sldId id="371" r:id="rId24"/>
    <p:sldId id="372" r:id="rId25"/>
    <p:sldId id="373" r:id="rId26"/>
    <p:sldId id="380" r:id="rId27"/>
    <p:sldId id="381" r:id="rId28"/>
    <p:sldId id="374" r:id="rId29"/>
    <p:sldId id="375" r:id="rId30"/>
    <p:sldId id="376" r:id="rId31"/>
    <p:sldId id="382" r:id="rId32"/>
    <p:sldId id="383" r:id="rId33"/>
    <p:sldId id="377" r:id="rId34"/>
    <p:sldId id="353" r:id="rId35"/>
    <p:sldId id="348" r:id="rId36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64" d="100"/>
          <a:sy n="64" d="100"/>
        </p:scale>
        <p:origin x="112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20/05/2021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20/05/2021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54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30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31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55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791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75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4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 algn="just">
              <a:defRPr b="0">
                <a:solidFill>
                  <a:srgbClr val="000000"/>
                </a:solidFill>
              </a:defRPr>
            </a:lvl1pPr>
            <a:lvl2pPr marL="895350" indent="-438150" algn="just">
              <a:buFont typeface="Wingdings" panose="05000000000000000000" pitchFamily="2" charset="2"/>
              <a:buChar char="§"/>
              <a:defRPr b="0">
                <a:solidFill>
                  <a:srgbClr val="000000"/>
                </a:solidFill>
              </a:defRPr>
            </a:lvl2pPr>
            <a:lvl3pPr marL="1347788" indent="-433388" algn="just">
              <a:buFont typeface="Wingdings" panose="05000000000000000000" pitchFamily="2" charset="2"/>
              <a:buChar char="ü"/>
              <a:defRPr b="0">
                <a:solidFill>
                  <a:srgbClr val="000000"/>
                </a:solidFill>
              </a:defRPr>
            </a:lvl3pPr>
            <a:lvl4pPr marL="1790700" indent="-419100" algn="just">
              <a:buFont typeface="Wingdings" panose="05000000000000000000" pitchFamily="2" charset="2"/>
              <a:buChar char="v"/>
              <a:defRPr b="0">
                <a:solidFill>
                  <a:srgbClr val="000000"/>
                </a:solidFill>
              </a:defRPr>
            </a:lvl4pPr>
            <a:lvl5pPr marL="2243138" indent="-414338" algn="just">
              <a:buFont typeface="Wingdings" panose="05000000000000000000" pitchFamily="2" charset="2"/>
              <a:buChar char="Ø"/>
              <a:defRPr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772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166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2675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841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 b="0">
          <a:solidFill>
            <a:schemeClr val="tx1"/>
          </a:solidFill>
          <a:latin typeface="Arial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 b="0">
          <a:solidFill>
            <a:schemeClr val="tx1"/>
          </a:solidFill>
          <a:latin typeface="Arial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 b="0">
          <a:solidFill>
            <a:schemeClr val="tx1"/>
          </a:solidFill>
          <a:latin typeface="Arial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 b="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0C9E-6C2F-4876-A127-686F94272A9F}" type="datetimeFigureOut">
              <a:rPr lang="en-ID" smtClean="0"/>
              <a:t>20/05/2021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8311-8776-4C2D-A95D-7B7FA2A3B9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36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ctave.sourceforge.io/image/function/regionprop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ID" sz="4400" b="1"/>
              <a:t>PENGOLAHAN CITRA DIGITAL</a:t>
            </a:r>
            <a:endParaRPr lang="id-ID" sz="4400" b="1"/>
          </a:p>
          <a:p>
            <a:r>
              <a:rPr lang="id-ID" sz="3600" b="1"/>
              <a:t>[ </a:t>
            </a:r>
            <a:r>
              <a:rPr lang="en-ID" sz="3600" b="1"/>
              <a:t>PG176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</a:t>
            </a:r>
            <a:r>
              <a:rPr lang="id-ID" sz="3600" b="1" smtClean="0"/>
              <a:t>]</a:t>
            </a:r>
            <a:endParaRPr lang="id-ID" sz="3600" b="1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1780592"/>
            <a:ext cx="7416824" cy="4096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1936540" cy="40553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731" y="191683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>
            <a:off x="1755771" y="2096852"/>
            <a:ext cx="2035973" cy="127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954" y="5993132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Lakukan windowing dengan 8-ketetanggaan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1764" y="1785538"/>
            <a:ext cx="1404156" cy="851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863752" y="1374664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Bukan tepi, karena jumlah seluruh pixel tetangganya sama, pixel tidak diubah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1780592"/>
            <a:ext cx="7416824" cy="4096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1936540" cy="40553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731" y="191683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>
            <a:off x="1755771" y="2096852"/>
            <a:ext cx="2035973" cy="127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954" y="5993132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Lakukan windowing dengan 8-ketetanggaan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5820" y="1785538"/>
            <a:ext cx="1404156" cy="851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863752" y="1374664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>
                <a:solidFill>
                  <a:srgbClr val="FF0000"/>
                </a:solidFill>
              </a:rPr>
              <a:t>Bukan tepi, karena jumlah seluruh pixel tetangganya </a:t>
            </a:r>
            <a:r>
              <a:rPr lang="en-ID" smtClean="0">
                <a:solidFill>
                  <a:srgbClr val="FF0000"/>
                </a:solidFill>
              </a:rPr>
              <a:t>!= 8, </a:t>
            </a:r>
            <a:r>
              <a:rPr lang="en-ID">
                <a:solidFill>
                  <a:srgbClr val="FF0000"/>
                </a:solidFill>
              </a:rPr>
              <a:t>pixel tidak diubah</a:t>
            </a:r>
          </a:p>
        </p:txBody>
      </p:sp>
    </p:spTree>
    <p:extLst>
      <p:ext uri="{BB962C8B-B14F-4D97-AF65-F5344CB8AC3E}">
        <p14:creationId xmlns:p14="http://schemas.microsoft.com/office/powerpoint/2010/main" val="22780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1780592"/>
            <a:ext cx="7416824" cy="4096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1936540" cy="40553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731" y="191683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>
            <a:off x="1755771" y="2096852"/>
            <a:ext cx="2035973" cy="127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954" y="5993132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Lakukan windowing dengan 8-ketetanggaan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1884" y="1785538"/>
            <a:ext cx="1404156" cy="851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359696" y="1374664"/>
            <a:ext cx="857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>
                <a:solidFill>
                  <a:srgbClr val="FF0000"/>
                </a:solidFill>
              </a:rPr>
              <a:t>Bukan tepi, karena jumlah seluruh pixel </a:t>
            </a:r>
            <a:r>
              <a:rPr lang="en-ID" smtClean="0">
                <a:solidFill>
                  <a:srgbClr val="FF0000"/>
                </a:solidFill>
              </a:rPr>
              <a:t>tetangganya != 8, </a:t>
            </a:r>
            <a:r>
              <a:rPr lang="en-ID">
                <a:solidFill>
                  <a:srgbClr val="FF0000"/>
                </a:solidFill>
              </a:rPr>
              <a:t>pixel tidak </a:t>
            </a:r>
            <a:r>
              <a:rPr lang="en-ID" smtClean="0">
                <a:solidFill>
                  <a:srgbClr val="FF0000"/>
                </a:solidFill>
              </a:rPr>
              <a:t>diubah, dst…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2087488"/>
            <a:ext cx="7416824" cy="4096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1936540" cy="40553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731" y="191683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>
            <a:off x="1755771" y="2096852"/>
            <a:ext cx="2035973" cy="127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954" y="630002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Lakukan windowing dengan 8-ketetanggaan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092434"/>
            <a:ext cx="1404156" cy="851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863752" y="137466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>
                <a:solidFill>
                  <a:srgbClr val="FF0000"/>
                </a:solidFill>
              </a:rPr>
              <a:t>T</a:t>
            </a:r>
            <a:r>
              <a:rPr lang="en-ID" smtClean="0">
                <a:solidFill>
                  <a:srgbClr val="FF0000"/>
                </a:solidFill>
              </a:rPr>
              <a:t>epi</a:t>
            </a:r>
            <a:r>
              <a:rPr lang="en-ID">
                <a:solidFill>
                  <a:srgbClr val="FF0000"/>
                </a:solidFill>
              </a:rPr>
              <a:t>, karena </a:t>
            </a:r>
            <a:r>
              <a:rPr lang="en-ID" smtClean="0">
                <a:solidFill>
                  <a:srgbClr val="FF0000"/>
                </a:solidFill>
              </a:rPr>
              <a:t>ada pixel tetangga yang nilainya beda, tidak ada pengubahan nilai karena jumlah pixel tetangga != 8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2087488"/>
            <a:ext cx="7416824" cy="4096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1936540" cy="40553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731" y="191683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>
            <a:off x="1755771" y="2096852"/>
            <a:ext cx="2035973" cy="127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954" y="630002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Lakukan windowing dengan 8-ketetanggaan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0056" y="2092434"/>
            <a:ext cx="1404156" cy="851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863752" y="137466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>
                <a:solidFill>
                  <a:srgbClr val="FF0000"/>
                </a:solidFill>
              </a:rPr>
              <a:t>T</a:t>
            </a:r>
            <a:r>
              <a:rPr lang="en-ID" smtClean="0">
                <a:solidFill>
                  <a:srgbClr val="FF0000"/>
                </a:solidFill>
              </a:rPr>
              <a:t>epi</a:t>
            </a:r>
            <a:r>
              <a:rPr lang="en-ID">
                <a:solidFill>
                  <a:srgbClr val="FF0000"/>
                </a:solidFill>
              </a:rPr>
              <a:t>, karena </a:t>
            </a:r>
            <a:r>
              <a:rPr lang="en-ID" smtClean="0">
                <a:solidFill>
                  <a:srgbClr val="FF0000"/>
                </a:solidFill>
              </a:rPr>
              <a:t>ada pixel tetangga yang nilainya beda, tidak ada pengubahan nilai karena jumlah pixel tetangga != 8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2087488"/>
            <a:ext cx="7416824" cy="4096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1936540" cy="40553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731" y="191683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>
            <a:off x="1755771" y="2096852"/>
            <a:ext cx="2035973" cy="127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954" y="630002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Lakukan windowing dengan 8-ketetanggaan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0116" y="2092434"/>
            <a:ext cx="1404156" cy="851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863752" y="137466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Bukan tepi</a:t>
            </a:r>
            <a:r>
              <a:rPr lang="en-ID">
                <a:solidFill>
                  <a:srgbClr val="FF0000"/>
                </a:solidFill>
              </a:rPr>
              <a:t>, karena </a:t>
            </a:r>
            <a:r>
              <a:rPr lang="en-ID" smtClean="0">
                <a:solidFill>
                  <a:srgbClr val="FF0000"/>
                </a:solidFill>
              </a:rPr>
              <a:t>semua pixel tetangga nilainya sama, ada pengubahan nilai pixel karena jumlah pixel tetangga == 8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236158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0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2087488"/>
            <a:ext cx="7416824" cy="4096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1936540" cy="40553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731" y="191683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>
            <a:off x="1755771" y="2096852"/>
            <a:ext cx="2035973" cy="127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954" y="630002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Lakukan windowing dengan 8-ketetanggaan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0176" y="2092434"/>
            <a:ext cx="1404156" cy="851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863752" y="137466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Bukan tepi</a:t>
            </a:r>
            <a:r>
              <a:rPr lang="en-ID">
                <a:solidFill>
                  <a:srgbClr val="FF0000"/>
                </a:solidFill>
              </a:rPr>
              <a:t>, karena </a:t>
            </a:r>
            <a:r>
              <a:rPr lang="en-ID" smtClean="0">
                <a:solidFill>
                  <a:srgbClr val="FF0000"/>
                </a:solidFill>
              </a:rPr>
              <a:t>semua pixel tetangga nilainya sama, ada pengubahan nilai pixel karena jumlah pixel tetangga == 8, dan seterusnya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2244" y="236158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0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556792"/>
            <a:ext cx="5430463" cy="4752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708920"/>
            <a:ext cx="3528392" cy="37676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672064" y="1586661"/>
            <a:ext cx="511353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I = imread('images/daun_bin.tif');</a:t>
            </a: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 = tepibiner(I);</a:t>
            </a:r>
          </a:p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imshow(I), figure, imshow(T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31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Mengikuti Kontur (Contour Following)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smtClean="0"/>
              <a:t>Kontur internal</a:t>
            </a:r>
          </a:p>
          <a:p>
            <a:r>
              <a:rPr lang="en-ID" b="0" smtClean="0"/>
              <a:t>Kontur eksternal</a:t>
            </a:r>
            <a:endParaRPr lang="en-ID" b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795872"/>
            <a:ext cx="705902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Proses penelusuran Kontur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616" y="1700808"/>
            <a:ext cx="685368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9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smtClean="0">
                <a:solidFill>
                  <a:schemeClr val="tx1"/>
                </a:solidFill>
                <a:latin typeface="+mj-lt"/>
              </a:rPr>
              <a:t>Pengolahan Citra Biner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Proses penelusuran Kontur</a:t>
            </a:r>
            <a:endParaRPr lang="en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740" y="1484784"/>
            <a:ext cx="4680520" cy="5007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408" y="3717032"/>
            <a:ext cx="331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smtClean="0"/>
              <a:t>Kontur internal dengan algoritma Moore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20780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Penelusuran Kontur pada Octave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942784" cy="2489448"/>
          </a:xfrm>
        </p:spPr>
        <p:txBody>
          <a:bodyPr/>
          <a:lstStyle/>
          <a:p>
            <a:r>
              <a:rPr lang="en-ID" sz="2400" smtClean="0"/>
              <a:t>boundaries </a:t>
            </a:r>
            <a:r>
              <a:rPr lang="en-ID" sz="2400"/>
              <a:t>= </a:t>
            </a:r>
            <a:r>
              <a:rPr lang="en-ID" sz="2400">
                <a:solidFill>
                  <a:srgbClr val="FF0000"/>
                </a:solidFill>
              </a:rPr>
              <a:t>bwboundaries</a:t>
            </a:r>
            <a:r>
              <a:rPr lang="en-ID" sz="2400"/>
              <a:t>(BW)</a:t>
            </a:r>
          </a:p>
          <a:p>
            <a:r>
              <a:rPr lang="en-ID" sz="2400" smtClean="0"/>
              <a:t>boundaries </a:t>
            </a:r>
            <a:r>
              <a:rPr lang="en-ID" sz="2400"/>
              <a:t>= </a:t>
            </a:r>
            <a:r>
              <a:rPr lang="en-ID" sz="2400">
                <a:solidFill>
                  <a:srgbClr val="FF0000"/>
                </a:solidFill>
              </a:rPr>
              <a:t>bwboundaries</a:t>
            </a:r>
            <a:r>
              <a:rPr lang="en-ID" sz="2400"/>
              <a:t>(BW, conn)</a:t>
            </a:r>
          </a:p>
          <a:p>
            <a:r>
              <a:rPr lang="en-ID" sz="2400" smtClean="0"/>
              <a:t>boundaries </a:t>
            </a:r>
            <a:r>
              <a:rPr lang="en-ID" sz="2400"/>
              <a:t>= </a:t>
            </a:r>
            <a:r>
              <a:rPr lang="en-ID" sz="2400">
                <a:solidFill>
                  <a:srgbClr val="FF0000"/>
                </a:solidFill>
              </a:rPr>
              <a:t>bwboundaries</a:t>
            </a:r>
            <a:r>
              <a:rPr lang="en-ID" sz="2400"/>
              <a:t>(BW, conn, holes)</a:t>
            </a:r>
          </a:p>
          <a:p>
            <a:r>
              <a:rPr lang="en-ID" sz="2400" smtClean="0"/>
              <a:t>[</a:t>
            </a:r>
            <a:r>
              <a:rPr lang="en-ID" sz="2400"/>
              <a:t>boundaries, labels] = </a:t>
            </a:r>
            <a:r>
              <a:rPr lang="en-ID" sz="2400">
                <a:solidFill>
                  <a:srgbClr val="FF0000"/>
                </a:solidFill>
              </a:rPr>
              <a:t>bwboundaries</a:t>
            </a:r>
            <a:r>
              <a:rPr lang="en-ID" sz="2400"/>
              <a:t>(…)</a:t>
            </a:r>
          </a:p>
          <a:p>
            <a:r>
              <a:rPr lang="en-ID" sz="2400" smtClean="0"/>
              <a:t>[</a:t>
            </a:r>
            <a:r>
              <a:rPr lang="en-ID" sz="2400"/>
              <a:t>boundaries, labels, num_labels] = </a:t>
            </a:r>
            <a:r>
              <a:rPr lang="en-ID" sz="2400">
                <a:solidFill>
                  <a:srgbClr val="FF0000"/>
                </a:solidFill>
              </a:rPr>
              <a:t>bwboundaries</a:t>
            </a:r>
            <a:r>
              <a:rPr lang="en-ID" sz="2400"/>
              <a:t>(…)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381" y="1844824"/>
            <a:ext cx="2324219" cy="47373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357" y="4077072"/>
            <a:ext cx="6096000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I = imread('images/daun_bin.tif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 = bwboundaries(I);</a:t>
            </a:r>
          </a:p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imshow (bw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hold on</a:t>
            </a:r>
          </a:p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for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k = 1:numel(b)</a:t>
            </a:r>
          </a:p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plot(b{k}(:,2),b{k}(:,1),'r','linewidth',2);</a:t>
            </a:r>
          </a:p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endfor</a:t>
            </a:r>
          </a:p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hold off</a:t>
            </a:r>
          </a:p>
        </p:txBody>
      </p:sp>
    </p:spTree>
    <p:extLst>
      <p:ext uri="{BB962C8B-B14F-4D97-AF65-F5344CB8AC3E}">
        <p14:creationId xmlns:p14="http://schemas.microsoft.com/office/powerpoint/2010/main" val="402585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Rantai Kode (Code Chain)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b="0" smtClean="0"/>
              <a:t>Berdasarkan usulan dari Freeman (1961)</a:t>
            </a:r>
            <a:endParaRPr lang="en-ID" sz="2400" b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2856"/>
            <a:ext cx="3162463" cy="1339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8433"/>
            <a:ext cx="3024335" cy="7200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2132856"/>
            <a:ext cx="542254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Rantai Kode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smtClean="0"/>
              <a:t>Kelemahan rantai kode (chain code)</a:t>
            </a:r>
          </a:p>
          <a:p>
            <a:pPr lvl="1"/>
            <a:r>
              <a:rPr lang="sv-SE" smtClean="0"/>
              <a:t>Kode </a:t>
            </a:r>
            <a:r>
              <a:rPr lang="sv-SE"/>
              <a:t>cenderung panjang.</a:t>
            </a:r>
          </a:p>
          <a:p>
            <a:pPr lvl="1"/>
            <a:r>
              <a:rPr lang="sv-SE"/>
              <a:t>	Sensitif terhadap distorsi dan segmentasi yang tidak sempurna.</a:t>
            </a:r>
          </a:p>
          <a:p>
            <a:pPr lvl="1"/>
            <a:r>
              <a:rPr lang="sv-SE"/>
              <a:t>	Sangat bergantung pada penyekalaan ataupun rotasi</a:t>
            </a:r>
            <a:r>
              <a:rPr lang="sv-SE" smtClean="0"/>
              <a:t>.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7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Perimeter dan Luas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47" y="1484784"/>
            <a:ext cx="4320480" cy="4753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628800"/>
            <a:ext cx="3384376" cy="35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Perimeter dan Luas di Octave</a:t>
            </a:r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914399" y="1772816"/>
            <a:ext cx="5792957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 = imread('images/daun_bin.tif');</a:t>
            </a:r>
            <a:endParaRPr lang="en-ID" sz="1600" smtClean="0">
              <a:solidFill>
                <a:srgbClr val="00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perim = bwperim(I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imshow(perim);</a:t>
            </a: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perimeter = sum(sum(perim));</a:t>
            </a:r>
            <a:endParaRPr lang="en-ID" sz="1600">
              <a:solidFill>
                <a:srgbClr val="00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772816"/>
            <a:ext cx="2304256" cy="4758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398" y="3327450"/>
            <a:ext cx="579295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 = imread('images/daun_bin.tif');</a:t>
            </a:r>
            <a:endParaRPr lang="en-ID" sz="1600" smtClean="0">
              <a:solidFill>
                <a:srgbClr val="00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luas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 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bwarea(I)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848" y="4882084"/>
            <a:ext cx="2408525" cy="830997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</a:rPr>
              <a:t>Keliling = 1409</a:t>
            </a:r>
          </a:p>
          <a:p>
            <a:r>
              <a:rPr lang="en-ID" sz="2400">
                <a:solidFill>
                  <a:srgbClr val="000000"/>
                </a:solidFill>
              </a:rPr>
              <a:t>Luas = 3.1921</a:t>
            </a:r>
          </a:p>
        </p:txBody>
      </p:sp>
    </p:spTree>
    <p:extLst>
      <p:ext uri="{BB962C8B-B14F-4D97-AF65-F5344CB8AC3E}">
        <p14:creationId xmlns:p14="http://schemas.microsoft.com/office/powerpoint/2010/main" val="18908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Diameter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270376" cy="4953000"/>
          </a:xfrm>
        </p:spPr>
        <p:txBody>
          <a:bodyPr/>
          <a:lstStyle/>
          <a:p>
            <a:r>
              <a:rPr lang="en-ID">
                <a:solidFill>
                  <a:srgbClr val="FF0000"/>
                </a:solidFill>
              </a:rPr>
              <a:t>Diameter</a:t>
            </a:r>
            <a:r>
              <a:rPr lang="en-ID"/>
              <a:t> adalah jarak terpanjang antara dua titik dalam tepi objek. </a:t>
            </a:r>
            <a:endParaRPr lang="en-ID" smtClean="0"/>
          </a:p>
          <a:p>
            <a:r>
              <a:rPr lang="en-ID" smtClean="0"/>
              <a:t>Diameter </a:t>
            </a:r>
            <a:r>
              <a:rPr lang="en-ID"/>
              <a:t>dapat dihitung dengan menggunakan metode </a:t>
            </a:r>
            <a:r>
              <a:rPr lang="en-ID" smtClean="0"/>
              <a:t>"Brute force" </a:t>
            </a:r>
            <a:r>
              <a:rPr lang="en-ID"/>
              <a:t>(Costa dan Cesar, 2001)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4784"/>
            <a:ext cx="57214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Diameter</a:t>
            </a:r>
            <a:endParaRPr lang="en-ID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19" y="1556792"/>
            <a:ext cx="2205194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68506" y="624203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/>
              <a:t>Diameter</a:t>
            </a:r>
            <a:endParaRPr lang="en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561652"/>
            <a:ext cx="3528392" cy="437520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08" y="1556792"/>
            <a:ext cx="2209592" cy="462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886408" y="6165304"/>
            <a:ext cx="220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mtClean="0"/>
              <a:t>Diameter panjang dan lebar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8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Kebulatan dan Kerampingan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96" y="1772816"/>
            <a:ext cx="3242115" cy="9361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1774496"/>
            <a:ext cx="3750856" cy="9344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3437966"/>
            <a:ext cx="4049066" cy="3240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3427118"/>
            <a:ext cx="5023108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Pusat Massa (Centroid)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sz="2400" b="0"/>
              <a:t>Pusat massa  atau sentroid (centroid) lazim ditemukan dengan menggunakan nilai rerata koordinat setiap piksel yang menyusun objek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533353"/>
            <a:ext cx="2952328" cy="4100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3353"/>
            <a:ext cx="5328592" cy="3994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1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en-ID"/>
              <a:t>menjelaskan operasi pada citra biner</a:t>
            </a:r>
            <a:r>
              <a:rPr lang="en-ID" smtClean="0"/>
              <a:t>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regionprops() di Octave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5616"/>
            <a:ext cx="10972800" cy="1409328"/>
          </a:xfrm>
        </p:spPr>
        <p:txBody>
          <a:bodyPr/>
          <a:lstStyle/>
          <a:p>
            <a:r>
              <a:rPr lang="en-ID" sz="2000" smtClean="0"/>
              <a:t>Fungsi </a:t>
            </a:r>
            <a:r>
              <a:rPr lang="en-ID" sz="2000" b="1" smtClean="0">
                <a:solidFill>
                  <a:srgbClr val="FF0000"/>
                </a:solidFill>
              </a:rPr>
              <a:t>regionprops()</a:t>
            </a:r>
            <a:r>
              <a:rPr lang="en-ID" sz="2000" smtClean="0">
                <a:solidFill>
                  <a:srgbClr val="FF0000"/>
                </a:solidFill>
              </a:rPr>
              <a:t> </a:t>
            </a:r>
            <a:r>
              <a:rPr lang="en-ID" sz="2000" smtClean="0"/>
              <a:t>menghasilkan beberapa ukuran / nilai berkaitan dengan area objek citra black-white. </a:t>
            </a:r>
          </a:p>
          <a:p>
            <a:r>
              <a:rPr lang="en-ID" sz="2000" smtClean="0"/>
              <a:t>Beberapa nilai yang dapat dihasilkan: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7408" y="2636912"/>
            <a:ext cx="10729192" cy="3785652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"Area"</a:t>
            </a:r>
            <a:endParaRPr lang="en-ID" sz="2000" b="1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"BoundingBox"</a:t>
            </a:r>
            <a:endParaRPr lang="en-ID" sz="2000" b="1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"Centroid"</a:t>
            </a:r>
            <a:endParaRPr lang="en-ID" sz="2000" b="1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"ConvexArea"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"ConvexHull"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"ConvexImage"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"Eccentricity"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"EquivDiameter"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"EulerNumber"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"Extent"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"Extrema"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"FilledArea"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"FilledImage"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"Image"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"MajorAxisLength"</a:t>
            </a:r>
            <a:endParaRPr lang="en-ID" sz="2000" b="1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"MaxIntensity"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"MeanIntensity"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"MinIntensity"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"MinorAxisLength"</a:t>
            </a:r>
            <a:endParaRPr lang="en-ID" sz="2000" b="1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"Orientation"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"Perimeter"</a:t>
            </a:r>
            <a:endParaRPr lang="en-ID" sz="2000" b="1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"PixelIdxList"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"PixelList"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"PixelValues"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"Solidity"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"SubarrayIdx"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D" sz="2000" smtClean="0">
                <a:solidFill>
                  <a:srgbClr val="000000"/>
                </a:solidFill>
                <a:latin typeface="Lucida Console" panose="020B0609040504020204" pitchFamily="49" charset="0"/>
              </a:rPr>
              <a:t>"WeightedCentroid"</a:t>
            </a:r>
            <a:endParaRPr lang="en-ID" sz="20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0256" y="5085184"/>
            <a:ext cx="3096344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D" smtClean="0">
                <a:solidFill>
                  <a:srgbClr val="000000"/>
                </a:solidFill>
              </a:rPr>
              <a:t>Selengkapnya di </a:t>
            </a:r>
          </a:p>
          <a:p>
            <a:r>
              <a:rPr lang="en-ID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ID">
                <a:solidFill>
                  <a:srgbClr val="000000"/>
                </a:solidFill>
                <a:hlinkClick r:id="rId2"/>
              </a:rPr>
              <a:t>://</a:t>
            </a:r>
            <a:r>
              <a:rPr lang="en-ID" smtClean="0">
                <a:solidFill>
                  <a:srgbClr val="000000"/>
                </a:solidFill>
                <a:hlinkClick r:id="rId2"/>
              </a:rPr>
              <a:t>octave.sourceforge.io/image/function/regionprops.html</a:t>
            </a:r>
            <a:r>
              <a:rPr lang="en-ID" smtClean="0">
                <a:solidFill>
                  <a:srgbClr val="000000"/>
                </a:solidFill>
              </a:rPr>
              <a:t> </a:t>
            </a:r>
            <a:endParaRPr lang="en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Fungsi regionprops() di Octave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1772816"/>
            <a:ext cx="8998025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 = imread('images/daun_bin.tif');</a:t>
            </a:r>
            <a:endParaRPr lang="en-ID" sz="1600" smtClean="0">
              <a:solidFill>
                <a:srgbClr val="00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reg 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= 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regionprops(I, ‘all’);</a:t>
            </a: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imshow(I);</a:t>
            </a: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hold on</a:t>
            </a:r>
          </a:p>
          <a:p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rectangle('position',reg.BoundingBox,'linewidth',1,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'edgecolor</a:t>
            </a:r>
            <a:r>
              <a:rPr lang="en-ID" sz="160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','r</a:t>
            </a:r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ID" sz="1600" smtClean="0">
                <a:solidFill>
                  <a:srgbClr val="00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 hold off</a:t>
            </a:r>
            <a:endParaRPr lang="en-ID" sz="1600">
              <a:solidFill>
                <a:srgbClr val="00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429000"/>
            <a:ext cx="1584176" cy="31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Fitur Dispersi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/>
              <a:t>Untuk bentuk yang tidak teratur (atau biasa disebut bentuk tidak kompak), Nixon dan Aguado (2002) menyarankan penggunaan fitur dispersi.</a:t>
            </a:r>
            <a:endParaRPr lang="en-ID" sz="2400" b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1" y="2852936"/>
            <a:ext cx="6329707" cy="29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1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smtClean="0"/>
              <a:t>Operasi pada citra biner berguna untuk berbagai keperluan operasi citra digital</a:t>
            </a:r>
          </a:p>
          <a:p>
            <a:r>
              <a:rPr lang="en-ID" sz="2400" smtClean="0"/>
              <a:t>Beberapa operasi pada citra biner:</a:t>
            </a:r>
          </a:p>
          <a:p>
            <a:pPr lvl="1"/>
            <a:r>
              <a:rPr lang="id-ID" sz="2000"/>
              <a:t>Ekstraksi tepi objek</a:t>
            </a:r>
          </a:p>
          <a:p>
            <a:pPr lvl="1"/>
            <a:r>
              <a:rPr lang="id-ID" sz="2000"/>
              <a:t>Mengikuti kontur (internal dan eksternal)</a:t>
            </a:r>
          </a:p>
          <a:p>
            <a:pPr lvl="1"/>
            <a:r>
              <a:rPr lang="id-ID" sz="2000"/>
              <a:t>Rantai kode	</a:t>
            </a:r>
          </a:p>
          <a:p>
            <a:pPr lvl="1"/>
            <a:r>
              <a:rPr lang="id-ID" sz="2000"/>
              <a:t>Perimeter dan Luas	</a:t>
            </a:r>
          </a:p>
          <a:p>
            <a:pPr lvl="1"/>
            <a:r>
              <a:rPr lang="id-ID" sz="2000"/>
              <a:t>Diameter	</a:t>
            </a:r>
          </a:p>
          <a:p>
            <a:pPr lvl="1"/>
            <a:r>
              <a:rPr lang="id-ID" sz="2000"/>
              <a:t>Fitur menggunakan perimeter, luas, dan diameter</a:t>
            </a:r>
          </a:p>
          <a:p>
            <a:pPr lvl="1"/>
            <a:r>
              <a:rPr lang="id-ID" sz="2000"/>
              <a:t>Centroid</a:t>
            </a:r>
          </a:p>
          <a:p>
            <a:pPr lvl="1"/>
            <a:r>
              <a:rPr lang="id-ID" sz="2000"/>
              <a:t>Fitur </a:t>
            </a:r>
            <a:r>
              <a:rPr lang="id-ID" sz="2000" smtClean="0"/>
              <a:t>dispersi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1744" y="1556792"/>
            <a:ext cx="734922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D" sz="8000" b="1" smtClean="0">
                <a:latin typeface="Bahnschrift Condensed" panose="020B0502040204020203" pitchFamily="34" charset="0"/>
              </a:rPr>
              <a:t>OPERASI CITRA BINER</a:t>
            </a:r>
            <a:endParaRPr lang="en-ID" sz="8000" b="1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3667" y="3225750"/>
            <a:ext cx="2054077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D" sz="54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OCTAVE</a:t>
            </a:r>
            <a:endParaRPr lang="en-ID" sz="54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570" y="529975"/>
            <a:ext cx="5191478" cy="769441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44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PENGOLAHAN CITRA DIGITAL</a:t>
            </a:r>
            <a:endParaRPr lang="en-ID" sz="44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055" y="309175"/>
            <a:ext cx="1591044" cy="73359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627668" y="341375"/>
            <a:ext cx="1087655" cy="10876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D" sz="6000" b="1" smtClean="0">
                <a:latin typeface="Arial Narrow" panose="020B0606020202030204" pitchFamily="34" charset="0"/>
              </a:rPr>
              <a:t>9</a:t>
            </a:r>
            <a:endParaRPr lang="en-ID" sz="1100" b="1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4457" y="623592"/>
            <a:ext cx="2095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t>PERTEMUAN</a:t>
            </a:r>
            <a:endParaRPr lang="en-ID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02072" y="5284117"/>
            <a:ext cx="5538893" cy="1036024"/>
            <a:chOff x="252866" y="5727925"/>
            <a:chExt cx="5538893" cy="1036024"/>
          </a:xfrm>
        </p:grpSpPr>
        <p:sp>
          <p:nvSpPr>
            <p:cNvPr id="13" name="TextBox 12"/>
            <p:cNvSpPr txBox="1"/>
            <p:nvPr/>
          </p:nvSpPr>
          <p:spPr>
            <a:xfrm>
              <a:off x="1334257" y="5727925"/>
              <a:ext cx="4457502" cy="103602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r>
                <a:rPr lang="en-ID" sz="2000" b="1" smtClean="0"/>
                <a:t>Dr. Achmad Solichin, S.Kom., M.T.I.</a:t>
              </a:r>
            </a:p>
            <a:p>
              <a:r>
                <a:rPr lang="en-ID" sz="2000" smtClean="0"/>
                <a:t>Universitas Budi Luhur</a:t>
              </a:r>
            </a:p>
            <a:p>
              <a:r>
                <a:rPr lang="en-ID" sz="2000" smtClean="0"/>
                <a:t>http://achmatim.net</a:t>
              </a:r>
              <a:endParaRPr lang="en-ID" sz="20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66" y="5727925"/>
              <a:ext cx="1036024" cy="103602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729986" y="3225750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5400" smtClean="0">
                <a:solidFill>
                  <a:schemeClr val="bg1"/>
                </a:solidFill>
                <a:latin typeface="Vivaldi" panose="03020602050506090804" pitchFamily="66" charset="0"/>
              </a:rPr>
              <a:t>Praktek dan Contoh dengan</a:t>
            </a:r>
            <a:endParaRPr lang="en-ID" sz="5400">
              <a:solidFill>
                <a:schemeClr val="bg1"/>
              </a:solidFill>
              <a:latin typeface="Vivaldi" panose="03020602050506090804" pitchFamily="66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6" y="1572701"/>
            <a:ext cx="3736766" cy="53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0" smtClean="0"/>
              <a:t>Pengantar</a:t>
            </a:r>
            <a:r>
              <a:rPr lang="id-ID" sz="2400" b="0"/>
              <a:t>	</a:t>
            </a:r>
          </a:p>
          <a:p>
            <a:r>
              <a:rPr lang="id-ID" sz="2400" b="0" smtClean="0"/>
              <a:t>Ekstraksi </a:t>
            </a:r>
            <a:r>
              <a:rPr lang="id-ID" sz="2400" b="0"/>
              <a:t>tepi objek</a:t>
            </a:r>
          </a:p>
          <a:p>
            <a:r>
              <a:rPr lang="id-ID" sz="2400" b="0" smtClean="0"/>
              <a:t>Mengikuti kontur</a:t>
            </a:r>
            <a:r>
              <a:rPr lang="en-ID" sz="2400" b="0" smtClean="0"/>
              <a:t> (internal dan eksternal)</a:t>
            </a:r>
          </a:p>
          <a:p>
            <a:r>
              <a:rPr lang="id-ID" sz="2400" b="0" smtClean="0"/>
              <a:t>Rantai </a:t>
            </a:r>
            <a:r>
              <a:rPr lang="id-ID" sz="2400" b="0"/>
              <a:t>kode	</a:t>
            </a:r>
          </a:p>
          <a:p>
            <a:r>
              <a:rPr lang="id-ID" sz="2400" b="0" smtClean="0"/>
              <a:t>Perimeter</a:t>
            </a:r>
            <a:r>
              <a:rPr lang="en-ID" sz="2400" b="0" smtClean="0"/>
              <a:t> dan Luas</a:t>
            </a:r>
            <a:r>
              <a:rPr lang="id-ID" sz="2400" b="0"/>
              <a:t>	</a:t>
            </a:r>
          </a:p>
          <a:p>
            <a:r>
              <a:rPr lang="id-ID" sz="2400" b="0" smtClean="0"/>
              <a:t>Diameter</a:t>
            </a:r>
            <a:r>
              <a:rPr lang="id-ID" sz="2400" b="0"/>
              <a:t>	</a:t>
            </a:r>
          </a:p>
          <a:p>
            <a:r>
              <a:rPr lang="id-ID" sz="2400" b="0" smtClean="0"/>
              <a:t>Fitur </a:t>
            </a:r>
            <a:r>
              <a:rPr lang="id-ID" sz="2400" b="0"/>
              <a:t>menggunakan perimeter, luas, dan diameter</a:t>
            </a:r>
          </a:p>
          <a:p>
            <a:r>
              <a:rPr lang="en-ID" sz="2400" b="0" smtClean="0"/>
              <a:t>Centroid</a:t>
            </a:r>
            <a:endParaRPr lang="id-ID" sz="2400" b="0"/>
          </a:p>
          <a:p>
            <a:r>
              <a:rPr lang="id-ID" sz="2400" b="0" smtClean="0"/>
              <a:t>Fitur dispersi</a:t>
            </a:r>
            <a:endParaRPr lang="id-ID" sz="3200" b="0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 Operasi Biner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b="0" smtClean="0"/>
              <a:t>Citra biner = citra hitam-putih = black-white</a:t>
            </a:r>
          </a:p>
          <a:p>
            <a:r>
              <a:rPr lang="en-ID" sz="2400" b="0" smtClean="0"/>
              <a:t>Operasi biner merupakan pengolahan citra yang dilakukan pada citra biner.</a:t>
            </a: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3068960"/>
            <a:ext cx="4968552" cy="2917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4152" y="3789040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smtClean="0"/>
              <a:t>Masih ingat perintah untuk mengubah citra berwarna (RGB) ke citra biner?</a:t>
            </a: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Representasi Bentuk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b="0" smtClean="0"/>
              <a:t>Representasi dari bentuk citra dapat berupa kontur, area, dan transformasi.</a:t>
            </a:r>
          </a:p>
          <a:p>
            <a:endParaRPr lang="en-ID"/>
          </a:p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482314"/>
            <a:ext cx="7529445" cy="39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638528" cy="4953000"/>
          </a:xfrm>
        </p:spPr>
        <p:txBody>
          <a:bodyPr/>
          <a:lstStyle/>
          <a:p>
            <a:r>
              <a:rPr lang="en-ID" b="0" smtClean="0"/>
              <a:t>Konsep algoritma deteksi tepi pada dasarnya memanfaatkan 8-ketetanggaan.</a:t>
            </a:r>
          </a:p>
          <a:p>
            <a:r>
              <a:rPr lang="en-ID" b="0" smtClean="0"/>
              <a:t>Jika sekeliling pixel P bernilai sama (</a:t>
            </a:r>
            <a:r>
              <a:rPr lang="en-ID" b="0" smtClean="0">
                <a:solidFill>
                  <a:srgbClr val="FF0000"/>
                </a:solidFill>
              </a:rPr>
              <a:t>semua=1</a:t>
            </a:r>
            <a:r>
              <a:rPr lang="en-ID" b="0" smtClean="0"/>
              <a:t> atau </a:t>
            </a:r>
            <a:r>
              <a:rPr lang="en-ID" b="0" smtClean="0">
                <a:solidFill>
                  <a:srgbClr val="FF0000"/>
                </a:solidFill>
              </a:rPr>
              <a:t>semua=0</a:t>
            </a:r>
            <a:r>
              <a:rPr lang="en-ID" b="0" smtClean="0"/>
              <a:t>), </a:t>
            </a:r>
            <a:r>
              <a:rPr lang="en-ID" b="0" smtClean="0"/>
              <a:t>maka diasumsikan bahwa pixel P </a:t>
            </a:r>
            <a:r>
              <a:rPr lang="en-ID" b="0" smtClean="0">
                <a:solidFill>
                  <a:srgbClr val="FF0000"/>
                </a:solidFill>
              </a:rPr>
              <a:t>tidak berada </a:t>
            </a:r>
            <a:r>
              <a:rPr lang="en-ID" b="0" smtClean="0"/>
              <a:t>di tepi objek.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772816"/>
            <a:ext cx="2448272" cy="23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1780592"/>
            <a:ext cx="7416824" cy="40966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1936540" cy="40553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731" y="1916832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>
            <a:off x="1755771" y="2096852"/>
            <a:ext cx="2035973" cy="127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17347D"/>
    </a:dk1>
    <a:lt1>
      <a:srgbClr val="FFFFFF"/>
    </a:lt1>
    <a:dk2>
      <a:srgbClr val="3366CC"/>
    </a:dk2>
    <a:lt2>
      <a:srgbClr val="DDDDDD"/>
    </a:lt2>
    <a:accent1>
      <a:srgbClr val="77B7E7"/>
    </a:accent1>
    <a:accent2>
      <a:srgbClr val="FF9900"/>
    </a:accent2>
    <a:accent3>
      <a:srgbClr val="FFFFFF"/>
    </a:accent3>
    <a:accent4>
      <a:srgbClr val="122B6A"/>
    </a:accent4>
    <a:accent5>
      <a:srgbClr val="BDD8F1"/>
    </a:accent5>
    <a:accent6>
      <a:srgbClr val="E78A00"/>
    </a:accent6>
    <a:hlink>
      <a:srgbClr val="9999F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8698</TotalTime>
  <Words>788</Words>
  <Application>Microsoft Office PowerPoint</Application>
  <PresentationFormat>Widescreen</PresentationFormat>
  <Paragraphs>163</Paragraphs>
  <Slides>34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Arial Narrow</vt:lpstr>
      <vt:lpstr>Bahnschrift Condensed</vt:lpstr>
      <vt:lpstr>Bahnschrift SemiBold Condensed</vt:lpstr>
      <vt:lpstr>Calibri</vt:lpstr>
      <vt:lpstr>Calibri Light</vt:lpstr>
      <vt:lpstr>Courier New</vt:lpstr>
      <vt:lpstr>Lucida Console</vt:lpstr>
      <vt:lpstr>Lucida Sans Typewriter</vt:lpstr>
      <vt:lpstr>Verdana</vt:lpstr>
      <vt:lpstr>Vivaldi</vt:lpstr>
      <vt:lpstr>Wingdings</vt:lpstr>
      <vt:lpstr>powerpoint-template-apr7</vt:lpstr>
      <vt:lpstr>Custom Design</vt:lpstr>
      <vt:lpstr>FAKULTAS TEKNOLOGI INFORMASI</vt:lpstr>
      <vt:lpstr>Pengolahan Citra Biner</vt:lpstr>
      <vt:lpstr>Tujuan Pembelajaran</vt:lpstr>
      <vt:lpstr>PowerPoint Presentation</vt:lpstr>
      <vt:lpstr>Topik Pembahasan</vt:lpstr>
      <vt:lpstr>Pengantar Operasi Biner</vt:lpstr>
      <vt:lpstr>Representasi Bentuk</vt:lpstr>
      <vt:lpstr>Deteksi Tepi</vt:lpstr>
      <vt:lpstr>Deteksi Tepi</vt:lpstr>
      <vt:lpstr>Deteksi Tepi</vt:lpstr>
      <vt:lpstr>Deteksi Tepi</vt:lpstr>
      <vt:lpstr>Deteksi Tepi</vt:lpstr>
      <vt:lpstr>Deteksi Tepi</vt:lpstr>
      <vt:lpstr>Deteksi Tepi</vt:lpstr>
      <vt:lpstr>Deteksi Tepi</vt:lpstr>
      <vt:lpstr>Deteksi Tepi</vt:lpstr>
      <vt:lpstr>Deteksi Tepi</vt:lpstr>
      <vt:lpstr>Mengikuti Kontur (Contour Following)</vt:lpstr>
      <vt:lpstr>Proses penelusuran Kontur</vt:lpstr>
      <vt:lpstr>Proses penelusuran Kontur</vt:lpstr>
      <vt:lpstr>Penelusuran Kontur pada Octave</vt:lpstr>
      <vt:lpstr>Rantai Kode (Code Chain)</vt:lpstr>
      <vt:lpstr>Rantai Kode</vt:lpstr>
      <vt:lpstr>Perimeter dan Luas</vt:lpstr>
      <vt:lpstr>Perimeter dan Luas di Octave</vt:lpstr>
      <vt:lpstr>Diameter</vt:lpstr>
      <vt:lpstr>Diameter</vt:lpstr>
      <vt:lpstr>Kebulatan dan Kerampingan</vt:lpstr>
      <vt:lpstr>Pusat Massa (Centroid)</vt:lpstr>
      <vt:lpstr>Fungsi regionprops() di Octave</vt:lpstr>
      <vt:lpstr>Fungsi regionprops() di Octave</vt:lpstr>
      <vt:lpstr>Fitur Dispersi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</cp:lastModifiedBy>
  <cp:revision>463</cp:revision>
  <dcterms:created xsi:type="dcterms:W3CDTF">2011-05-21T14:11:58Z</dcterms:created>
  <dcterms:modified xsi:type="dcterms:W3CDTF">2021-05-21T00:06:52Z</dcterms:modified>
</cp:coreProperties>
</file>