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28"/>
  </p:notesMasterIdLst>
  <p:handoutMasterIdLst>
    <p:handoutMasterId r:id="rId29"/>
  </p:handoutMasterIdLst>
  <p:sldIdLst>
    <p:sldId id="324" r:id="rId3"/>
    <p:sldId id="351" r:id="rId4"/>
    <p:sldId id="352" r:id="rId5"/>
    <p:sldId id="37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53" r:id="rId26"/>
    <p:sldId id="348" r:id="rId27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3979" autoAdjust="0"/>
  </p:normalViewPr>
  <p:slideViewPr>
    <p:cSldViewPr>
      <p:cViewPr varScale="1">
        <p:scale>
          <a:sx n="61" d="100"/>
          <a:sy n="61" d="100"/>
        </p:scale>
        <p:origin x="20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04/05/2021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04/05/2021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 algn="r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1872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 marL="742950" indent="-285750">
              <a:buFont typeface="Courier New" panose="02070309020205020404" pitchFamily="49" charset="0"/>
              <a:buChar char="o"/>
              <a:defRPr b="0"/>
            </a:lvl2pPr>
            <a:lvl3pPr marL="1143000" indent="-228600">
              <a:buFont typeface="Wingdings" panose="05000000000000000000" pitchFamily="2" charset="2"/>
              <a:buChar char="ü"/>
              <a:defRPr b="0"/>
            </a:lvl3pPr>
            <a:lvl4pPr marL="1600200" indent="-228600">
              <a:buFont typeface="Wingdings" panose="05000000000000000000" pitchFamily="2" charset="2"/>
              <a:buChar char="§"/>
              <a:defRPr b="0"/>
            </a:lvl4pPr>
            <a:lvl5pPr marL="2057400" indent="-228600">
              <a:buFont typeface="Wingdings" panose="05000000000000000000" pitchFamily="2" charset="2"/>
              <a:buChar char="Ø"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41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rgbClr val="000000"/>
          </a:solidFill>
          <a:latin typeface="Arial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rgbClr val="000000"/>
          </a:solidFill>
          <a:latin typeface="Arial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rgbClr val="000000"/>
          </a:solidFill>
          <a:latin typeface="Arial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rgbClr val="000000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5/4/2021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.id/ContohProgramOctav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.id/ContohProgramOctav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s.id/ContohProgramOctav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rnal.untirta.ac.id/index.php/jis/article/view/1734" TargetMode="External"/><Relationship Id="rId2" Type="http://schemas.openxmlformats.org/officeDocument/2006/relationships/hyperlink" Target="http://www.seminar.ilkom.unsri.ac.id/index.php/ars/article/view/17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rnal.untan.ac.id/index.php/jcskommipa/article/view/19171" TargetMode="External"/><Relationship Id="rId5" Type="http://schemas.openxmlformats.org/officeDocument/2006/relationships/hyperlink" Target="http://www.jurnalnasional.ump.ac.id/index.php/JUITA/article/view/7387" TargetMode="External"/><Relationship Id="rId4" Type="http://schemas.openxmlformats.org/officeDocument/2006/relationships/hyperlink" Target="http://jip.polinema.ac.id/ojs3/index.php/jip/article/view/463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ID" sz="4400" b="1" smtClean="0">
                <a:latin typeface="+mj-lt"/>
              </a:rPr>
              <a:t>PENGOLAHAN CITRA DIGITAL</a:t>
            </a:r>
            <a:endParaRPr lang="id-ID" sz="4400" b="1" dirty="0" smtClean="0">
              <a:latin typeface="+mj-lt"/>
            </a:endParaRPr>
          </a:p>
          <a:p>
            <a:r>
              <a:rPr lang="id-ID" sz="3600" b="1" smtClean="0">
                <a:latin typeface="+mj-lt"/>
              </a:rPr>
              <a:t>[ </a:t>
            </a:r>
            <a:r>
              <a:rPr lang="en-ID" sz="3600" b="1" smtClean="0">
                <a:latin typeface="+mj-lt"/>
              </a:rPr>
              <a:t>PG176</a:t>
            </a:r>
            <a:r>
              <a:rPr lang="id-ID" sz="3600" b="1" smtClean="0">
                <a:latin typeface="+mj-lt"/>
              </a:rPr>
              <a:t>/ </a:t>
            </a:r>
            <a:r>
              <a:rPr lang="en-ID" sz="3600" b="1" smtClean="0">
                <a:latin typeface="+mj-lt"/>
              </a:rPr>
              <a:t>3</a:t>
            </a:r>
            <a:r>
              <a:rPr lang="id-ID" sz="3600" b="1" smtClean="0">
                <a:latin typeface="+mj-lt"/>
              </a:rPr>
              <a:t> </a:t>
            </a:r>
            <a:r>
              <a:rPr lang="id-ID" sz="3600" b="1" dirty="0" smtClean="0">
                <a:latin typeface="+mj-lt"/>
              </a:rPr>
              <a:t>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Ruang Warna CMY/CMYK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510736" cy="4953000"/>
          </a:xfrm>
        </p:spPr>
        <p:txBody>
          <a:bodyPr/>
          <a:lstStyle/>
          <a:p>
            <a:r>
              <a:rPr lang="en-ID" sz="2400"/>
              <a:t>Model warna CMY (cyan, magenta, yellow) mempunyai hubungan dengan </a:t>
            </a:r>
            <a:r>
              <a:rPr lang="en-ID" sz="2400"/>
              <a:t>RGB </a:t>
            </a:r>
            <a:r>
              <a:rPr lang="en-ID" sz="2400" smtClean="0"/>
              <a:t>(ternormalisasi 0-1) sebagai </a:t>
            </a:r>
            <a:r>
              <a:rPr lang="en-ID" sz="2400"/>
              <a:t>berikut</a:t>
            </a:r>
            <a:r>
              <a:rPr lang="en-ID" sz="2400" smtClean="0"/>
              <a:t>:</a:t>
            </a:r>
          </a:p>
          <a:p>
            <a:endParaRPr lang="en-ID" sz="2400"/>
          </a:p>
          <a:p>
            <a:endParaRPr lang="en-ID" sz="2400" smtClean="0"/>
          </a:p>
          <a:p>
            <a:endParaRPr lang="en-ID" sz="2400" smtClean="0"/>
          </a:p>
          <a:p>
            <a:endParaRPr lang="en-ID" sz="2400"/>
          </a:p>
          <a:p>
            <a:r>
              <a:rPr lang="en-ID" sz="2400" smtClean="0"/>
              <a:t>Warna </a:t>
            </a:r>
            <a:r>
              <a:rPr lang="en-ID" sz="2400" b="1" smtClean="0"/>
              <a:t>hitam</a:t>
            </a:r>
            <a:r>
              <a:rPr lang="en-ID" sz="2400" smtClean="0"/>
              <a:t> terjadi saat nilai </a:t>
            </a:r>
            <a:r>
              <a:rPr lang="en-ID" sz="2400" b="1" smtClean="0"/>
              <a:t>C=M=Y</a:t>
            </a:r>
            <a:r>
              <a:rPr lang="en-ID" sz="2400" smtClean="0"/>
              <a:t>.</a:t>
            </a:r>
          </a:p>
          <a:p>
            <a:r>
              <a:rPr lang="en-ID" sz="2400" smtClean="0"/>
              <a:t>Pada printer ditambahkan warna hitam (black/K) menjadi </a:t>
            </a:r>
            <a:r>
              <a:rPr lang="en-ID" sz="2400" b="1" smtClean="0"/>
              <a:t>CMYK</a:t>
            </a:r>
            <a:r>
              <a:rPr lang="en-ID" sz="2400" smtClean="0"/>
              <a:t> </a:t>
            </a:r>
            <a:r>
              <a:rPr lang="en-ID" sz="2400" smtClean="0">
                <a:sym typeface="Wingdings" panose="05000000000000000000" pitchFamily="2" charset="2"/>
              </a:rPr>
              <a:t> tinta hitam lebih mudah diperoleh dan lebih murah.</a:t>
            </a:r>
            <a:endParaRPr lang="en-ID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37911"/>
            <a:ext cx="2098400" cy="1210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348880"/>
            <a:ext cx="4845299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Konversi CMY </a:t>
            </a:r>
            <a:r>
              <a:rPr lang="en-ID" smtClean="0">
                <a:sym typeface="Wingdings" panose="05000000000000000000" pitchFamily="2" charset="2"/>
              </a:rPr>
              <a:t> CMYK</a:t>
            </a:r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004864"/>
            <a:ext cx="2520280" cy="18202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5824" y="1635532"/>
            <a:ext cx="192232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b="1" smtClean="0">
                <a:solidFill>
                  <a:srgbClr val="000000"/>
                </a:solidFill>
                <a:latin typeface="+mj-lt"/>
              </a:rPr>
              <a:t>Crane (1997)</a:t>
            </a:r>
            <a:endParaRPr lang="en-ID" b="1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1539" y="1635532"/>
            <a:ext cx="21932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b="1" smtClean="0">
                <a:solidFill>
                  <a:srgbClr val="000000"/>
                </a:solidFill>
                <a:latin typeface="+mj-lt"/>
              </a:rPr>
              <a:t>Dietrich (2003)</a:t>
            </a:r>
            <a:endParaRPr lang="en-ID" b="1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115" y="2004864"/>
            <a:ext cx="2664296" cy="18573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04132" y="1635532"/>
            <a:ext cx="17123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b="1" smtClean="0">
                <a:solidFill>
                  <a:srgbClr val="000000"/>
                </a:solidFill>
                <a:latin typeface="+mj-lt"/>
              </a:rPr>
              <a:t>Prat (2001)</a:t>
            </a:r>
            <a:endParaRPr lang="en-ID" b="1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088" y="2055512"/>
            <a:ext cx="4558044" cy="26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Konversi RGB </a:t>
            </a:r>
            <a:r>
              <a:rPr lang="en-ID" smtClean="0">
                <a:sym typeface="Wingdings" panose="05000000000000000000" pitchFamily="2" charset="2"/>
              </a:rPr>
              <a:t> CMYK dan </a:t>
            </a:r>
            <a:r>
              <a:rPr lang="en-ID" smtClean="0"/>
              <a:t>CMYK </a:t>
            </a:r>
            <a:r>
              <a:rPr lang="en-ID" smtClean="0">
                <a:sym typeface="Wingdings" panose="05000000000000000000" pitchFamily="2" charset="2"/>
              </a:rPr>
              <a:t> RGB</a:t>
            </a:r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10" y="1416186"/>
            <a:ext cx="5960814" cy="49685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089" y="1412776"/>
            <a:ext cx="5210097" cy="49719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368056" y="6513486"/>
            <a:ext cx="745588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ID" smtClean="0">
                <a:solidFill>
                  <a:srgbClr val="000000"/>
                </a:solidFill>
              </a:rPr>
              <a:t>Contoh program ini dapat diunduh di </a:t>
            </a:r>
            <a:r>
              <a:rPr lang="en-ID" smtClean="0">
                <a:solidFill>
                  <a:srgbClr val="000000"/>
                </a:solidFill>
                <a:hlinkClick r:id="rId4"/>
              </a:rPr>
              <a:t>https</a:t>
            </a:r>
            <a:r>
              <a:rPr lang="en-ID">
                <a:solidFill>
                  <a:srgbClr val="000000"/>
                </a:solidFill>
                <a:hlinkClick r:id="rId4"/>
              </a:rPr>
              <a:t>://</a:t>
            </a:r>
            <a:r>
              <a:rPr lang="en-ID" smtClean="0">
                <a:solidFill>
                  <a:srgbClr val="000000"/>
                </a:solidFill>
                <a:hlinkClick r:id="rId4"/>
              </a:rPr>
              <a:t>s.id/ContohProgramOctave</a:t>
            </a:r>
            <a:r>
              <a:rPr lang="en-ID" smtClean="0">
                <a:solidFill>
                  <a:srgbClr val="000000"/>
                </a:solidFill>
              </a:rPr>
              <a:t> </a:t>
            </a:r>
            <a:endParaRPr lang="en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Ruang Warna YIQ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2428273"/>
          </a:xfrm>
        </p:spPr>
        <p:txBody>
          <a:bodyPr/>
          <a:lstStyle/>
          <a:p>
            <a:r>
              <a:rPr lang="en-US" sz="2400"/>
              <a:t>Ruang warna </a:t>
            </a:r>
            <a:r>
              <a:rPr lang="en-US" sz="2400" b="1"/>
              <a:t>YIQ</a:t>
            </a:r>
            <a:r>
              <a:rPr lang="en-US" sz="2400"/>
              <a:t>,  yang juga dikenal dengan nama ruang warna </a:t>
            </a:r>
            <a:r>
              <a:rPr lang="en-US" sz="2400" b="1"/>
              <a:t>NTSC</a:t>
            </a:r>
            <a:r>
              <a:rPr lang="en-US" sz="2400"/>
              <a:t>, dirumuskan oleh </a:t>
            </a:r>
            <a:r>
              <a:rPr lang="en-US" sz="2400" b="1"/>
              <a:t>NTSC</a:t>
            </a:r>
            <a:r>
              <a:rPr lang="en-US" sz="2400"/>
              <a:t> ketika mengembangkan sistem televisi berwarna di Amerika Serikat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Pada </a:t>
            </a:r>
            <a:r>
              <a:rPr lang="en-US" sz="2400"/>
              <a:t>model ini, </a:t>
            </a:r>
            <a:r>
              <a:rPr lang="en-US" sz="2400" b="1"/>
              <a:t>Y</a:t>
            </a:r>
            <a:r>
              <a:rPr lang="en-US" sz="2400"/>
              <a:t> disebut </a:t>
            </a:r>
            <a:r>
              <a:rPr lang="en-US" sz="2400" i="1"/>
              <a:t>luma</a:t>
            </a:r>
            <a:r>
              <a:rPr lang="en-US" sz="2400"/>
              <a:t> (yang menyatakan </a:t>
            </a:r>
            <a:r>
              <a:rPr lang="en-US" sz="2400"/>
              <a:t>luminans</a:t>
            </a:r>
            <a:r>
              <a:rPr lang="en-US" sz="2400" smtClean="0"/>
              <a:t>); </a:t>
            </a:r>
            <a:r>
              <a:rPr lang="en-US" sz="2400" b="1"/>
              <a:t>I</a:t>
            </a:r>
            <a:r>
              <a:rPr lang="en-US" sz="2400"/>
              <a:t> </a:t>
            </a:r>
            <a:r>
              <a:rPr lang="en-US" sz="2400" smtClean="0"/>
              <a:t>dan </a:t>
            </a:r>
            <a:r>
              <a:rPr lang="en-US" sz="2400" b="1"/>
              <a:t>Q</a:t>
            </a:r>
            <a:r>
              <a:rPr lang="en-US" sz="2400"/>
              <a:t> disebut </a:t>
            </a:r>
            <a:r>
              <a:rPr lang="en-US" sz="2400" i="1"/>
              <a:t>chroma</a:t>
            </a:r>
            <a:r>
              <a:rPr lang="en-US" sz="2400"/>
              <a:t>. </a:t>
            </a:r>
            <a:endParaRPr lang="en-ID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59" y="4352383"/>
            <a:ext cx="4066053" cy="100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6393" y="3876073"/>
            <a:ext cx="185339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000" b="1" smtClean="0">
                <a:solidFill>
                  <a:srgbClr val="000000"/>
                </a:solidFill>
                <a:latin typeface="+mn-lt"/>
              </a:rPr>
              <a:t>RGB ke YIQ</a:t>
            </a:r>
            <a:endParaRPr lang="en-ID" sz="20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9534" y="3876073"/>
            <a:ext cx="185339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000" b="1" smtClean="0">
                <a:solidFill>
                  <a:srgbClr val="000000"/>
                </a:solidFill>
                <a:latin typeface="+mn-lt"/>
              </a:rPr>
              <a:t>YIQ ke RGB</a:t>
            </a:r>
            <a:endParaRPr lang="en-ID" sz="2000" b="1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278" y="4365104"/>
            <a:ext cx="4353210" cy="1008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5687" y="5682172"/>
            <a:ext cx="353173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Octave: </a:t>
            </a:r>
            <a:r>
              <a:rPr lang="en-ID" sz="2400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rgb2ntsc()</a:t>
            </a:r>
            <a:endParaRPr lang="en-ID" sz="240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9534" y="5646275"/>
            <a:ext cx="353173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Octave: </a:t>
            </a:r>
            <a:r>
              <a:rPr lang="en-ID" sz="2400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ntsc2rgb()</a:t>
            </a:r>
            <a:endParaRPr lang="en-ID" sz="240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8" y="2996952"/>
            <a:ext cx="6254571" cy="36724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4615" y="1628800"/>
            <a:ext cx="8998025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D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</a:t>
            </a:r>
            <a:r>
              <a:rPr lang="en-ID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 = imread</a:t>
            </a:r>
            <a:r>
              <a:rPr lang="en-ID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</a:t>
            </a:r>
            <a:r>
              <a:rPr lang="en-ID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'images/raisa.jpg');</a:t>
            </a:r>
          </a:p>
          <a:p>
            <a:r>
              <a:rPr lang="en-ID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J = </a:t>
            </a:r>
            <a:r>
              <a:rPr lang="en-ID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rgb2ntsc(I</a:t>
            </a:r>
            <a:r>
              <a:rPr lang="en-ID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</a:t>
            </a:r>
            <a:endParaRPr lang="en-ID">
              <a:solidFill>
                <a:srgbClr val="00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r>
              <a:rPr lang="en-ID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subplot(1,2,1), imshow(I), title('RGB');</a:t>
            </a:r>
          </a:p>
          <a:p>
            <a:r>
              <a:rPr lang="en-ID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subplot(1,2,2), imshow(J), title('NTSC / YIQ');</a:t>
            </a:r>
          </a:p>
        </p:txBody>
      </p:sp>
    </p:spTree>
    <p:extLst>
      <p:ext uri="{BB962C8B-B14F-4D97-AF65-F5344CB8AC3E}">
        <p14:creationId xmlns:p14="http://schemas.microsoft.com/office/powerpoint/2010/main" val="30636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Ruang Warna YC</a:t>
            </a:r>
            <a:r>
              <a:rPr lang="en-ID" baseline="-25000"/>
              <a:t>b</a:t>
            </a:r>
            <a:r>
              <a:rPr lang="en-ID"/>
              <a:t>C</a:t>
            </a:r>
            <a:r>
              <a:rPr lang="en-ID" baseline="-2500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2129408"/>
          </a:xfrm>
        </p:spPr>
        <p:txBody>
          <a:bodyPr/>
          <a:lstStyle/>
          <a:p>
            <a:r>
              <a:rPr lang="en-ID"/>
              <a:t>Ruang warna YC</a:t>
            </a:r>
            <a:r>
              <a:rPr lang="en-ID" baseline="-10000"/>
              <a:t>b</a:t>
            </a:r>
            <a:r>
              <a:rPr lang="en-ID"/>
              <a:t>C</a:t>
            </a:r>
            <a:r>
              <a:rPr lang="en-ID" baseline="-10000"/>
              <a:t>r</a:t>
            </a:r>
            <a:r>
              <a:rPr lang="en-ID"/>
              <a:t> biasa digunakan pada video digital</a:t>
            </a:r>
            <a:r>
              <a:rPr lang="en-ID"/>
              <a:t>. </a:t>
            </a:r>
            <a:endParaRPr lang="en-ID" smtClean="0"/>
          </a:p>
          <a:p>
            <a:r>
              <a:rPr lang="en-ID" smtClean="0"/>
              <a:t>Komponen </a:t>
            </a:r>
            <a:r>
              <a:rPr lang="en-ID"/>
              <a:t>Y menyatakan intensitas, sedangkan C</a:t>
            </a:r>
            <a:r>
              <a:rPr lang="en-ID" baseline="-10000"/>
              <a:t>b</a:t>
            </a:r>
            <a:r>
              <a:rPr lang="en-ID"/>
              <a:t> dan C</a:t>
            </a:r>
            <a:r>
              <a:rPr lang="en-ID" baseline="-10000"/>
              <a:t>r</a:t>
            </a:r>
            <a:r>
              <a:rPr lang="en-ID"/>
              <a:t> menyatakan informasi warna</a:t>
            </a:r>
            <a:r>
              <a:rPr lang="en-ID"/>
              <a:t>. </a:t>
            </a:r>
            <a:endParaRPr lang="en-ID" smtClean="0"/>
          </a:p>
          <a:p>
            <a:r>
              <a:rPr lang="en-ID" smtClean="0"/>
              <a:t>Contoh penggunaan: kompresi JPEG dan MPEG</a:t>
            </a:r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87447"/>
            <a:ext cx="4590510" cy="1224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15" y="4187447"/>
            <a:ext cx="3919061" cy="1224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5440" y="3717032"/>
            <a:ext cx="217559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000" b="1" smtClean="0">
                <a:solidFill>
                  <a:srgbClr val="000000"/>
                </a:solidFill>
                <a:latin typeface="+mn-lt"/>
              </a:rPr>
              <a:t>RGB ke YCbCr</a:t>
            </a:r>
            <a:endParaRPr lang="en-ID" sz="20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581" y="3717032"/>
            <a:ext cx="217559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000" b="1" smtClean="0">
                <a:solidFill>
                  <a:srgbClr val="000000"/>
                </a:solidFill>
                <a:latin typeface="+mn-lt"/>
              </a:rPr>
              <a:t>YCbCr ke RGB</a:t>
            </a:r>
            <a:endParaRPr lang="en-ID" sz="20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5687" y="5682172"/>
            <a:ext cx="37176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Octave: </a:t>
            </a:r>
            <a:r>
              <a:rPr lang="en-ID" sz="2400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rgb2ycbcr()</a:t>
            </a:r>
            <a:endParaRPr lang="en-ID" sz="240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9534" y="5646275"/>
            <a:ext cx="37176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Octave: </a:t>
            </a:r>
            <a:r>
              <a:rPr lang="en-ID" sz="2400" b="1">
                <a:solidFill>
                  <a:srgbClr val="000000"/>
                </a:solidFill>
                <a:latin typeface="Lucida Console" panose="020B0609040504020204" pitchFamily="49" charset="0"/>
              </a:rPr>
              <a:t>ycbcr</a:t>
            </a:r>
            <a:r>
              <a:rPr lang="en-ID" sz="2400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2rgb()</a:t>
            </a:r>
            <a:endParaRPr lang="en-ID" sz="240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Ruang Warna YC</a:t>
            </a:r>
            <a:r>
              <a:rPr lang="en-ID" baseline="-25000"/>
              <a:t>b</a:t>
            </a:r>
            <a:r>
              <a:rPr lang="en-ID"/>
              <a:t>C</a:t>
            </a:r>
            <a:r>
              <a:rPr lang="en-ID" baseline="-25000"/>
              <a:t>r</a:t>
            </a:r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479906"/>
            <a:ext cx="5616624" cy="502255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9" y="1486212"/>
            <a:ext cx="5760641" cy="502112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368056" y="6513486"/>
            <a:ext cx="745588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ID" smtClean="0">
                <a:solidFill>
                  <a:srgbClr val="000000"/>
                </a:solidFill>
              </a:rPr>
              <a:t>Contoh program ini dapat diunduh di </a:t>
            </a:r>
            <a:r>
              <a:rPr lang="en-ID" smtClean="0">
                <a:solidFill>
                  <a:srgbClr val="000000"/>
                </a:solidFill>
                <a:hlinkClick r:id="rId4"/>
              </a:rPr>
              <a:t>https</a:t>
            </a:r>
            <a:r>
              <a:rPr lang="en-ID">
                <a:solidFill>
                  <a:srgbClr val="000000"/>
                </a:solidFill>
                <a:hlinkClick r:id="rId4"/>
              </a:rPr>
              <a:t>://</a:t>
            </a:r>
            <a:r>
              <a:rPr lang="en-ID" smtClean="0">
                <a:solidFill>
                  <a:srgbClr val="000000"/>
                </a:solidFill>
                <a:hlinkClick r:id="rId4"/>
              </a:rPr>
              <a:t>s.id/ContohProgramOctave</a:t>
            </a:r>
            <a:r>
              <a:rPr lang="en-ID" smtClean="0">
                <a:solidFill>
                  <a:srgbClr val="000000"/>
                </a:solidFill>
              </a:rPr>
              <a:t> </a:t>
            </a:r>
            <a:endParaRPr lang="en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8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Ruang Warna HSI, HSV, dan HSL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smtClean="0"/>
              <a:t>HSI, HSV </a:t>
            </a:r>
            <a:r>
              <a:rPr lang="en-ID" sz="2400"/>
              <a:t>dan HSL merupakan contoh ruang warna yang merepresentasikan warna seperti yang dilihat oleh mata manusia</a:t>
            </a:r>
            <a:r>
              <a:rPr lang="en-ID" sz="2400"/>
              <a:t>. </a:t>
            </a:r>
            <a:endParaRPr lang="en-ID" sz="2400" smtClean="0"/>
          </a:p>
          <a:p>
            <a:r>
              <a:rPr lang="en-ID" sz="2400" smtClean="0"/>
              <a:t>H </a:t>
            </a:r>
            <a:r>
              <a:rPr lang="en-ID" sz="2400"/>
              <a:t>berasal dari kata “</a:t>
            </a:r>
            <a:r>
              <a:rPr lang="en-ID" sz="2400" b="1"/>
              <a:t>hue</a:t>
            </a:r>
            <a:r>
              <a:rPr lang="en-ID" sz="2400"/>
              <a:t>”,  S berasal dari “</a:t>
            </a:r>
            <a:r>
              <a:rPr lang="en-ID" sz="2400" b="1"/>
              <a:t>saturation</a:t>
            </a:r>
            <a:r>
              <a:rPr lang="en-ID" sz="2400"/>
              <a:t>”, L berasal dari kata “</a:t>
            </a:r>
            <a:r>
              <a:rPr lang="en-ID" sz="2400" b="1"/>
              <a:t>luminance</a:t>
            </a:r>
            <a:r>
              <a:rPr lang="en-ID" sz="2400"/>
              <a:t>”, I berasal dari kata “</a:t>
            </a:r>
            <a:r>
              <a:rPr lang="en-ID" sz="2400" b="1"/>
              <a:t>intensity</a:t>
            </a:r>
            <a:r>
              <a:rPr lang="en-ID" sz="2400"/>
              <a:t>”, dan V berasal dari “</a:t>
            </a:r>
            <a:r>
              <a:rPr lang="en-ID" sz="2400" b="1"/>
              <a:t>value</a:t>
            </a:r>
            <a:r>
              <a:rPr lang="en-ID" sz="2400" smtClean="0"/>
              <a:t>”.</a:t>
            </a:r>
          </a:p>
          <a:p>
            <a:endParaRPr lang="en-ID" sz="240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07768" y="3429000"/>
            <a:ext cx="3672408" cy="32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4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Konversi RGB ke HSV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Konversi RGB ke HSV menurut Acharya </a:t>
            </a:r>
            <a:r>
              <a:rPr lang="en-ID"/>
              <a:t>&amp; Ray (2005)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9867"/>
            <a:ext cx="5338882" cy="864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25771"/>
            <a:ext cx="3384376" cy="34750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1973" y="2132856"/>
            <a:ext cx="353173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Fungsi di Octave: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rgb2hsv()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hsv2rgb()</a:t>
            </a:r>
            <a:endParaRPr lang="en-ID" sz="240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973" y="3669958"/>
            <a:ext cx="4691081" cy="265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Ruang Warna CIELAB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6998568" cy="4953000"/>
          </a:xfrm>
        </p:spPr>
        <p:txBody>
          <a:bodyPr/>
          <a:lstStyle/>
          <a:p>
            <a:r>
              <a:rPr lang="en-ID" sz="2200"/>
              <a:t>CIELAB adalah nama lain dari CIE L*a*b*. Diagram kromasitas CIE (Commission Internatiole de L’Eclairage) ditunjukkan </a:t>
            </a:r>
            <a:r>
              <a:rPr lang="en-ID" sz="2200"/>
              <a:t>pada </a:t>
            </a:r>
            <a:r>
              <a:rPr lang="en-ID" sz="2200" smtClean="0"/>
              <a:t>Gambar.  </a:t>
            </a:r>
          </a:p>
          <a:p>
            <a:r>
              <a:rPr lang="en-ID" sz="2200" smtClean="0"/>
              <a:t>Setiap </a:t>
            </a:r>
            <a:r>
              <a:rPr lang="en-ID" sz="2200"/>
              <a:t>perpaduan x dan y menyatakan suatu warna. Namun, hanya warna yang berada dalam area ladam (tapal kuda) yang bisa terlihat</a:t>
            </a:r>
            <a:r>
              <a:rPr lang="en-ID" sz="2200"/>
              <a:t>.  </a:t>
            </a:r>
            <a:endParaRPr lang="en-ID" sz="2200" smtClean="0"/>
          </a:p>
          <a:p>
            <a:r>
              <a:rPr lang="en-ID" sz="2200" smtClean="0"/>
              <a:t>Angka </a:t>
            </a:r>
            <a:r>
              <a:rPr lang="en-ID" sz="2200"/>
              <a:t>yang berada di tepi menyatakan panjang gelombang cahaya</a:t>
            </a:r>
            <a:r>
              <a:rPr lang="en-ID" sz="2200"/>
              <a:t>. </a:t>
            </a:r>
            <a:endParaRPr lang="en-ID" sz="2200" smtClean="0"/>
          </a:p>
          <a:p>
            <a:r>
              <a:rPr lang="en-ID" sz="2200" smtClean="0"/>
              <a:t>Warna </a:t>
            </a:r>
            <a:r>
              <a:rPr lang="en-ID" sz="2200"/>
              <a:t>yang terletak di dalam segitiga menyatakan warna-warna umum di monitor CRT, yang dapat dihasilkan oleh komponen warna merah, hijau, dan biru.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2059124"/>
            <a:ext cx="3508552" cy="3577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1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ID" sz="2800" smtClean="0"/>
              <a:t>10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smtClean="0">
                <a:solidFill>
                  <a:schemeClr val="tx1"/>
                </a:solidFill>
                <a:latin typeface="+mj-lt"/>
              </a:rPr>
              <a:t>PENGOLAHAN CITRA BERWARNA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Konversi RGB ke CIELAB</a:t>
            </a:r>
            <a:endParaRPr lang="en-ID"/>
          </a:p>
        </p:txBody>
      </p:sp>
      <p:sp>
        <p:nvSpPr>
          <p:cNvPr id="4" name="TextBox 3"/>
          <p:cNvSpPr txBox="1"/>
          <p:nvPr/>
        </p:nvSpPr>
        <p:spPr>
          <a:xfrm>
            <a:off x="767408" y="1556792"/>
            <a:ext cx="353173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Fungsi di Octave: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rgb2lab()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lab2rgb()</a:t>
            </a:r>
            <a:endParaRPr lang="en-ID" sz="240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1628800"/>
            <a:ext cx="659754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Statistik Warna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Statistik pada citra berwarna dapat diekstraksi untuk berbagai keperluan, antara lain identifikasi warna / objek.</a:t>
            </a:r>
          </a:p>
          <a:p>
            <a:r>
              <a:rPr lang="en-ID"/>
              <a:t>Beberapa statistik warna</a:t>
            </a:r>
            <a:r>
              <a:rPr lang="en-ID"/>
              <a:t>: </a:t>
            </a:r>
            <a:endParaRPr lang="en-ID" smtClean="0"/>
          </a:p>
          <a:p>
            <a:pPr lvl="1"/>
            <a:r>
              <a:rPr lang="en-ID" smtClean="0"/>
              <a:t>rerata</a:t>
            </a:r>
            <a:r>
              <a:rPr lang="en-ID"/>
              <a:t>, </a:t>
            </a:r>
            <a:endParaRPr lang="en-ID" smtClean="0"/>
          </a:p>
          <a:p>
            <a:pPr lvl="1"/>
            <a:r>
              <a:rPr lang="en-ID" smtClean="0"/>
              <a:t>deviasi </a:t>
            </a:r>
            <a:r>
              <a:rPr lang="en-ID"/>
              <a:t>standar</a:t>
            </a:r>
            <a:r>
              <a:rPr lang="en-ID"/>
              <a:t>, </a:t>
            </a:r>
            <a:endParaRPr lang="en-ID" smtClean="0"/>
          </a:p>
          <a:p>
            <a:pPr lvl="1"/>
            <a:r>
              <a:rPr lang="en-ID" smtClean="0"/>
              <a:t>skewness (kecondongan), </a:t>
            </a:r>
            <a:r>
              <a:rPr lang="en-ID"/>
              <a:t>dan </a:t>
            </a:r>
            <a:endParaRPr lang="en-ID" smtClean="0"/>
          </a:p>
          <a:p>
            <a:pPr lvl="1"/>
            <a:r>
              <a:rPr lang="en-ID" smtClean="0"/>
              <a:t>kurtosis (kelancipan).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20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Implementasi Program Statistik Warna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/>
              <a:t>Unduh dan coba program “</a:t>
            </a:r>
            <a:r>
              <a:rPr lang="en-ID" sz="2400" b="1"/>
              <a:t>statwarna.m</a:t>
            </a:r>
            <a:r>
              <a:rPr lang="en-ID" sz="2400"/>
              <a:t>” dari repository program di </a:t>
            </a:r>
            <a:r>
              <a:rPr lang="en-ID" sz="2400">
                <a:hlinkClick r:id="rId2"/>
              </a:rPr>
              <a:t>https</a:t>
            </a:r>
            <a:r>
              <a:rPr lang="en-ID" sz="2400">
                <a:hlinkClick r:id="rId2"/>
              </a:rPr>
              <a:t>://</a:t>
            </a:r>
            <a:r>
              <a:rPr lang="en-ID" sz="2400" smtClean="0">
                <a:hlinkClick r:id="rId2"/>
              </a:rPr>
              <a:t>s.id/ContohProgramOctave</a:t>
            </a:r>
            <a:r>
              <a:rPr lang="en-ID" sz="2400" smtClean="0"/>
              <a:t> </a:t>
            </a:r>
            <a:endParaRPr lang="en-ID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2564904"/>
            <a:ext cx="2291962" cy="2880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728" y="2492896"/>
            <a:ext cx="2332179" cy="3029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035" y="2492896"/>
            <a:ext cx="2160240" cy="2913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361" y="2492896"/>
            <a:ext cx="210205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Contoh Penelitian / Aplikasi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000"/>
              <a:t>Identifikasi Tanaman Buah Berdasarkan Fitur Bentuk, Warna dan Tekstur Daun Berbasis Pengolahan Citra dan Learning Vector </a:t>
            </a:r>
            <a:r>
              <a:rPr lang="en-ID" sz="2000"/>
              <a:t>Quantization(LVQ</a:t>
            </a:r>
            <a:r>
              <a:rPr lang="en-ID" sz="2000"/>
              <a:t>) - </a:t>
            </a:r>
            <a:r>
              <a:rPr lang="en-ID" sz="2000">
                <a:hlinkClick r:id="rId2"/>
              </a:rPr>
              <a:t>http</a:t>
            </a:r>
            <a:r>
              <a:rPr lang="en-ID" sz="2000">
                <a:hlinkClick r:id="rId2"/>
              </a:rPr>
              <a:t>://</a:t>
            </a:r>
            <a:r>
              <a:rPr lang="en-ID" sz="2000" smtClean="0">
                <a:hlinkClick r:id="rId2"/>
              </a:rPr>
              <a:t>www.seminar.ilkom.unsri.ac.id/index.php/ars/article/view/1742</a:t>
            </a:r>
            <a:r>
              <a:rPr lang="en-ID" sz="2000" smtClean="0"/>
              <a:t> </a:t>
            </a:r>
          </a:p>
          <a:p>
            <a:r>
              <a:rPr lang="en-ID" sz="2000"/>
              <a:t>Identifikasi Konten Negatif pada Citra Digital Berbasis Tanda Vital Tubuh Menggunakan Ekstraksi Fitur GLCM dan </a:t>
            </a:r>
            <a:r>
              <a:rPr lang="en-ID" sz="2000"/>
              <a:t>Warna </a:t>
            </a:r>
            <a:r>
              <a:rPr lang="en-ID" sz="2000"/>
              <a:t>YCbCr - </a:t>
            </a:r>
            <a:r>
              <a:rPr lang="en-ID" sz="2000">
                <a:hlinkClick r:id="rId3"/>
              </a:rPr>
              <a:t>https</a:t>
            </a:r>
            <a:r>
              <a:rPr lang="en-ID" sz="2000">
                <a:hlinkClick r:id="rId3"/>
              </a:rPr>
              <a:t>://</a:t>
            </a:r>
            <a:r>
              <a:rPr lang="en-ID" sz="2000" smtClean="0">
                <a:hlinkClick r:id="rId3"/>
              </a:rPr>
              <a:t>jurnal.untirta.ac.id/index.php/jis/article/view/1734</a:t>
            </a:r>
            <a:endParaRPr lang="en-ID" sz="2000" smtClean="0"/>
          </a:p>
          <a:p>
            <a:r>
              <a:rPr lang="en-ID" sz="2000"/>
              <a:t>Identifikasi "Acne Vulgaris" Berdasarkan Fitur Warna Dan Tekstur Menggunakan Klasifikasi </a:t>
            </a:r>
            <a:r>
              <a:rPr lang="en-ID" sz="2000"/>
              <a:t>JST </a:t>
            </a:r>
            <a:r>
              <a:rPr lang="en-ID" sz="2000"/>
              <a:t>Backpropagation - </a:t>
            </a:r>
            <a:r>
              <a:rPr lang="en-ID" sz="2000">
                <a:hlinkClick r:id="rId4"/>
              </a:rPr>
              <a:t>http</a:t>
            </a:r>
            <a:r>
              <a:rPr lang="en-ID" sz="2000">
                <a:hlinkClick r:id="rId4"/>
              </a:rPr>
              <a:t>://</a:t>
            </a:r>
            <a:r>
              <a:rPr lang="en-ID" sz="2000" smtClean="0">
                <a:hlinkClick r:id="rId4"/>
              </a:rPr>
              <a:t>jip.polinema.ac.id/ojs3/index.php/jip/article/view/463</a:t>
            </a:r>
            <a:endParaRPr lang="en-ID" sz="2000" smtClean="0"/>
          </a:p>
          <a:p>
            <a:r>
              <a:rPr lang="en-ID" sz="2000"/>
              <a:t>Identifikasi Kematangan Daun Teh Berbasis Fitur Warna Hue Saturation Intensity (Hsi) Dan Hue Saturation Value (Hsv) - </a:t>
            </a:r>
            <a:r>
              <a:rPr lang="en-ID" sz="2000">
                <a:hlinkClick r:id="rId5"/>
              </a:rPr>
              <a:t>http</a:t>
            </a:r>
            <a:r>
              <a:rPr lang="en-ID" sz="2000">
                <a:hlinkClick r:id="rId5"/>
              </a:rPr>
              <a:t>://</a:t>
            </a:r>
            <a:r>
              <a:rPr lang="en-ID" sz="2000" smtClean="0">
                <a:hlinkClick r:id="rId5"/>
              </a:rPr>
              <a:t>www.jurnalnasional.ump.ac.id/index.php/JUITA/article/view/7387</a:t>
            </a:r>
            <a:endParaRPr lang="en-ID" sz="2000" smtClean="0"/>
          </a:p>
          <a:p>
            <a:r>
              <a:rPr lang="en-ID" sz="2000"/>
              <a:t>Identifikasi Penyakit Pada Tanaman Tomat Berdasarkan Warna Dan Bentuk Daun Dengan Metode Naive Bayes Classifier Berbasis Web - </a:t>
            </a:r>
            <a:r>
              <a:rPr lang="en-ID" sz="2000">
                <a:hlinkClick r:id="rId6"/>
              </a:rPr>
              <a:t>https</a:t>
            </a:r>
            <a:r>
              <a:rPr lang="en-ID" sz="2000">
                <a:hlinkClick r:id="rId6"/>
              </a:rPr>
              <a:t>://</a:t>
            </a:r>
            <a:r>
              <a:rPr lang="en-ID" sz="2000" smtClean="0">
                <a:hlinkClick r:id="rId6"/>
              </a:rPr>
              <a:t>jurnal.untan.ac.id/index.php/jcskommipa/article/view/19171</a:t>
            </a:r>
            <a:r>
              <a:rPr lang="en-ID" sz="2000" smtClean="0"/>
              <a:t> </a:t>
            </a:r>
            <a:endParaRPr lang="en-ID" sz="2000"/>
          </a:p>
        </p:txBody>
      </p:sp>
    </p:spTree>
    <p:extLst>
      <p:ext uri="{BB962C8B-B14F-4D97-AF65-F5344CB8AC3E}">
        <p14:creationId xmlns:p14="http://schemas.microsoft.com/office/powerpoint/2010/main" val="20819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Operasi pada citra berwarna sangat bergantung pada ruang warna yang digunakan.</a:t>
            </a:r>
          </a:p>
          <a:p>
            <a:r>
              <a:rPr lang="en-ID" smtClean="0"/>
              <a:t>Beberapa ruang warna:</a:t>
            </a:r>
          </a:p>
          <a:p>
            <a:pPr lvl="1"/>
            <a:r>
              <a:rPr lang="en-ID"/>
              <a:t>RGB</a:t>
            </a:r>
            <a:r>
              <a:rPr lang="en-ID"/>
              <a:t>, </a:t>
            </a:r>
            <a:endParaRPr lang="en-ID" smtClean="0"/>
          </a:p>
          <a:p>
            <a:pPr lvl="1"/>
            <a:r>
              <a:rPr lang="en-ID" smtClean="0"/>
              <a:t>CMY/CMYK</a:t>
            </a:r>
            <a:r>
              <a:rPr lang="en-ID"/>
              <a:t>, </a:t>
            </a:r>
            <a:endParaRPr lang="en-ID" smtClean="0"/>
          </a:p>
          <a:p>
            <a:pPr lvl="1"/>
            <a:r>
              <a:rPr lang="en-ID" smtClean="0"/>
              <a:t>YIQ</a:t>
            </a:r>
            <a:r>
              <a:rPr lang="en-ID"/>
              <a:t>, </a:t>
            </a:r>
            <a:endParaRPr lang="en-ID" smtClean="0"/>
          </a:p>
          <a:p>
            <a:pPr lvl="1"/>
            <a:r>
              <a:rPr lang="en-ID" smtClean="0"/>
              <a:t>YCbCr</a:t>
            </a:r>
            <a:r>
              <a:rPr lang="en-ID"/>
              <a:t>, </a:t>
            </a:r>
            <a:endParaRPr lang="en-ID" smtClean="0"/>
          </a:p>
          <a:p>
            <a:pPr lvl="1"/>
            <a:r>
              <a:rPr lang="en-ID" smtClean="0"/>
              <a:t>HSI</a:t>
            </a:r>
            <a:r>
              <a:rPr lang="en-ID"/>
              <a:t>, </a:t>
            </a:r>
            <a:r>
              <a:rPr lang="en-ID" smtClean="0"/>
              <a:t>HSV</a:t>
            </a:r>
            <a:r>
              <a:rPr lang="en-ID"/>
              <a:t>, dan HSL</a:t>
            </a:r>
            <a:r>
              <a:rPr lang="en-ID"/>
              <a:t>, </a:t>
            </a:r>
            <a:endParaRPr lang="en-ID" smtClean="0"/>
          </a:p>
          <a:p>
            <a:pPr lvl="1"/>
            <a:r>
              <a:rPr lang="en-ID" smtClean="0"/>
              <a:t>CIELAB</a:t>
            </a:r>
          </a:p>
          <a:p>
            <a:r>
              <a:rPr lang="en-ID" smtClean="0"/>
              <a:t>Statistik warna dapat digunakan untuk identifikasi citra</a:t>
            </a:r>
            <a:endParaRPr lang="en-ID"/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/>
              <a:t>Mahasiswa mampu menjelaskan </a:t>
            </a:r>
            <a:r>
              <a:rPr lang="en-ID" b="0" smtClean="0"/>
              <a:t>pengolahan citra berwarna </a:t>
            </a:r>
            <a:r>
              <a:rPr lang="id-ID" b="0" smtClean="0"/>
              <a:t>pada </a:t>
            </a:r>
            <a:r>
              <a:rPr lang="id-ID" b="0"/>
              <a:t>citra.</a:t>
            </a:r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3512" y="1556792"/>
            <a:ext cx="9437453" cy="132343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ID" sz="8000" b="1" smtClean="0">
                <a:solidFill>
                  <a:srgbClr val="0070C0"/>
                </a:solidFill>
                <a:latin typeface="Bahnschrift Condensed" panose="020B0502040204020203" pitchFamily="34" charset="0"/>
              </a:rPr>
              <a:t>OPERASI</a:t>
            </a:r>
            <a:r>
              <a:rPr lang="en-ID" sz="8000" b="1" smtClean="0">
                <a:latin typeface="Bahnschrift Condensed" panose="020B0502040204020203" pitchFamily="34" charset="0"/>
              </a:rPr>
              <a:t> </a:t>
            </a:r>
            <a:r>
              <a:rPr lang="en-ID" sz="8000" b="1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CITRA</a:t>
            </a:r>
            <a:r>
              <a:rPr lang="en-ID" sz="8000" b="1" smtClean="0">
                <a:latin typeface="Bahnschrift Condensed" panose="020B0502040204020203" pitchFamily="34" charset="0"/>
              </a:rPr>
              <a:t> </a:t>
            </a:r>
            <a:r>
              <a:rPr lang="en-ID" sz="8000" b="1" smtClean="0">
                <a:solidFill>
                  <a:srgbClr val="00B050"/>
                </a:solidFill>
                <a:latin typeface="Bahnschrift Condensed" panose="020B0502040204020203" pitchFamily="34" charset="0"/>
              </a:rPr>
              <a:t>BERWARNA</a:t>
            </a:r>
            <a:endParaRPr lang="en-ID" sz="8000" b="1">
              <a:solidFill>
                <a:srgbClr val="00B05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42523" y="3285380"/>
            <a:ext cx="1698442" cy="83099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ID" sz="480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OCTAVE</a:t>
            </a:r>
            <a:endParaRPr lang="en-ID" sz="48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570" y="529975"/>
            <a:ext cx="5191478" cy="769441"/>
          </a:xfrm>
          <a:prstGeom prst="rect">
            <a:avLst/>
          </a:prstGeom>
          <a:solidFill>
            <a:srgbClr val="0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440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PENGOLAHAN CITRA DIGITAL</a:t>
            </a:r>
            <a:endParaRPr lang="en-ID" sz="44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055" y="309175"/>
            <a:ext cx="1591044" cy="73359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627668" y="341375"/>
            <a:ext cx="1087655" cy="108765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D" sz="6000" b="1" smtClean="0">
                <a:latin typeface="Arial Narrow" panose="020B0606020202030204" pitchFamily="34" charset="0"/>
              </a:rPr>
              <a:t>10</a:t>
            </a:r>
            <a:endParaRPr lang="en-ID" sz="1100" b="1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4457" y="623592"/>
            <a:ext cx="2095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t>PERTEMUAN</a:t>
            </a:r>
            <a:endParaRPr lang="en-ID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68008" y="5445224"/>
            <a:ext cx="5538893" cy="1036024"/>
            <a:chOff x="252866" y="5727925"/>
            <a:chExt cx="5538893" cy="1036024"/>
          </a:xfrm>
        </p:grpSpPr>
        <p:sp>
          <p:nvSpPr>
            <p:cNvPr id="13" name="TextBox 12"/>
            <p:cNvSpPr txBox="1"/>
            <p:nvPr/>
          </p:nvSpPr>
          <p:spPr>
            <a:xfrm>
              <a:off x="1334257" y="5727925"/>
              <a:ext cx="4457502" cy="103602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none" rtlCol="0" anchor="ctr">
              <a:noAutofit/>
            </a:bodyPr>
            <a:lstStyle/>
            <a:p>
              <a:r>
                <a:rPr lang="en-ID" sz="2000" b="1" smtClean="0"/>
                <a:t>Dr. Achmad Solichin, S.Kom., M.T.I.</a:t>
              </a:r>
            </a:p>
            <a:p>
              <a:r>
                <a:rPr lang="en-ID" sz="2000" smtClean="0"/>
                <a:t>Universitas Budi Luhur</a:t>
              </a:r>
            </a:p>
            <a:p>
              <a:r>
                <a:rPr lang="en-ID" sz="2000" smtClean="0"/>
                <a:t>http://achmatim.net</a:t>
              </a:r>
              <a:endParaRPr lang="en-ID" sz="20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66" y="5727925"/>
              <a:ext cx="1036024" cy="1036024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0" r="21289" b="3482"/>
          <a:stretch/>
        </p:blipFill>
        <p:spPr>
          <a:xfrm>
            <a:off x="-24679" y="1268760"/>
            <a:ext cx="3168352" cy="56166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9986" y="3225750"/>
            <a:ext cx="6631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5400" smtClean="0">
                <a:latin typeface="Vivaldi" panose="03020602050506090804" pitchFamily="66" charset="0"/>
              </a:rPr>
              <a:t>Praktek dan Contoh dengan</a:t>
            </a:r>
            <a:endParaRPr lang="en-ID" sz="5400"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3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" grpId="0" animBg="1"/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Teori Dasar </a:t>
            </a:r>
            <a:r>
              <a:rPr lang="es-ES"/>
              <a:t>Warna</a:t>
            </a:r>
          </a:p>
          <a:p>
            <a:r>
              <a:rPr lang="es-ES" smtClean="0"/>
              <a:t>Ruang Warna: RGB, CMY/CMYK, YIQ, YCbCr, </a:t>
            </a:r>
            <a:r>
              <a:rPr lang="es-ES"/>
              <a:t>HSI, HSV, </a:t>
            </a:r>
            <a:r>
              <a:rPr lang="es-ES"/>
              <a:t>dan </a:t>
            </a:r>
            <a:r>
              <a:rPr lang="es-ES" smtClean="0"/>
              <a:t>HSL, </a:t>
            </a:r>
            <a:r>
              <a:rPr lang="es-ES"/>
              <a:t>CIELAB</a:t>
            </a:r>
          </a:p>
          <a:p>
            <a:r>
              <a:rPr lang="es-ES" smtClean="0"/>
              <a:t>Memperoleh </a:t>
            </a:r>
            <a:r>
              <a:rPr lang="es-ES"/>
              <a:t>Statistika </a:t>
            </a:r>
            <a:r>
              <a:rPr lang="es-ES" smtClean="0"/>
              <a:t>Warna</a:t>
            </a:r>
            <a:endParaRPr lang="es-ES" smtClean="0"/>
          </a:p>
          <a:p>
            <a:r>
              <a:rPr lang="es-ES" smtClean="0"/>
              <a:t>Contoh aplikasi / penelitian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Teori Dasar Warna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Manusia sebenarnya melihat warna adalah karena cahaya yang dipantulkan oleh  objek. Dalam hal ini, spektrum cahaya kromatis berkisar antara </a:t>
            </a:r>
            <a:r>
              <a:rPr lang="en-ID"/>
              <a:t>400-700 </a:t>
            </a:r>
            <a:r>
              <a:rPr lang="en-ID" smtClean="0"/>
              <a:t>nanometer </a:t>
            </a:r>
            <a:r>
              <a:rPr lang="en-ID"/>
              <a:t>(Zhou, dkk., </a:t>
            </a:r>
            <a:r>
              <a:rPr lang="en-ID"/>
              <a:t>2010</a:t>
            </a:r>
            <a:r>
              <a:rPr lang="en-ID" smtClean="0"/>
              <a:t>).</a:t>
            </a:r>
          </a:p>
          <a:p>
            <a:r>
              <a:rPr lang="en-ID" smtClean="0"/>
              <a:t>Warna berdasarkan persepsi mata manusia:</a:t>
            </a:r>
          </a:p>
          <a:p>
            <a:pPr lvl="1"/>
            <a:r>
              <a:rPr lang="en-ID" smtClean="0"/>
              <a:t>Hue (warna sesuai panjang gelombang)</a:t>
            </a:r>
          </a:p>
          <a:p>
            <a:pPr lvl="1"/>
            <a:r>
              <a:rPr lang="en-ID" smtClean="0"/>
              <a:t>Saturation (kemurnian)</a:t>
            </a:r>
          </a:p>
          <a:p>
            <a:pPr lvl="1"/>
            <a:r>
              <a:rPr lang="en-ID" smtClean="0"/>
              <a:t>Brightness (kecerahan)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95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Teori Dasar Warna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b="1" smtClean="0">
                <a:solidFill>
                  <a:srgbClr val="FF0000"/>
                </a:solidFill>
              </a:rPr>
              <a:t>Hue</a:t>
            </a:r>
            <a:r>
              <a:rPr lang="en-ID" sz="2400" smtClean="0"/>
              <a:t> </a:t>
            </a:r>
            <a:r>
              <a:rPr lang="en-ID" sz="2400"/>
              <a:t>merujuk ke warna yang dikenal manusia, seperti </a:t>
            </a:r>
            <a:r>
              <a:rPr lang="en-ID" sz="2400">
                <a:solidFill>
                  <a:srgbClr val="FF0000"/>
                </a:solidFill>
              </a:rPr>
              <a:t>merah</a:t>
            </a:r>
            <a:r>
              <a:rPr lang="en-ID" sz="2400"/>
              <a:t> </a:t>
            </a:r>
            <a:r>
              <a:rPr lang="en-ID" sz="2400"/>
              <a:t>dan </a:t>
            </a:r>
            <a:r>
              <a:rPr lang="en-ID" sz="2400" smtClean="0">
                <a:solidFill>
                  <a:srgbClr val="00B050"/>
                </a:solidFill>
              </a:rPr>
              <a:t>hijau</a:t>
            </a:r>
            <a:r>
              <a:rPr lang="en-ID" sz="2400" smtClean="0"/>
              <a:t>, sesuai dengan panjang gelombangnya. </a:t>
            </a:r>
          </a:p>
          <a:p>
            <a:pPr lvl="1"/>
            <a:r>
              <a:rPr lang="en-ID" sz="1800" smtClean="0"/>
              <a:t>panjang </a:t>
            </a:r>
            <a:r>
              <a:rPr lang="en-ID" sz="1800"/>
              <a:t>gelombang antara 430 dan </a:t>
            </a:r>
            <a:r>
              <a:rPr lang="en-ID" sz="1800"/>
              <a:t>480 </a:t>
            </a:r>
            <a:r>
              <a:rPr lang="en-ID" sz="1800" smtClean="0"/>
              <a:t>nanometer </a:t>
            </a:r>
            <a:r>
              <a:rPr lang="en-ID" sz="1800" smtClean="0">
                <a:sym typeface="Wingdings" panose="05000000000000000000" pitchFamily="2" charset="2"/>
              </a:rPr>
              <a:t> </a:t>
            </a:r>
            <a:r>
              <a:rPr lang="en-ID" sz="1800" smtClean="0">
                <a:solidFill>
                  <a:srgbClr val="002060"/>
                </a:solidFill>
                <a:sym typeface="Wingdings" panose="05000000000000000000" pitchFamily="2" charset="2"/>
              </a:rPr>
              <a:t>biru</a:t>
            </a:r>
            <a:endParaRPr lang="en-ID" sz="1800" smtClean="0">
              <a:solidFill>
                <a:srgbClr val="002060"/>
              </a:solidFill>
            </a:endParaRPr>
          </a:p>
          <a:p>
            <a:pPr lvl="1"/>
            <a:r>
              <a:rPr lang="en-ID" sz="1800" smtClean="0"/>
              <a:t>panjang </a:t>
            </a:r>
            <a:r>
              <a:rPr lang="en-ID" sz="1800"/>
              <a:t>gelombang berkisar antara 570 sampai dengan </a:t>
            </a:r>
            <a:r>
              <a:rPr lang="en-ID" sz="1800"/>
              <a:t>600 </a:t>
            </a:r>
            <a:r>
              <a:rPr lang="en-ID" sz="1800" smtClean="0"/>
              <a:t>nm </a:t>
            </a:r>
            <a:r>
              <a:rPr lang="en-ID" sz="1800" smtClean="0">
                <a:sym typeface="Wingdings" panose="05000000000000000000" pitchFamily="2" charset="2"/>
              </a:rPr>
              <a:t></a:t>
            </a:r>
            <a:r>
              <a:rPr lang="en-ID" sz="1800" smtClean="0"/>
              <a:t> </a:t>
            </a:r>
            <a:r>
              <a:rPr lang="en-ID" sz="1800" smtClean="0">
                <a:solidFill>
                  <a:srgbClr val="FFFF00"/>
                </a:solidFill>
              </a:rPr>
              <a:t>kuning</a:t>
            </a:r>
            <a:endParaRPr lang="en-ID" sz="1800">
              <a:solidFill>
                <a:srgbClr val="FFFF00"/>
              </a:solidFill>
            </a:endParaRPr>
          </a:p>
          <a:p>
            <a:r>
              <a:rPr lang="en-ID" sz="2400" b="1" smtClean="0">
                <a:solidFill>
                  <a:srgbClr val="FF0000"/>
                </a:solidFill>
              </a:rPr>
              <a:t>Saturation</a:t>
            </a:r>
            <a:r>
              <a:rPr lang="en-ID" sz="2400" smtClean="0"/>
              <a:t> </a:t>
            </a:r>
            <a:r>
              <a:rPr lang="en-ID" sz="2400"/>
              <a:t>menyatakan tingkat kemurnian warna atau seberapa banyak cahaya </a:t>
            </a:r>
            <a:r>
              <a:rPr lang="en-ID" sz="2400" b="1"/>
              <a:t>putih</a:t>
            </a:r>
            <a:r>
              <a:rPr lang="en-ID" sz="2400"/>
              <a:t> yang tercampur dengan hue. Setiap warna murni bersaturasi 100% dan tidak mengandung cahaya putih sama sekali</a:t>
            </a:r>
            <a:r>
              <a:rPr lang="en-ID" sz="2400"/>
              <a:t>. </a:t>
            </a:r>
            <a:endParaRPr lang="en-ID" sz="2400"/>
          </a:p>
          <a:p>
            <a:r>
              <a:rPr lang="en-ID" sz="2400" b="1" smtClean="0">
                <a:solidFill>
                  <a:srgbClr val="FF0000"/>
                </a:solidFill>
              </a:rPr>
              <a:t>Brightness</a:t>
            </a:r>
            <a:r>
              <a:rPr lang="en-ID" sz="2400" smtClean="0"/>
              <a:t> </a:t>
            </a:r>
            <a:r>
              <a:rPr lang="en-ID" sz="2400"/>
              <a:t>atau kadang disebut lightness (kecerahan) menyatakan intensitas pantulan objek yang diterima mata. Intensitas dapat dinyatakan sebagai perubahan warna putih menuju abu-abu dan terakhir mencapai ke warna hitam, atau yang dikenal dengan istilah </a:t>
            </a:r>
            <a:r>
              <a:rPr lang="en-ID" sz="2400" b="1"/>
              <a:t>aras </a:t>
            </a:r>
            <a:r>
              <a:rPr lang="en-ID" sz="2400" b="1"/>
              <a:t>keabuan</a:t>
            </a:r>
            <a:r>
              <a:rPr lang="en-ID" sz="2400" smtClean="0"/>
              <a:t>.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38240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Ruang Warna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smtClean="0"/>
              <a:t>Ruang </a:t>
            </a:r>
            <a:r>
              <a:rPr lang="en-ID" b="1"/>
              <a:t>warna </a:t>
            </a:r>
            <a:r>
              <a:rPr lang="en-ID" smtClean="0"/>
              <a:t>(= sistem/model warna) adalah </a:t>
            </a:r>
            <a:r>
              <a:rPr lang="en-ID"/>
              <a:t>suatu spesifikasi sistem koordinat dan suatu subruang dalam sistem tersebut dengan setiap warna dinyatakan dengan satu titik di dalamnya</a:t>
            </a:r>
            <a:r>
              <a:rPr lang="en-ID"/>
              <a:t>. </a:t>
            </a:r>
            <a:endParaRPr lang="en-ID" smtClean="0"/>
          </a:p>
          <a:p>
            <a:r>
              <a:rPr lang="en-ID" smtClean="0"/>
              <a:t>Tujuan </a:t>
            </a:r>
            <a:r>
              <a:rPr lang="en-ID"/>
              <a:t>dibentuknya ruang warna adalah untuk memfasilitasi spesifikasi warna dalam bentuk suatu standar</a:t>
            </a:r>
            <a:r>
              <a:rPr lang="en-ID"/>
              <a:t>. </a:t>
            </a:r>
            <a:endParaRPr lang="en-ID" smtClean="0"/>
          </a:p>
          <a:p>
            <a:r>
              <a:rPr lang="en-ID" smtClean="0"/>
              <a:t>Ruang </a:t>
            </a:r>
            <a:r>
              <a:rPr lang="en-ID"/>
              <a:t>warna yang paling dikenal pada perangkat komputer </a:t>
            </a:r>
            <a:r>
              <a:rPr lang="en-ID"/>
              <a:t>adalah </a:t>
            </a:r>
            <a:r>
              <a:rPr lang="en-ID" smtClean="0"/>
              <a:t>RGB. </a:t>
            </a:r>
          </a:p>
          <a:p>
            <a:r>
              <a:rPr lang="en-ID" smtClean="0"/>
              <a:t>Ruang warna lain: </a:t>
            </a:r>
            <a:r>
              <a:rPr lang="en-ID"/>
              <a:t>HSI, CMY, LUV, dan YIQ.</a:t>
            </a:r>
          </a:p>
        </p:txBody>
      </p:sp>
    </p:spTree>
    <p:extLst>
      <p:ext uri="{BB962C8B-B14F-4D97-AF65-F5344CB8AC3E}">
        <p14:creationId xmlns:p14="http://schemas.microsoft.com/office/powerpoint/2010/main" val="12065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Ruang Warna RGB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0423"/>
            <a:ext cx="7358608" cy="3564053"/>
          </a:xfrm>
        </p:spPr>
        <p:txBody>
          <a:bodyPr wrap="square">
            <a:spAutoFit/>
          </a:bodyPr>
          <a:lstStyle/>
          <a:p>
            <a:r>
              <a:rPr lang="en-ID" sz="2400"/>
              <a:t>Ruang warna </a:t>
            </a:r>
            <a:r>
              <a:rPr lang="en-ID" sz="2400" b="1"/>
              <a:t>RGB</a:t>
            </a:r>
            <a:r>
              <a:rPr lang="en-ID" sz="2400"/>
              <a:t> biasa diterapkan pada monitor CRT dan kebanyakan sistem grafika komputer</a:t>
            </a:r>
            <a:r>
              <a:rPr lang="en-ID" sz="2400"/>
              <a:t>. </a:t>
            </a:r>
            <a:endParaRPr lang="en-ID" sz="2400" smtClean="0"/>
          </a:p>
          <a:p>
            <a:r>
              <a:rPr lang="en-ID" sz="2400" smtClean="0"/>
              <a:t>Ruang </a:t>
            </a:r>
            <a:r>
              <a:rPr lang="en-ID" sz="2400"/>
              <a:t>warna ini menggunakan tiga komponen dasar yaitu </a:t>
            </a:r>
            <a:r>
              <a:rPr lang="en-ID" sz="2400">
                <a:solidFill>
                  <a:srgbClr val="FF0000"/>
                </a:solidFill>
              </a:rPr>
              <a:t>merah (R)</a:t>
            </a:r>
            <a:r>
              <a:rPr lang="en-ID" sz="2400"/>
              <a:t>, </a:t>
            </a:r>
            <a:r>
              <a:rPr lang="en-ID" sz="2400">
                <a:solidFill>
                  <a:srgbClr val="00B050"/>
                </a:solidFill>
              </a:rPr>
              <a:t>hijau (G)</a:t>
            </a:r>
            <a:r>
              <a:rPr lang="en-ID" sz="2400"/>
              <a:t>, dan </a:t>
            </a:r>
            <a:r>
              <a:rPr lang="en-ID" sz="2400">
                <a:solidFill>
                  <a:srgbClr val="002060"/>
                </a:solidFill>
              </a:rPr>
              <a:t>biru (</a:t>
            </a:r>
            <a:r>
              <a:rPr lang="en-ID" sz="2400">
                <a:solidFill>
                  <a:srgbClr val="002060"/>
                </a:solidFill>
              </a:rPr>
              <a:t>B</a:t>
            </a:r>
            <a:r>
              <a:rPr lang="en-ID" sz="2400" smtClean="0">
                <a:solidFill>
                  <a:srgbClr val="002060"/>
                </a:solidFill>
              </a:rPr>
              <a:t>)</a:t>
            </a:r>
            <a:r>
              <a:rPr lang="en-ID" sz="2400" smtClean="0"/>
              <a:t>.</a:t>
            </a:r>
          </a:p>
          <a:p>
            <a:r>
              <a:rPr lang="en-ID" sz="2400" smtClean="0"/>
              <a:t>Sistem RGB familiar bagi manusia, tapi </a:t>
            </a:r>
            <a:r>
              <a:rPr lang="en-ID" sz="2400" b="1" smtClean="0"/>
              <a:t>sulit digunakan dalam mengidentifikasi objek</a:t>
            </a:r>
            <a:endParaRPr lang="en-ID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1371600"/>
            <a:ext cx="2760979" cy="2514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296" y="3996998"/>
            <a:ext cx="2754678" cy="273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7031</TotalTime>
  <Words>992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MS PGothic</vt:lpstr>
      <vt:lpstr>Arial</vt:lpstr>
      <vt:lpstr>Arial Narrow</vt:lpstr>
      <vt:lpstr>Bahnschrift Condensed</vt:lpstr>
      <vt:lpstr>Bahnschrift SemiBold Condensed</vt:lpstr>
      <vt:lpstr>Bebas Neue</vt:lpstr>
      <vt:lpstr>Calibri</vt:lpstr>
      <vt:lpstr>Calibri Light</vt:lpstr>
      <vt:lpstr>Courier New</vt:lpstr>
      <vt:lpstr>Lato</vt:lpstr>
      <vt:lpstr>Lucida Console</vt:lpstr>
      <vt:lpstr>Lucida Sans Typewriter</vt:lpstr>
      <vt:lpstr>Verdana</vt:lpstr>
      <vt:lpstr>Vivaldi</vt:lpstr>
      <vt:lpstr>Wingdings</vt:lpstr>
      <vt:lpstr>powerpoint-template-apr7</vt:lpstr>
      <vt:lpstr>3_Custom Design</vt:lpstr>
      <vt:lpstr>FAKULTAS TEKNOLOGI INFORMASI</vt:lpstr>
      <vt:lpstr>PENGOLAHAN CITRA BERWARNA</vt:lpstr>
      <vt:lpstr>Tujuan Pembelajaran</vt:lpstr>
      <vt:lpstr>PowerPoint Presentation</vt:lpstr>
      <vt:lpstr>Topik Pembahasan</vt:lpstr>
      <vt:lpstr>Teori Dasar Warna</vt:lpstr>
      <vt:lpstr>Teori Dasar Warna</vt:lpstr>
      <vt:lpstr>Ruang Warna</vt:lpstr>
      <vt:lpstr>Ruang Warna RGB</vt:lpstr>
      <vt:lpstr>Ruang Warna CMY/CMYK</vt:lpstr>
      <vt:lpstr>Konversi CMY  CMYK</vt:lpstr>
      <vt:lpstr>Konversi RGB  CMYK dan CMYK  RGB</vt:lpstr>
      <vt:lpstr>Ruang Warna YIQ</vt:lpstr>
      <vt:lpstr>PowerPoint Presentation</vt:lpstr>
      <vt:lpstr>Ruang Warna YCbCr</vt:lpstr>
      <vt:lpstr>Ruang Warna YCbCr</vt:lpstr>
      <vt:lpstr>Ruang Warna HSI, HSV, dan HSL</vt:lpstr>
      <vt:lpstr>Konversi RGB ke HSV</vt:lpstr>
      <vt:lpstr>Ruang Warna CIELAB</vt:lpstr>
      <vt:lpstr>Konversi RGB ke CIELAB</vt:lpstr>
      <vt:lpstr>Statistik Warna</vt:lpstr>
      <vt:lpstr>Implementasi Program Statistik Warna</vt:lpstr>
      <vt:lpstr>Contoh Penelitian / Aplikasi</vt:lpstr>
      <vt:lpstr>Kesimpulan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AS</cp:lastModifiedBy>
  <cp:revision>433</cp:revision>
  <dcterms:created xsi:type="dcterms:W3CDTF">2011-05-21T14:11:58Z</dcterms:created>
  <dcterms:modified xsi:type="dcterms:W3CDTF">2021-05-04T23:08:02Z</dcterms:modified>
</cp:coreProperties>
</file>