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661" r:id="rId2"/>
  </p:sldMasterIdLst>
  <p:notesMasterIdLst>
    <p:notesMasterId r:id="rId30"/>
  </p:notesMasterIdLst>
  <p:handoutMasterIdLst>
    <p:handoutMasterId r:id="rId31"/>
  </p:handoutMasterIdLst>
  <p:sldIdLst>
    <p:sldId id="324" r:id="rId3"/>
    <p:sldId id="356" r:id="rId4"/>
    <p:sldId id="352" r:id="rId5"/>
    <p:sldId id="386" r:id="rId6"/>
    <p:sldId id="354" r:id="rId7"/>
    <p:sldId id="357" r:id="rId8"/>
    <p:sldId id="388" r:id="rId9"/>
    <p:sldId id="389" r:id="rId10"/>
    <p:sldId id="390" r:id="rId11"/>
    <p:sldId id="391" r:id="rId12"/>
    <p:sldId id="393" r:id="rId13"/>
    <p:sldId id="394" r:id="rId14"/>
    <p:sldId id="395" r:id="rId15"/>
    <p:sldId id="397" r:id="rId16"/>
    <p:sldId id="401" r:id="rId17"/>
    <p:sldId id="373" r:id="rId18"/>
    <p:sldId id="374" r:id="rId19"/>
    <p:sldId id="398" r:id="rId20"/>
    <p:sldId id="402" r:id="rId21"/>
    <p:sldId id="403" r:id="rId22"/>
    <p:sldId id="404" r:id="rId23"/>
    <p:sldId id="405" r:id="rId24"/>
    <p:sldId id="399" r:id="rId25"/>
    <p:sldId id="381" r:id="rId26"/>
    <p:sldId id="382" r:id="rId27"/>
    <p:sldId id="353" r:id="rId28"/>
    <p:sldId id="348" r:id="rId29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0838" autoAdjust="0"/>
  </p:normalViewPr>
  <p:slideViewPr>
    <p:cSldViewPr>
      <p:cViewPr varScale="1">
        <p:scale>
          <a:sx n="59" d="100"/>
          <a:sy n="59" d="100"/>
        </p:scale>
        <p:origin x="84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178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19/05/2021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19/05/2021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https://colab.research.google.com/github/d2l-ai/d2l-en-colab/blob/master/chapter_computer-vision/semantic-segmentation-and-dataset.ipynb 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2337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Sumber: https://ai.stanford.edu/~syyeung/cvweb/tutorial3.html 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306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mtClean="0"/>
              <a:t>https://youtu.be/dg3GX_C-R94?t=329</a:t>
            </a:r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351D7-7B69-40B9-8EEA-B4FEF26EED31}" type="slidenum">
              <a:rPr lang="id-ID" smtClean="0"/>
              <a:pPr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0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06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383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9580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5908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34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26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30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 algn="just"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895350" indent="-4381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47788" indent="-433388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790700" indent="-419100" algn="just">
              <a:buFont typeface="Wingdings" panose="05000000000000000000" pitchFamily="2" charset="2"/>
              <a:buChar char="v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243138" indent="-414338" algn="just">
              <a:buFont typeface="Wingdings" panose="05000000000000000000" pitchFamily="2" charset="2"/>
              <a:buChar char="Ø"/>
              <a:defRPr b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0613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5896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9338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D124F6-48FF-48CA-BEDC-C81720ADC188}" type="datetimeFigureOut">
              <a:rPr lang="en-ID" smtClean="0"/>
              <a:t>19/05/2021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56336D-3E89-47C6-836D-BFEF6EEC26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305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20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20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20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20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7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5400" b="1"/>
              <a:t>PENGOLAHAN CITRA DIGITAL</a:t>
            </a:r>
            <a:endParaRPr lang="id-ID" sz="5400" b="1"/>
          </a:p>
          <a:p>
            <a:r>
              <a:rPr lang="id-ID" sz="3600" b="1"/>
              <a:t>[ </a:t>
            </a:r>
            <a:r>
              <a:rPr lang="en-ID" sz="3600" b="1"/>
              <a:t>PG176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</a:t>
            </a:r>
            <a:r>
              <a:rPr lang="id-ID" sz="3600" b="1" smtClean="0"/>
              <a:t>]</a:t>
            </a:r>
            <a:endParaRPr lang="id-ID" sz="3600" b="1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Pixel-based Segmentation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Basic Thresholding</a:t>
            </a:r>
          </a:p>
          <a:p>
            <a:pPr lvl="1"/>
            <a:r>
              <a:rPr lang="en-ID" smtClean="0"/>
              <a:t>Klasifikasi citra berdasarkan satu nilai thresholding </a:t>
            </a:r>
            <a:r>
              <a:rPr lang="en-ID" smtClean="0">
                <a:sym typeface="Wingdings" panose="05000000000000000000" pitchFamily="2" charset="2"/>
              </a:rPr>
              <a:t> global thresholding</a:t>
            </a:r>
            <a:endParaRPr lang="en-ID" smtClean="0"/>
          </a:p>
          <a:p>
            <a:pPr lvl="1"/>
            <a:r>
              <a:rPr lang="en-ID" smtClean="0"/>
              <a:t>Contoh penerapan pada pengubahan citra grayscale ke citra biner (hitam-putih)</a:t>
            </a:r>
          </a:p>
          <a:p>
            <a:r>
              <a:rPr lang="en-ID" smtClean="0"/>
              <a:t>Adaptive Thresholding</a:t>
            </a:r>
          </a:p>
          <a:p>
            <a:pPr lvl="1"/>
            <a:r>
              <a:rPr lang="en-ID" smtClean="0"/>
              <a:t>Nilai thresholding ditentukan secara adaptif (berdasarkan informasi piksel di sekitarnya) </a:t>
            </a:r>
            <a:r>
              <a:rPr lang="en-ID" smtClean="0">
                <a:sym typeface="Wingdings" panose="05000000000000000000" pitchFamily="2" charset="2"/>
              </a:rPr>
              <a:t> local thresholding</a:t>
            </a:r>
            <a:endParaRPr lang="en-ID" smtClean="0"/>
          </a:p>
          <a:p>
            <a:r>
              <a:rPr lang="en-ID" smtClean="0"/>
              <a:t>Range Thresholding (Multi-level thresholding)</a:t>
            </a:r>
          </a:p>
          <a:p>
            <a:pPr lvl="1"/>
            <a:r>
              <a:rPr lang="en-ID" smtClean="0"/>
              <a:t>Nilai thresholding bisa dua atau lebih</a:t>
            </a:r>
          </a:p>
          <a:p>
            <a:pPr lvl="1"/>
            <a:r>
              <a:rPr lang="en-ID" smtClean="0"/>
              <a:t>Menggunakan probabilitas Gaussian untuk melakukan segmentasi piksel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96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E34C-E29D-4364-90EF-47F2E5D7C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Basic Thresholding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038C-2C63-4731-912F-A15DA016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346032" cy="4699719"/>
          </a:xfrm>
        </p:spPr>
        <p:txBody>
          <a:bodyPr>
            <a:normAutofit fontScale="92500" lnSpcReduction="10000"/>
          </a:bodyPr>
          <a:lstStyle/>
          <a:p>
            <a:r>
              <a:rPr lang="en-ID" b="0" smtClean="0"/>
              <a:t>Disebut juga global thresholding, intensity thresholding, bi-level thresholding</a:t>
            </a:r>
          </a:p>
          <a:p>
            <a:r>
              <a:rPr lang="en-ID" b="0" smtClean="0"/>
              <a:t>Basic thresholding </a:t>
            </a:r>
            <a:r>
              <a:rPr lang="id-ID" b="0" smtClean="0"/>
              <a:t>biasa </a:t>
            </a:r>
            <a:r>
              <a:rPr lang="id-ID" b="0" dirty="0"/>
              <a:t>digunakan untuk memisahkan tulisan hitam yang berada di atas secarik kertas putih</a:t>
            </a:r>
            <a:r>
              <a:rPr lang="id-ID" b="0"/>
              <a:t>. </a:t>
            </a:r>
            <a:endParaRPr lang="en-ID" b="0" smtClean="0"/>
          </a:p>
          <a:p>
            <a:r>
              <a:rPr lang="en-ID" b="0" smtClean="0"/>
              <a:t>K</a:t>
            </a:r>
            <a:r>
              <a:rPr lang="id-ID" b="0" smtClean="0"/>
              <a:t>elemahan</a:t>
            </a:r>
            <a:r>
              <a:rPr lang="en-ID" b="0" smtClean="0"/>
              <a:t>:</a:t>
            </a:r>
            <a:endParaRPr lang="id-ID" b="0" dirty="0"/>
          </a:p>
          <a:p>
            <a:pPr lvl="1"/>
            <a:r>
              <a:rPr lang="id-ID" b="0" dirty="0"/>
              <a:t>Tidak memperlihatkan hubungan spasial antarpiksel </a:t>
            </a:r>
          </a:p>
          <a:p>
            <a:pPr lvl="1"/>
            <a:r>
              <a:rPr lang="id-ID" b="0" dirty="0"/>
              <a:t>S</a:t>
            </a:r>
            <a:r>
              <a:rPr lang="nn-NO" b="0" dirty="0"/>
              <a:t>ensitif terhadap pencahayaan yang tidak seragam </a:t>
            </a:r>
          </a:p>
          <a:p>
            <a:pPr lvl="1"/>
            <a:r>
              <a:rPr lang="id-ID" b="0" dirty="0"/>
              <a:t>Hanya berlaku untuk keadaan yang ideal (misalnya, latarbelakang hitam dan objek berwarna putih</a:t>
            </a:r>
            <a:r>
              <a:rPr lang="id-ID" b="0"/>
              <a:t>). </a:t>
            </a:r>
            <a:endParaRPr lang="en-ID" b="0" smtClean="0"/>
          </a:p>
          <a:p>
            <a:pPr lvl="1"/>
            <a:r>
              <a:rPr lang="en-ID" smtClean="0"/>
              <a:t>Sulit menentukan nilai thresholding (T) yang terbaik.</a:t>
            </a:r>
            <a:endParaRPr lang="id-ID" b="0" dirty="0"/>
          </a:p>
          <a:p>
            <a:pPr marL="0" indent="0">
              <a:buNone/>
            </a:pPr>
            <a:r>
              <a:rPr lang="id-ID" b="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4ABC2-40EB-49B8-8858-907B451B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825625"/>
            <a:ext cx="3839605" cy="2595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825" y="5144538"/>
            <a:ext cx="3403775" cy="654084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0605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Basic </a:t>
            </a:r>
            <a:r>
              <a:rPr lang="en-ID" smtClean="0"/>
              <a:t>Thresholding: Bagaimana menentukan nilai T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Manual (trial-and-error)</a:t>
            </a:r>
          </a:p>
          <a:p>
            <a:r>
              <a:rPr lang="en-ID" smtClean="0"/>
              <a:t>Berdasarkan histogram citra</a:t>
            </a:r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556792"/>
            <a:ext cx="3024336" cy="23762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296" y="1615187"/>
            <a:ext cx="3086259" cy="231786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0393820" y="3429000"/>
            <a:ext cx="909416" cy="1056566"/>
            <a:chOff x="10393820" y="3429000"/>
            <a:chExt cx="909416" cy="1056566"/>
          </a:xfrm>
        </p:grpSpPr>
        <p:sp>
          <p:nvSpPr>
            <p:cNvPr id="7" name="Right Arrow 6"/>
            <p:cNvSpPr/>
            <p:nvPr/>
          </p:nvSpPr>
          <p:spPr>
            <a:xfrm rot="16200000">
              <a:off x="10524492" y="3609020"/>
              <a:ext cx="648072" cy="288032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393820" y="4085456"/>
              <a:ext cx="9094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000" smtClean="0">
                  <a:solidFill>
                    <a:srgbClr val="000000"/>
                  </a:solidFill>
                </a:rPr>
                <a:t>Nilai T</a:t>
              </a:r>
              <a:endParaRPr lang="en-ID" sz="2000">
                <a:solidFill>
                  <a:srgbClr val="000000"/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936" y="4485566"/>
            <a:ext cx="5535612" cy="214468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87" y="3212976"/>
            <a:ext cx="5004057" cy="28957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331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Basic </a:t>
            </a:r>
            <a:r>
              <a:rPr lang="en-ID" smtClean="0"/>
              <a:t>Thresholding: Permasalahan Global Thresholding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Sulit menentukan nilai Threshold (T)</a:t>
            </a:r>
            <a:endParaRPr lang="en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988840"/>
            <a:ext cx="6624736" cy="453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6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404-D8CC-4CA1-98AC-D7AE4A1B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Thresholding </a:t>
            </a:r>
            <a:r>
              <a:rPr lang="id-ID" smtClean="0"/>
              <a:t>Metode </a:t>
            </a:r>
            <a:r>
              <a:rPr lang="id-ID" dirty="0"/>
              <a:t>Otsu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A0B-9A71-44D5-BAA2-3AE5596C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371600"/>
            <a:ext cx="10814992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id-ID" sz="3200" b="1" dirty="0"/>
              <a:t>Metode Otsu </a:t>
            </a:r>
            <a:r>
              <a:rPr lang="id-ID" sz="3200" b="0" dirty="0"/>
              <a:t>dipublikasikan oleh Nobuyuki Otsu pada tahun 1979. Metode ini menentukan nilai ambang dengan cara membedakan dua kelompok, yaitu </a:t>
            </a:r>
            <a:r>
              <a:rPr lang="id-ID" sz="3200" b="1" dirty="0"/>
              <a:t>objek</a:t>
            </a:r>
            <a:r>
              <a:rPr lang="id-ID" sz="3200" b="0" dirty="0"/>
              <a:t> </a:t>
            </a:r>
            <a:r>
              <a:rPr lang="id-ID" sz="3200" b="0"/>
              <a:t>dan </a:t>
            </a:r>
            <a:r>
              <a:rPr lang="id-ID" sz="3200" b="1" smtClean="0"/>
              <a:t>latar</a:t>
            </a:r>
            <a:r>
              <a:rPr lang="en-ID" sz="3200" b="1" smtClean="0"/>
              <a:t> </a:t>
            </a:r>
            <a:r>
              <a:rPr lang="id-ID" sz="3200" b="1" smtClean="0"/>
              <a:t>belakang</a:t>
            </a:r>
            <a:r>
              <a:rPr lang="id-ID" sz="3200" b="0" dirty="0"/>
              <a:t>, yang memiliki bagian yang saling bertumpukan, berdasarkan histogram.</a:t>
            </a:r>
          </a:p>
          <a:p>
            <a:pPr marL="0" indent="0" algn="just">
              <a:buNone/>
            </a:pPr>
            <a:endParaRPr lang="id-ID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346E7-648E-448A-8E7F-80CD53900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2" y="3707027"/>
            <a:ext cx="2952755" cy="260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28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1404-D8CC-4CA1-98AC-D7AE4A1B1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Thresholding </a:t>
            </a:r>
            <a:r>
              <a:rPr lang="id-ID" smtClean="0"/>
              <a:t>Metode </a:t>
            </a:r>
            <a:r>
              <a:rPr lang="id-ID" dirty="0"/>
              <a:t>Otsu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A2A0B-9A71-44D5-BAA2-3AE5596C1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7" y="1371600"/>
            <a:ext cx="6502777" cy="4953000"/>
          </a:xfrm>
          <a:solidFill>
            <a:srgbClr val="FFFF00"/>
          </a:solidFill>
        </p:spPr>
        <p:txBody>
          <a:bodyPr/>
          <a:lstStyle/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I = imread('images/coins.png');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subplot(2,2,1), imshow(I), title('Original image');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subplot(2,2,2), imhist(I), title('Histogram');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T1 = basicthresh(I,100);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subplot(2,2,3), imshow(T1), title('Manual T = 100');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h = imhist(I);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</a:t>
            </a:r>
            <a:r>
              <a:rPr lang="id-ID" sz="2000" b="1">
                <a:latin typeface="Lucida Console" panose="020B0609040504020204" pitchFamily="49" charset="0"/>
              </a:rPr>
              <a:t>t = otsuthresh(h</a:t>
            </a:r>
            <a:r>
              <a:rPr lang="id-ID" sz="2000" b="1" smtClean="0">
                <a:latin typeface="Lucida Console" panose="020B0609040504020204" pitchFamily="49" charset="0"/>
              </a:rPr>
              <a:t>)</a:t>
            </a:r>
            <a:r>
              <a:rPr lang="en-ID" sz="2000" b="1" smtClean="0">
                <a:latin typeface="Lucida Console" panose="020B0609040504020204" pitchFamily="49" charset="0"/>
              </a:rPr>
              <a:t>;</a:t>
            </a:r>
            <a:r>
              <a:rPr lang="id-ID" sz="2000" b="1" smtClean="0">
                <a:latin typeface="Lucida Console" panose="020B0609040504020204" pitchFamily="49" charset="0"/>
              </a:rPr>
              <a:t> </a:t>
            </a:r>
            <a:endParaRPr lang="en-ID" sz="2000" b="1" smtClean="0">
              <a:latin typeface="Lucida Console" panose="020B0609040504020204" pitchFamily="49" charset="0"/>
            </a:endParaRPr>
          </a:p>
          <a:p>
            <a:pPr marL="0" indent="0" algn="l">
              <a:buNone/>
            </a:pPr>
            <a:r>
              <a:rPr lang="id-ID" sz="2000" smtClean="0">
                <a:latin typeface="Lucida Console" panose="020B0609040504020204" pitchFamily="49" charset="0"/>
              </a:rPr>
              <a:t>&gt;&gt; </a:t>
            </a:r>
            <a:r>
              <a:rPr lang="id-ID" sz="2000">
                <a:latin typeface="Lucida Console" panose="020B0609040504020204" pitchFamily="49" charset="0"/>
              </a:rPr>
              <a:t>T2 = basicthresh(I,uint8(t*255));</a:t>
            </a:r>
          </a:p>
          <a:p>
            <a:pPr marL="0" indent="0" algn="l">
              <a:buNone/>
            </a:pPr>
            <a:r>
              <a:rPr lang="id-ID" sz="2000">
                <a:latin typeface="Lucida Console" panose="020B0609040504020204" pitchFamily="49" charset="0"/>
              </a:rPr>
              <a:t>&gt;&gt; subplot(2,2,4), imshow(T2), title('T dg Metode Otsu');</a:t>
            </a:r>
            <a:endParaRPr lang="id-ID" sz="2000" b="0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1556792"/>
            <a:ext cx="4525220" cy="29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36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703F-E94F-4EE7-BE21-B2509665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Multilevel Thresholding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F477-6B54-4EDD-8287-16F8BD70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371600"/>
            <a:ext cx="10814992" cy="4953000"/>
          </a:xfrm>
        </p:spPr>
        <p:txBody>
          <a:bodyPr/>
          <a:lstStyle/>
          <a:p>
            <a:pPr marL="0" indent="0">
              <a:buNone/>
            </a:pPr>
            <a:r>
              <a:rPr lang="id-ID" sz="3200" b="0" dirty="0"/>
              <a:t>Pada peng-ambangan beraras-jamak (</a:t>
            </a:r>
            <a:r>
              <a:rPr lang="id-ID" sz="3200" b="1" i="1" dirty="0"/>
              <a:t>multilevel thresholding</a:t>
            </a:r>
            <a:r>
              <a:rPr lang="id-ID" sz="3200" b="0" dirty="0"/>
              <a:t>), citra dibagi menjadi beberapa bagian dengan menggunakan beberapa nilai ambang.</a:t>
            </a:r>
          </a:p>
          <a:p>
            <a:pPr marL="0" indent="0">
              <a:buNone/>
            </a:pPr>
            <a:endParaRPr lang="id-ID" sz="32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34575-8BDF-4D5D-A333-A6E21391C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244" y="2997659"/>
            <a:ext cx="5533511" cy="331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68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75B201-110F-4499-9FB8-52E10C7E9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577751"/>
            <a:ext cx="4651936" cy="5280249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7408" y="1700808"/>
            <a:ext cx="5515808" cy="47315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90703F-E94F-4EE7-BE21-B25096656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ID" smtClean="0"/>
              <a:t>Multilevel Thresholding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7475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148D-2548-48D5-B147-7DF247CF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Adapti</a:t>
            </a:r>
            <a:r>
              <a:rPr lang="en-ID" smtClean="0"/>
              <a:t>ve Thresholding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0BFE3-CE0E-45E6-A989-F099F7A1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371600"/>
            <a:ext cx="10814992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id-ID" b="1" dirty="0"/>
              <a:t>Peng-ambangan adaptif (</a:t>
            </a:r>
            <a:r>
              <a:rPr lang="id-ID" b="1" i="1" dirty="0"/>
              <a:t>adaptive thresholding</a:t>
            </a:r>
            <a:r>
              <a:rPr lang="id-ID" b="1" dirty="0"/>
              <a:t>) </a:t>
            </a:r>
            <a:r>
              <a:rPr lang="id-ID" b="0" dirty="0"/>
              <a:t>merupakan peng-ambangan yang menggunakan </a:t>
            </a:r>
            <a:r>
              <a:rPr lang="id-ID" b="1" dirty="0"/>
              <a:t>nilai ambang lokal</a:t>
            </a:r>
            <a:r>
              <a:rPr lang="id-ID" b="0" dirty="0"/>
              <a:t>, yang dihitung secara adaptif berdasarkan statistika piksel-piksel tetangga. Hal ini didasarkan kenyataan bahwa bagian-bagian kecil dalam citra mempunyai iluminasi yang sama, sehingga lebih tepat kalau nilai ambang dihitung berdasarkan bagian-bagian kecil dalam citra dan bukan berdasarkan seluruh piksel dalam citra.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2BDC3-4463-4D7A-B77B-8E21C9B6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62" y="4525274"/>
            <a:ext cx="3190716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EE141C-4638-4186-A9B5-08BF36AD9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78" y="4525274"/>
            <a:ext cx="3354352" cy="1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28F58-A50D-4FD7-B6B5-7D78FF13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430" y="4525274"/>
            <a:ext cx="3373494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Adapti</a:t>
            </a:r>
            <a:r>
              <a:rPr lang="en-ID"/>
              <a:t>ve Thresholding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Nilai threshold ditentukan berdasarkan nilai pixel tetangga pada “window” dengan ukuran tertentu.</a:t>
            </a:r>
          </a:p>
          <a:p>
            <a:r>
              <a:rPr lang="en-ID" smtClean="0"/>
              <a:t>Nilai threshold untuk setiap “window” dapat berbeda-beda (adaptive).</a:t>
            </a:r>
          </a:p>
          <a:p>
            <a:r>
              <a:rPr lang="en-ID" smtClean="0"/>
              <a:t>Algoritma penentuan threshold:</a:t>
            </a:r>
          </a:p>
          <a:p>
            <a:pPr lvl="1"/>
            <a:r>
              <a:rPr lang="en-ID" smtClean="0"/>
              <a:t>Rerata (mean)</a:t>
            </a:r>
          </a:p>
          <a:p>
            <a:pPr lvl="1"/>
            <a:r>
              <a:rPr lang="en-ID" smtClean="0"/>
              <a:t>Max-min</a:t>
            </a:r>
          </a:p>
          <a:p>
            <a:pPr lvl="1"/>
            <a:r>
              <a:rPr lang="en-ID" smtClean="0"/>
              <a:t>Nilai tengah (median)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1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11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800" b="1" smtClean="0">
                <a:solidFill>
                  <a:schemeClr val="tx1"/>
                </a:solidFill>
                <a:latin typeface="+mj-lt"/>
              </a:rPr>
              <a:t>SEGMENTASI CitrA</a:t>
            </a:r>
            <a:endParaRPr lang="id-ID" sz="4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1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Adaptive Thresholding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3175000" cy="3403600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700808"/>
            <a:ext cx="2044403" cy="190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09235" y="35931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Window 3 x 3</a:t>
            </a:r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3287688" y="198884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67708" y="1772816"/>
            <a:ext cx="1476164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7708" y="2204864"/>
            <a:ext cx="1476164" cy="1296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7248128" y="2348880"/>
                <a:ext cx="2823658" cy="770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endChr m:val=""/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)∈</m:t>
                                  </m:r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sub>
                            <m:sup/>
                            <m:e>
                              <m: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D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348880"/>
                <a:ext cx="2823658" cy="770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370885" y="1700808"/>
            <a:ext cx="189346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Rerata (mean)</a:t>
            </a:r>
            <a:endParaRPr lang="en-ID" sz="2000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248128" y="3367822"/>
                <a:ext cx="4645759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65+50+55+78+68+60+60+60+62</m:t>
                          </m:r>
                        </m:num>
                        <m:den>
                          <m:r>
                            <a:rPr lang="en-ID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ID" sz="16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3367822"/>
                <a:ext cx="4645759" cy="5599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248127" y="4173340"/>
                <a:ext cx="864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D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D" sz="16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7" y="4173340"/>
                <a:ext cx="864211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317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Adaptive Thresholding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3175000" cy="3403600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700808"/>
            <a:ext cx="2044403" cy="190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09235" y="35931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Window 3 x 3</a:t>
            </a:r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3287688" y="198884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67708" y="1772816"/>
            <a:ext cx="1476164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7708" y="2204864"/>
            <a:ext cx="1476164" cy="1296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0885" y="1700808"/>
            <a:ext cx="350948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Terbesar-terkecil (Max-min)</a:t>
            </a:r>
            <a:endParaRPr lang="en-ID" sz="2000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/>
              <p:cNvSpPr/>
              <p:nvPr/>
            </p:nvSpPr>
            <p:spPr>
              <a:xfrm>
                <a:off x="7248128" y="3367822"/>
                <a:ext cx="1336904" cy="5599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1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78+50</m:t>
                          </m:r>
                        </m:num>
                        <m:den>
                          <m:r>
                            <a:rPr lang="en-ID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D" sz="16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3367822"/>
                <a:ext cx="1336904" cy="5599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7305721" y="4173340"/>
                <a:ext cx="80650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ID" sz="16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ID" sz="1600" smtClean="0">
                    <a:solidFill>
                      <a:srgbClr val="000000"/>
                    </a:solidFill>
                  </a:rPr>
                  <a:t>4</a:t>
                </a:r>
                <a:endParaRPr lang="en-ID" sz="16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1" y="4173340"/>
                <a:ext cx="806503" cy="338554"/>
              </a:xfrm>
              <a:prstGeom prst="rect">
                <a:avLst/>
              </a:prstGeom>
              <a:blipFill>
                <a:blip r:embed="rId5"/>
                <a:stretch>
                  <a:fillRect t="-5455" r="-3008" b="-2363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7288019" y="2487902"/>
                <a:ext cx="4640629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1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D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ID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ID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  <m:d>
                            <m:dPr>
                              <m:ctrlP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ID" sz="1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ID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ID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num>
                        <m:den>
                          <m:r>
                            <a:rPr lang="en-ID" sz="1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D" sz="14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19" y="2487902"/>
                <a:ext cx="4640629" cy="509050"/>
              </a:xfrm>
              <a:prstGeom prst="rect">
                <a:avLst/>
              </a:prstGeom>
              <a:blipFill>
                <a:blip r:embed="rId6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90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Adaptive Thresholding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700808"/>
            <a:ext cx="3175000" cy="3403600"/>
          </a:xfr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700808"/>
            <a:ext cx="2044403" cy="190243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5109235" y="35931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mtClean="0"/>
              <a:t>Window 3 x 3</a:t>
            </a:r>
            <a:endParaRPr lang="en-ID"/>
          </a:p>
        </p:txBody>
      </p:sp>
      <p:sp>
        <p:nvSpPr>
          <p:cNvPr id="7" name="Rectangle 6"/>
          <p:cNvSpPr/>
          <p:nvPr/>
        </p:nvSpPr>
        <p:spPr>
          <a:xfrm>
            <a:off x="3287688" y="1988840"/>
            <a:ext cx="21602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467708" y="1772816"/>
            <a:ext cx="1476164" cy="2160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467708" y="2204864"/>
            <a:ext cx="1476164" cy="129614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0885" y="1700808"/>
            <a:ext cx="276069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Nilai tengah (Median)</a:t>
            </a:r>
            <a:endParaRPr lang="en-ID" sz="2000" b="1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233794" y="2492896"/>
                <a:ext cx="42993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𝑚𝑒𝑑𝑖𝑎𝑛</m:t>
                      </m:r>
                      <m:d>
                        <m:dPr>
                          <m:ctrlP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D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D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en-ID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ID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D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ID" sz="200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794" y="2492896"/>
                <a:ext cx="429931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370885" y="3284984"/>
            <a:ext cx="3316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solidFill>
                  <a:srgbClr val="000000"/>
                </a:solidFill>
              </a:rPr>
              <a:t>50 55 60 60 60 62 65 68 78</a:t>
            </a:r>
            <a:endParaRPr lang="en-ID" sz="2000">
              <a:solidFill>
                <a:srgbClr val="000000"/>
              </a:solidFill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8381280" y="3962497"/>
            <a:ext cx="1296144" cy="690639"/>
          </a:xfrm>
          <a:prstGeom prst="wedgeRectCallout">
            <a:avLst>
              <a:gd name="adj1" fmla="val -3196"/>
              <a:gd name="adj2" fmla="val -90463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000000"/>
                </a:solidFill>
              </a:rPr>
              <a:t>Nilai tengah (median)</a:t>
            </a:r>
            <a:endParaRPr lang="en-ID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905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C81-0125-45CA-A981-6FAE5484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Adapti</a:t>
            </a:r>
            <a:r>
              <a:rPr lang="en-ID"/>
              <a:t>ve Thresholding</a:t>
            </a:r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D1C69-87AC-4812-B5E7-7E130B039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1" y="2060848"/>
            <a:ext cx="3814522" cy="2178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19A0D-6694-498A-9E08-6E4E89F2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203" y="2121087"/>
            <a:ext cx="3688945" cy="2057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924119-18BD-42C4-95FC-0D843F16B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628" y="2060848"/>
            <a:ext cx="3779972" cy="21177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1656681"/>
            <a:ext cx="276069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Nilai tengah (Median)</a:t>
            </a:r>
            <a:endParaRPr lang="en-ID" sz="2000" b="1">
              <a:solidFill>
                <a:srgbClr val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AA3658-2787-4047-96F2-67758E28C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77" y="4880639"/>
            <a:ext cx="3135561" cy="18604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D4132-FBC9-4376-82D9-7ACAD1A00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1824" y="4855654"/>
            <a:ext cx="3384376" cy="18777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840" y="4434257"/>
            <a:ext cx="417332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</a:rPr>
              <a:t>Nilai Terbesar-Terkecil (Max-min)</a:t>
            </a:r>
            <a:endParaRPr lang="en-ID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779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75EA-0CA9-491A-B79E-AA8CA9E3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Segmentasi Warna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74A2-69B1-4FE9-8D64-FD9DECEC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371600"/>
            <a:ext cx="10814992" cy="4953000"/>
          </a:xfrm>
        </p:spPr>
        <p:txBody>
          <a:bodyPr/>
          <a:lstStyle/>
          <a:p>
            <a:pPr marL="0" indent="0">
              <a:buNone/>
            </a:pPr>
            <a:r>
              <a:rPr lang="id-ID" b="0" dirty="0"/>
              <a:t>Segmentasi warna dapat dilakukan pada ruang warna HLS. Kemudian, dengan berpedoman pada susunan warna, dilakukan pengubahan warna </a:t>
            </a:r>
            <a:r>
              <a:rPr lang="id-ID" b="0" i="1" dirty="0"/>
              <a:t>Hue </a:t>
            </a:r>
            <a:r>
              <a:rPr lang="id-ID" b="0" dirty="0"/>
              <a:t>yang berdekatan dengan warna yang menjadi pusat dalam fungsi keanggotaan </a:t>
            </a:r>
            <a:r>
              <a:rPr lang="id-ID" b="0" i="1" dirty="0"/>
              <a:t>fuzzy</a:t>
            </a:r>
            <a:r>
              <a:rPr lang="id-ID" b="0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CE17B-ED0F-4E04-8B14-7FE92180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53" y="3575479"/>
            <a:ext cx="6074894" cy="260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30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Aplikasi Segmentasi Citra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55808"/>
              </p:ext>
            </p:extLst>
          </p:nvPr>
        </p:nvGraphicFramePr>
        <p:xfrm>
          <a:off x="983432" y="1596752"/>
          <a:ext cx="10369152" cy="4480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361398020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08805996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0431566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8487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/>
                        <a:t>Objek 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/>
                        <a:t>Citra 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/>
                        <a:t>Kegunaan Segmentasi 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/>
                        <a:t>Acuan yang Digunakan 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73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Mobil, jalan, dan latar belakang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Pelacakan mobil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Gerakan dan warna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3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Struktur permukaan bumi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Foto satelit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Pengklasifikasian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Tekstur dan warna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74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Wajah orang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Kerumunan orang di pasar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Pengenalan wajah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Warna, bentuk, dan tekstur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5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Apel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2400" dirty="0" err="1">
                          <a:solidFill>
                            <a:srgbClr val="000000"/>
                          </a:solidFill>
                        </a:rPr>
                        <a:t>Kumpulan</a:t>
                      </a:r>
                      <a:r>
                        <a:rPr lang="es-ES" sz="2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2400" dirty="0" err="1">
                          <a:solidFill>
                            <a:srgbClr val="000000"/>
                          </a:solidFill>
                        </a:rPr>
                        <a:t>apel</a:t>
                      </a:r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2400" dirty="0">
                          <a:solidFill>
                            <a:srgbClr val="000000"/>
                          </a:solidFill>
                        </a:rPr>
                        <a:t>pada </a:t>
                      </a:r>
                      <a:r>
                        <a:rPr lang="es-ES" sz="2400" dirty="0" err="1">
                          <a:solidFill>
                            <a:srgbClr val="000000"/>
                          </a:solidFill>
                        </a:rPr>
                        <a:t>ban</a:t>
                      </a:r>
                      <a:r>
                        <a:rPr lang="es-ES" sz="240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s-ES" sz="2400" dirty="0" err="1">
                          <a:solidFill>
                            <a:srgbClr val="000000"/>
                          </a:solidFill>
                        </a:rPr>
                        <a:t>berjalan</a:t>
                      </a:r>
                      <a:endParaRPr lang="id-ID" sz="24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Pemilahan buah apel berdasarkan ukuran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sz="2400" dirty="0">
                          <a:solidFill>
                            <a:srgbClr val="000000"/>
                          </a:solidFill>
                        </a:rPr>
                        <a:t>Bentuk, warna, ukuran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394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1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/>
              <a:t>Segmentasi citra merupakan proses yang ditujukan untuk mendapatkan objek-objek yang terkandung di dalam citra atau membagi citra ke dalam beberapa daerah dengan setiap objek atau daerah memiliki kemiripan atribut. </a:t>
            </a:r>
            <a:endParaRPr lang="en-ID" b="0" smtClean="0"/>
          </a:p>
          <a:p>
            <a:r>
              <a:rPr lang="en-ID" smtClean="0"/>
              <a:t>Teknik segmentasi citra dibagi menjadi dua jenis: berdasarkan ketidaksamaan dan berdasarkan kesamaan.</a:t>
            </a:r>
            <a:endParaRPr lang="id-ID" b="0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/>
              <a:t>Mahasiswa mampu menjelaskan teknik dan metode segmentasi pada citra.</a:t>
            </a:r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47728" y="1556792"/>
            <a:ext cx="7493237" cy="1446550"/>
          </a:xfrm>
          <a:prstGeom prst="rect">
            <a:avLst/>
          </a:prstGeom>
          <a:blipFill>
            <a:blip r:embed="rId2"/>
            <a:stretch>
              <a:fillRect t="-8000" b="-8000"/>
            </a:stretch>
          </a:blip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8800" b="1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SEGMENTASI CITRA</a:t>
            </a:r>
            <a:endParaRPr lang="en-ID" sz="8800" b="1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42523" y="3285380"/>
            <a:ext cx="1698442" cy="83099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48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OCTAVE</a:t>
            </a:r>
            <a:endParaRPr lang="en-ID" sz="4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570" y="529975"/>
            <a:ext cx="5191478" cy="769441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4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PENGOLAHAN CITRA DIGITAL</a:t>
            </a:r>
            <a:endParaRPr lang="en-ID" sz="4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27668" y="341375"/>
            <a:ext cx="1087655" cy="108765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D" sz="6000" b="1" smtClean="0">
                <a:latin typeface="Arial Narrow" panose="020B0606020202030204" pitchFamily="34" charset="0"/>
              </a:rPr>
              <a:t>11</a:t>
            </a:r>
            <a:endParaRPr lang="en-ID" sz="1100" b="1">
              <a:latin typeface="Arial Narrow" panose="020B0606020202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84457" y="623592"/>
            <a:ext cx="2095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smtClean="0">
                <a:solidFill>
                  <a:srgbClr val="FF0000"/>
                </a:solidFill>
                <a:latin typeface="Arial Narrow" panose="020B0606020202030204" pitchFamily="34" charset="0"/>
              </a:rPr>
              <a:t>PERTEMUAN</a:t>
            </a:r>
            <a:endParaRPr lang="en-ID" b="1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68008" y="5445224"/>
            <a:ext cx="5538893" cy="1036024"/>
            <a:chOff x="252866" y="5727925"/>
            <a:chExt cx="5538893" cy="1036024"/>
          </a:xfrm>
        </p:grpSpPr>
        <p:sp>
          <p:nvSpPr>
            <p:cNvPr id="13" name="TextBox 12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729986" y="3225750"/>
            <a:ext cx="6631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5400" smtClean="0">
                <a:latin typeface="Vivaldi" panose="03020602050506090804" pitchFamily="66" charset="0"/>
              </a:rPr>
              <a:t>Praktek dan Contoh dengan</a:t>
            </a:r>
            <a:endParaRPr lang="en-ID" sz="5400">
              <a:latin typeface="Vivaldi" panose="03020602050506090804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360" y="1189631"/>
            <a:ext cx="3112371" cy="56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0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b="0" smtClean="0"/>
              <a:t>Pengantar</a:t>
            </a:r>
            <a:r>
              <a:rPr lang="en-ID" sz="2400" b="0" smtClean="0"/>
              <a:t> </a:t>
            </a:r>
            <a:r>
              <a:rPr lang="id-ID" sz="2400" b="0" smtClean="0"/>
              <a:t>Segmentasi </a:t>
            </a:r>
            <a:r>
              <a:rPr lang="id-ID" sz="2400" b="0"/>
              <a:t>citra	</a:t>
            </a:r>
          </a:p>
          <a:p>
            <a:r>
              <a:rPr lang="id-ID" sz="2400" b="0" smtClean="0"/>
              <a:t>Deteksi </a:t>
            </a:r>
            <a:r>
              <a:rPr lang="id-ID" sz="2400" b="0"/>
              <a:t>garis	</a:t>
            </a:r>
          </a:p>
          <a:p>
            <a:r>
              <a:rPr lang="id-ID" sz="2400" b="0" smtClean="0"/>
              <a:t>Deteksi </a:t>
            </a:r>
            <a:r>
              <a:rPr lang="id-ID" sz="2400" b="0"/>
              <a:t>tepi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dwi-aras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global  Vs. lokal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aras-jamak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dengan metode Otsu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adaptif	</a:t>
            </a:r>
          </a:p>
          <a:p>
            <a:r>
              <a:rPr lang="id-ID" sz="2400" b="0" smtClean="0"/>
              <a:t>Peng-ambangan </a:t>
            </a:r>
            <a:r>
              <a:rPr lang="id-ID" sz="2400" b="0"/>
              <a:t>berdasarkan entropi</a:t>
            </a:r>
          </a:p>
          <a:p>
            <a:r>
              <a:rPr lang="id-ID" sz="2400" b="0" smtClean="0"/>
              <a:t>Segmentasi </a:t>
            </a:r>
            <a:r>
              <a:rPr lang="id-ID" sz="2400" b="0"/>
              <a:t>warna</a:t>
            </a:r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C0A5-D4B4-4D90-B8FA-C9EB5238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Segmentasi Citra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3878-E874-4778-8222-ACCA87AF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371600"/>
            <a:ext cx="10814992" cy="4953000"/>
          </a:xfrm>
        </p:spPr>
        <p:txBody>
          <a:bodyPr/>
          <a:lstStyle/>
          <a:p>
            <a:pPr algn="just"/>
            <a:r>
              <a:rPr lang="id-ID" sz="2400" b="1"/>
              <a:t>Segmentasi citra</a:t>
            </a:r>
            <a:r>
              <a:rPr lang="id-ID" sz="2400" b="0"/>
              <a:t> merupakan proses yang ditujukan untuk </a:t>
            </a:r>
            <a:r>
              <a:rPr lang="id-ID" sz="2400" b="1"/>
              <a:t>mendapatkan objek-objek</a:t>
            </a:r>
            <a:r>
              <a:rPr lang="id-ID" sz="2400" b="0"/>
              <a:t> yang terkandung di dalam citra atau </a:t>
            </a:r>
            <a:r>
              <a:rPr lang="id-ID" sz="2400" b="1"/>
              <a:t>membagi citra </a:t>
            </a:r>
            <a:r>
              <a:rPr lang="id-ID" sz="2400" b="0"/>
              <a:t>ke dalam beberapa daerah </a:t>
            </a:r>
            <a:r>
              <a:rPr lang="en-ID" sz="2400" b="0" smtClean="0"/>
              <a:t>/ objek berdasarkan </a:t>
            </a:r>
            <a:r>
              <a:rPr lang="id-ID" sz="2400" b="0" smtClean="0"/>
              <a:t>kemiripan </a:t>
            </a:r>
            <a:r>
              <a:rPr lang="en-ID" sz="2400" b="0" smtClean="0"/>
              <a:t>dari daerah/objek tersebut</a:t>
            </a:r>
            <a:r>
              <a:rPr lang="id-ID" sz="2400" b="0" smtClean="0"/>
              <a:t>.</a:t>
            </a:r>
            <a:endParaRPr lang="id-ID" sz="2400" b="0"/>
          </a:p>
          <a:p>
            <a:pPr algn="just"/>
            <a:r>
              <a:rPr lang="id-ID" sz="2400" b="0"/>
              <a:t>Pada citra yang mengandung hanya satu objek, objek dibedakan dari latar belakangnya. </a:t>
            </a:r>
            <a:endParaRPr lang="id-ID" sz="2400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645023"/>
            <a:ext cx="6336704" cy="24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719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Segmentasi Citra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3200" smtClean="0"/>
              <a:t>Proses untuk mengidentifikasi kelompok piksel yang memiliki kesamaan</a:t>
            </a:r>
            <a:endParaRPr lang="en-ID" sz="3200"/>
          </a:p>
        </p:txBody>
      </p:sp>
      <p:pic>
        <p:nvPicPr>
          <p:cNvPr id="2050" name="Picture 2" descr="Cluster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2780928"/>
            <a:ext cx="828144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3352" y="6400800"/>
            <a:ext cx="5564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/>
              <a:t>https://ai.stanford.edu/~syyeung/cvweb/tutorial3.html</a:t>
            </a:r>
          </a:p>
        </p:txBody>
      </p:sp>
    </p:spTree>
    <p:extLst>
      <p:ext uri="{BB962C8B-B14F-4D97-AF65-F5344CB8AC3E}">
        <p14:creationId xmlns:p14="http://schemas.microsoft.com/office/powerpoint/2010/main" val="26686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Tujuan Segmentasi Citra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Kuantifikasi properti dari objek-objek di dalam citra</a:t>
            </a:r>
          </a:p>
          <a:p>
            <a:pPr lvl="1"/>
            <a:r>
              <a:rPr lang="en-ID" smtClean="0"/>
              <a:t>Berapa ukuran tumor? Apakah membesar atau mengecil?</a:t>
            </a:r>
          </a:p>
          <a:p>
            <a:pPr lvl="1"/>
            <a:r>
              <a:rPr lang="en-ID" smtClean="0"/>
              <a:t>Analisis statistik: berapa banyak pengunjung tempat ini?</a:t>
            </a:r>
          </a:p>
          <a:p>
            <a:pPr lvl="1"/>
            <a:r>
              <a:rPr lang="en-ID" smtClean="0"/>
              <a:t>Menghitung jumlah objek tertentu: berapa banyak orang di ruangan ini?</a:t>
            </a:r>
          </a:p>
          <a:p>
            <a:r>
              <a:rPr lang="en-ID" smtClean="0"/>
              <a:t>Deteksi / lokalisasi</a:t>
            </a:r>
          </a:p>
          <a:p>
            <a:pPr lvl="1"/>
            <a:r>
              <a:rPr lang="en-ID" smtClean="0"/>
              <a:t>Dimana kendaraannya? Dimana orangnya?</a:t>
            </a:r>
          </a:p>
          <a:p>
            <a:pPr lvl="1"/>
            <a:r>
              <a:rPr lang="en-ID" smtClean="0"/>
              <a:t>Adakah orang di depan kendaraan?</a:t>
            </a:r>
          </a:p>
          <a:p>
            <a:pPr lvl="1"/>
            <a:r>
              <a:rPr lang="en-ID" smtClean="0"/>
              <a:t>Apakah ada objek?</a:t>
            </a:r>
          </a:p>
          <a:p>
            <a:pPr lvl="1"/>
            <a:r>
              <a:rPr lang="en-ID" smtClean="0"/>
              <a:t>Apakah ada orang?</a:t>
            </a:r>
            <a:endParaRPr lang="en-ID"/>
          </a:p>
        </p:txBody>
      </p:sp>
      <p:sp>
        <p:nvSpPr>
          <p:cNvPr id="4" name="Rectangle 3"/>
          <p:cNvSpPr/>
          <p:nvPr/>
        </p:nvSpPr>
        <p:spPr>
          <a:xfrm>
            <a:off x="7824192" y="6316216"/>
            <a:ext cx="4051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/>
              <a:t>https://youtu.be/dg3GX_C-R94?t=329</a:t>
            </a:r>
          </a:p>
        </p:txBody>
      </p:sp>
    </p:spTree>
    <p:extLst>
      <p:ext uri="{BB962C8B-B14F-4D97-AF65-F5344CB8AC3E}">
        <p14:creationId xmlns:p14="http://schemas.microsoft.com/office/powerpoint/2010/main" val="27505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Metode Segmentasi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Segmentasi berbasis piksel (Pixel-based methods)</a:t>
            </a:r>
          </a:p>
          <a:p>
            <a:pPr lvl="1"/>
            <a:r>
              <a:rPr lang="en-ID" smtClean="0"/>
              <a:t>Klasterisasi / klasifikasi piksel untuk menghasilkan area objek</a:t>
            </a:r>
          </a:p>
          <a:p>
            <a:r>
              <a:rPr lang="en-ID" smtClean="0"/>
              <a:t>Berbasis area / region (Region-based methods)</a:t>
            </a:r>
          </a:p>
          <a:p>
            <a:pPr lvl="1"/>
            <a:r>
              <a:rPr lang="en-ID" smtClean="0"/>
              <a:t>Area/region yang memiliki kesamaan</a:t>
            </a:r>
          </a:p>
          <a:p>
            <a:pPr lvl="1"/>
            <a:r>
              <a:rPr lang="en-ID" smtClean="0"/>
              <a:t>Area yang memenuhi kriteria tertentu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096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28260</TotalTime>
  <Words>866</Words>
  <Application>Microsoft Office PowerPoint</Application>
  <PresentationFormat>Widescreen</PresentationFormat>
  <Paragraphs>153</Paragraphs>
  <Slides>27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Arial Narrow</vt:lpstr>
      <vt:lpstr>Bahnschrift Condensed</vt:lpstr>
      <vt:lpstr>Bahnschrift SemiBold Condensed</vt:lpstr>
      <vt:lpstr>Calibri</vt:lpstr>
      <vt:lpstr>Calibri Light</vt:lpstr>
      <vt:lpstr>Cambria Math</vt:lpstr>
      <vt:lpstr>Courier New</vt:lpstr>
      <vt:lpstr>Lucida Console</vt:lpstr>
      <vt:lpstr>Verdana</vt:lpstr>
      <vt:lpstr>Vivaldi</vt:lpstr>
      <vt:lpstr>Wingdings</vt:lpstr>
      <vt:lpstr>powerpoint-template-apr7</vt:lpstr>
      <vt:lpstr>Custom Design</vt:lpstr>
      <vt:lpstr>FAKULTAS TEKNOLOGI INFORMASI</vt:lpstr>
      <vt:lpstr>SEGMENTASI CitrA</vt:lpstr>
      <vt:lpstr>Tujuan Pembelajaran</vt:lpstr>
      <vt:lpstr>PowerPoint Presentation</vt:lpstr>
      <vt:lpstr>Topik Pembahasan</vt:lpstr>
      <vt:lpstr>Segmentasi Citra</vt:lpstr>
      <vt:lpstr>Segmentasi Citra</vt:lpstr>
      <vt:lpstr>Tujuan Segmentasi Citra</vt:lpstr>
      <vt:lpstr>Metode Segmentasi</vt:lpstr>
      <vt:lpstr>Pixel-based Segmentation</vt:lpstr>
      <vt:lpstr>Basic Thresholding</vt:lpstr>
      <vt:lpstr>Basic Thresholding: Bagaimana menentukan nilai T</vt:lpstr>
      <vt:lpstr>Basic Thresholding: Permasalahan Global Thresholding</vt:lpstr>
      <vt:lpstr>Thresholding Metode Otsu</vt:lpstr>
      <vt:lpstr>Thresholding Metode Otsu</vt:lpstr>
      <vt:lpstr>Multilevel Thresholding</vt:lpstr>
      <vt:lpstr>Multilevel Thresholding</vt:lpstr>
      <vt:lpstr>Adaptive Thresholding</vt:lpstr>
      <vt:lpstr>Adaptive Thresholding</vt:lpstr>
      <vt:lpstr>Adaptive Thresholding</vt:lpstr>
      <vt:lpstr>Adaptive Thresholding</vt:lpstr>
      <vt:lpstr>Adaptive Thresholding</vt:lpstr>
      <vt:lpstr>Adaptive Thresholding</vt:lpstr>
      <vt:lpstr>Segmentasi Warna</vt:lpstr>
      <vt:lpstr>Contoh Aplikasi Segmentasi Citra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557</cp:revision>
  <dcterms:created xsi:type="dcterms:W3CDTF">2011-05-21T14:11:58Z</dcterms:created>
  <dcterms:modified xsi:type="dcterms:W3CDTF">2021-05-31T14:32:59Z</dcterms:modified>
</cp:coreProperties>
</file>