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324" r:id="rId3"/>
    <p:sldId id="356" r:id="rId4"/>
    <p:sldId id="352" r:id="rId5"/>
    <p:sldId id="386" r:id="rId6"/>
    <p:sldId id="354" r:id="rId7"/>
    <p:sldId id="387" r:id="rId8"/>
    <p:sldId id="388" r:id="rId9"/>
    <p:sldId id="389" r:id="rId10"/>
    <p:sldId id="390" r:id="rId11"/>
    <p:sldId id="399" r:id="rId12"/>
    <p:sldId id="391" r:id="rId13"/>
    <p:sldId id="400" r:id="rId14"/>
    <p:sldId id="392" r:id="rId15"/>
    <p:sldId id="393" r:id="rId16"/>
    <p:sldId id="401" r:id="rId17"/>
    <p:sldId id="394" r:id="rId18"/>
    <p:sldId id="395" r:id="rId19"/>
    <p:sldId id="396" r:id="rId20"/>
    <p:sldId id="403" r:id="rId21"/>
    <p:sldId id="397" r:id="rId22"/>
    <p:sldId id="398" r:id="rId23"/>
    <p:sldId id="402" r:id="rId24"/>
    <p:sldId id="353" r:id="rId25"/>
    <p:sldId id="348" r:id="rId26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0838" autoAdjust="0"/>
  </p:normalViewPr>
  <p:slideViewPr>
    <p:cSldViewPr>
      <p:cViewPr varScale="1">
        <p:scale>
          <a:sx n="59" d="100"/>
          <a:sy n="59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1784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01/06/2021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01/06/2021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06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83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958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590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234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262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09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 algn="just"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95350" indent="-438150" algn="just">
              <a:buFont typeface="Courier New" panose="02070309020205020404" pitchFamily="49" charset="0"/>
              <a:buChar char="o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47788" indent="-433388" algn="just">
              <a:buFont typeface="Wingdings" panose="05000000000000000000" pitchFamily="2" charset="2"/>
              <a:buChar char="ü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90700" indent="-419100" algn="just">
              <a:buFont typeface="Wingdings" panose="05000000000000000000" pitchFamily="2" charset="2"/>
              <a:buChar char="v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243138" indent="-414338" algn="just">
              <a:buFont typeface="Wingdings" panose="05000000000000000000" pitchFamily="2" charset="2"/>
              <a:buChar char="Ø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0613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5896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33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305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20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20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20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20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ID" sz="5400" b="1"/>
              <a:t>PENGOLAHAN CITRA DIGITAL</a:t>
            </a:r>
            <a:endParaRPr lang="id-ID" sz="5400" b="1"/>
          </a:p>
          <a:p>
            <a:r>
              <a:rPr lang="id-ID" sz="3600" b="1"/>
              <a:t>[ </a:t>
            </a:r>
            <a:r>
              <a:rPr lang="en-ID" sz="3600" b="1"/>
              <a:t>PG176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</a:t>
            </a:r>
            <a:r>
              <a:rPr lang="id-ID" sz="3600" b="1" smtClean="0"/>
              <a:t>]</a:t>
            </a:r>
            <a:endParaRPr lang="id-ID" sz="3600" b="1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Tanda Tangan Kontur: Octave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207" y="1628800"/>
            <a:ext cx="6225763" cy="468052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2" y="1607029"/>
            <a:ext cx="2279767" cy="2286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75" y="4219718"/>
            <a:ext cx="2520280" cy="19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Sifat Bundar (Circularity)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1409328"/>
          </a:xfrm>
        </p:spPr>
        <p:txBody>
          <a:bodyPr/>
          <a:lstStyle/>
          <a:p>
            <a:r>
              <a:rPr lang="en-ID"/>
              <a:t>Sifat bundar (circularity) adalah perbandingan antara </a:t>
            </a:r>
            <a:r>
              <a:rPr lang="en-ID" b="1"/>
              <a:t>rerata jarak </a:t>
            </a:r>
            <a:r>
              <a:rPr lang="en-ID"/>
              <a:t>Euclidean dari sentroid terhadap tepi area dan </a:t>
            </a:r>
            <a:r>
              <a:rPr lang="en-ID" b="1"/>
              <a:t>deviasi standar jarak </a:t>
            </a:r>
            <a:r>
              <a:rPr lang="en-ID"/>
              <a:t>dari sentroid ke </a:t>
            </a:r>
            <a:r>
              <a:rPr lang="en-ID"/>
              <a:t>tepi </a:t>
            </a:r>
            <a:r>
              <a:rPr lang="en-ID" smtClean="0"/>
              <a:t>area.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224115" y="3619881"/>
                <a:ext cx="1807354" cy="12430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D" sz="4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D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D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D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D" sz="40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15" y="3619881"/>
                <a:ext cx="1807354" cy="12430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03712" y="3140968"/>
                <a:ext cx="3629854" cy="9578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ID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D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D" sz="20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3140968"/>
                <a:ext cx="3629854" cy="95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503712" y="4458834"/>
                <a:ext cx="4437561" cy="9578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ID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ID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20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ID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ID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D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ID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ID" sz="20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ID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ID" sz="20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ID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D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D" sz="20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2" y="4458834"/>
                <a:ext cx="4437561" cy="95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Sifat Bundar (Circularity): Octave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1628800"/>
            <a:ext cx="6356677" cy="405785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628800"/>
            <a:ext cx="3733649" cy="405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Convex Hull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Convex hull dapat diibaratkan seperti karet gelang yang dililitkan pada objek.</a:t>
            </a:r>
          </a:p>
          <a:p>
            <a:r>
              <a:rPr lang="en-ID" smtClean="0"/>
              <a:t>Suatu objek dikatakan convex jika seluruh titik tepi objek berada pada garis/tepi convex (tidak ada ruang antara lilitan karet dan objek)</a:t>
            </a:r>
          </a:p>
          <a:p>
            <a:endParaRPr lang="en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413479"/>
              </p:ext>
            </p:extLst>
          </p:nvPr>
        </p:nvGraphicFramePr>
        <p:xfrm>
          <a:off x="936306" y="3645024"/>
          <a:ext cx="4342266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Document" r:id="rId3" imgW="4033090" imgH="2356064" progId="Word.Document.12">
                  <p:embed/>
                </p:oleObj>
              </mc:Choice>
              <mc:Fallback>
                <p:oleObj name="Document" r:id="rId3" imgW="4033090" imgH="2356064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306" y="3645024"/>
                        <a:ext cx="4342266" cy="25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879976" y="3557268"/>
            <a:ext cx="5819447" cy="2835825"/>
            <a:chOff x="5879976" y="3557268"/>
            <a:chExt cx="5819447" cy="2835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9976" y="3950062"/>
              <a:ext cx="5819447" cy="244303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879976" y="3557268"/>
              <a:ext cx="246734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rgbClr val="000000"/>
                  </a:solidFill>
                </a:rPr>
                <a:t>Algoritma Convex Hull</a:t>
              </a:r>
              <a:endParaRPr lang="en-ID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Convex Hull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Ada 2 fitur yang dapat dihasilkan dari convex hull:</a:t>
            </a:r>
          </a:p>
          <a:p>
            <a:pPr lvl="1"/>
            <a:r>
              <a:rPr lang="en-ID" smtClean="0"/>
              <a:t>Konveksitas</a:t>
            </a:r>
          </a:p>
          <a:p>
            <a:pPr lvl="1"/>
            <a:r>
              <a:rPr lang="en-ID" smtClean="0"/>
              <a:t>Soliditas</a:t>
            </a:r>
          </a:p>
          <a:p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99456" y="3212976"/>
                <a:ext cx="4892301" cy="8583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Konveksitas</m:t>
                      </m:r>
                      <m:r>
                        <a:rPr lang="en-ID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𝑝𝑒𝑟𝑖𝑚𝑒𝑡𝑒𝑟</m:t>
                          </m:r>
                          <m:r>
                            <a:rPr lang="en-ID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𝑘𝑜𝑛𝑣𝑒𝑘𝑠</m:t>
                          </m:r>
                        </m:num>
                        <m:den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𝑝𝑒𝑟𝑖𝑚𝑒𝑡𝑒𝑟</m:t>
                          </m:r>
                          <m:r>
                            <a:rPr lang="en-ID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𝑜𝑏𝑗𝑒𝑘</m:t>
                          </m:r>
                        </m:den>
                      </m:f>
                    </m:oMath>
                  </m:oMathPara>
                </a14:m>
                <a:endParaRPr lang="en-ID" sz="24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212976"/>
                <a:ext cx="4892301" cy="858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199456" y="4332225"/>
                <a:ext cx="3607847" cy="7937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Soliditas</m:t>
                      </m:r>
                      <m:r>
                        <a:rPr lang="en-ID" sz="24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𝑙𝑢𝑎𝑠</m:t>
                          </m:r>
                          <m:r>
                            <a:rPr lang="en-ID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𝑜𝑏𝑗𝑒𝑘</m:t>
                          </m:r>
                        </m:num>
                        <m:den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𝑙𝑢𝑎𝑠</m:t>
                          </m:r>
                          <m:r>
                            <a:rPr lang="en-ID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𝑘𝑜𝑛𝑣𝑒𝑘𝑠</m:t>
                          </m:r>
                        </m:den>
                      </m:f>
                    </m:oMath>
                  </m:oMathPara>
                </a14:m>
                <a:endParaRPr lang="en-ID" sz="24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4332225"/>
                <a:ext cx="3607847" cy="793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1886534"/>
            <a:ext cx="3024336" cy="477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Convex Hull: Octave</a:t>
            </a:r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67408" y="1700808"/>
            <a:ext cx="6096000" cy="230832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I = imread(‘images/ikan-1.png’);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bw = im2bw(I);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reg = regionprops(bw,’all’);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hul = reg.ConvexHull;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imshow(bw);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hold on;</a:t>
            </a: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plot(hul(:,1), hul(:,2), 'r');</a:t>
            </a: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hold off;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628800"/>
            <a:ext cx="3816424" cy="3860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4162" y="4414540"/>
            <a:ext cx="6096000" cy="203132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I = imread(‘images/ikan-1.png’);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bw = im2bw(I);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reg = regionprops(bw,’all’);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area_conv = reg.ConvexArea;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area_obj = reg.Area;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solidity = area_obj / area_conv</a:t>
            </a:r>
            <a:endParaRPr lang="en-ID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reg.Solidity</a:t>
            </a:r>
            <a:endParaRPr lang="en-ID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Moment Invariant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430616" cy="4953000"/>
          </a:xfrm>
        </p:spPr>
        <p:txBody>
          <a:bodyPr/>
          <a:lstStyle/>
          <a:p>
            <a:r>
              <a:rPr lang="en-ID"/>
              <a:t>Fitur momen invariant bermanfaat untuk menyatakan objek dengan memperhitungkan area objek. Fitur ini menggunakan dasar momen pusat yang ternormalisasi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Momen </a:t>
            </a:r>
            <a:r>
              <a:rPr lang="en-ID"/>
              <a:t>yang dihasilkan dapat digunakan untuk menangani translasi, penyekalaan, dan rotasi </a:t>
            </a:r>
            <a:r>
              <a:rPr lang="en-ID"/>
              <a:t>gambar</a:t>
            </a:r>
            <a:r>
              <a:rPr lang="en-ID" smtClean="0"/>
              <a:t>.</a:t>
            </a:r>
          </a:p>
          <a:p>
            <a:r>
              <a:rPr lang="en-ID" smtClean="0"/>
              <a:t>Moment invariant yang diusulkan oleh Hu, ada 7 momen.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1484784"/>
            <a:ext cx="3672408" cy="51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Momen Zernike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Momen Zernike diperkenalkan oleh F. Zernike dalam bukunya berjudul </a:t>
            </a:r>
            <a:r>
              <a:rPr lang="en-ID" i="1"/>
              <a:t>Physica</a:t>
            </a:r>
            <a:r>
              <a:rPr lang="en-ID"/>
              <a:t> yang diterbitkan pada tahun 1934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Penerapan </a:t>
            </a:r>
            <a:r>
              <a:rPr lang="en-ID"/>
              <a:t>momen Zernike untuk pengolahan citra diperkenalkan pertama kali oleh M.R. Teague pada tahun 1980 (Chen, dkk., 2005). Hasilnya berupa </a:t>
            </a:r>
            <a:r>
              <a:rPr lang="en-ID" b="1"/>
              <a:t>Zernike </a:t>
            </a:r>
            <a:r>
              <a:rPr lang="en-ID" b="1" smtClean="0"/>
              <a:t>Moment Descriptors </a:t>
            </a:r>
            <a:r>
              <a:rPr lang="en-ID"/>
              <a:t>(</a:t>
            </a:r>
            <a:r>
              <a:rPr lang="en-ID"/>
              <a:t>ZMD</a:t>
            </a:r>
            <a:r>
              <a:rPr lang="en-ID" smtClean="0"/>
              <a:t>)</a:t>
            </a:r>
          </a:p>
          <a:p>
            <a:r>
              <a:rPr lang="en-ID"/>
              <a:t>Momen Zernike didasarkan pada polinomial Zernike yang bersifat ortogonal terhadap lingkaran x2 + y2 </a:t>
            </a:r>
            <a:r>
              <a:rPr lang="en-ID"/>
              <a:t>&lt; </a:t>
            </a:r>
            <a:r>
              <a:rPr lang="en-ID" smtClean="0"/>
              <a:t>1.</a:t>
            </a:r>
            <a:endParaRPr lang="en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79199"/>
              </p:ext>
            </p:extLst>
          </p:nvPr>
        </p:nvGraphicFramePr>
        <p:xfrm>
          <a:off x="7824192" y="4221088"/>
          <a:ext cx="325755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3270219" imgH="2518302" progId="Word.Document.12">
                  <p:embed/>
                </p:oleObj>
              </mc:Choice>
              <mc:Fallback>
                <p:oleObj name="Document" r:id="rId3" imgW="3270219" imgH="2518302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4221088"/>
                        <a:ext cx="3257550" cy="247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4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Momen Zernike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Kelebihan Momen Zernike:</a:t>
            </a:r>
            <a:endParaRPr lang="en-ID"/>
          </a:p>
          <a:p>
            <a:pPr lvl="1"/>
            <a:r>
              <a:rPr lang="en-ID" smtClean="0"/>
              <a:t>bersifat </a:t>
            </a:r>
            <a:r>
              <a:rPr lang="en-ID"/>
              <a:t>independen terhadap pemutaran (rotasi);</a:t>
            </a:r>
          </a:p>
          <a:p>
            <a:pPr lvl="1"/>
            <a:r>
              <a:rPr lang="en-ID" smtClean="0"/>
              <a:t>andal </a:t>
            </a:r>
            <a:r>
              <a:rPr lang="en-ID"/>
              <a:t>terhadap derau dan variasi minor dalam bentuk objek;</a:t>
            </a:r>
          </a:p>
          <a:p>
            <a:pPr lvl="1"/>
            <a:r>
              <a:rPr lang="en-ID" smtClean="0"/>
              <a:t>memiliki </a:t>
            </a:r>
            <a:r>
              <a:rPr lang="en-ID"/>
              <a:t>redundansi informasi yang minimum.</a:t>
            </a:r>
          </a:p>
          <a:p>
            <a:r>
              <a:rPr lang="en-ID" smtClean="0"/>
              <a:t>Kelemahan Momen Zernike:</a:t>
            </a:r>
            <a:endParaRPr lang="en-ID"/>
          </a:p>
          <a:p>
            <a:pPr lvl="1"/>
            <a:r>
              <a:rPr lang="en-ID" smtClean="0"/>
              <a:t>perlu </a:t>
            </a:r>
            <a:r>
              <a:rPr lang="en-ID"/>
              <a:t>normalisasi ruang koordinat (dalam hal ini, harus dilakukan pengubahan ke bentuk lingkaran x2 + y2 &lt; 1).</a:t>
            </a:r>
          </a:p>
          <a:p>
            <a:pPr lvl="1"/>
            <a:r>
              <a:rPr lang="en-ID" smtClean="0"/>
              <a:t>perlu </a:t>
            </a:r>
            <a:r>
              <a:rPr lang="en-ID"/>
              <a:t>penggunaan hampiran penjumlahan mengingat aslinya menggunakan integral. Hal ini berkontribusi dalam memberikan kesalahan numerik, yang memberikan pengaruh terhadap sifat ketidakbergantungan pada rotasi.</a:t>
            </a:r>
          </a:p>
          <a:p>
            <a:pPr lvl="1"/>
            <a:r>
              <a:rPr lang="en-ID" smtClean="0"/>
              <a:t>perlu </a:t>
            </a:r>
            <a:r>
              <a:rPr lang="en-ID"/>
              <a:t>dilakukan normalisasi terhadap translasi dan penyekalaan mengingat momen Zernike tidak bebas dari penggeseran dan penyekalaan.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370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Penggunaan Zernike Moment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56792"/>
            <a:ext cx="5012391" cy="31683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4371"/>
            <a:ext cx="5184576" cy="389253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019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12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800" b="1" smtClean="0">
                <a:solidFill>
                  <a:schemeClr val="tx1"/>
                </a:solidFill>
                <a:latin typeface="+mj-lt"/>
              </a:rPr>
              <a:t>EKSTRAKSI FITUR BENTUK DAN KONTUR</a:t>
            </a:r>
            <a:endParaRPr lang="id-ID" sz="4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Bounding Box (Kotak Pembatas)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Kotak pembatas (bounding box) adalah kotak terkecil yang dapat melingkupi sebuah objek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Kotak </a:t>
            </a:r>
            <a:r>
              <a:rPr lang="en-ID"/>
              <a:t>pembatas dibedakan menjadi </a:t>
            </a:r>
            <a:r>
              <a:rPr lang="en-ID"/>
              <a:t>dua </a:t>
            </a:r>
            <a:r>
              <a:rPr lang="en-ID" smtClean="0"/>
              <a:t>buah </a:t>
            </a:r>
            <a:r>
              <a:rPr lang="en-ID"/>
              <a:t>(Pratt, </a:t>
            </a:r>
            <a:r>
              <a:rPr lang="en-ID"/>
              <a:t>2001</a:t>
            </a:r>
            <a:r>
              <a:rPr lang="en-ID" smtClean="0"/>
              <a:t>): </a:t>
            </a:r>
          </a:p>
          <a:p>
            <a:pPr lvl="1"/>
            <a:r>
              <a:rPr lang="en-ID" smtClean="0"/>
              <a:t>kotak </a:t>
            </a:r>
            <a:r>
              <a:rPr lang="en-ID"/>
              <a:t>pembatas yang berorientasi citra </a:t>
            </a:r>
            <a:r>
              <a:rPr lang="en-ID"/>
              <a:t>dan </a:t>
            </a:r>
            <a:endParaRPr lang="en-ID" smtClean="0"/>
          </a:p>
          <a:p>
            <a:pPr lvl="1"/>
            <a:r>
              <a:rPr lang="en-ID" smtClean="0"/>
              <a:t>kotak </a:t>
            </a:r>
            <a:r>
              <a:rPr lang="en-ID"/>
              <a:t>pembatas yang berorientasi </a:t>
            </a:r>
            <a:r>
              <a:rPr lang="en-ID"/>
              <a:t>pada </a:t>
            </a:r>
            <a:r>
              <a:rPr lang="en-ID" smtClean="0"/>
              <a:t>objek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3846450"/>
            <a:ext cx="4896544" cy="25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Bounding Box (Kotak Pembatas)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977280"/>
          </a:xfrm>
        </p:spPr>
        <p:txBody>
          <a:bodyPr/>
          <a:lstStyle/>
          <a:p>
            <a:r>
              <a:rPr lang="en-ID" smtClean="0"/>
              <a:t>Fitur yang diturunkan dari kotak pembatas: rasio bounding box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99456" y="2348880"/>
                <a:ext cx="8548238" cy="859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24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𝑅𝑎𝑠𝑖𝑜</m:t>
                      </m:r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𝐵𝐵</m:t>
                      </m:r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𝑏𝑒𝑟𝑜𝑟𝑖𝑒𝑛𝑡𝑎𝑠𝑖</m:t>
                      </m:r>
                      <m:r>
                        <a:rPr lang="en-ID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𝑐𝑖𝑡𝑟𝑎</m:t>
                      </m:r>
                      <m:r>
                        <a:rPr lang="en-ID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𝑙𝑢𝑎𝑠</m:t>
                          </m:r>
                          <m:r>
                            <a:rPr lang="en-ID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en-ID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𝑜𝑏𝑗𝑒𝑘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ID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ID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D" sz="24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348880"/>
                <a:ext cx="8548238" cy="8590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199456" y="3573016"/>
                <a:ext cx="8565976" cy="859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D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𝑎𝑠𝑖𝑜</m:t>
                      </m:r>
                      <m:r>
                        <a:rPr lang="en-ID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𝐵𝐵</m:t>
                      </m:r>
                      <m:r>
                        <a:rPr lang="en-ID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𝑏𝑒𝑟𝑜𝑟𝑖𝑒𝑛𝑡𝑎𝑠𝑖</m:t>
                      </m:r>
                      <m:r>
                        <a:rPr lang="en-ID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𝑜𝑏𝑗𝑒𝑘</m:t>
                      </m:r>
                      <m:r>
                        <a:rPr lang="en-ID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𝑙𝑢𝑎𝑠</m:t>
                          </m:r>
                          <m:r>
                            <a:rPr lang="en-ID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𝑎𝑟𝑒𝑎</m:t>
                          </m:r>
                          <m:r>
                            <a:rPr lang="en-ID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𝑜𝑏𝑗𝑒𝑘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ID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ID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D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ID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ID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D" sz="24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573016"/>
                <a:ext cx="8565976" cy="859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Bounding Box: Octave</a:t>
            </a:r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914400" y="1648711"/>
            <a:ext cx="10150153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 </a:t>
            </a:r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 = imread('images/daun_bin.tif');</a:t>
            </a:r>
            <a:endParaRPr lang="en-ID" smtClean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 reg </a:t>
            </a:r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regionprops(I, ‘all’);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 imshow(I);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 hold on</a:t>
            </a: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 rectangle('position',reg.BoundingBox,'linewidth',1,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'edgecolor</a:t>
            </a:r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','r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&gt;&gt; hold off</a:t>
            </a:r>
            <a:endParaRPr lang="en-ID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429000"/>
            <a:ext cx="1584176" cy="3141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3573016"/>
            <a:ext cx="4608512" cy="27500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902650" y="6386137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/>
              <a:t>https://journal.uii.ac.id/index.php/Snati/article/viewFile/3000/2768</a:t>
            </a:r>
          </a:p>
        </p:txBody>
      </p:sp>
    </p:spTree>
    <p:extLst>
      <p:ext uri="{BB962C8B-B14F-4D97-AF65-F5344CB8AC3E}">
        <p14:creationId xmlns:p14="http://schemas.microsoft.com/office/powerpoint/2010/main" val="39967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smtClean="0"/>
              <a:t>Ekstraksi fitur merupakan proses mendapatkan fitur penting dari sebuah citra untuk berbagai keperluan</a:t>
            </a:r>
          </a:p>
          <a:p>
            <a:r>
              <a:rPr lang="en-ID" smtClean="0"/>
              <a:t>Ekstraksi fitur terdiri dari:</a:t>
            </a:r>
          </a:p>
          <a:p>
            <a:pPr lvl="1"/>
            <a:r>
              <a:rPr lang="en-ID" b="0" smtClean="0"/>
              <a:t>Fitur warna</a:t>
            </a:r>
          </a:p>
          <a:p>
            <a:pPr lvl="1"/>
            <a:r>
              <a:rPr lang="en-ID" smtClean="0"/>
              <a:t>Fitur kontur dan bentuk</a:t>
            </a:r>
          </a:p>
          <a:p>
            <a:pPr lvl="1"/>
            <a:r>
              <a:rPr lang="en-ID" b="0" smtClean="0"/>
              <a:t>Fitur tekstur</a:t>
            </a:r>
          </a:p>
          <a:p>
            <a:r>
              <a:rPr lang="en-ID"/>
              <a:t>Ekstraksi fitur kontur dan bentuk berkaitan dengan kontur dan bentuk </a:t>
            </a:r>
            <a:r>
              <a:rPr lang="en-ID"/>
              <a:t>objek</a:t>
            </a:r>
            <a:r>
              <a:rPr lang="en-ID" smtClean="0"/>
              <a:t>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/>
              <a:t>Mahasiswa mampu menjelaskan teknik dan metode </a:t>
            </a:r>
            <a:r>
              <a:rPr lang="en-ID" b="0" smtClean="0"/>
              <a:t>ekstraksi fitur kontur dan bentuk</a:t>
            </a:r>
            <a:r>
              <a:rPr lang="id-ID" b="0" smtClean="0"/>
              <a:t> </a:t>
            </a:r>
            <a:r>
              <a:rPr lang="id-ID" b="0"/>
              <a:t>pada citra.</a:t>
            </a:r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7728" y="1556792"/>
            <a:ext cx="7493237" cy="2800767"/>
          </a:xfrm>
          <a:prstGeom prst="rect">
            <a:avLst/>
          </a:prstGeom>
          <a:blipFill>
            <a:blip r:embed="rId2"/>
            <a:stretch>
              <a:fillRect t="-8000" b="-8000"/>
            </a:stretch>
          </a:blip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8800" b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EKSTRAKSI FITUR KONTUR &amp; BENTUK</a:t>
            </a:r>
            <a:endParaRPr lang="en-ID" sz="8800" b="1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52395" y="4469545"/>
            <a:ext cx="1698442" cy="8309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ID" sz="48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OCTAVE</a:t>
            </a:r>
            <a:endParaRPr lang="en-ID" sz="4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570" y="529975"/>
            <a:ext cx="5191478" cy="7694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44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PENGOLAHAN CITRA DIGITAL</a:t>
            </a:r>
            <a:endParaRPr lang="en-ID" sz="44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055" y="309175"/>
            <a:ext cx="1591044" cy="73359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627668" y="341375"/>
            <a:ext cx="1087655" cy="108765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D" sz="6000" b="1" smtClean="0">
                <a:latin typeface="Arial Narrow" panose="020B0606020202030204" pitchFamily="34" charset="0"/>
              </a:rPr>
              <a:t>12</a:t>
            </a:r>
            <a:endParaRPr lang="en-ID" sz="1100" b="1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4457" y="623592"/>
            <a:ext cx="2095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smtClean="0">
                <a:solidFill>
                  <a:srgbClr val="FF0000"/>
                </a:solidFill>
                <a:latin typeface="Arial Narrow" panose="020B0606020202030204" pitchFamily="34" charset="0"/>
              </a:rPr>
              <a:t>PERTEMUAN</a:t>
            </a:r>
            <a:endParaRPr lang="en-ID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02072" y="5585217"/>
            <a:ext cx="5538893" cy="1036024"/>
            <a:chOff x="252866" y="5727925"/>
            <a:chExt cx="5538893" cy="1036024"/>
          </a:xfrm>
        </p:grpSpPr>
        <p:sp>
          <p:nvSpPr>
            <p:cNvPr id="13" name="TextBox 12"/>
            <p:cNvSpPr txBox="1"/>
            <p:nvPr/>
          </p:nvSpPr>
          <p:spPr>
            <a:xfrm>
              <a:off x="1334257" y="5727925"/>
              <a:ext cx="4457502" cy="103602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r>
                <a:rPr lang="en-ID" sz="2000" b="1" smtClean="0"/>
                <a:t>Dr. Achmad Solichin, S.Kom., M.T.I.</a:t>
              </a:r>
            </a:p>
            <a:p>
              <a:r>
                <a:rPr lang="en-ID" sz="2000" smtClean="0"/>
                <a:t>Universitas Budi Luhur</a:t>
              </a:r>
            </a:p>
            <a:p>
              <a:r>
                <a:rPr lang="en-ID" sz="2000" smtClean="0"/>
                <a:t>http://achmatim.net</a:t>
              </a:r>
              <a:endParaRPr lang="en-ID" sz="20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66" y="5727925"/>
              <a:ext cx="1036024" cy="103602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739858" y="4409915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5400" smtClean="0">
                <a:latin typeface="Vivaldi" panose="03020602050506090804" pitchFamily="66" charset="0"/>
              </a:rPr>
              <a:t>Praktek dan Contoh dengan</a:t>
            </a:r>
            <a:endParaRPr lang="en-ID" sz="5400">
              <a:latin typeface="Vivaldi" panose="030206020505060908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5" r="21015" b="3559"/>
          <a:stretch/>
        </p:blipFill>
        <p:spPr>
          <a:xfrm>
            <a:off x="518443" y="836713"/>
            <a:ext cx="3273301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 animBg="1"/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smtClean="0"/>
              <a:t>Ekstraksi </a:t>
            </a:r>
            <a:r>
              <a:rPr lang="id-ID" sz="2400"/>
              <a:t>fitur</a:t>
            </a:r>
          </a:p>
          <a:p>
            <a:r>
              <a:rPr lang="id-ID" sz="2400" smtClean="0"/>
              <a:t>Tanda-tangan </a:t>
            </a:r>
            <a:r>
              <a:rPr lang="id-ID" sz="2400"/>
              <a:t>Kontur	</a:t>
            </a:r>
          </a:p>
          <a:p>
            <a:r>
              <a:rPr lang="id-ID" sz="2400" smtClean="0"/>
              <a:t>Deskriptor </a:t>
            </a:r>
            <a:r>
              <a:rPr lang="id-ID" sz="2400"/>
              <a:t>Fourier	</a:t>
            </a:r>
          </a:p>
          <a:p>
            <a:r>
              <a:rPr lang="id-ID" sz="2400" smtClean="0"/>
              <a:t>Sifat </a:t>
            </a:r>
            <a:r>
              <a:rPr lang="id-ID" sz="2400"/>
              <a:t>bundar	</a:t>
            </a:r>
          </a:p>
          <a:p>
            <a:r>
              <a:rPr lang="id-ID" sz="2400" smtClean="0"/>
              <a:t>Convex </a:t>
            </a:r>
            <a:r>
              <a:rPr lang="id-ID" sz="2400"/>
              <a:t>hull dan soliditas	</a:t>
            </a:r>
          </a:p>
          <a:p>
            <a:r>
              <a:rPr lang="id-ID" sz="2400" smtClean="0"/>
              <a:t>Momen </a:t>
            </a:r>
            <a:r>
              <a:rPr lang="id-ID" sz="2400"/>
              <a:t>spasial dan momen pusat	</a:t>
            </a:r>
          </a:p>
          <a:p>
            <a:r>
              <a:rPr lang="id-ID" sz="2400" smtClean="0"/>
              <a:t>Momen </a:t>
            </a:r>
            <a:r>
              <a:rPr lang="id-ID" sz="2400"/>
              <a:t>invariant	</a:t>
            </a:r>
          </a:p>
          <a:p>
            <a:r>
              <a:rPr lang="id-ID" sz="2400" smtClean="0"/>
              <a:t>Momen </a:t>
            </a:r>
            <a:r>
              <a:rPr lang="id-ID" sz="2400"/>
              <a:t>jarak ke pusat	</a:t>
            </a:r>
          </a:p>
          <a:p>
            <a:r>
              <a:rPr lang="id-ID" sz="2400" smtClean="0"/>
              <a:t>Momen </a:t>
            </a:r>
            <a:r>
              <a:rPr lang="id-ID" sz="2400"/>
              <a:t>Zernike	</a:t>
            </a:r>
          </a:p>
          <a:p>
            <a:r>
              <a:rPr lang="id-ID" sz="2400" smtClean="0"/>
              <a:t>Polar </a:t>
            </a:r>
            <a:r>
              <a:rPr lang="id-ID" sz="2400"/>
              <a:t>Fourier Transform	</a:t>
            </a:r>
          </a:p>
          <a:p>
            <a:r>
              <a:rPr lang="id-ID" sz="2400" smtClean="0"/>
              <a:t>Kotak </a:t>
            </a:r>
            <a:r>
              <a:rPr lang="id-ID" sz="2400"/>
              <a:t>pembatas</a:t>
            </a: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Fitur dan Ekstraksi Fitur?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/>
              <a:t>Ciri atau fitur </a:t>
            </a:r>
            <a:r>
              <a:rPr lang="en-ID"/>
              <a:t>merupakan sesuatu yang dapat </a:t>
            </a:r>
            <a:r>
              <a:rPr lang="en-ID" b="1"/>
              <a:t>membedakan</a:t>
            </a:r>
            <a:r>
              <a:rPr lang="en-ID"/>
              <a:t> </a:t>
            </a:r>
            <a:r>
              <a:rPr lang="en-ID"/>
              <a:t>suatu </a:t>
            </a:r>
            <a:r>
              <a:rPr lang="en-ID" smtClean="0"/>
              <a:t>objek dengan </a:t>
            </a:r>
            <a:r>
              <a:rPr lang="en-ID"/>
              <a:t>objek </a:t>
            </a:r>
            <a:r>
              <a:rPr lang="en-ID"/>
              <a:t>yang </a:t>
            </a:r>
            <a:r>
              <a:rPr lang="en-ID" smtClean="0"/>
              <a:t>lain.</a:t>
            </a:r>
          </a:p>
          <a:p>
            <a:r>
              <a:rPr lang="en-ID"/>
              <a:t>Penggunaan ciri sebagai pembeda antara </a:t>
            </a:r>
            <a:r>
              <a:rPr lang="en-ID"/>
              <a:t>citra </a:t>
            </a:r>
            <a:r>
              <a:rPr lang="en-ID" smtClean="0"/>
              <a:t>satu dengan </a:t>
            </a:r>
            <a:r>
              <a:rPr lang="en-ID"/>
              <a:t>yang lainnya sangat bergantung dengan </a:t>
            </a:r>
            <a:r>
              <a:rPr lang="en-ID" b="1"/>
              <a:t>tujuan</a:t>
            </a:r>
            <a:r>
              <a:rPr lang="en-ID"/>
              <a:t> dan </a:t>
            </a:r>
            <a:r>
              <a:rPr lang="en-ID"/>
              <a:t>kebutuhan </a:t>
            </a:r>
            <a:r>
              <a:rPr lang="en-ID" smtClean="0"/>
              <a:t>proses pengolahan citra. </a:t>
            </a:r>
          </a:p>
          <a:p>
            <a:r>
              <a:rPr lang="en-ID" smtClean="0"/>
              <a:t>Sebagai </a:t>
            </a:r>
            <a:r>
              <a:rPr lang="en-ID"/>
              <a:t>contoh untuk mendeteksi lampu lalu lintas </a:t>
            </a:r>
            <a:r>
              <a:rPr lang="en-ID"/>
              <a:t>yang </a:t>
            </a:r>
            <a:r>
              <a:rPr lang="en-ID" smtClean="0"/>
              <a:t>sedang menyala </a:t>
            </a:r>
            <a:r>
              <a:rPr lang="en-ID"/>
              <a:t>di suatu perempatan, ciri warna dan bentuk sangat tepat </a:t>
            </a:r>
            <a:r>
              <a:rPr lang="en-ID"/>
              <a:t>untuk </a:t>
            </a:r>
            <a:r>
              <a:rPr lang="en-ID" smtClean="0"/>
              <a:t>digunakan. Namun </a:t>
            </a:r>
            <a:r>
              <a:rPr lang="en-ID"/>
              <a:t>untuk keperluan mendeteksi pejalan kaki di suatu keramaian, </a:t>
            </a:r>
            <a:r>
              <a:rPr lang="en-ID"/>
              <a:t>ciri </a:t>
            </a:r>
            <a:r>
              <a:rPr lang="en-ID" smtClean="0"/>
              <a:t>warna tidak </a:t>
            </a:r>
            <a:r>
              <a:rPr lang="en-ID"/>
              <a:t>terlalu tepat untuk </a:t>
            </a:r>
            <a:r>
              <a:rPr lang="en-ID"/>
              <a:t>digunakan</a:t>
            </a:r>
            <a:r>
              <a:rPr lang="en-ID" smtClean="0"/>
              <a:t>.</a:t>
            </a:r>
          </a:p>
          <a:p>
            <a:r>
              <a:rPr lang="en-ID" b="1" smtClean="0"/>
              <a:t>Ekstraksi fitur </a:t>
            </a:r>
            <a:r>
              <a:rPr lang="en-ID" smtClean="0"/>
              <a:t>merupakan proses / metode untuk mendapatkan fitur-fitur yang diperlukan dari sebuah citra.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8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Fitur / Ciri yang baik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D" sz="2400" b="1"/>
              <a:t>Dapat dijadikan identitas</a:t>
            </a:r>
            <a:r>
              <a:rPr lang="en-ID" sz="2400"/>
              <a:t>. Ciri merupakan sebuah nilai </a:t>
            </a:r>
            <a:r>
              <a:rPr lang="en-ID" sz="2400"/>
              <a:t>yang </a:t>
            </a:r>
            <a:r>
              <a:rPr lang="en-ID" sz="2400" smtClean="0"/>
              <a:t>dapat digunakan </a:t>
            </a:r>
            <a:r>
              <a:rPr lang="en-ID" sz="2400"/>
              <a:t>untuk membedakan antara satu objek dengan </a:t>
            </a:r>
            <a:r>
              <a:rPr lang="en-ID" sz="2400"/>
              <a:t>objek </a:t>
            </a:r>
            <a:r>
              <a:rPr lang="en-ID" sz="2400" smtClean="0"/>
              <a:t>yang lainnya.</a:t>
            </a:r>
            <a:endParaRPr lang="en-ID" sz="2400"/>
          </a:p>
          <a:p>
            <a:pPr marL="514350" indent="-514350">
              <a:buFont typeface="+mj-lt"/>
              <a:buAutoNum type="arabicPeriod"/>
            </a:pPr>
            <a:r>
              <a:rPr lang="en-ID" sz="2400" b="1" smtClean="0"/>
              <a:t>Tidak </a:t>
            </a:r>
            <a:r>
              <a:rPr lang="en-ID" sz="2400" b="1"/>
              <a:t>dipengaruhi oleh proses perubahan citra</a:t>
            </a:r>
            <a:r>
              <a:rPr lang="en-ID" sz="2400"/>
              <a:t> seperti translasi</a:t>
            </a:r>
            <a:r>
              <a:rPr lang="en-ID" sz="2400"/>
              <a:t>, </a:t>
            </a:r>
            <a:r>
              <a:rPr lang="en-ID" sz="2400" smtClean="0"/>
              <a:t>rotasi maupun </a:t>
            </a:r>
            <a:r>
              <a:rPr lang="en-ID" sz="2400"/>
              <a:t>perubahan ukuran. Dua objek yang sama tetapi berbeda </a:t>
            </a:r>
            <a:r>
              <a:rPr lang="en-ID" sz="2400"/>
              <a:t>posisi </a:t>
            </a:r>
            <a:r>
              <a:rPr lang="en-ID" sz="2400" smtClean="0"/>
              <a:t>dan ukuran </a:t>
            </a:r>
            <a:r>
              <a:rPr lang="en-ID" sz="2400"/>
              <a:t>seharusnya dapat dideteksi sebagai objek yang sama.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400" b="1" smtClean="0"/>
              <a:t>Tidak </a:t>
            </a:r>
            <a:r>
              <a:rPr lang="en-ID" sz="2400" b="1"/>
              <a:t>dipengaruhi oleh transformasi affine</a:t>
            </a:r>
            <a:r>
              <a:rPr lang="en-ID" sz="2400"/>
              <a:t>. </a:t>
            </a:r>
            <a:r>
              <a:rPr lang="en-ID" sz="2400"/>
              <a:t>Transformasi </a:t>
            </a:r>
            <a:r>
              <a:rPr lang="en-ID" sz="2400" smtClean="0"/>
              <a:t>affine merupakan </a:t>
            </a:r>
            <a:r>
              <a:rPr lang="en-ID" sz="2400"/>
              <a:t>transformasi linier pada citra yang </a:t>
            </a:r>
            <a:r>
              <a:rPr lang="en-ID" sz="2400"/>
              <a:t>melibatkan </a:t>
            </a:r>
            <a:r>
              <a:rPr lang="en-ID" sz="2400" smtClean="0"/>
              <a:t>beberapa operasi geometris sekaligus</a:t>
            </a:r>
            <a:r>
              <a:rPr lang="en-ID" sz="240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400" b="1" smtClean="0"/>
              <a:t>Tahan </a:t>
            </a:r>
            <a:r>
              <a:rPr lang="en-ID" sz="2400" b="1"/>
              <a:t>terhadap derau (noise)</a:t>
            </a:r>
            <a:r>
              <a:rPr lang="en-ID" sz="2400"/>
              <a:t>. Sebagai contoh, dua daun yang </a:t>
            </a:r>
            <a:r>
              <a:rPr lang="en-ID" sz="2400"/>
              <a:t>sama </a:t>
            </a:r>
            <a:r>
              <a:rPr lang="en-ID" sz="2400" smtClean="0"/>
              <a:t>namun salah </a:t>
            </a:r>
            <a:r>
              <a:rPr lang="en-ID" sz="2400"/>
              <a:t>satunya sedikit berlubang harus dapat dideteksi sebagai </a:t>
            </a:r>
            <a:r>
              <a:rPr lang="en-ID" sz="2400"/>
              <a:t>daun </a:t>
            </a:r>
            <a:r>
              <a:rPr lang="en-ID" sz="2400" smtClean="0"/>
              <a:t>yang sama</a:t>
            </a:r>
            <a:r>
              <a:rPr lang="en-ID" sz="240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sz="2400" b="1" smtClean="0"/>
              <a:t>Tidak </a:t>
            </a:r>
            <a:r>
              <a:rPr lang="en-ID" sz="2400" b="1"/>
              <a:t>bergantung pada penumpukan</a:t>
            </a:r>
            <a:r>
              <a:rPr lang="en-ID" sz="2400"/>
              <a:t>, artinya jika objek </a:t>
            </a:r>
            <a:r>
              <a:rPr lang="en-ID" sz="2400"/>
              <a:t>sedikit </a:t>
            </a:r>
            <a:r>
              <a:rPr lang="en-ID" sz="2400" smtClean="0"/>
              <a:t>tertutupi oleh </a:t>
            </a:r>
            <a:r>
              <a:rPr lang="en-ID" sz="2400"/>
              <a:t>objek yang lain, harus tetap memiliki ciri yang sama </a:t>
            </a:r>
            <a:r>
              <a:rPr lang="en-ID" sz="2400"/>
              <a:t>dengan </a:t>
            </a:r>
            <a:r>
              <a:rPr lang="en-ID" sz="2400" smtClean="0"/>
              <a:t>objek yang </a:t>
            </a:r>
            <a:r>
              <a:rPr lang="en-ID" sz="2400"/>
              <a:t>tidak </a:t>
            </a:r>
            <a:r>
              <a:rPr lang="en-ID" sz="2400"/>
              <a:t>tertutupi</a:t>
            </a:r>
            <a:r>
              <a:rPr lang="en-ID" sz="2400" smtClean="0"/>
              <a:t>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404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Jenis-jenis Fitur</a:t>
            </a:r>
            <a:endParaRPr lang="en-ID"/>
          </a:p>
        </p:txBody>
      </p:sp>
      <p:grpSp>
        <p:nvGrpSpPr>
          <p:cNvPr id="12" name="Group 11"/>
          <p:cNvGrpSpPr/>
          <p:nvPr/>
        </p:nvGrpSpPr>
        <p:grpSpPr>
          <a:xfrm>
            <a:off x="623392" y="1484784"/>
            <a:ext cx="3343274" cy="4946636"/>
            <a:chOff x="623392" y="1484784"/>
            <a:chExt cx="3343274" cy="4946636"/>
          </a:xfr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reeform 5"/>
            <p:cNvSpPr/>
            <p:nvPr/>
          </p:nvSpPr>
          <p:spPr>
            <a:xfrm>
              <a:off x="623392" y="1484784"/>
              <a:ext cx="3343274" cy="691200"/>
            </a:xfrm>
            <a:custGeom>
              <a:avLst/>
              <a:gdLst>
                <a:gd name="connsiteX0" fmla="*/ 0 w 3343274"/>
                <a:gd name="connsiteY0" fmla="*/ 0 h 691200"/>
                <a:gd name="connsiteX1" fmla="*/ 3343274 w 3343274"/>
                <a:gd name="connsiteY1" fmla="*/ 0 h 691200"/>
                <a:gd name="connsiteX2" fmla="*/ 3343274 w 3343274"/>
                <a:gd name="connsiteY2" fmla="*/ 691200 h 691200"/>
                <a:gd name="connsiteX3" fmla="*/ 0 w 3343274"/>
                <a:gd name="connsiteY3" fmla="*/ 691200 h 691200"/>
                <a:gd name="connsiteX4" fmla="*/ 0 w 3343274"/>
                <a:gd name="connsiteY4" fmla="*/ 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274" h="691200">
                  <a:moveTo>
                    <a:pt x="0" y="0"/>
                  </a:moveTo>
                  <a:lnTo>
                    <a:pt x="3343274" y="0"/>
                  </a:lnTo>
                  <a:lnTo>
                    <a:pt x="3343274" y="691200"/>
                  </a:lnTo>
                  <a:lnTo>
                    <a:pt x="0" y="69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400" b="1" kern="1200" smtClean="0"/>
                <a:t>Fitur Warna</a:t>
              </a:r>
              <a:endParaRPr lang="en-ID" sz="24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23392" y="2175984"/>
              <a:ext cx="3343274" cy="4255436"/>
            </a:xfrm>
            <a:custGeom>
              <a:avLst/>
              <a:gdLst>
                <a:gd name="connsiteX0" fmla="*/ 0 w 3343274"/>
                <a:gd name="connsiteY0" fmla="*/ 0 h 4255436"/>
                <a:gd name="connsiteX1" fmla="*/ 3343274 w 3343274"/>
                <a:gd name="connsiteY1" fmla="*/ 0 h 4255436"/>
                <a:gd name="connsiteX2" fmla="*/ 3343274 w 3343274"/>
                <a:gd name="connsiteY2" fmla="*/ 4255436 h 4255436"/>
                <a:gd name="connsiteX3" fmla="*/ 0 w 3343274"/>
                <a:gd name="connsiteY3" fmla="*/ 4255436 h 4255436"/>
                <a:gd name="connsiteX4" fmla="*/ 0 w 3343274"/>
                <a:gd name="connsiteY4" fmla="*/ 0 h 425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274" h="4255436">
                  <a:moveTo>
                    <a:pt x="0" y="0"/>
                  </a:moveTo>
                  <a:lnTo>
                    <a:pt x="3343274" y="0"/>
                  </a:lnTo>
                  <a:lnTo>
                    <a:pt x="3343274" y="4255436"/>
                  </a:lnTo>
                  <a:lnTo>
                    <a:pt x="0" y="42554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Domain warna: RGB, HSL, HSI, dll</a:t>
              </a:r>
              <a:endParaRPr lang="en-ID" sz="2400" kern="1200"/>
            </a:p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Statistik: Histogram, statistik warna, dll</a:t>
              </a:r>
              <a:endParaRPr lang="en-ID" sz="2400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34725" y="1484784"/>
            <a:ext cx="3343274" cy="4946636"/>
            <a:chOff x="4434725" y="1484784"/>
            <a:chExt cx="3343274" cy="4946636"/>
          </a:xfr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Freeform 7"/>
            <p:cNvSpPr/>
            <p:nvPr/>
          </p:nvSpPr>
          <p:spPr>
            <a:xfrm>
              <a:off x="4434725" y="1484784"/>
              <a:ext cx="3343274" cy="691200"/>
            </a:xfrm>
            <a:custGeom>
              <a:avLst/>
              <a:gdLst>
                <a:gd name="connsiteX0" fmla="*/ 0 w 3343274"/>
                <a:gd name="connsiteY0" fmla="*/ 0 h 691200"/>
                <a:gd name="connsiteX1" fmla="*/ 3343274 w 3343274"/>
                <a:gd name="connsiteY1" fmla="*/ 0 h 691200"/>
                <a:gd name="connsiteX2" fmla="*/ 3343274 w 3343274"/>
                <a:gd name="connsiteY2" fmla="*/ 691200 h 691200"/>
                <a:gd name="connsiteX3" fmla="*/ 0 w 3343274"/>
                <a:gd name="connsiteY3" fmla="*/ 691200 h 691200"/>
                <a:gd name="connsiteX4" fmla="*/ 0 w 3343274"/>
                <a:gd name="connsiteY4" fmla="*/ 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274" h="691200">
                  <a:moveTo>
                    <a:pt x="0" y="0"/>
                  </a:moveTo>
                  <a:lnTo>
                    <a:pt x="3343274" y="0"/>
                  </a:lnTo>
                  <a:lnTo>
                    <a:pt x="3343274" y="691200"/>
                  </a:lnTo>
                  <a:lnTo>
                    <a:pt x="0" y="691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5190032"/>
                <a:satOff val="17500"/>
                <a:lumOff val="-19510"/>
                <a:alphaOff val="0"/>
              </a:schemeClr>
            </a:lnRef>
            <a:fillRef idx="1">
              <a:schemeClr val="accent5">
                <a:hueOff val="-5190032"/>
                <a:satOff val="17500"/>
                <a:lumOff val="-19510"/>
                <a:alphaOff val="0"/>
              </a:schemeClr>
            </a:fillRef>
            <a:effectRef idx="0">
              <a:schemeClr val="accent5">
                <a:hueOff val="-5190032"/>
                <a:satOff val="17500"/>
                <a:lumOff val="-1951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400" b="1" kern="1200" smtClean="0"/>
                <a:t>Fitur Kontur / Bentuk</a:t>
              </a:r>
              <a:endParaRPr lang="en-ID" sz="24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4434725" y="2175984"/>
              <a:ext cx="3343274" cy="4255436"/>
            </a:xfrm>
            <a:custGeom>
              <a:avLst/>
              <a:gdLst>
                <a:gd name="connsiteX0" fmla="*/ 0 w 3343274"/>
                <a:gd name="connsiteY0" fmla="*/ 0 h 4255436"/>
                <a:gd name="connsiteX1" fmla="*/ 3343274 w 3343274"/>
                <a:gd name="connsiteY1" fmla="*/ 0 h 4255436"/>
                <a:gd name="connsiteX2" fmla="*/ 3343274 w 3343274"/>
                <a:gd name="connsiteY2" fmla="*/ 4255436 h 4255436"/>
                <a:gd name="connsiteX3" fmla="*/ 0 w 3343274"/>
                <a:gd name="connsiteY3" fmla="*/ 4255436 h 4255436"/>
                <a:gd name="connsiteX4" fmla="*/ 0 w 3343274"/>
                <a:gd name="connsiteY4" fmla="*/ 0 h 425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274" h="4255436">
                  <a:moveTo>
                    <a:pt x="0" y="0"/>
                  </a:moveTo>
                  <a:lnTo>
                    <a:pt x="3343274" y="0"/>
                  </a:lnTo>
                  <a:lnTo>
                    <a:pt x="3343274" y="4255436"/>
                  </a:lnTo>
                  <a:lnTo>
                    <a:pt x="0" y="42554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-5691594"/>
                <a:satOff val="3763"/>
                <a:lumOff val="-3127"/>
                <a:alphaOff val="0"/>
              </a:schemeClr>
            </a:lnRef>
            <a:fillRef idx="1">
              <a:schemeClr val="accent5">
                <a:tint val="40000"/>
                <a:alpha val="90000"/>
                <a:hueOff val="-5691594"/>
                <a:satOff val="3763"/>
                <a:lumOff val="-3127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5691594"/>
                <a:satOff val="3763"/>
                <a:lumOff val="-312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Bentuk dasar: centroid, luas, panjang, lebar, dll</a:t>
              </a:r>
              <a:endParaRPr lang="en-ID" sz="2400" kern="1200"/>
            </a:p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Spasial: Convex hull, bounding box, dll</a:t>
              </a:r>
              <a:endParaRPr lang="en-ID" sz="2400" kern="1200"/>
            </a:p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Moment: moment invariant, Zernike moment, dll</a:t>
              </a:r>
              <a:endParaRPr lang="en-ID" sz="2400" kern="1200"/>
            </a:p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Shape transform: fourier transform, wavelet, dll</a:t>
              </a:r>
              <a:endParaRPr lang="en-ID" sz="2400" kern="12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46059" y="1484784"/>
            <a:ext cx="3343274" cy="4946636"/>
            <a:chOff x="8246059" y="1484784"/>
            <a:chExt cx="3343274" cy="4946636"/>
          </a:xfrm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 9"/>
            <p:cNvSpPr/>
            <p:nvPr/>
          </p:nvSpPr>
          <p:spPr>
            <a:xfrm>
              <a:off x="8246059" y="1484784"/>
              <a:ext cx="3343274" cy="691200"/>
            </a:xfrm>
            <a:custGeom>
              <a:avLst/>
              <a:gdLst>
                <a:gd name="connsiteX0" fmla="*/ 0 w 3343274"/>
                <a:gd name="connsiteY0" fmla="*/ 0 h 691200"/>
                <a:gd name="connsiteX1" fmla="*/ 3343274 w 3343274"/>
                <a:gd name="connsiteY1" fmla="*/ 0 h 691200"/>
                <a:gd name="connsiteX2" fmla="*/ 3343274 w 3343274"/>
                <a:gd name="connsiteY2" fmla="*/ 691200 h 691200"/>
                <a:gd name="connsiteX3" fmla="*/ 0 w 3343274"/>
                <a:gd name="connsiteY3" fmla="*/ 691200 h 691200"/>
                <a:gd name="connsiteX4" fmla="*/ 0 w 3343274"/>
                <a:gd name="connsiteY4" fmla="*/ 0 h 6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274" h="691200">
                  <a:moveTo>
                    <a:pt x="0" y="0"/>
                  </a:moveTo>
                  <a:lnTo>
                    <a:pt x="3343274" y="0"/>
                  </a:lnTo>
                  <a:lnTo>
                    <a:pt x="3343274" y="691200"/>
                  </a:lnTo>
                  <a:lnTo>
                    <a:pt x="0" y="6912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hueOff val="-10380063"/>
                <a:satOff val="35000"/>
                <a:lumOff val="-39020"/>
                <a:alphaOff val="0"/>
              </a:schemeClr>
            </a:lnRef>
            <a:fillRef idx="1">
              <a:schemeClr val="accent5">
                <a:hueOff val="-10380063"/>
                <a:satOff val="35000"/>
                <a:lumOff val="-39020"/>
                <a:alphaOff val="0"/>
              </a:schemeClr>
            </a:fillRef>
            <a:effectRef idx="0">
              <a:schemeClr val="accent5">
                <a:hueOff val="-10380063"/>
                <a:satOff val="35000"/>
                <a:lumOff val="-3902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400" b="1" kern="1200" smtClean="0"/>
                <a:t>Fitur Tekstur</a:t>
              </a:r>
              <a:endParaRPr lang="en-ID" sz="24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246059" y="2175984"/>
              <a:ext cx="3343274" cy="4255436"/>
            </a:xfrm>
            <a:custGeom>
              <a:avLst/>
              <a:gdLst>
                <a:gd name="connsiteX0" fmla="*/ 0 w 3343274"/>
                <a:gd name="connsiteY0" fmla="*/ 0 h 4255436"/>
                <a:gd name="connsiteX1" fmla="*/ 3343274 w 3343274"/>
                <a:gd name="connsiteY1" fmla="*/ 0 h 4255436"/>
                <a:gd name="connsiteX2" fmla="*/ 3343274 w 3343274"/>
                <a:gd name="connsiteY2" fmla="*/ 4255436 h 4255436"/>
                <a:gd name="connsiteX3" fmla="*/ 0 w 3343274"/>
                <a:gd name="connsiteY3" fmla="*/ 4255436 h 4255436"/>
                <a:gd name="connsiteX4" fmla="*/ 0 w 3343274"/>
                <a:gd name="connsiteY4" fmla="*/ 0 h 425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3274" h="4255436">
                  <a:moveTo>
                    <a:pt x="0" y="0"/>
                  </a:moveTo>
                  <a:lnTo>
                    <a:pt x="3343274" y="0"/>
                  </a:lnTo>
                  <a:lnTo>
                    <a:pt x="3343274" y="4255436"/>
                  </a:lnTo>
                  <a:lnTo>
                    <a:pt x="0" y="425543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tint val="40000"/>
                <a:alpha val="90000"/>
                <a:hueOff val="-11383187"/>
                <a:satOff val="7526"/>
                <a:lumOff val="-6255"/>
                <a:alphaOff val="0"/>
              </a:schemeClr>
            </a:lnRef>
            <a:fillRef idx="1">
              <a:schemeClr val="accent5">
                <a:tint val="40000"/>
                <a:alpha val="90000"/>
                <a:hueOff val="-11383187"/>
                <a:satOff val="7526"/>
                <a:lumOff val="-6255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11383187"/>
                <a:satOff val="7526"/>
                <a:lumOff val="-62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Tekstur berbasis histogram	</a:t>
              </a:r>
              <a:endParaRPr lang="en-ID" sz="2400" kern="1200"/>
            </a:p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Tekstur Laws	</a:t>
              </a:r>
              <a:endParaRPr lang="en-ID" sz="2400" kern="1200"/>
            </a:p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Lacunarity	</a:t>
              </a:r>
              <a:endParaRPr lang="en-ID" sz="2400" kern="1200"/>
            </a:p>
            <a:p>
              <a:pPr marL="228600" lvl="1" indent="-22860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D" sz="2400" b="0" kern="1200" smtClean="0"/>
                <a:t>GLCM</a:t>
              </a:r>
              <a:endParaRPr lang="en-ID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894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Tanda tangan Kontur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400" y="1556792"/>
            <a:ext cx="2818000" cy="48537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359696" y="3356992"/>
                <a:ext cx="4144340" cy="4650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D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ID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D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ID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D" sz="20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356992"/>
                <a:ext cx="4144340" cy="465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359696" y="4093303"/>
                <a:ext cx="3279488" cy="8712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D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D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D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r>
                        <a:rPr lang="en-ID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ID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D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D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093303"/>
                <a:ext cx="3279488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7606"/>
              </p:ext>
            </p:extLst>
          </p:nvPr>
        </p:nvGraphicFramePr>
        <p:xfrm>
          <a:off x="8270550" y="1556792"/>
          <a:ext cx="2757605" cy="521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6" imgW="4290383" imgH="8185834" progId="Word.Document.12">
                  <p:embed/>
                </p:oleObj>
              </mc:Choice>
              <mc:Fallback>
                <p:oleObj name="Document" r:id="rId6" imgW="4290383" imgH="8185834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550" y="1556792"/>
                        <a:ext cx="2757605" cy="5213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46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32638</TotalTime>
  <Words>952</Words>
  <Application>Microsoft Office PowerPoint</Application>
  <PresentationFormat>Widescreen</PresentationFormat>
  <Paragraphs>133</Paragraphs>
  <Slides>24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Arial</vt:lpstr>
      <vt:lpstr>Arial Narrow</vt:lpstr>
      <vt:lpstr>Bahnschrift Condensed</vt:lpstr>
      <vt:lpstr>Bahnschrift SemiBold Condensed</vt:lpstr>
      <vt:lpstr>Calibri</vt:lpstr>
      <vt:lpstr>Calibri Light</vt:lpstr>
      <vt:lpstr>Cambria Math</vt:lpstr>
      <vt:lpstr>Courier New</vt:lpstr>
      <vt:lpstr>Lucida Console</vt:lpstr>
      <vt:lpstr>Verdana</vt:lpstr>
      <vt:lpstr>Vivaldi</vt:lpstr>
      <vt:lpstr>Wingdings</vt:lpstr>
      <vt:lpstr>powerpoint-template-apr7</vt:lpstr>
      <vt:lpstr>Custom Design</vt:lpstr>
      <vt:lpstr>Microsoft Word Document</vt:lpstr>
      <vt:lpstr>FAKULTAS TEKNOLOGI INFORMASI</vt:lpstr>
      <vt:lpstr>EKSTRAKSI FITUR BENTUK DAN KONTUR</vt:lpstr>
      <vt:lpstr>Tujuan Pembelajaran</vt:lpstr>
      <vt:lpstr>PowerPoint Presentation</vt:lpstr>
      <vt:lpstr>Topik Pembahasan</vt:lpstr>
      <vt:lpstr>Apa itu Fitur dan Ekstraksi Fitur?</vt:lpstr>
      <vt:lpstr>Fitur / Ciri yang baik</vt:lpstr>
      <vt:lpstr>Jenis-jenis Fitur</vt:lpstr>
      <vt:lpstr>Tanda tangan Kontur</vt:lpstr>
      <vt:lpstr>Tanda Tangan Kontur: Octave</vt:lpstr>
      <vt:lpstr>Sifat Bundar (Circularity)</vt:lpstr>
      <vt:lpstr>Sifat Bundar (Circularity): Octave</vt:lpstr>
      <vt:lpstr>Convex Hull</vt:lpstr>
      <vt:lpstr>Convex Hull</vt:lpstr>
      <vt:lpstr>Convex Hull: Octave</vt:lpstr>
      <vt:lpstr>Moment Invariant</vt:lpstr>
      <vt:lpstr>Momen Zernike</vt:lpstr>
      <vt:lpstr>Momen Zernike</vt:lpstr>
      <vt:lpstr>Contoh Penggunaan Zernike Moment</vt:lpstr>
      <vt:lpstr>Bounding Box (Kotak Pembatas)</vt:lpstr>
      <vt:lpstr>Bounding Box (Kotak Pembatas)</vt:lpstr>
      <vt:lpstr>Bounding Box: Octave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</cp:lastModifiedBy>
  <cp:revision>612</cp:revision>
  <dcterms:created xsi:type="dcterms:W3CDTF">2011-05-21T14:11:58Z</dcterms:created>
  <dcterms:modified xsi:type="dcterms:W3CDTF">2021-06-04T03:23:42Z</dcterms:modified>
</cp:coreProperties>
</file>