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2"/>
  </p:notesMasterIdLst>
  <p:sldIdLst>
    <p:sldId id="256" r:id="rId2"/>
    <p:sldId id="274" r:id="rId3"/>
    <p:sldId id="275" r:id="rId4"/>
    <p:sldId id="276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272" r:id="rId60"/>
    <p:sldId id="332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1E50D-9903-4D2F-9AE0-985992C8C4C5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id-ID"/>
        </a:p>
      </dgm:t>
    </dgm:pt>
    <dgm:pt modelId="{4CE1E632-E9EF-4B61-92F1-F6485C537264}">
      <dgm:prSet/>
      <dgm:spPr/>
      <dgm:t>
        <a:bodyPr/>
        <a:lstStyle/>
        <a:p>
          <a:pPr rtl="0"/>
          <a:r>
            <a:rPr lang="en-US" smtClean="0"/>
            <a:t>Entity</a:t>
          </a:r>
          <a:endParaRPr lang="id-ID"/>
        </a:p>
      </dgm:t>
    </dgm:pt>
    <dgm:pt modelId="{F2A6D475-B10F-4791-B36D-E0FE9AEC1226}" type="parTrans" cxnId="{FEEBC721-1F0F-4F01-975C-A30A4DB76B7B}">
      <dgm:prSet/>
      <dgm:spPr/>
      <dgm:t>
        <a:bodyPr/>
        <a:lstStyle/>
        <a:p>
          <a:endParaRPr lang="id-ID"/>
        </a:p>
      </dgm:t>
    </dgm:pt>
    <dgm:pt modelId="{55B8161D-522F-4309-BDB4-DBE35CC426B1}" type="sibTrans" cxnId="{FEEBC721-1F0F-4F01-975C-A30A4DB76B7B}">
      <dgm:prSet/>
      <dgm:spPr/>
      <dgm:t>
        <a:bodyPr/>
        <a:lstStyle/>
        <a:p>
          <a:endParaRPr lang="id-ID"/>
        </a:p>
      </dgm:t>
    </dgm:pt>
    <dgm:pt modelId="{862A0A32-70CC-4DF4-B489-9B63BE24BFE1}">
      <dgm:prSet/>
      <dgm:spPr/>
      <dgm:t>
        <a:bodyPr/>
        <a:lstStyle/>
        <a:p>
          <a:pPr rtl="0"/>
          <a:r>
            <a:rPr lang="en-US" dirty="0" smtClean="0"/>
            <a:t>anything about which data are to be collected and stored</a:t>
          </a:r>
          <a:endParaRPr lang="id-ID" dirty="0"/>
        </a:p>
      </dgm:t>
    </dgm:pt>
    <dgm:pt modelId="{9B513CE6-0669-4CB4-9A33-BD49C1FDD22E}" type="parTrans" cxnId="{2C27344C-97EA-4B25-8BEE-DF13A0AE5DF1}">
      <dgm:prSet/>
      <dgm:spPr/>
      <dgm:t>
        <a:bodyPr/>
        <a:lstStyle/>
        <a:p>
          <a:endParaRPr lang="id-ID"/>
        </a:p>
      </dgm:t>
    </dgm:pt>
    <dgm:pt modelId="{6F55BB2A-34EB-4E97-B997-934A877C2460}" type="sibTrans" cxnId="{2C27344C-97EA-4B25-8BEE-DF13A0AE5DF1}">
      <dgm:prSet/>
      <dgm:spPr/>
      <dgm:t>
        <a:bodyPr/>
        <a:lstStyle/>
        <a:p>
          <a:endParaRPr lang="id-ID"/>
        </a:p>
      </dgm:t>
    </dgm:pt>
    <dgm:pt modelId="{A3740746-AB65-4DC7-801E-D8F23970EB9C}">
      <dgm:prSet/>
      <dgm:spPr/>
      <dgm:t>
        <a:bodyPr/>
        <a:lstStyle/>
        <a:p>
          <a:pPr rtl="0"/>
          <a:r>
            <a:rPr lang="en-US" smtClean="0"/>
            <a:t>Attribute</a:t>
          </a:r>
          <a:endParaRPr lang="id-ID"/>
        </a:p>
      </dgm:t>
    </dgm:pt>
    <dgm:pt modelId="{1BA1458E-35FD-47D8-88C9-8C89D710AE86}" type="parTrans" cxnId="{55B60B8C-234B-4839-ADE9-DDDF68B68CFB}">
      <dgm:prSet/>
      <dgm:spPr/>
      <dgm:t>
        <a:bodyPr/>
        <a:lstStyle/>
        <a:p>
          <a:endParaRPr lang="id-ID"/>
        </a:p>
      </dgm:t>
    </dgm:pt>
    <dgm:pt modelId="{A1AF11D7-0768-402C-B390-ED23AF58667C}" type="sibTrans" cxnId="{55B60B8C-234B-4839-ADE9-DDDF68B68CFB}">
      <dgm:prSet/>
      <dgm:spPr/>
      <dgm:t>
        <a:bodyPr/>
        <a:lstStyle/>
        <a:p>
          <a:endParaRPr lang="id-ID"/>
        </a:p>
      </dgm:t>
    </dgm:pt>
    <dgm:pt modelId="{60B6B8FF-9A57-4606-9E01-1CBAE93FEC07}">
      <dgm:prSet/>
      <dgm:spPr/>
      <dgm:t>
        <a:bodyPr/>
        <a:lstStyle/>
        <a:p>
          <a:pPr rtl="0"/>
          <a:r>
            <a:rPr lang="en-US" dirty="0" smtClean="0"/>
            <a:t>a characteristic of an entity</a:t>
          </a:r>
          <a:endParaRPr lang="id-ID" dirty="0"/>
        </a:p>
      </dgm:t>
    </dgm:pt>
    <dgm:pt modelId="{3A05AE93-A8E1-495B-AE7A-88D3DD28B6C0}" type="parTrans" cxnId="{C474809E-B87C-47D6-9F3E-6900DF9BD5D1}">
      <dgm:prSet/>
      <dgm:spPr/>
      <dgm:t>
        <a:bodyPr/>
        <a:lstStyle/>
        <a:p>
          <a:endParaRPr lang="id-ID"/>
        </a:p>
      </dgm:t>
    </dgm:pt>
    <dgm:pt modelId="{9E11A97E-E3E1-404B-9AEA-D5D3F831AB33}" type="sibTrans" cxnId="{C474809E-B87C-47D6-9F3E-6900DF9BD5D1}">
      <dgm:prSet/>
      <dgm:spPr/>
      <dgm:t>
        <a:bodyPr/>
        <a:lstStyle/>
        <a:p>
          <a:endParaRPr lang="id-ID"/>
        </a:p>
      </dgm:t>
    </dgm:pt>
    <dgm:pt modelId="{2F9641E8-985D-4161-BC2D-51477A954B1A}">
      <dgm:prSet/>
      <dgm:spPr/>
      <dgm:t>
        <a:bodyPr/>
        <a:lstStyle/>
        <a:p>
          <a:pPr rtl="0"/>
          <a:r>
            <a:rPr lang="en-US" smtClean="0"/>
            <a:t>Relationship</a:t>
          </a:r>
          <a:endParaRPr lang="id-ID"/>
        </a:p>
      </dgm:t>
    </dgm:pt>
    <dgm:pt modelId="{C93FACA5-7908-4136-81C4-7F96F4B6306E}" type="parTrans" cxnId="{D05C41DD-FE69-464E-80E2-2DDB5F1CD062}">
      <dgm:prSet/>
      <dgm:spPr/>
      <dgm:t>
        <a:bodyPr/>
        <a:lstStyle/>
        <a:p>
          <a:endParaRPr lang="id-ID"/>
        </a:p>
      </dgm:t>
    </dgm:pt>
    <dgm:pt modelId="{769C829C-57C0-4302-8BFE-C78A0C26AA67}" type="sibTrans" cxnId="{D05C41DD-FE69-464E-80E2-2DDB5F1CD062}">
      <dgm:prSet/>
      <dgm:spPr/>
      <dgm:t>
        <a:bodyPr/>
        <a:lstStyle/>
        <a:p>
          <a:endParaRPr lang="id-ID"/>
        </a:p>
      </dgm:t>
    </dgm:pt>
    <dgm:pt modelId="{948067AC-7EDC-41B1-B25E-05344865DC58}">
      <dgm:prSet/>
      <dgm:spPr/>
      <dgm:t>
        <a:bodyPr/>
        <a:lstStyle/>
        <a:p>
          <a:pPr rtl="0"/>
          <a:r>
            <a:rPr lang="en-US" dirty="0" smtClean="0"/>
            <a:t>describes an association among entities</a:t>
          </a:r>
          <a:endParaRPr lang="id-ID" dirty="0"/>
        </a:p>
      </dgm:t>
    </dgm:pt>
    <dgm:pt modelId="{92199645-3BAD-4BAA-A3D6-3DF431EC20A7}" type="parTrans" cxnId="{181B96C6-0D09-4315-9A15-6614B85086EC}">
      <dgm:prSet/>
      <dgm:spPr/>
      <dgm:t>
        <a:bodyPr/>
        <a:lstStyle/>
        <a:p>
          <a:endParaRPr lang="id-ID"/>
        </a:p>
      </dgm:t>
    </dgm:pt>
    <dgm:pt modelId="{9B9E025E-1F97-4786-9760-CF086ADB7878}" type="sibTrans" cxnId="{181B96C6-0D09-4315-9A15-6614B85086EC}">
      <dgm:prSet/>
      <dgm:spPr/>
      <dgm:t>
        <a:bodyPr/>
        <a:lstStyle/>
        <a:p>
          <a:endParaRPr lang="id-ID"/>
        </a:p>
      </dgm:t>
    </dgm:pt>
    <dgm:pt modelId="{9BF6C8EC-21B0-401B-8ADC-C118F4CBBDEC}">
      <dgm:prSet/>
      <dgm:spPr/>
      <dgm:t>
        <a:bodyPr/>
        <a:lstStyle/>
        <a:p>
          <a:pPr rtl="0"/>
          <a:r>
            <a:rPr lang="en-US" smtClean="0"/>
            <a:t>Constraint</a:t>
          </a:r>
          <a:endParaRPr lang="id-ID"/>
        </a:p>
      </dgm:t>
    </dgm:pt>
    <dgm:pt modelId="{E45A1513-869A-4CFB-BA17-332013E11B2E}" type="parTrans" cxnId="{4C344D7F-FD08-4607-A7A8-4163E4AB009B}">
      <dgm:prSet/>
      <dgm:spPr/>
      <dgm:t>
        <a:bodyPr/>
        <a:lstStyle/>
        <a:p>
          <a:endParaRPr lang="id-ID"/>
        </a:p>
      </dgm:t>
    </dgm:pt>
    <dgm:pt modelId="{9BE325A7-1A4F-427B-9B29-EE1CDA9BD03D}" type="sibTrans" cxnId="{4C344D7F-FD08-4607-A7A8-4163E4AB009B}">
      <dgm:prSet/>
      <dgm:spPr/>
      <dgm:t>
        <a:bodyPr/>
        <a:lstStyle/>
        <a:p>
          <a:endParaRPr lang="id-ID"/>
        </a:p>
      </dgm:t>
    </dgm:pt>
    <dgm:pt modelId="{EBDCF974-0BA8-4095-8CC4-C8C0776E84E1}">
      <dgm:prSet/>
      <dgm:spPr/>
      <dgm:t>
        <a:bodyPr/>
        <a:lstStyle/>
        <a:p>
          <a:pPr rtl="0"/>
          <a:r>
            <a:rPr lang="en-US" dirty="0" smtClean="0"/>
            <a:t>a restriction placed on the data</a:t>
          </a:r>
          <a:endParaRPr lang="id-ID" dirty="0"/>
        </a:p>
      </dgm:t>
    </dgm:pt>
    <dgm:pt modelId="{DFC9BB05-1F99-4BAE-99B0-3076406FC600}" type="parTrans" cxnId="{07DCD2E2-6066-4651-BA74-F6E7697D90D9}">
      <dgm:prSet/>
      <dgm:spPr/>
      <dgm:t>
        <a:bodyPr/>
        <a:lstStyle/>
        <a:p>
          <a:endParaRPr lang="id-ID"/>
        </a:p>
      </dgm:t>
    </dgm:pt>
    <dgm:pt modelId="{3053194F-BFD8-48AE-8EAD-4ED810D1BCC7}" type="sibTrans" cxnId="{07DCD2E2-6066-4651-BA74-F6E7697D90D9}">
      <dgm:prSet/>
      <dgm:spPr/>
      <dgm:t>
        <a:bodyPr/>
        <a:lstStyle/>
        <a:p>
          <a:endParaRPr lang="id-ID"/>
        </a:p>
      </dgm:t>
    </dgm:pt>
    <dgm:pt modelId="{132BBC09-45EE-476C-A7DA-6C2D91D62215}" type="pres">
      <dgm:prSet presAssocID="{CD91E50D-9903-4D2F-9AE0-985992C8C4C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7A34DD-16EE-409F-B2EC-B441565E3A79}" type="pres">
      <dgm:prSet presAssocID="{4CE1E632-E9EF-4B61-92F1-F6485C537264}" presName="linNode" presStyleCnt="0"/>
      <dgm:spPr/>
    </dgm:pt>
    <dgm:pt modelId="{AF054764-104A-4419-AF44-1E703F536E4D}" type="pres">
      <dgm:prSet presAssocID="{4CE1E632-E9EF-4B61-92F1-F6485C537264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4CEFF-2478-4C2F-8DCF-21EBF203804C}" type="pres">
      <dgm:prSet presAssocID="{4CE1E632-E9EF-4B61-92F1-F6485C537264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770564CA-9810-47E3-BF19-060224F536D8}" type="pres">
      <dgm:prSet presAssocID="{55B8161D-522F-4309-BDB4-DBE35CC426B1}" presName="sp" presStyleCnt="0"/>
      <dgm:spPr/>
    </dgm:pt>
    <dgm:pt modelId="{3FCE441F-7333-4FDA-AB43-47649C6E3B79}" type="pres">
      <dgm:prSet presAssocID="{A3740746-AB65-4DC7-801E-D8F23970EB9C}" presName="linNode" presStyleCnt="0"/>
      <dgm:spPr/>
    </dgm:pt>
    <dgm:pt modelId="{139E1034-4FFF-4CD1-87BD-E90400F86F8A}" type="pres">
      <dgm:prSet presAssocID="{A3740746-AB65-4DC7-801E-D8F23970EB9C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26292-4298-417D-B752-0995D5C266E0}" type="pres">
      <dgm:prSet presAssocID="{A3740746-AB65-4DC7-801E-D8F23970EB9C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B11289DC-7A0A-4B88-A5A8-A6E5365C8807}" type="pres">
      <dgm:prSet presAssocID="{A1AF11D7-0768-402C-B390-ED23AF58667C}" presName="sp" presStyleCnt="0"/>
      <dgm:spPr/>
    </dgm:pt>
    <dgm:pt modelId="{1B612335-55FC-47E8-BDFF-5EEFF2F027B6}" type="pres">
      <dgm:prSet presAssocID="{2F9641E8-985D-4161-BC2D-51477A954B1A}" presName="linNode" presStyleCnt="0"/>
      <dgm:spPr/>
    </dgm:pt>
    <dgm:pt modelId="{9EB2FE66-0349-4808-971A-C77655E446BE}" type="pres">
      <dgm:prSet presAssocID="{2F9641E8-985D-4161-BC2D-51477A954B1A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554927-E2B2-4856-B27A-2F5060AAE5CD}" type="pres">
      <dgm:prSet presAssocID="{2F9641E8-985D-4161-BC2D-51477A954B1A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  <dgm:pt modelId="{CB17C04C-9C3D-4820-8FD5-BD802F6BE2FE}" type="pres">
      <dgm:prSet presAssocID="{769C829C-57C0-4302-8BFE-C78A0C26AA67}" presName="sp" presStyleCnt="0"/>
      <dgm:spPr/>
    </dgm:pt>
    <dgm:pt modelId="{0C0BED17-124C-4155-B0D2-AE314D8ED452}" type="pres">
      <dgm:prSet presAssocID="{9BF6C8EC-21B0-401B-8ADC-C118F4CBBDEC}" presName="linNode" presStyleCnt="0"/>
      <dgm:spPr/>
    </dgm:pt>
    <dgm:pt modelId="{C53893B6-5ED0-43D8-9929-652FD3144D7F}" type="pres">
      <dgm:prSet presAssocID="{9BF6C8EC-21B0-401B-8ADC-C118F4CBBDEC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584F88-58A0-4ABD-8C81-60982D8027FC}" type="pres">
      <dgm:prSet presAssocID="{9BF6C8EC-21B0-401B-8ADC-C118F4CBBDEC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id-ID"/>
        </a:p>
      </dgm:t>
    </dgm:pt>
  </dgm:ptLst>
  <dgm:cxnLst>
    <dgm:cxn modelId="{C474809E-B87C-47D6-9F3E-6900DF9BD5D1}" srcId="{A3740746-AB65-4DC7-801E-D8F23970EB9C}" destId="{60B6B8FF-9A57-4606-9E01-1CBAE93FEC07}" srcOrd="0" destOrd="0" parTransId="{3A05AE93-A8E1-495B-AE7A-88D3DD28B6C0}" sibTransId="{9E11A97E-E3E1-404B-9AEA-D5D3F831AB33}"/>
    <dgm:cxn modelId="{4C344D7F-FD08-4607-A7A8-4163E4AB009B}" srcId="{CD91E50D-9903-4D2F-9AE0-985992C8C4C5}" destId="{9BF6C8EC-21B0-401B-8ADC-C118F4CBBDEC}" srcOrd="3" destOrd="0" parTransId="{E45A1513-869A-4CFB-BA17-332013E11B2E}" sibTransId="{9BE325A7-1A4F-427B-9B29-EE1CDA9BD03D}"/>
    <dgm:cxn modelId="{FEEBC721-1F0F-4F01-975C-A30A4DB76B7B}" srcId="{CD91E50D-9903-4D2F-9AE0-985992C8C4C5}" destId="{4CE1E632-E9EF-4B61-92F1-F6485C537264}" srcOrd="0" destOrd="0" parTransId="{F2A6D475-B10F-4791-B36D-E0FE9AEC1226}" sibTransId="{55B8161D-522F-4309-BDB4-DBE35CC426B1}"/>
    <dgm:cxn modelId="{08AAC838-1E77-4A44-BC8D-18790EF8D8C9}" type="presOf" srcId="{CD91E50D-9903-4D2F-9AE0-985992C8C4C5}" destId="{132BBC09-45EE-476C-A7DA-6C2D91D62215}" srcOrd="0" destOrd="0" presId="urn:microsoft.com/office/officeart/2005/8/layout/vList5"/>
    <dgm:cxn modelId="{D317EFC7-6FEF-4F5B-A5E2-9363C59D7116}" type="presOf" srcId="{9BF6C8EC-21B0-401B-8ADC-C118F4CBBDEC}" destId="{C53893B6-5ED0-43D8-9929-652FD3144D7F}" srcOrd="0" destOrd="0" presId="urn:microsoft.com/office/officeart/2005/8/layout/vList5"/>
    <dgm:cxn modelId="{5C7E8932-595C-4B74-97B0-AD761F8110E9}" type="presOf" srcId="{EBDCF974-0BA8-4095-8CC4-C8C0776E84E1}" destId="{C6584F88-58A0-4ABD-8C81-60982D8027FC}" srcOrd="0" destOrd="0" presId="urn:microsoft.com/office/officeart/2005/8/layout/vList5"/>
    <dgm:cxn modelId="{E4FFC4B8-5ED3-437F-9A16-EBAFFFF8D2C5}" type="presOf" srcId="{948067AC-7EDC-41B1-B25E-05344865DC58}" destId="{16554927-E2B2-4856-B27A-2F5060AAE5CD}" srcOrd="0" destOrd="0" presId="urn:microsoft.com/office/officeart/2005/8/layout/vList5"/>
    <dgm:cxn modelId="{C2B7B602-D58C-4946-B113-FB747F72D838}" type="presOf" srcId="{A3740746-AB65-4DC7-801E-D8F23970EB9C}" destId="{139E1034-4FFF-4CD1-87BD-E90400F86F8A}" srcOrd="0" destOrd="0" presId="urn:microsoft.com/office/officeart/2005/8/layout/vList5"/>
    <dgm:cxn modelId="{B945979B-5D9E-4C68-B53C-27059FD43E4F}" type="presOf" srcId="{4CE1E632-E9EF-4B61-92F1-F6485C537264}" destId="{AF054764-104A-4419-AF44-1E703F536E4D}" srcOrd="0" destOrd="0" presId="urn:microsoft.com/office/officeart/2005/8/layout/vList5"/>
    <dgm:cxn modelId="{07DCD2E2-6066-4651-BA74-F6E7697D90D9}" srcId="{9BF6C8EC-21B0-401B-8ADC-C118F4CBBDEC}" destId="{EBDCF974-0BA8-4095-8CC4-C8C0776E84E1}" srcOrd="0" destOrd="0" parTransId="{DFC9BB05-1F99-4BAE-99B0-3076406FC600}" sibTransId="{3053194F-BFD8-48AE-8EAD-4ED810D1BCC7}"/>
    <dgm:cxn modelId="{181B96C6-0D09-4315-9A15-6614B85086EC}" srcId="{2F9641E8-985D-4161-BC2D-51477A954B1A}" destId="{948067AC-7EDC-41B1-B25E-05344865DC58}" srcOrd="0" destOrd="0" parTransId="{92199645-3BAD-4BAA-A3D6-3DF431EC20A7}" sibTransId="{9B9E025E-1F97-4786-9760-CF086ADB7878}"/>
    <dgm:cxn modelId="{AF2E914D-4189-4D84-A946-9DC25A84EA6A}" type="presOf" srcId="{2F9641E8-985D-4161-BC2D-51477A954B1A}" destId="{9EB2FE66-0349-4808-971A-C77655E446BE}" srcOrd="0" destOrd="0" presId="urn:microsoft.com/office/officeart/2005/8/layout/vList5"/>
    <dgm:cxn modelId="{A7871388-9DEE-42B5-AD61-729891CD48D0}" type="presOf" srcId="{862A0A32-70CC-4DF4-B489-9B63BE24BFE1}" destId="{F124CEFF-2478-4C2F-8DCF-21EBF203804C}" srcOrd="0" destOrd="0" presId="urn:microsoft.com/office/officeart/2005/8/layout/vList5"/>
    <dgm:cxn modelId="{2C27344C-97EA-4B25-8BEE-DF13A0AE5DF1}" srcId="{4CE1E632-E9EF-4B61-92F1-F6485C537264}" destId="{862A0A32-70CC-4DF4-B489-9B63BE24BFE1}" srcOrd="0" destOrd="0" parTransId="{9B513CE6-0669-4CB4-9A33-BD49C1FDD22E}" sibTransId="{6F55BB2A-34EB-4E97-B997-934A877C2460}"/>
    <dgm:cxn modelId="{55B60B8C-234B-4839-ADE9-DDDF68B68CFB}" srcId="{CD91E50D-9903-4D2F-9AE0-985992C8C4C5}" destId="{A3740746-AB65-4DC7-801E-D8F23970EB9C}" srcOrd="1" destOrd="0" parTransId="{1BA1458E-35FD-47D8-88C9-8C89D710AE86}" sibTransId="{A1AF11D7-0768-402C-B390-ED23AF58667C}"/>
    <dgm:cxn modelId="{FE3AB761-741A-42E9-A627-2A75E9C3FDB2}" type="presOf" srcId="{60B6B8FF-9A57-4606-9E01-1CBAE93FEC07}" destId="{F5F26292-4298-417D-B752-0995D5C266E0}" srcOrd="0" destOrd="0" presId="urn:microsoft.com/office/officeart/2005/8/layout/vList5"/>
    <dgm:cxn modelId="{D05C41DD-FE69-464E-80E2-2DDB5F1CD062}" srcId="{CD91E50D-9903-4D2F-9AE0-985992C8C4C5}" destId="{2F9641E8-985D-4161-BC2D-51477A954B1A}" srcOrd="2" destOrd="0" parTransId="{C93FACA5-7908-4136-81C4-7F96F4B6306E}" sibTransId="{769C829C-57C0-4302-8BFE-C78A0C26AA67}"/>
    <dgm:cxn modelId="{C6C8B36A-160E-4CA9-9564-2B22152BB4B8}" type="presParOf" srcId="{132BBC09-45EE-476C-A7DA-6C2D91D62215}" destId="{767A34DD-16EE-409F-B2EC-B441565E3A79}" srcOrd="0" destOrd="0" presId="urn:microsoft.com/office/officeart/2005/8/layout/vList5"/>
    <dgm:cxn modelId="{11A5D6F3-11A4-4EE7-9BFC-FC0A4EBEC81B}" type="presParOf" srcId="{767A34DD-16EE-409F-B2EC-B441565E3A79}" destId="{AF054764-104A-4419-AF44-1E703F536E4D}" srcOrd="0" destOrd="0" presId="urn:microsoft.com/office/officeart/2005/8/layout/vList5"/>
    <dgm:cxn modelId="{8B4F5950-7807-466A-BA3E-9065F615391B}" type="presParOf" srcId="{767A34DD-16EE-409F-B2EC-B441565E3A79}" destId="{F124CEFF-2478-4C2F-8DCF-21EBF203804C}" srcOrd="1" destOrd="0" presId="urn:microsoft.com/office/officeart/2005/8/layout/vList5"/>
    <dgm:cxn modelId="{D9074711-A3D8-436F-BB25-6FBF8D4FABC3}" type="presParOf" srcId="{132BBC09-45EE-476C-A7DA-6C2D91D62215}" destId="{770564CA-9810-47E3-BF19-060224F536D8}" srcOrd="1" destOrd="0" presId="urn:microsoft.com/office/officeart/2005/8/layout/vList5"/>
    <dgm:cxn modelId="{408CE7B9-5E4B-450D-9089-789DF0742322}" type="presParOf" srcId="{132BBC09-45EE-476C-A7DA-6C2D91D62215}" destId="{3FCE441F-7333-4FDA-AB43-47649C6E3B79}" srcOrd="2" destOrd="0" presId="urn:microsoft.com/office/officeart/2005/8/layout/vList5"/>
    <dgm:cxn modelId="{BCE5911E-8F30-4F55-AD1A-5D99E27F3370}" type="presParOf" srcId="{3FCE441F-7333-4FDA-AB43-47649C6E3B79}" destId="{139E1034-4FFF-4CD1-87BD-E90400F86F8A}" srcOrd="0" destOrd="0" presId="urn:microsoft.com/office/officeart/2005/8/layout/vList5"/>
    <dgm:cxn modelId="{9166F79E-7DFF-4BD8-99C1-B4FD1F806A74}" type="presParOf" srcId="{3FCE441F-7333-4FDA-AB43-47649C6E3B79}" destId="{F5F26292-4298-417D-B752-0995D5C266E0}" srcOrd="1" destOrd="0" presId="urn:microsoft.com/office/officeart/2005/8/layout/vList5"/>
    <dgm:cxn modelId="{FA0FA13A-E2C3-45E3-917F-16762D71C97C}" type="presParOf" srcId="{132BBC09-45EE-476C-A7DA-6C2D91D62215}" destId="{B11289DC-7A0A-4B88-A5A8-A6E5365C8807}" srcOrd="3" destOrd="0" presId="urn:microsoft.com/office/officeart/2005/8/layout/vList5"/>
    <dgm:cxn modelId="{6123A662-FC59-4794-B0EE-1FED55207EFC}" type="presParOf" srcId="{132BBC09-45EE-476C-A7DA-6C2D91D62215}" destId="{1B612335-55FC-47E8-BDFF-5EEFF2F027B6}" srcOrd="4" destOrd="0" presId="urn:microsoft.com/office/officeart/2005/8/layout/vList5"/>
    <dgm:cxn modelId="{436A88AA-127F-4094-8A8F-6A17F500D784}" type="presParOf" srcId="{1B612335-55FC-47E8-BDFF-5EEFF2F027B6}" destId="{9EB2FE66-0349-4808-971A-C77655E446BE}" srcOrd="0" destOrd="0" presId="urn:microsoft.com/office/officeart/2005/8/layout/vList5"/>
    <dgm:cxn modelId="{4619E180-0535-4780-854D-3E1351BF3625}" type="presParOf" srcId="{1B612335-55FC-47E8-BDFF-5EEFF2F027B6}" destId="{16554927-E2B2-4856-B27A-2F5060AAE5CD}" srcOrd="1" destOrd="0" presId="urn:microsoft.com/office/officeart/2005/8/layout/vList5"/>
    <dgm:cxn modelId="{591A0DF0-0825-452C-9AEC-E63EADB59311}" type="presParOf" srcId="{132BBC09-45EE-476C-A7DA-6C2D91D62215}" destId="{CB17C04C-9C3D-4820-8FD5-BD802F6BE2FE}" srcOrd="5" destOrd="0" presId="urn:microsoft.com/office/officeart/2005/8/layout/vList5"/>
    <dgm:cxn modelId="{2F10B108-9F17-470F-96F5-2270188CEBD4}" type="presParOf" srcId="{132BBC09-45EE-476C-A7DA-6C2D91D62215}" destId="{0C0BED17-124C-4155-B0D2-AE314D8ED452}" srcOrd="6" destOrd="0" presId="urn:microsoft.com/office/officeart/2005/8/layout/vList5"/>
    <dgm:cxn modelId="{0D761232-442F-4B8B-BF20-C8CB659BF691}" type="presParOf" srcId="{0C0BED17-124C-4155-B0D2-AE314D8ED452}" destId="{C53893B6-5ED0-43D8-9929-652FD3144D7F}" srcOrd="0" destOrd="0" presId="urn:microsoft.com/office/officeart/2005/8/layout/vList5"/>
    <dgm:cxn modelId="{32957897-353B-49A3-900E-DCCC547C2A86}" type="presParOf" srcId="{0C0BED17-124C-4155-B0D2-AE314D8ED452}" destId="{C6584F88-58A0-4ABD-8C81-60982D8027F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4CEFF-2478-4C2F-8DCF-21EBF203804C}">
      <dsp:nvSpPr>
        <dsp:cNvPr id="0" name=""/>
        <dsp:cNvSpPr/>
      </dsp:nvSpPr>
      <dsp:spPr>
        <a:xfrm rot="5400000">
          <a:off x="6190850" y="-2641415"/>
          <a:ext cx="693149" cy="6152871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anything about which data are to be collected and stored</a:t>
          </a:r>
          <a:endParaRPr lang="id-ID" sz="2000" kern="1200" dirty="0"/>
        </a:p>
      </dsp:txBody>
      <dsp:txXfrm rot="-5400000">
        <a:off x="3460990" y="122282"/>
        <a:ext cx="6119034" cy="625475"/>
      </dsp:txXfrm>
    </dsp:sp>
    <dsp:sp modelId="{AF054764-104A-4419-AF44-1E703F536E4D}">
      <dsp:nvSpPr>
        <dsp:cNvPr id="0" name=""/>
        <dsp:cNvSpPr/>
      </dsp:nvSpPr>
      <dsp:spPr>
        <a:xfrm>
          <a:off x="0" y="1801"/>
          <a:ext cx="3460989" cy="86643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Entity</a:t>
          </a:r>
          <a:endParaRPr lang="id-ID" sz="4000" kern="1200"/>
        </a:p>
      </dsp:txBody>
      <dsp:txXfrm>
        <a:off x="42296" y="44097"/>
        <a:ext cx="3376397" cy="781844"/>
      </dsp:txXfrm>
    </dsp:sp>
    <dsp:sp modelId="{F5F26292-4298-417D-B752-0995D5C266E0}">
      <dsp:nvSpPr>
        <dsp:cNvPr id="0" name=""/>
        <dsp:cNvSpPr/>
      </dsp:nvSpPr>
      <dsp:spPr>
        <a:xfrm rot="5400000">
          <a:off x="6190850" y="-1731656"/>
          <a:ext cx="693149" cy="6152871"/>
        </a:xfrm>
        <a:prstGeom prst="round2SameRect">
          <a:avLst/>
        </a:prstGeom>
        <a:solidFill>
          <a:schemeClr val="accent4">
            <a:tint val="40000"/>
            <a:alpha val="90000"/>
            <a:hueOff val="6763762"/>
            <a:satOff val="-6247"/>
            <a:lumOff val="-44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6763762"/>
              <a:satOff val="-6247"/>
              <a:lumOff val="-4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characteristic of an entity</a:t>
          </a:r>
          <a:endParaRPr lang="id-ID" sz="2000" kern="1200" dirty="0"/>
        </a:p>
      </dsp:txBody>
      <dsp:txXfrm rot="-5400000">
        <a:off x="3460990" y="1032041"/>
        <a:ext cx="6119034" cy="625475"/>
      </dsp:txXfrm>
    </dsp:sp>
    <dsp:sp modelId="{139E1034-4FFF-4CD1-87BD-E90400F86F8A}">
      <dsp:nvSpPr>
        <dsp:cNvPr id="0" name=""/>
        <dsp:cNvSpPr/>
      </dsp:nvSpPr>
      <dsp:spPr>
        <a:xfrm>
          <a:off x="0" y="911560"/>
          <a:ext cx="3460989" cy="866436"/>
        </a:xfrm>
        <a:prstGeom prst="roundRect">
          <a:avLst/>
        </a:prstGeom>
        <a:solidFill>
          <a:schemeClr val="accent4">
            <a:hueOff val="6574682"/>
            <a:satOff val="-4670"/>
            <a:lumOff val="-15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Attribute</a:t>
          </a:r>
          <a:endParaRPr lang="id-ID" sz="4000" kern="1200"/>
        </a:p>
      </dsp:txBody>
      <dsp:txXfrm>
        <a:off x="42296" y="953856"/>
        <a:ext cx="3376397" cy="781844"/>
      </dsp:txXfrm>
    </dsp:sp>
    <dsp:sp modelId="{16554927-E2B2-4856-B27A-2F5060AAE5CD}">
      <dsp:nvSpPr>
        <dsp:cNvPr id="0" name=""/>
        <dsp:cNvSpPr/>
      </dsp:nvSpPr>
      <dsp:spPr>
        <a:xfrm rot="5400000">
          <a:off x="6190850" y="-821898"/>
          <a:ext cx="693149" cy="6152871"/>
        </a:xfrm>
        <a:prstGeom prst="round2SameRect">
          <a:avLst/>
        </a:prstGeom>
        <a:solidFill>
          <a:schemeClr val="accent4">
            <a:tint val="40000"/>
            <a:alpha val="90000"/>
            <a:hueOff val="13527523"/>
            <a:satOff val="-12494"/>
            <a:lumOff val="-889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3527523"/>
              <a:satOff val="-12494"/>
              <a:lumOff val="-8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describes an association among entities</a:t>
          </a:r>
          <a:endParaRPr lang="id-ID" sz="2000" kern="1200" dirty="0"/>
        </a:p>
      </dsp:txBody>
      <dsp:txXfrm rot="-5400000">
        <a:off x="3460990" y="1941799"/>
        <a:ext cx="6119034" cy="625475"/>
      </dsp:txXfrm>
    </dsp:sp>
    <dsp:sp modelId="{9EB2FE66-0349-4808-971A-C77655E446BE}">
      <dsp:nvSpPr>
        <dsp:cNvPr id="0" name=""/>
        <dsp:cNvSpPr/>
      </dsp:nvSpPr>
      <dsp:spPr>
        <a:xfrm>
          <a:off x="0" y="1821318"/>
          <a:ext cx="3460989" cy="866436"/>
        </a:xfrm>
        <a:prstGeom prst="roundRect">
          <a:avLst/>
        </a:prstGeom>
        <a:solidFill>
          <a:schemeClr val="accent4">
            <a:hueOff val="13149363"/>
            <a:satOff val="-9340"/>
            <a:lumOff val="-30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Relationship</a:t>
          </a:r>
          <a:endParaRPr lang="id-ID" sz="4000" kern="1200"/>
        </a:p>
      </dsp:txBody>
      <dsp:txXfrm>
        <a:off x="42296" y="1863614"/>
        <a:ext cx="3376397" cy="781844"/>
      </dsp:txXfrm>
    </dsp:sp>
    <dsp:sp modelId="{C6584F88-58A0-4ABD-8C81-60982D8027FC}">
      <dsp:nvSpPr>
        <dsp:cNvPr id="0" name=""/>
        <dsp:cNvSpPr/>
      </dsp:nvSpPr>
      <dsp:spPr>
        <a:xfrm rot="5400000">
          <a:off x="6190850" y="87860"/>
          <a:ext cx="693149" cy="6152871"/>
        </a:xfrm>
        <a:prstGeom prst="round2SameRect">
          <a:avLst/>
        </a:prstGeom>
        <a:solidFill>
          <a:schemeClr val="accent4">
            <a:tint val="40000"/>
            <a:alpha val="90000"/>
            <a:hueOff val="20291285"/>
            <a:satOff val="-18741"/>
            <a:lumOff val="-1334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0291285"/>
              <a:satOff val="-18741"/>
              <a:lumOff val="-1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 restriction placed on the data</a:t>
          </a:r>
          <a:endParaRPr lang="id-ID" sz="2000" kern="1200" dirty="0"/>
        </a:p>
      </dsp:txBody>
      <dsp:txXfrm rot="-5400000">
        <a:off x="3460990" y="2851558"/>
        <a:ext cx="6119034" cy="625475"/>
      </dsp:txXfrm>
    </dsp:sp>
    <dsp:sp modelId="{C53893B6-5ED0-43D8-9929-652FD3144D7F}">
      <dsp:nvSpPr>
        <dsp:cNvPr id="0" name=""/>
        <dsp:cNvSpPr/>
      </dsp:nvSpPr>
      <dsp:spPr>
        <a:xfrm>
          <a:off x="0" y="2731077"/>
          <a:ext cx="3460989" cy="866436"/>
        </a:xfrm>
        <a:prstGeom prst="roundRect">
          <a:avLst/>
        </a:prstGeom>
        <a:solidFill>
          <a:schemeClr val="accent4">
            <a:hueOff val="19724044"/>
            <a:satOff val="-14010"/>
            <a:lumOff val="-450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smtClean="0"/>
            <a:t>Constraint</a:t>
          </a:r>
          <a:endParaRPr lang="id-ID" sz="4000" kern="1200"/>
        </a:p>
      </dsp:txBody>
      <dsp:txXfrm>
        <a:off x="42296" y="2773373"/>
        <a:ext cx="3376397" cy="781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D30C1-CF27-41FC-B272-071D45037565}" type="datetimeFigureOut">
              <a:rPr lang="id-ID" smtClean="0"/>
              <a:t>30/09/2020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32EA9-DB1C-42E8-ABE0-92E1E540190A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4870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CF818-A0F7-4028-BFEF-274FA4D1E4BC}" type="slidenum">
              <a:rPr lang="en-US"/>
              <a:pPr/>
              <a:t>13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595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FFD75B-009C-4838-990D-97BD6A413ED5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0232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8966B-B7AF-44F0-ABDA-C3220107E5F6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027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708D15-D534-4D7C-965E-2CD2CC78E172}" type="slidenum">
              <a:rPr lang="en-US"/>
              <a:pPr/>
              <a:t>24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396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3AB8F-23EB-4CBF-8BE3-BB54EB81592F}" type="slidenum">
              <a:rPr lang="en-US"/>
              <a:pPr/>
              <a:t>25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91007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523B6-1C2D-448C-93A9-E76F78786EBA}" type="slidenum">
              <a:rPr lang="en-US"/>
              <a:pPr/>
              <a:t>26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174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FC327D-E775-4A93-A51B-B5BA57477768}" type="slidenum">
              <a:rPr lang="en-US"/>
              <a:pPr/>
              <a:t>27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8398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D29B2F-4DAF-4B7A-ACC3-1412386477DC}" type="slidenum">
              <a:rPr lang="en-US"/>
              <a:pPr/>
              <a:t>28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985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D2279-4D2A-434A-BC58-51F211C68766}" type="slidenum">
              <a:rPr lang="en-US"/>
              <a:pPr/>
              <a:t>29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027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3A25B-BF17-46A3-83E2-2802802D132D}" type="slidenum">
              <a:rPr lang="en-US"/>
              <a:pPr/>
              <a:t>30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0543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0F5AD-9A17-448F-93F8-0E371A7288B1}" type="slidenum">
              <a:rPr lang="en-US"/>
              <a:pPr/>
              <a:t>31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9095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2312F-A5B4-4495-ACF2-31B4E3E9BDAF}" type="slidenum">
              <a:rPr lang="en-US"/>
              <a:pPr/>
              <a:t>14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0119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1B917-7706-402C-B626-C3D3796C2571}" type="slidenum">
              <a:rPr lang="en-US"/>
              <a:pPr/>
              <a:t>32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7843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6BF68-B9B9-4F78-A516-370AA7CD85EB}" type="slidenum">
              <a:rPr lang="en-US"/>
              <a:pPr/>
              <a:t>33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1111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A9D20A-7206-44FC-9F50-95A797D5D821}" type="slidenum">
              <a:rPr lang="en-US"/>
              <a:pPr/>
              <a:t>34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28618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5535A-2E4C-4B3D-A563-4231D26DCF90}" type="slidenum">
              <a:rPr lang="en-US"/>
              <a:pPr/>
              <a:t>35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22900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BC2806-3EC7-44CF-AABC-66C137BC5BAA}" type="slidenum">
              <a:rPr lang="en-US"/>
              <a:pPr/>
              <a:t>36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5043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42FEF-29ED-4673-86D3-7980507AFF69}" type="slidenum">
              <a:rPr lang="en-US"/>
              <a:pPr/>
              <a:t>37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9295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13C8C-D438-4940-9961-01DDE2427C45}" type="slidenum">
              <a:rPr lang="en-US"/>
              <a:pPr/>
              <a:t>38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720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80F17C-9C3A-47EF-ABD5-E0840FA69FDF}" type="slidenum">
              <a:rPr lang="en-US"/>
              <a:pPr/>
              <a:t>39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150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22D2F2-B746-4984-89AC-1DD644A04C9F}" type="slidenum">
              <a:rPr lang="en-US"/>
              <a:pPr/>
              <a:t>40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85262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E2A656-86DF-4576-8746-EF02E2689762}" type="slidenum">
              <a:rPr lang="en-US"/>
              <a:pPr/>
              <a:t>41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0150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A0625-AAD5-4D3E-A2E6-8BBEBE0CB11A}" type="slidenum">
              <a:rPr lang="en-US"/>
              <a:pPr/>
              <a:t>15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202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DFE315-C9AA-48E6-91CE-488C0C41972A}" type="slidenum">
              <a:rPr lang="en-US"/>
              <a:pPr/>
              <a:t>42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9992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4ACFA-9B05-4B5F-94F7-AFB648B995F1}" type="slidenum">
              <a:rPr lang="en-US"/>
              <a:pPr/>
              <a:t>43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71757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E0F5F2-D747-476F-A9D5-CDC470814B2D}" type="slidenum">
              <a:rPr lang="en-US"/>
              <a:pPr/>
              <a:t>44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901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F15BD-C944-452B-B3B7-8C4D80E45C10}" type="slidenum">
              <a:rPr lang="en-US"/>
              <a:pPr/>
              <a:t>45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8953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BA9DF2-2B70-4320-AA72-BD26DF8D2DC4}" type="slidenum">
              <a:rPr lang="en-US"/>
              <a:pPr/>
              <a:t>46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9924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B065E-18B5-4FDC-BC0E-79658625EB0B}" type="slidenum">
              <a:rPr lang="en-US"/>
              <a:pPr/>
              <a:t>47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267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237B7B-CFBC-4C46-B9A6-F33DA69CDA77}" type="slidenum">
              <a:rPr lang="en-US"/>
              <a:pPr/>
              <a:t>48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455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ABA55-BD68-4761-BCC3-9E898FCC4BFD}" type="slidenum">
              <a:rPr lang="en-US"/>
              <a:pPr/>
              <a:t>49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11380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6AFC8-5E39-4B02-8852-047087FFC33F}" type="slidenum">
              <a:rPr lang="en-US"/>
              <a:pPr/>
              <a:t>50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3351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24C711-27A6-48F2-8658-5BACE8728E31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931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A8C963-D30F-4D6B-8907-83864D71551E}" type="slidenum">
              <a:rPr lang="en-US"/>
              <a:pPr/>
              <a:t>16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7665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07B088-8D1E-4AE9-9672-7A96989F8C45}" type="slidenum">
              <a:rPr lang="en-US"/>
              <a:pPr/>
              <a:t>52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587207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F22FA1-DD4F-4A59-9C10-D92A7BD685AE}" type="slidenum">
              <a:rPr lang="en-US"/>
              <a:pPr/>
              <a:t>53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0595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A02FA8-4F12-4021-AC0C-839DEE6D250A}" type="slidenum">
              <a:rPr lang="en-US"/>
              <a:pPr/>
              <a:t>54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93162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CADFD-CDAB-4C8F-9656-C8225A6A6417}" type="slidenum">
              <a:rPr lang="en-US"/>
              <a:pPr/>
              <a:t>55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82149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DE091E-24A5-42BD-9837-81655C152194}" type="slidenum">
              <a:rPr lang="en-US"/>
              <a:pPr/>
              <a:t>56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86386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807B7-779C-4442-A027-DC815D3408B9}" type="slidenum">
              <a:rPr lang="en-US"/>
              <a:pPr/>
              <a:t>57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3587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CE95B-3ADA-44F4-AEB2-DC3C2C34EAC8}" type="slidenum">
              <a:rPr lang="en-US"/>
              <a:pPr/>
              <a:t>58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65960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4172D-757F-424A-81F9-61A06D625DE7}" type="slidenum">
              <a:rPr lang="en-US"/>
              <a:pPr/>
              <a:t>17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39515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34424-EEE2-4746-B35F-828C6365BF43}" type="slidenum">
              <a:rPr lang="en-US"/>
              <a:pPr/>
              <a:t>18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204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B6704-D428-4C78-9774-F4C14F2C9A21}" type="slidenum">
              <a:rPr lang="en-US"/>
              <a:pPr/>
              <a:t>19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697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B55C8-87D6-49DB-9357-16F92F3AD25F}" type="slidenum">
              <a:rPr lang="en-US"/>
              <a:pPr/>
              <a:t>20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4150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C6B5A1-1059-4ACF-8427-9F8E178BB8A0}" type="slidenum">
              <a:rPr lang="en-US"/>
              <a:pPr/>
              <a:t>21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558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AD37EE24-686B-44BC-9023-AB7C189DD7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5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FA829305-CC34-4F80-8D35-06E2C6A8D3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9/30/2020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  <p:sldLayoutId id="2147483670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achmad.solichin@budiluhur.ac.id" TargetMode="External"/><Relationship Id="rId2" Type="http://schemas.openxmlformats.org/officeDocument/2006/relationships/hyperlink" Target="mailto:achmatim@gmail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02 - Data Models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Manajemen </a:t>
            </a:r>
            <a:r>
              <a:rPr lang="en-US"/>
              <a:t>Data </a:t>
            </a:r>
            <a:r>
              <a:rPr lang="en-US"/>
              <a:t>(</a:t>
            </a:r>
            <a:r>
              <a:rPr lang="en-US" smtClean="0"/>
              <a:t>CS201) </a:t>
            </a:r>
            <a:r>
              <a:rPr lang="en-US"/>
              <a:t>/ Manajemen Basisdata (MM550)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Magister </a:t>
            </a:r>
            <a:r>
              <a:rPr lang="en-US" err="1" smtClean="0"/>
              <a:t>Ilmu</a:t>
            </a:r>
            <a:r>
              <a:rPr lang="en-US" smtClean="0"/>
              <a:t> </a:t>
            </a:r>
            <a:r>
              <a:rPr lang="en-US" smtClean="0"/>
              <a:t>Komputer/Magister Manajemen, </a:t>
            </a:r>
            <a:r>
              <a:rPr lang="en-US" dirty="0" err="1" smtClean="0"/>
              <a:t>Universitas</a:t>
            </a:r>
            <a:r>
              <a:rPr lang="en-US" dirty="0" smtClean="0"/>
              <a:t> Budi </a:t>
            </a:r>
            <a:r>
              <a:rPr lang="en-US" dirty="0" err="1" smtClean="0"/>
              <a:t>Luhur</a:t>
            </a:r>
            <a:endParaRPr lang="en-US" dirty="0" smtClean="0"/>
          </a:p>
          <a:p>
            <a:r>
              <a:rPr lang="en-US" smtClean="0"/>
              <a:t>2020/2021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167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Business Rules into Data Model Components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Standardize company’s view of data</a:t>
            </a:r>
          </a:p>
          <a:p>
            <a:r>
              <a:rPr lang="en-US" sz="2600" dirty="0"/>
              <a:t>Constitute a communications tool between users and designers</a:t>
            </a:r>
          </a:p>
          <a:p>
            <a:r>
              <a:rPr lang="en-US" sz="2600" dirty="0"/>
              <a:t>Allow designer to understand the nature, role, and scope of data</a:t>
            </a:r>
          </a:p>
          <a:p>
            <a:r>
              <a:rPr lang="en-US" sz="2600" dirty="0"/>
              <a:t>Allow designer to understand business processes</a:t>
            </a:r>
          </a:p>
          <a:p>
            <a:r>
              <a:rPr lang="en-US" sz="2600" dirty="0"/>
              <a:t>Allow designer to develop appropriate relationship participation rules and constraints</a:t>
            </a:r>
          </a:p>
          <a:p>
            <a:r>
              <a:rPr lang="en-US" sz="2600" dirty="0"/>
              <a:t>Promote creation of an accurate data </a:t>
            </a:r>
            <a:r>
              <a:rPr lang="en-US" sz="2600" dirty="0" smtClean="0"/>
              <a:t>model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08088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Business Rules into Data Model Components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Generally, </a:t>
            </a:r>
            <a:r>
              <a:rPr lang="en-US" sz="2600" b="1" u="sng" dirty="0"/>
              <a:t>nouns</a:t>
            </a:r>
            <a:r>
              <a:rPr lang="en-US" sz="2600" dirty="0"/>
              <a:t> translate into </a:t>
            </a:r>
            <a:r>
              <a:rPr lang="en-US" sz="2600" b="1" u="sng" dirty="0"/>
              <a:t>entities</a:t>
            </a:r>
          </a:p>
          <a:p>
            <a:r>
              <a:rPr lang="en-US" sz="2600" b="1" u="sng" dirty="0"/>
              <a:t>Verbs</a:t>
            </a:r>
            <a:r>
              <a:rPr lang="en-US" sz="2600" dirty="0"/>
              <a:t> translate into </a:t>
            </a:r>
            <a:r>
              <a:rPr lang="en-US" sz="2600" b="1" u="sng" dirty="0"/>
              <a:t>relationships</a:t>
            </a:r>
            <a:r>
              <a:rPr lang="en-US" sz="2600" dirty="0"/>
              <a:t> among entities</a:t>
            </a:r>
          </a:p>
          <a:p>
            <a:r>
              <a:rPr lang="en-US" sz="2600" dirty="0"/>
              <a:t>Relationships are </a:t>
            </a:r>
            <a:r>
              <a:rPr lang="en-US" sz="2600" dirty="0" smtClean="0"/>
              <a:t>bi-directional</a:t>
            </a:r>
            <a:endParaRPr lang="en-US" sz="26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33882" y="449131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err="1">
                <a:latin typeface="+mj-lt"/>
              </a:rPr>
              <a:t>Kelas</a:t>
            </a:r>
            <a:endParaRPr lang="en-US" sz="2000" dirty="0">
              <a:latin typeface="+mj-lt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6024282" y="48723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1600">
              <a:latin typeface="+mj-lt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595282" y="4491318"/>
            <a:ext cx="1600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err="1">
                <a:latin typeface="+mj-lt"/>
              </a:rPr>
              <a:t>Mahasiswa</a:t>
            </a:r>
            <a:endParaRPr lang="en-US" sz="2000" dirty="0">
              <a:latin typeface="+mj-lt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195482" y="487231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1600">
              <a:latin typeface="+mj-lt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500282" y="4415118"/>
            <a:ext cx="1828800" cy="9144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000" dirty="0" err="1">
                <a:latin typeface="+mj-lt"/>
              </a:rPr>
              <a:t>Mengikuti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113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Evolution of Data Models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Entity relationship</a:t>
            </a:r>
          </a:p>
          <a:p>
            <a:r>
              <a:rPr lang="en-US" dirty="0"/>
              <a:t>Object oriented (OO</a:t>
            </a:r>
            <a:r>
              <a:rPr lang="en-US" dirty="0" smtClean="0"/>
              <a:t>)</a:t>
            </a:r>
          </a:p>
          <a:p>
            <a:r>
              <a:rPr lang="en-US" dirty="0" smtClean="0"/>
              <a:t>Key-value pairs</a:t>
            </a:r>
          </a:p>
          <a:p>
            <a:r>
              <a:rPr lang="en-US" dirty="0" smtClean="0"/>
              <a:t>Graph data model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4048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Hierarchical Model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Developed in the 1960s to manage large amounts of data for complex manufacturing projects</a:t>
            </a:r>
          </a:p>
          <a:p>
            <a:r>
              <a:rPr lang="en-US" sz="3200" dirty="0"/>
              <a:t>Basic logical structure is represented by an upside-down “tree”</a:t>
            </a:r>
          </a:p>
        </p:txBody>
      </p:sp>
    </p:spTree>
    <p:extLst>
      <p:ext uri="{BB962C8B-B14F-4D97-AF65-F5344CB8AC3E}">
        <p14:creationId xmlns:p14="http://schemas.microsoft.com/office/powerpoint/2010/main" val="1018043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50838"/>
            <a:ext cx="8229600" cy="685800"/>
          </a:xfrm>
        </p:spPr>
        <p:txBody>
          <a:bodyPr/>
          <a:lstStyle/>
          <a:p>
            <a:r>
              <a:rPr lang="en-US"/>
              <a:t>The Hierarchical Model (continued)</a:t>
            </a:r>
          </a:p>
        </p:txBody>
      </p:sp>
      <p:pic>
        <p:nvPicPr>
          <p:cNvPr id="28675" name="Picture 3" descr="Fig02-0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1600200"/>
            <a:ext cx="8077200" cy="4343400"/>
          </a:xfrm>
        </p:spPr>
      </p:pic>
    </p:spTree>
    <p:extLst>
      <p:ext uri="{BB962C8B-B14F-4D97-AF65-F5344CB8AC3E}">
        <p14:creationId xmlns:p14="http://schemas.microsoft.com/office/powerpoint/2010/main" val="1946495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Hierarchical Model (continued)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hierarchical structure contains levels, or segments</a:t>
            </a:r>
          </a:p>
          <a:p>
            <a:r>
              <a:rPr lang="en-US"/>
              <a:t>Depicts a set of one-to-many (1:M) relationships between a parent and its children segments </a:t>
            </a:r>
          </a:p>
          <a:p>
            <a:pPr lvl="1"/>
            <a:r>
              <a:rPr lang="en-US"/>
              <a:t>Each parent can have many children</a:t>
            </a:r>
          </a:p>
          <a:p>
            <a:pPr lvl="1"/>
            <a:r>
              <a:rPr lang="en-US"/>
              <a:t>each child has only one parent</a:t>
            </a:r>
          </a:p>
        </p:txBody>
      </p:sp>
    </p:spTree>
    <p:extLst>
      <p:ext uri="{BB962C8B-B14F-4D97-AF65-F5344CB8AC3E}">
        <p14:creationId xmlns:p14="http://schemas.microsoft.com/office/powerpoint/2010/main" val="345464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Hierarchical Model (continued)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Advantages</a:t>
            </a:r>
          </a:p>
          <a:p>
            <a:pPr lvl="1"/>
            <a:r>
              <a:rPr lang="en-US"/>
              <a:t>Many of the hierarchical data model’s features formed the foundation for current data models</a:t>
            </a:r>
          </a:p>
          <a:p>
            <a:pPr lvl="1"/>
            <a:r>
              <a:rPr lang="en-US"/>
              <a:t>Its database application advantages are replicated, albeit in a different form, in current database environments</a:t>
            </a:r>
          </a:p>
          <a:p>
            <a:pPr lvl="1"/>
            <a:r>
              <a:rPr lang="en-US"/>
              <a:t>Generated a large installed (mainframe) base, created a pool of programmers who developed numerous tried-and-true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8529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Hierarchical Model (continued)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Complex to implement</a:t>
            </a:r>
          </a:p>
          <a:p>
            <a:pPr lvl="1"/>
            <a:r>
              <a:rPr lang="en-US" sz="2400" dirty="0"/>
              <a:t>Difficult to manage</a:t>
            </a:r>
          </a:p>
          <a:p>
            <a:pPr lvl="1"/>
            <a:r>
              <a:rPr lang="en-US" sz="2400" dirty="0"/>
              <a:t>Lacks structural independence</a:t>
            </a:r>
          </a:p>
          <a:p>
            <a:pPr lvl="1"/>
            <a:r>
              <a:rPr lang="en-US" sz="2400" dirty="0"/>
              <a:t>Implementation limitations</a:t>
            </a:r>
          </a:p>
          <a:p>
            <a:pPr lvl="1"/>
            <a:r>
              <a:rPr lang="en-US" sz="2400" dirty="0"/>
              <a:t>Lack of standards</a:t>
            </a:r>
          </a:p>
        </p:txBody>
      </p:sp>
    </p:spTree>
    <p:extLst>
      <p:ext uri="{BB962C8B-B14F-4D97-AF65-F5344CB8AC3E}">
        <p14:creationId xmlns:p14="http://schemas.microsoft.com/office/powerpoint/2010/main" val="327358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Model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094" y="2286000"/>
            <a:ext cx="9542930" cy="4114800"/>
          </a:xfrm>
        </p:spPr>
        <p:txBody>
          <a:bodyPr>
            <a:normAutofit/>
          </a:bodyPr>
          <a:lstStyle/>
          <a:p>
            <a:r>
              <a:rPr lang="en-US" sz="2800" dirty="0"/>
              <a:t>Created to </a:t>
            </a:r>
          </a:p>
          <a:p>
            <a:pPr lvl="1"/>
            <a:r>
              <a:rPr lang="en-US" sz="2400" dirty="0"/>
              <a:t>Represent complex data relationships more effectively </a:t>
            </a:r>
          </a:p>
          <a:p>
            <a:pPr lvl="1"/>
            <a:r>
              <a:rPr lang="en-US" sz="2400" dirty="0"/>
              <a:t>Improve database performance</a:t>
            </a:r>
          </a:p>
          <a:p>
            <a:pPr lvl="1"/>
            <a:r>
              <a:rPr lang="en-US" sz="2400" dirty="0"/>
              <a:t>Impose a database standard</a:t>
            </a:r>
          </a:p>
          <a:p>
            <a:r>
              <a:rPr lang="en-US" sz="2800" dirty="0"/>
              <a:t>Conference on Data Systems Languages (CODASYL) </a:t>
            </a:r>
          </a:p>
          <a:p>
            <a:r>
              <a:rPr lang="en-US" sz="2800" dirty="0"/>
              <a:t>Database Task Group (DBTG)</a:t>
            </a:r>
          </a:p>
        </p:txBody>
      </p:sp>
    </p:spTree>
    <p:extLst>
      <p:ext uri="{BB962C8B-B14F-4D97-AF65-F5344CB8AC3E}">
        <p14:creationId xmlns:p14="http://schemas.microsoft.com/office/powerpoint/2010/main" val="19801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Model (continued)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270" y="2308412"/>
            <a:ext cx="9473912" cy="4114800"/>
          </a:xfrm>
        </p:spPr>
        <p:txBody>
          <a:bodyPr>
            <a:normAutofit/>
          </a:bodyPr>
          <a:lstStyle/>
          <a:p>
            <a:r>
              <a:rPr lang="en-US" sz="2800" dirty="0"/>
              <a:t>Schema</a:t>
            </a:r>
          </a:p>
          <a:p>
            <a:pPr lvl="1"/>
            <a:r>
              <a:rPr lang="en-US" sz="2400" dirty="0"/>
              <a:t>Conceptual organization of entire database as viewed by the database administrator</a:t>
            </a:r>
          </a:p>
          <a:p>
            <a:r>
              <a:rPr lang="en-US" sz="2800" dirty="0"/>
              <a:t>Subschema</a:t>
            </a:r>
          </a:p>
          <a:p>
            <a:pPr lvl="1"/>
            <a:r>
              <a:rPr lang="en-US" sz="2400" dirty="0"/>
              <a:t>Defines database portion “seen” by the application programs that actually produce the desired information from data contained within the database </a:t>
            </a:r>
          </a:p>
          <a:p>
            <a:r>
              <a:rPr lang="en-US" sz="2800" dirty="0"/>
              <a:t>Data Management Language (DML) </a:t>
            </a:r>
          </a:p>
          <a:p>
            <a:pPr lvl="1"/>
            <a:r>
              <a:rPr lang="en-US" sz="2400" dirty="0"/>
              <a:t>Defines the environment in which data can be managed</a:t>
            </a:r>
          </a:p>
        </p:txBody>
      </p:sp>
    </p:spTree>
    <p:extLst>
      <p:ext uri="{BB962C8B-B14F-4D97-AF65-F5344CB8AC3E}">
        <p14:creationId xmlns:p14="http://schemas.microsoft.com/office/powerpoint/2010/main" val="18325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data models are important</a:t>
            </a:r>
          </a:p>
          <a:p>
            <a:r>
              <a:rPr lang="en-US" dirty="0"/>
              <a:t>About the basic data-modeling building blocks</a:t>
            </a:r>
          </a:p>
          <a:p>
            <a:r>
              <a:rPr lang="en-US" dirty="0"/>
              <a:t>What business rules are and how they influence database design</a:t>
            </a:r>
          </a:p>
          <a:p>
            <a:r>
              <a:rPr lang="en-US" dirty="0"/>
              <a:t>How the major data models evolved</a:t>
            </a:r>
          </a:p>
          <a:p>
            <a:r>
              <a:rPr lang="en-US" dirty="0"/>
              <a:t>How data models can be classified by level of </a:t>
            </a:r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Model (continued)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4752" y="2268071"/>
            <a:ext cx="9469429" cy="4114800"/>
          </a:xfrm>
        </p:spPr>
        <p:txBody>
          <a:bodyPr>
            <a:normAutofit/>
          </a:bodyPr>
          <a:lstStyle/>
          <a:p>
            <a:r>
              <a:rPr lang="en-US" sz="2800" dirty="0"/>
              <a:t>Schema Data Definition Language (DDL)</a:t>
            </a:r>
          </a:p>
          <a:p>
            <a:pPr lvl="1"/>
            <a:r>
              <a:rPr lang="en-US" sz="2400" dirty="0"/>
              <a:t>Enables database administrator to define schema components</a:t>
            </a:r>
          </a:p>
          <a:p>
            <a:r>
              <a:rPr lang="en-US" sz="2800" dirty="0"/>
              <a:t>Subschema DDL</a:t>
            </a:r>
          </a:p>
          <a:p>
            <a:pPr lvl="1"/>
            <a:r>
              <a:rPr lang="en-US" sz="2400" dirty="0"/>
              <a:t>Allows application programs to define database components that will be used</a:t>
            </a:r>
          </a:p>
          <a:p>
            <a:r>
              <a:rPr lang="en-US" sz="2800" dirty="0"/>
              <a:t>DML </a:t>
            </a:r>
          </a:p>
          <a:p>
            <a:pPr lvl="1"/>
            <a:r>
              <a:rPr lang="en-US" sz="2400" dirty="0"/>
              <a:t>Works with the data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39569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Model (continued)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0" y="2259106"/>
            <a:ext cx="9613861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Resembles hierarchical model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Collection of records in 1:M relationships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Relationship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Composed of at least two record types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Owner 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Equivalent to the hierarchical model’s parent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Member</a:t>
            </a:r>
          </a:p>
          <a:p>
            <a:pPr lvl="3">
              <a:lnSpc>
                <a:spcPct val="90000"/>
              </a:lnSpc>
            </a:pPr>
            <a:r>
              <a:rPr lang="en-US" sz="1800" dirty="0"/>
              <a:t>Equivalent to the hierarchical model’s child</a:t>
            </a:r>
          </a:p>
        </p:txBody>
      </p:sp>
    </p:spTree>
    <p:extLst>
      <p:ext uri="{BB962C8B-B14F-4D97-AF65-F5344CB8AC3E}">
        <p14:creationId xmlns:p14="http://schemas.microsoft.com/office/powerpoint/2010/main" val="77931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Network Model (continued)</a:t>
            </a:r>
          </a:p>
        </p:txBody>
      </p:sp>
      <p:pic>
        <p:nvPicPr>
          <p:cNvPr id="45059" name="Picture 3" descr="Fig02-0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386" y="2269209"/>
            <a:ext cx="8838795" cy="4330729"/>
          </a:xfrm>
        </p:spPr>
      </p:pic>
    </p:spTree>
    <p:extLst>
      <p:ext uri="{BB962C8B-B14F-4D97-AF65-F5344CB8AC3E}">
        <p14:creationId xmlns:p14="http://schemas.microsoft.com/office/powerpoint/2010/main" val="356406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3013" y="697029"/>
            <a:ext cx="7772400" cy="1143000"/>
          </a:xfrm>
        </p:spPr>
        <p:txBody>
          <a:bodyPr/>
          <a:lstStyle/>
          <a:p>
            <a:r>
              <a:rPr lang="en-US"/>
              <a:t>The Network Model (continued)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246" y="2245659"/>
            <a:ext cx="9354671" cy="4343400"/>
          </a:xfrm>
        </p:spPr>
        <p:txBody>
          <a:bodyPr>
            <a:normAutofit/>
          </a:bodyPr>
          <a:lstStyle/>
          <a:p>
            <a:r>
              <a:rPr lang="en-US" sz="2800" dirty="0"/>
              <a:t>Disadvantages</a:t>
            </a:r>
          </a:p>
          <a:p>
            <a:pPr lvl="1"/>
            <a:r>
              <a:rPr lang="en-US" sz="2400" dirty="0"/>
              <a:t>Too cumbersome</a:t>
            </a:r>
          </a:p>
          <a:p>
            <a:pPr lvl="1"/>
            <a:r>
              <a:rPr lang="en-US" sz="2400" dirty="0"/>
              <a:t>The lack of ad hoc query capability put heavy pressure on programmers</a:t>
            </a:r>
          </a:p>
          <a:p>
            <a:pPr lvl="1"/>
            <a:r>
              <a:rPr lang="en-US" sz="2400" dirty="0"/>
              <a:t>Any structural change in the database could produce havoc in all application programs that drew data from the database</a:t>
            </a:r>
          </a:p>
          <a:p>
            <a:pPr lvl="1"/>
            <a:r>
              <a:rPr lang="en-US" sz="2400" dirty="0"/>
              <a:t>Many database old-timers can recall the interminable information delays</a:t>
            </a:r>
          </a:p>
        </p:txBody>
      </p:sp>
    </p:spTree>
    <p:extLst>
      <p:ext uri="{BB962C8B-B14F-4D97-AF65-F5344CB8AC3E}">
        <p14:creationId xmlns:p14="http://schemas.microsoft.com/office/powerpoint/2010/main" val="163852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Developed by Codd (IBM) in 1970</a:t>
            </a:r>
          </a:p>
          <a:p>
            <a:r>
              <a:rPr lang="en-US"/>
              <a:t>Considered ingenious but impractical in 1970</a:t>
            </a:r>
          </a:p>
          <a:p>
            <a:r>
              <a:rPr lang="en-US"/>
              <a:t>Conceptually simple </a:t>
            </a:r>
          </a:p>
          <a:p>
            <a:r>
              <a:rPr lang="en-US"/>
              <a:t>Computers lacked power to implement the relational model</a:t>
            </a:r>
          </a:p>
          <a:p>
            <a:r>
              <a:rPr lang="en-US"/>
              <a:t>Today, microcomputers can run sophisticated relational database software</a:t>
            </a:r>
          </a:p>
        </p:txBody>
      </p:sp>
    </p:spTree>
    <p:extLst>
      <p:ext uri="{BB962C8B-B14F-4D97-AF65-F5344CB8AC3E}">
        <p14:creationId xmlns:p14="http://schemas.microsoft.com/office/powerpoint/2010/main" val="339185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Relational Database Management System (RDBMS)</a:t>
            </a:r>
          </a:p>
          <a:p>
            <a:r>
              <a:rPr lang="en-US"/>
              <a:t>Performs same basic functions provided by hierarchical and network DBMS systems, in addition to a host of other functions</a:t>
            </a:r>
          </a:p>
          <a:p>
            <a:r>
              <a:rPr lang="en-US"/>
              <a:t>Most important advantage of the RDBMS is its ability to hide the complexities of the relational model from the user</a:t>
            </a:r>
          </a:p>
        </p:txBody>
      </p:sp>
    </p:spTree>
    <p:extLst>
      <p:ext uri="{BB962C8B-B14F-4D97-AF65-F5344CB8AC3E}">
        <p14:creationId xmlns:p14="http://schemas.microsoft.com/office/powerpoint/2010/main" val="3866125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Table (relations) </a:t>
            </a:r>
          </a:p>
          <a:p>
            <a:pPr lvl="1">
              <a:lnSpc>
                <a:spcPct val="90000"/>
              </a:lnSpc>
            </a:pPr>
            <a:r>
              <a:rPr lang="en-US"/>
              <a:t>Matrix consisting of a series of row/column intersections</a:t>
            </a:r>
          </a:p>
          <a:p>
            <a:pPr lvl="1">
              <a:lnSpc>
                <a:spcPct val="90000"/>
              </a:lnSpc>
            </a:pPr>
            <a:r>
              <a:rPr lang="en-US"/>
              <a:t>Related to each other through sharing a common entity characteristic</a:t>
            </a:r>
          </a:p>
          <a:p>
            <a:pPr>
              <a:lnSpc>
                <a:spcPct val="90000"/>
              </a:lnSpc>
            </a:pPr>
            <a:r>
              <a:rPr lang="en-US"/>
              <a:t>Relational diagram</a:t>
            </a:r>
          </a:p>
          <a:p>
            <a:pPr lvl="1">
              <a:lnSpc>
                <a:spcPct val="90000"/>
              </a:lnSpc>
            </a:pPr>
            <a:r>
              <a:rPr lang="en-US"/>
              <a:t>Representation of relational database’s entities, attributes within those entities, and relationships between those entities</a:t>
            </a:r>
          </a:p>
        </p:txBody>
      </p:sp>
    </p:spTree>
    <p:extLst>
      <p:ext uri="{BB962C8B-B14F-4D97-AF65-F5344CB8AC3E}">
        <p14:creationId xmlns:p14="http://schemas.microsoft.com/office/powerpoint/2010/main" val="3306207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8141" y="701016"/>
            <a:ext cx="7772400" cy="1143000"/>
          </a:xfrm>
        </p:spPr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7912" y="2213810"/>
            <a:ext cx="8644288" cy="38059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Relational Table</a:t>
            </a:r>
          </a:p>
          <a:p>
            <a:pPr lvl="1">
              <a:lnSpc>
                <a:spcPct val="90000"/>
              </a:lnSpc>
            </a:pPr>
            <a:r>
              <a:rPr lang="en-US"/>
              <a:t>Stores a collection of related entities</a:t>
            </a:r>
          </a:p>
          <a:p>
            <a:pPr lvl="2">
              <a:lnSpc>
                <a:spcPct val="90000"/>
              </a:lnSpc>
            </a:pPr>
            <a:r>
              <a:rPr lang="en-US"/>
              <a:t>Resembles a file</a:t>
            </a:r>
          </a:p>
          <a:p>
            <a:pPr>
              <a:lnSpc>
                <a:spcPct val="90000"/>
              </a:lnSpc>
            </a:pPr>
            <a:r>
              <a:rPr lang="en-US"/>
              <a:t>Relational table is purely logical structure</a:t>
            </a:r>
          </a:p>
          <a:p>
            <a:pPr lvl="1">
              <a:lnSpc>
                <a:spcPct val="90000"/>
              </a:lnSpc>
            </a:pPr>
            <a:r>
              <a:rPr lang="en-US"/>
              <a:t>How data are physically stored in the database is of no concern to the user or the designer</a:t>
            </a:r>
          </a:p>
          <a:p>
            <a:pPr lvl="1">
              <a:lnSpc>
                <a:spcPct val="90000"/>
              </a:lnSpc>
            </a:pPr>
            <a:r>
              <a:rPr lang="en-US"/>
              <a:t>This property became the source of a real database revolution</a:t>
            </a:r>
          </a:p>
        </p:txBody>
      </p:sp>
    </p:spTree>
    <p:extLst>
      <p:ext uri="{BB962C8B-B14F-4D97-AF65-F5344CB8AC3E}">
        <p14:creationId xmlns:p14="http://schemas.microsoft.com/office/powerpoint/2010/main" val="271502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57347" name="Picture 3" descr="Fig02-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583" y="2232578"/>
            <a:ext cx="7777812" cy="4383709"/>
          </a:xfrm>
        </p:spPr>
      </p:pic>
    </p:spTree>
    <p:extLst>
      <p:ext uri="{BB962C8B-B14F-4D97-AF65-F5344CB8AC3E}">
        <p14:creationId xmlns:p14="http://schemas.microsoft.com/office/powerpoint/2010/main" val="2452709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pic>
        <p:nvPicPr>
          <p:cNvPr id="59395" name="Picture 3" descr="Fig02-0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215" y="2194472"/>
            <a:ext cx="4219744" cy="4318337"/>
          </a:xfrm>
        </p:spPr>
      </p:pic>
    </p:spTree>
    <p:extLst>
      <p:ext uri="{BB962C8B-B14F-4D97-AF65-F5344CB8AC3E}">
        <p14:creationId xmlns:p14="http://schemas.microsoft.com/office/powerpoint/2010/main" val="200334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Importance of Data Models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models </a:t>
            </a:r>
          </a:p>
          <a:p>
            <a:pPr lvl="1"/>
            <a:r>
              <a:rPr lang="en-US" sz="2800" dirty="0"/>
              <a:t>Relatively simple representations, usually graphical, of complex real-world data structures</a:t>
            </a:r>
          </a:p>
          <a:p>
            <a:pPr lvl="1"/>
            <a:r>
              <a:rPr lang="en-US" sz="2800" dirty="0"/>
              <a:t>Facilitate interaction among the designer, the applications programmer, and the end </a:t>
            </a:r>
            <a:r>
              <a:rPr lang="en-US" sz="2800" dirty="0" smtClean="0"/>
              <a:t>user</a:t>
            </a:r>
          </a:p>
          <a:p>
            <a:r>
              <a:rPr lang="en-US" sz="3200" dirty="0"/>
              <a:t>End-users have different views and needs for data</a:t>
            </a:r>
          </a:p>
          <a:p>
            <a:r>
              <a:rPr lang="en-US" sz="3200" dirty="0"/>
              <a:t>Data model organizes data for various </a:t>
            </a:r>
            <a:r>
              <a:rPr lang="en-US" sz="3200" dirty="0" smtClean="0"/>
              <a:t>users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47401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Relational Model (continued)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531" y="2242686"/>
            <a:ext cx="8865669" cy="4158114"/>
          </a:xfrm>
        </p:spPr>
        <p:txBody>
          <a:bodyPr/>
          <a:lstStyle/>
          <a:p>
            <a:r>
              <a:rPr lang="en-US" sz="2800"/>
              <a:t>Rise to dominance due in part to its powerful and flexible query language</a:t>
            </a:r>
          </a:p>
          <a:p>
            <a:r>
              <a:rPr lang="en-US" sz="2800"/>
              <a:t>Structured Query Language (SQL) allows the user to specify what must be done without specifying how it must be done</a:t>
            </a:r>
          </a:p>
          <a:p>
            <a:r>
              <a:rPr lang="en-US" sz="2800"/>
              <a:t>SQL-based relational database application involves:</a:t>
            </a:r>
          </a:p>
          <a:p>
            <a:pPr lvl="1"/>
            <a:r>
              <a:rPr lang="en-US" sz="2400"/>
              <a:t>User interface</a:t>
            </a:r>
          </a:p>
          <a:p>
            <a:pPr lvl="1"/>
            <a:r>
              <a:rPr lang="en-US" sz="2400"/>
              <a:t>A set of tables stored in the database</a:t>
            </a:r>
          </a:p>
          <a:p>
            <a:pPr lvl="1"/>
            <a:r>
              <a:rPr lang="en-US" sz="2400"/>
              <a:t>SQL engine</a:t>
            </a:r>
          </a:p>
        </p:txBody>
      </p:sp>
    </p:spTree>
    <p:extLst>
      <p:ext uri="{BB962C8B-B14F-4D97-AF65-F5344CB8AC3E}">
        <p14:creationId xmlns:p14="http://schemas.microsoft.com/office/powerpoint/2010/main" val="3983434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Widely accepted and adapted </a:t>
            </a:r>
            <a:r>
              <a:rPr lang="en-US" b="1"/>
              <a:t>graphical tool</a:t>
            </a:r>
            <a:r>
              <a:rPr lang="en-US"/>
              <a:t> for data modeling </a:t>
            </a:r>
          </a:p>
          <a:p>
            <a:r>
              <a:rPr lang="en-US"/>
              <a:t>Introduced by Chen in 1976</a:t>
            </a:r>
          </a:p>
          <a:p>
            <a:r>
              <a:rPr lang="en-US"/>
              <a:t>Graphical representation of entities and their relationships in a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149128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 (continued)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525" y="2184934"/>
            <a:ext cx="9971773" cy="4235117"/>
          </a:xfrm>
        </p:spPr>
        <p:txBody>
          <a:bodyPr>
            <a:normAutofit/>
          </a:bodyPr>
          <a:lstStyle/>
          <a:p>
            <a:r>
              <a:rPr lang="en-US" sz="2800"/>
              <a:t>Entity relationship diagram (ERD)</a:t>
            </a:r>
          </a:p>
          <a:p>
            <a:pPr lvl="1"/>
            <a:r>
              <a:rPr lang="en-US" sz="2600"/>
              <a:t>Uses graphic representations to model database components</a:t>
            </a:r>
          </a:p>
          <a:p>
            <a:pPr lvl="1"/>
            <a:r>
              <a:rPr lang="en-US" sz="2600"/>
              <a:t>Entity is mapped to a relational table</a:t>
            </a:r>
          </a:p>
          <a:p>
            <a:r>
              <a:rPr lang="en-US" sz="2800"/>
              <a:t>Entity instance (or occurrence) is row in table </a:t>
            </a:r>
          </a:p>
          <a:p>
            <a:r>
              <a:rPr lang="en-US" sz="2800"/>
              <a:t>Entity set is collection of like entities</a:t>
            </a:r>
          </a:p>
          <a:p>
            <a:r>
              <a:rPr lang="en-US" sz="2800"/>
              <a:t>Connectivity labels types of relationships</a:t>
            </a:r>
          </a:p>
          <a:p>
            <a:pPr lvl="1"/>
            <a:r>
              <a:rPr lang="en-US" sz="2600"/>
              <a:t>Diamond connected to related entities through a relationship line</a:t>
            </a:r>
          </a:p>
        </p:txBody>
      </p:sp>
    </p:spTree>
    <p:extLst>
      <p:ext uri="{BB962C8B-B14F-4D97-AF65-F5344CB8AC3E}">
        <p14:creationId xmlns:p14="http://schemas.microsoft.com/office/powerpoint/2010/main" val="304281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67587" name="Picture 3" descr="Fig02-0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00" y="2453304"/>
            <a:ext cx="5810976" cy="3365854"/>
          </a:xfrm>
        </p:spPr>
      </p:pic>
    </p:spTree>
    <p:extLst>
      <p:ext uri="{BB962C8B-B14F-4D97-AF65-F5344CB8AC3E}">
        <p14:creationId xmlns:p14="http://schemas.microsoft.com/office/powerpoint/2010/main" val="3233896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Entity Relationship Model (continued)</a:t>
            </a:r>
          </a:p>
        </p:txBody>
      </p:sp>
      <p:pic>
        <p:nvPicPr>
          <p:cNvPr id="69635" name="Picture 3" descr="Fig02-0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933" y="2336800"/>
            <a:ext cx="4760109" cy="3598863"/>
          </a:xfrm>
        </p:spPr>
      </p:pic>
    </p:spTree>
    <p:extLst>
      <p:ext uri="{BB962C8B-B14F-4D97-AF65-F5344CB8AC3E}">
        <p14:creationId xmlns:p14="http://schemas.microsoft.com/office/powerpoint/2010/main" val="931112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Modeled both data and their relationships in a single structure known as an object</a:t>
            </a:r>
          </a:p>
          <a:p>
            <a:r>
              <a:rPr lang="en-US"/>
              <a:t>Object-oriented data model (OODM) is the basis for the object-oriented database management system (OODBMS)</a:t>
            </a:r>
          </a:p>
          <a:p>
            <a:r>
              <a:rPr lang="en-US"/>
              <a:t>OODM is said to be a semantic data model</a:t>
            </a:r>
          </a:p>
        </p:txBody>
      </p:sp>
    </p:spTree>
    <p:extLst>
      <p:ext uri="{BB962C8B-B14F-4D97-AF65-F5344CB8AC3E}">
        <p14:creationId xmlns:p14="http://schemas.microsoft.com/office/powerpoint/2010/main" val="299383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 (continued)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1777" y="2194560"/>
            <a:ext cx="9962147" cy="41773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Object described by its factual content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Like relational model’s entity</a:t>
            </a:r>
          </a:p>
          <a:p>
            <a:pPr>
              <a:lnSpc>
                <a:spcPct val="90000"/>
              </a:lnSpc>
            </a:pPr>
            <a:r>
              <a:rPr lang="en-US" sz="2800"/>
              <a:t>Includes information about relationships between facts within object, and relationships with other objects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Unlike relational model’s entity</a:t>
            </a:r>
          </a:p>
          <a:p>
            <a:pPr>
              <a:lnSpc>
                <a:spcPct val="90000"/>
              </a:lnSpc>
            </a:pPr>
            <a:r>
              <a:rPr lang="en-US" sz="2800"/>
              <a:t>Subsequent OODM development allowed an object to also contain all operations</a:t>
            </a:r>
          </a:p>
          <a:p>
            <a:pPr>
              <a:lnSpc>
                <a:spcPct val="90000"/>
              </a:lnSpc>
            </a:pPr>
            <a:r>
              <a:rPr lang="en-US" sz="2800"/>
              <a:t>Object becomes basic building block for autonomous structures</a:t>
            </a:r>
          </a:p>
        </p:txBody>
      </p:sp>
    </p:spTree>
    <p:extLst>
      <p:ext uri="{BB962C8B-B14F-4D97-AF65-F5344CB8AC3E}">
        <p14:creationId xmlns:p14="http://schemas.microsoft.com/office/powerpoint/2010/main" val="248900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 (continued)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2526" y="2242686"/>
            <a:ext cx="9019674" cy="37009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Object is an abstraction of a real-world entity</a:t>
            </a:r>
          </a:p>
          <a:p>
            <a:pPr>
              <a:lnSpc>
                <a:spcPct val="90000"/>
              </a:lnSpc>
            </a:pPr>
            <a:r>
              <a:rPr lang="en-US" sz="2800"/>
              <a:t>Attributes describe the properties of an object</a:t>
            </a:r>
          </a:p>
          <a:p>
            <a:pPr>
              <a:lnSpc>
                <a:spcPct val="90000"/>
              </a:lnSpc>
            </a:pPr>
            <a:r>
              <a:rPr lang="en-US" sz="2800"/>
              <a:t>Objects that share similar characteristics are grouped in classes</a:t>
            </a:r>
          </a:p>
          <a:p>
            <a:pPr>
              <a:lnSpc>
                <a:spcPct val="90000"/>
              </a:lnSpc>
            </a:pPr>
            <a:r>
              <a:rPr lang="en-US" sz="2800"/>
              <a:t>Classes are organized in a class hierarchy</a:t>
            </a:r>
          </a:p>
          <a:p>
            <a:pPr>
              <a:lnSpc>
                <a:spcPct val="90000"/>
              </a:lnSpc>
            </a:pPr>
            <a:r>
              <a:rPr lang="en-US" sz="2800"/>
              <a:t>Inheritance is the ability of an object within the class hierarchy to inherit the attributes and methods of classes above it</a:t>
            </a:r>
          </a:p>
        </p:txBody>
      </p:sp>
    </p:spTree>
    <p:extLst>
      <p:ext uri="{BB962C8B-B14F-4D97-AF65-F5344CB8AC3E}">
        <p14:creationId xmlns:p14="http://schemas.microsoft.com/office/powerpoint/2010/main" val="2444225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Object Oriented Model (continued)</a:t>
            </a:r>
          </a:p>
        </p:txBody>
      </p:sp>
      <p:pic>
        <p:nvPicPr>
          <p:cNvPr id="77827" name="Picture 3" descr="Fig02-07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00" y="2620987"/>
            <a:ext cx="5810976" cy="3030488"/>
          </a:xfrm>
        </p:spPr>
      </p:pic>
    </p:spTree>
    <p:extLst>
      <p:ext uri="{BB962C8B-B14F-4D97-AF65-F5344CB8AC3E}">
        <p14:creationId xmlns:p14="http://schemas.microsoft.com/office/powerpoint/2010/main" val="391538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Models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Extended Relational Data Model (ERDM)</a:t>
            </a:r>
          </a:p>
          <a:p>
            <a:pPr lvl="1"/>
            <a:r>
              <a:rPr lang="en-US" sz="2400"/>
              <a:t>Semantic data model developed in response to increasing complexity of applications</a:t>
            </a:r>
          </a:p>
          <a:p>
            <a:pPr lvl="1"/>
            <a:r>
              <a:rPr lang="en-US" sz="2400"/>
              <a:t>DBMS based on the ERDM often described as an object/relational database management system (O/RDBMS)</a:t>
            </a:r>
          </a:p>
          <a:p>
            <a:pPr lvl="1"/>
            <a:r>
              <a:rPr lang="en-US" sz="2400"/>
              <a:t>Primarily geared to business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4471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247" y="400704"/>
            <a:ext cx="8126413" cy="6094412"/>
          </a:xfrm>
        </p:spPr>
      </p:pic>
    </p:spTree>
    <p:extLst>
      <p:ext uri="{BB962C8B-B14F-4D97-AF65-F5344CB8AC3E}">
        <p14:creationId xmlns:p14="http://schemas.microsoft.com/office/powerpoint/2010/main" val="270955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Models and the Internet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Internet drastically changed role and scope of database market</a:t>
            </a:r>
          </a:p>
          <a:p>
            <a:r>
              <a:rPr lang="en-US"/>
              <a:t>OODM and ERDM-O/RDM have taken a backseat to development of databases that interface with Internet</a:t>
            </a:r>
          </a:p>
          <a:p>
            <a:r>
              <a:rPr lang="en-US"/>
              <a:t>Dominance of Web has resulted in growing need to manage unstructured information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38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Models: A Summary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Each new data model capitalized on the shortcomings of previous models</a:t>
            </a:r>
          </a:p>
          <a:p>
            <a:r>
              <a:rPr lang="en-US" sz="2800"/>
              <a:t>Common characteristics: </a:t>
            </a:r>
          </a:p>
          <a:p>
            <a:pPr lvl="1"/>
            <a:r>
              <a:rPr lang="en-US" sz="2400"/>
              <a:t>Conceptual simplicity without compromising the semantic completeness of the database</a:t>
            </a:r>
          </a:p>
          <a:p>
            <a:pPr lvl="1"/>
            <a:r>
              <a:rPr lang="en-US" sz="2400"/>
              <a:t>Represent the real world as closely as possible</a:t>
            </a:r>
          </a:p>
          <a:p>
            <a:pPr lvl="1"/>
            <a:r>
              <a:rPr lang="en-US" sz="2400"/>
              <a:t>Representation of real-world transformations (behavior) must comply with consistency and integrity characteristics of any data model</a:t>
            </a:r>
          </a:p>
        </p:txBody>
      </p:sp>
    </p:spTree>
    <p:extLst>
      <p:ext uri="{BB962C8B-B14F-4D97-AF65-F5344CB8AC3E}">
        <p14:creationId xmlns:p14="http://schemas.microsoft.com/office/powerpoint/2010/main" val="226130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Models: A Summary (continued)</a:t>
            </a:r>
          </a:p>
        </p:txBody>
      </p:sp>
      <p:pic>
        <p:nvPicPr>
          <p:cNvPr id="86019" name="Picture 3" descr="Fig02-08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37" y="2336800"/>
            <a:ext cx="5117301" cy="3598863"/>
          </a:xfrm>
        </p:spPr>
      </p:pic>
    </p:spTree>
    <p:extLst>
      <p:ext uri="{BB962C8B-B14F-4D97-AF65-F5344CB8AC3E}">
        <p14:creationId xmlns:p14="http://schemas.microsoft.com/office/powerpoint/2010/main" val="4136918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Degrees of Data Abstraction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Way of classifying data models</a:t>
            </a:r>
          </a:p>
          <a:p>
            <a:r>
              <a:rPr lang="en-US"/>
              <a:t>Many processes begin at high level of abstraction and proceed to an ever-increasing level of detail</a:t>
            </a:r>
          </a:p>
          <a:p>
            <a:r>
              <a:rPr lang="en-US"/>
              <a:t>Designing a usable database follows the same basic process</a:t>
            </a:r>
          </a:p>
        </p:txBody>
      </p:sp>
    </p:spTree>
    <p:extLst>
      <p:ext uri="{BB962C8B-B14F-4D97-AF65-F5344CB8AC3E}">
        <p14:creationId xmlns:p14="http://schemas.microsoft.com/office/powerpoint/2010/main" val="1480892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Degrees of Data Abstraction (continued)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American National Standards Institute (ANSI) Standards Planning and Requirements Committee (SPARC)</a:t>
            </a:r>
          </a:p>
          <a:p>
            <a:pPr lvl="1"/>
            <a:r>
              <a:rPr lang="en-US"/>
              <a:t>Defined a framework for data modeling based on degrees of data abstraction(1970s): </a:t>
            </a:r>
          </a:p>
          <a:p>
            <a:pPr lvl="2"/>
            <a:r>
              <a:rPr lang="en-US"/>
              <a:t>External</a:t>
            </a:r>
          </a:p>
          <a:p>
            <a:pPr lvl="2"/>
            <a:r>
              <a:rPr lang="en-US"/>
              <a:t>Conceptual</a:t>
            </a:r>
          </a:p>
          <a:p>
            <a:pPr lvl="2"/>
            <a:r>
              <a:rPr lang="en-US"/>
              <a:t>Internal </a:t>
            </a:r>
          </a:p>
        </p:txBody>
      </p:sp>
    </p:spTree>
    <p:extLst>
      <p:ext uri="{BB962C8B-B14F-4D97-AF65-F5344CB8AC3E}">
        <p14:creationId xmlns:p14="http://schemas.microsoft.com/office/powerpoint/2010/main" val="718051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Degrees of Data Abstraction (continued)</a:t>
            </a:r>
          </a:p>
        </p:txBody>
      </p:sp>
      <p:pic>
        <p:nvPicPr>
          <p:cNvPr id="92163" name="Picture 3" descr="Fig02-09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33" y="2336800"/>
            <a:ext cx="5195309" cy="3598863"/>
          </a:xfrm>
        </p:spPr>
      </p:pic>
    </p:spTree>
    <p:extLst>
      <p:ext uri="{BB962C8B-B14F-4D97-AF65-F5344CB8AC3E}">
        <p14:creationId xmlns:p14="http://schemas.microsoft.com/office/powerpoint/2010/main" val="3462786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External Model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 users’ view of the data environment</a:t>
            </a:r>
          </a:p>
          <a:p>
            <a:r>
              <a:rPr lang="en-US"/>
              <a:t>Requires that the modeler subdivide set of requirements and constraints into functional modules that can be examined within the framework of their external models</a:t>
            </a:r>
          </a:p>
        </p:txBody>
      </p:sp>
    </p:spTree>
    <p:extLst>
      <p:ext uri="{BB962C8B-B14F-4D97-AF65-F5344CB8AC3E}">
        <p14:creationId xmlns:p14="http://schemas.microsoft.com/office/powerpoint/2010/main" val="2923319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027" y="701016"/>
            <a:ext cx="8981173" cy="1143000"/>
          </a:xfrm>
        </p:spPr>
        <p:txBody>
          <a:bodyPr/>
          <a:lstStyle/>
          <a:p>
            <a:r>
              <a:rPr lang="en-US"/>
              <a:t>The External Model (continued)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1027" y="2483318"/>
            <a:ext cx="9423133" cy="3612682"/>
          </a:xfrm>
        </p:spPr>
        <p:txBody>
          <a:bodyPr>
            <a:normAutofit/>
          </a:bodyPr>
          <a:lstStyle/>
          <a:p>
            <a:r>
              <a:rPr lang="en-US" sz="2800"/>
              <a:t>Advantages:</a:t>
            </a:r>
          </a:p>
          <a:p>
            <a:pPr lvl="1"/>
            <a:r>
              <a:rPr lang="en-US" sz="2400"/>
              <a:t>Easy to identify specific data required to support each business unit’s operations</a:t>
            </a:r>
          </a:p>
          <a:p>
            <a:pPr lvl="1"/>
            <a:r>
              <a:rPr lang="en-US" sz="2400"/>
              <a:t>Facilitates designer’s job by providing feedback about the model’s adequacy</a:t>
            </a:r>
          </a:p>
          <a:p>
            <a:pPr lvl="1"/>
            <a:r>
              <a:rPr lang="en-US" sz="2400"/>
              <a:t>Creation of external models helps to ensure security constraints in the database design</a:t>
            </a:r>
          </a:p>
          <a:p>
            <a:pPr lvl="1"/>
            <a:r>
              <a:rPr lang="en-US" sz="2400"/>
              <a:t>Simplifies application program development </a:t>
            </a:r>
          </a:p>
        </p:txBody>
      </p:sp>
    </p:spTree>
    <p:extLst>
      <p:ext uri="{BB962C8B-B14F-4D97-AF65-F5344CB8AC3E}">
        <p14:creationId xmlns:p14="http://schemas.microsoft.com/office/powerpoint/2010/main" val="4068037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External Model (continued)</a:t>
            </a:r>
          </a:p>
        </p:txBody>
      </p:sp>
      <p:pic>
        <p:nvPicPr>
          <p:cNvPr id="98307" name="Picture 3" descr="Fig02-1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2431963"/>
            <a:ext cx="5798781" cy="3408537"/>
          </a:xfrm>
        </p:spPr>
      </p:pic>
    </p:spTree>
    <p:extLst>
      <p:ext uri="{BB962C8B-B14F-4D97-AF65-F5344CB8AC3E}">
        <p14:creationId xmlns:p14="http://schemas.microsoft.com/office/powerpoint/2010/main" val="91923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653" y="753228"/>
            <a:ext cx="9283529" cy="1080938"/>
          </a:xfrm>
        </p:spPr>
        <p:txBody>
          <a:bodyPr/>
          <a:lstStyle/>
          <a:p>
            <a:r>
              <a:rPr lang="en-US"/>
              <a:t>The Conceptual Model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0653" y="2319688"/>
            <a:ext cx="8971547" cy="3700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Represents global view of the entire database</a:t>
            </a:r>
          </a:p>
          <a:p>
            <a:pPr>
              <a:lnSpc>
                <a:spcPct val="90000"/>
              </a:lnSpc>
            </a:pPr>
            <a:r>
              <a:rPr lang="en-US"/>
              <a:t>Representation of data as viewed by the entire organization</a:t>
            </a:r>
          </a:p>
          <a:p>
            <a:pPr>
              <a:lnSpc>
                <a:spcPct val="90000"/>
              </a:lnSpc>
            </a:pPr>
            <a:r>
              <a:rPr lang="en-US"/>
              <a:t>Basis for identification and high-level description of main data objects, avoiding details</a:t>
            </a:r>
          </a:p>
          <a:p>
            <a:pPr>
              <a:lnSpc>
                <a:spcPct val="90000"/>
              </a:lnSpc>
            </a:pPr>
            <a:r>
              <a:rPr lang="en-US"/>
              <a:t>Most widely used conceptual model is the entity relationship (ER) model</a:t>
            </a:r>
          </a:p>
        </p:txBody>
      </p:sp>
    </p:spTree>
    <p:extLst>
      <p:ext uri="{BB962C8B-B14F-4D97-AF65-F5344CB8AC3E}">
        <p14:creationId xmlns:p14="http://schemas.microsoft.com/office/powerpoint/2010/main" val="426838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502304"/>
            <a:ext cx="7820631" cy="58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332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Conceptual Model (continued)</a:t>
            </a:r>
          </a:p>
        </p:txBody>
      </p:sp>
      <p:pic>
        <p:nvPicPr>
          <p:cNvPr id="102403" name="Picture 3" descr="Fig02-1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217" y="2247565"/>
            <a:ext cx="3966067" cy="4160664"/>
          </a:xfrm>
        </p:spPr>
      </p:pic>
    </p:spTree>
    <p:extLst>
      <p:ext uri="{BB962C8B-B14F-4D97-AF65-F5344CB8AC3E}">
        <p14:creationId xmlns:p14="http://schemas.microsoft.com/office/powerpoint/2010/main" val="2583042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Conceptual Model (continued)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646" y="2271562"/>
            <a:ext cx="9202554" cy="3748238"/>
          </a:xfrm>
        </p:spPr>
        <p:txBody>
          <a:bodyPr>
            <a:normAutofit/>
          </a:bodyPr>
          <a:lstStyle/>
          <a:p>
            <a:r>
              <a:rPr lang="en-US" sz="2800"/>
              <a:t>Provides a relatively easily understood macro level view of data environment</a:t>
            </a:r>
          </a:p>
          <a:p>
            <a:r>
              <a:rPr lang="en-US" sz="2800"/>
              <a:t>Independent of both software and hardware </a:t>
            </a:r>
          </a:p>
          <a:p>
            <a:pPr lvl="1"/>
            <a:r>
              <a:rPr lang="en-US" sz="2400"/>
              <a:t>Does not depend on the DBMS software used to implement the model </a:t>
            </a:r>
          </a:p>
          <a:p>
            <a:pPr lvl="1"/>
            <a:r>
              <a:rPr lang="en-US" sz="2400"/>
              <a:t>Does not depend on the hardware used in the implementation of the model</a:t>
            </a:r>
          </a:p>
          <a:p>
            <a:pPr lvl="1"/>
            <a:r>
              <a:rPr lang="en-US" sz="2400"/>
              <a:t>Changes in either hardware or DBMS software have no effect on the database design at the conceptual level</a:t>
            </a:r>
          </a:p>
        </p:txBody>
      </p:sp>
    </p:spTree>
    <p:extLst>
      <p:ext uri="{BB962C8B-B14F-4D97-AF65-F5344CB8AC3E}">
        <p14:creationId xmlns:p14="http://schemas.microsoft.com/office/powerpoint/2010/main" val="39641253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Internal Model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Representation of the database as “seen” by the DBMS</a:t>
            </a:r>
          </a:p>
          <a:p>
            <a:r>
              <a:rPr lang="en-US"/>
              <a:t>Maps the conceptual model to the DBMS</a:t>
            </a:r>
          </a:p>
          <a:p>
            <a:r>
              <a:rPr lang="en-US"/>
              <a:t>Internal schema depicts a specific representation of an internal model</a:t>
            </a:r>
          </a:p>
        </p:txBody>
      </p:sp>
    </p:spTree>
    <p:extLst>
      <p:ext uri="{BB962C8B-B14F-4D97-AF65-F5344CB8AC3E}">
        <p14:creationId xmlns:p14="http://schemas.microsoft.com/office/powerpoint/2010/main" val="2765160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Internal Model (continued)</a:t>
            </a:r>
          </a:p>
        </p:txBody>
      </p:sp>
      <p:pic>
        <p:nvPicPr>
          <p:cNvPr id="108547" name="Picture 3" descr="Fig02-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88" y="2336800"/>
            <a:ext cx="5531800" cy="3598863"/>
          </a:xfrm>
        </p:spPr>
      </p:pic>
    </p:spTree>
    <p:extLst>
      <p:ext uri="{BB962C8B-B14F-4D97-AF65-F5344CB8AC3E}">
        <p14:creationId xmlns:p14="http://schemas.microsoft.com/office/powerpoint/2010/main" val="2924241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Physical Model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Operates at lowest level of abstraction, describing the way data are saved on storage media such as disks or tapes</a:t>
            </a:r>
          </a:p>
          <a:p>
            <a:r>
              <a:rPr lang="en-US"/>
              <a:t>Software and hardware dependent</a:t>
            </a:r>
          </a:p>
          <a:p>
            <a:r>
              <a:rPr lang="en-US"/>
              <a:t>Requires that database designers have a detailed knowledge of the hardware and software used to implement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364390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Physical Model (continued)</a:t>
            </a:r>
          </a:p>
        </p:txBody>
      </p:sp>
      <p:pic>
        <p:nvPicPr>
          <p:cNvPr id="112643" name="Picture 3" descr="Tbl02-0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30" y="2735242"/>
            <a:ext cx="9496320" cy="2481651"/>
          </a:xfrm>
        </p:spPr>
      </p:pic>
    </p:spTree>
    <p:extLst>
      <p:ext uri="{BB962C8B-B14F-4D97-AF65-F5344CB8AC3E}">
        <p14:creationId xmlns:p14="http://schemas.microsoft.com/office/powerpoint/2010/main" val="37613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321" y="2589196"/>
            <a:ext cx="9301879" cy="3430604"/>
          </a:xfrm>
        </p:spPr>
        <p:txBody>
          <a:bodyPr/>
          <a:lstStyle/>
          <a:p>
            <a:r>
              <a:rPr lang="en-US"/>
              <a:t>A data model is a (relatively) simple abstraction of a complex real-world data environment</a:t>
            </a:r>
          </a:p>
          <a:p>
            <a:r>
              <a:rPr lang="en-US"/>
              <a:t>Basic data modeling components are:</a:t>
            </a:r>
          </a:p>
          <a:p>
            <a:pPr lvl="1"/>
            <a:r>
              <a:rPr lang="en-US"/>
              <a:t>Entities</a:t>
            </a:r>
          </a:p>
          <a:p>
            <a:pPr lvl="1"/>
            <a:r>
              <a:rPr lang="en-US"/>
              <a:t>Attributes</a:t>
            </a:r>
          </a:p>
          <a:p>
            <a:pPr lvl="1"/>
            <a:r>
              <a:rPr lang="en-US"/>
              <a:t>Relationships</a:t>
            </a:r>
          </a:p>
          <a:p>
            <a:pPr lvl="1"/>
            <a:r>
              <a:rPr lang="en-US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9019223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Hierarchical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Depicts a set of one-to-many (1:M) relationships between a parent and its children segments</a:t>
            </a:r>
          </a:p>
          <a:p>
            <a:pPr>
              <a:lnSpc>
                <a:spcPct val="90000"/>
              </a:lnSpc>
            </a:pPr>
            <a:r>
              <a:rPr lang="en-US" sz="2800"/>
              <a:t>Network data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Uses sets to represent 1:M relationships between record types</a:t>
            </a:r>
          </a:p>
          <a:p>
            <a:pPr>
              <a:lnSpc>
                <a:spcPct val="90000"/>
              </a:lnSpc>
            </a:pPr>
            <a:r>
              <a:rPr lang="en-US" sz="2800"/>
              <a:t>Relational model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Current database implementation standard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ER model is a popular graphical tool for data modeling that complements the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42089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(continued)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Object is basic modeling structure of object oriented data model</a:t>
            </a:r>
          </a:p>
          <a:p>
            <a:r>
              <a:rPr lang="en-US" sz="2800"/>
              <a:t>The relational model has adopted many object-oriented extensions to become the extended relational data model (ERDM)</a:t>
            </a:r>
          </a:p>
          <a:p>
            <a:r>
              <a:rPr lang="en-US" sz="2800"/>
              <a:t>Data modeling requirements are a function of different data views (global vs. local) and level of data abstraction</a:t>
            </a: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143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http://franzy.yolasite.com/resources/Data%20Models.ppt</a:t>
            </a:r>
          </a:p>
        </p:txBody>
      </p:sp>
    </p:spTree>
    <p:extLst>
      <p:ext uri="{BB962C8B-B14F-4D97-AF65-F5344CB8AC3E}">
        <p14:creationId xmlns:p14="http://schemas.microsoft.com/office/powerpoint/2010/main" val="6746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Basic Building Blocks</a:t>
            </a:r>
            <a:endParaRPr lang="id-ID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0078"/>
              </p:ext>
            </p:extLst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7329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Thank You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Achmad Solichin</a:t>
            </a:r>
          </a:p>
          <a:p>
            <a:r>
              <a:rPr lang="en-ID" smtClean="0">
                <a:hlinkClick r:id="rId2"/>
              </a:rPr>
              <a:t>achmatim@gmail.com</a:t>
            </a:r>
            <a:r>
              <a:rPr lang="en-ID" smtClean="0"/>
              <a:t> | </a:t>
            </a:r>
            <a:r>
              <a:rPr lang="en-ID" smtClean="0">
                <a:hlinkClick r:id="rId3"/>
              </a:rPr>
              <a:t>achmad.solichin@budiluhur.ac.id</a:t>
            </a:r>
            <a:endParaRPr lang="en-ID" smtClean="0"/>
          </a:p>
          <a:p>
            <a:r>
              <a:rPr lang="en-ID" smtClean="0"/>
              <a:t>@achmatim</a:t>
            </a:r>
          </a:p>
          <a:p>
            <a:r>
              <a:rPr lang="en-ID" smtClean="0"/>
              <a:t>Universitas Budi Luhur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75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Brief, precise, and unambiguous descriptions of a policies, procedures, or principles within a specific organization</a:t>
            </a:r>
          </a:p>
          <a:p>
            <a:r>
              <a:rPr lang="en-US" sz="2800" dirty="0"/>
              <a:t>Apply to any organization that stores and uses data to generate information</a:t>
            </a:r>
          </a:p>
          <a:p>
            <a:r>
              <a:rPr lang="en-US" sz="2800" dirty="0"/>
              <a:t>Description of operations that help to create and enforce actions within that organization’s </a:t>
            </a:r>
            <a:r>
              <a:rPr lang="en-US" sz="2800" dirty="0" smtClean="0"/>
              <a:t>environment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92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Rules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Must be rendered in writing </a:t>
            </a:r>
          </a:p>
          <a:p>
            <a:r>
              <a:rPr lang="en-US" sz="2800" dirty="0"/>
              <a:t>Must be kept up to date</a:t>
            </a:r>
          </a:p>
          <a:p>
            <a:r>
              <a:rPr lang="en-US" sz="2800" dirty="0"/>
              <a:t>Sometimes are external to the organization</a:t>
            </a:r>
          </a:p>
          <a:p>
            <a:r>
              <a:rPr lang="en-US" sz="2800" dirty="0"/>
              <a:t>Must be easy to understand and widely disseminated</a:t>
            </a:r>
          </a:p>
          <a:p>
            <a:r>
              <a:rPr lang="en-US" sz="2800" dirty="0"/>
              <a:t>Describe characteristics of the data as viewed by the company</a:t>
            </a:r>
          </a:p>
        </p:txBody>
      </p:sp>
    </p:spTree>
    <p:extLst>
      <p:ext uri="{BB962C8B-B14F-4D97-AF65-F5344CB8AC3E}">
        <p14:creationId xmlns:p14="http://schemas.microsoft.com/office/powerpoint/2010/main" val="820784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Sources</a:t>
            </a:r>
            <a:r>
              <a:rPr lang="id-ID" dirty="0"/>
              <a:t> of Business </a:t>
            </a:r>
            <a:r>
              <a:rPr lang="id-ID" dirty="0" err="1"/>
              <a:t>Rules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Company managers</a:t>
            </a:r>
          </a:p>
          <a:p>
            <a:r>
              <a:rPr lang="en-US" sz="2800" dirty="0"/>
              <a:t>Policy makers</a:t>
            </a:r>
          </a:p>
          <a:p>
            <a:r>
              <a:rPr lang="en-US" sz="2800" dirty="0"/>
              <a:t>Department managers</a:t>
            </a:r>
          </a:p>
          <a:p>
            <a:r>
              <a:rPr lang="en-US" sz="2800" dirty="0"/>
              <a:t>Written documentation</a:t>
            </a:r>
          </a:p>
          <a:p>
            <a:pPr lvl="1"/>
            <a:r>
              <a:rPr lang="en-US" sz="2400" dirty="0"/>
              <a:t>Procedures</a:t>
            </a:r>
          </a:p>
          <a:p>
            <a:pPr lvl="1"/>
            <a:r>
              <a:rPr lang="en-US" sz="2400" dirty="0"/>
              <a:t>Standards</a:t>
            </a:r>
          </a:p>
          <a:p>
            <a:pPr lvl="1"/>
            <a:r>
              <a:rPr lang="en-US" sz="2400" dirty="0"/>
              <a:t>Operations manuals</a:t>
            </a:r>
          </a:p>
          <a:p>
            <a:r>
              <a:rPr lang="en-US" sz="2800" dirty="0"/>
              <a:t>Direct interviews with end </a:t>
            </a:r>
            <a:r>
              <a:rPr lang="en-US" sz="2800" dirty="0" smtClean="0"/>
              <a:t>users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87327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2043</TotalTime>
  <Words>1957</Words>
  <Application>Microsoft Office PowerPoint</Application>
  <PresentationFormat>Widescreen</PresentationFormat>
  <Paragraphs>319</Paragraphs>
  <Slides>60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Trebuchet MS</vt:lpstr>
      <vt:lpstr>Berlin</vt:lpstr>
      <vt:lpstr>02 - Data Models</vt:lpstr>
      <vt:lpstr>Objectives</vt:lpstr>
      <vt:lpstr>The Importance of Data Models</vt:lpstr>
      <vt:lpstr>PowerPoint Presentation</vt:lpstr>
      <vt:lpstr>PowerPoint Presentation</vt:lpstr>
      <vt:lpstr>Data Model Basic Building Blocks</vt:lpstr>
      <vt:lpstr>Business Rules</vt:lpstr>
      <vt:lpstr>Business Rules</vt:lpstr>
      <vt:lpstr>Sources of Business Rules</vt:lpstr>
      <vt:lpstr>Translating Business Rules into Data Model Components</vt:lpstr>
      <vt:lpstr>Translating Business Rules into Data Model Components</vt:lpstr>
      <vt:lpstr>The Evolution of Data Models</vt:lpstr>
      <vt:lpstr>The Hierarchical Model</vt:lpstr>
      <vt:lpstr>The Hierarchical Model (continued)</vt:lpstr>
      <vt:lpstr>The Hierarchical Model (continued)</vt:lpstr>
      <vt:lpstr>The Hierarchical Model (continued)</vt:lpstr>
      <vt:lpstr>The Hierarchical Model (continued)</vt:lpstr>
      <vt:lpstr>The Network Model</vt:lpstr>
      <vt:lpstr>The Network Model (continued)</vt:lpstr>
      <vt:lpstr>The Network Model (continued)</vt:lpstr>
      <vt:lpstr>The Network Model (continued)</vt:lpstr>
      <vt:lpstr>The Network Model (continued)</vt:lpstr>
      <vt:lpstr>The Network Model (continued)</vt:lpstr>
      <vt:lpstr>The Relational Model</vt:lpstr>
      <vt:lpstr>The Relational Model (continued)</vt:lpstr>
      <vt:lpstr>The Relational Model (continued)</vt:lpstr>
      <vt:lpstr>The Relational Model (continued)</vt:lpstr>
      <vt:lpstr>The Relational Model (continued)</vt:lpstr>
      <vt:lpstr>The Relational Model (continued)</vt:lpstr>
      <vt:lpstr>The Relational Model (continued)</vt:lpstr>
      <vt:lpstr>The Entity Relationship Model</vt:lpstr>
      <vt:lpstr>The Entity Relationship Model (continued)</vt:lpstr>
      <vt:lpstr>The Entity Relationship Model (continued)</vt:lpstr>
      <vt:lpstr>The Entity Relationship Model (continued)</vt:lpstr>
      <vt:lpstr>The Object Oriented Model</vt:lpstr>
      <vt:lpstr>The Object Oriented Model (continued)</vt:lpstr>
      <vt:lpstr>The Object Oriented Model (continued)</vt:lpstr>
      <vt:lpstr>The Object Oriented Model (continued)</vt:lpstr>
      <vt:lpstr>Other Models</vt:lpstr>
      <vt:lpstr>Database Models and the Internet</vt:lpstr>
      <vt:lpstr>Data Models: A Summary</vt:lpstr>
      <vt:lpstr>Data Models: A Summary (continued)</vt:lpstr>
      <vt:lpstr>Degrees of Data Abstraction</vt:lpstr>
      <vt:lpstr>Degrees of Data Abstraction (continued)</vt:lpstr>
      <vt:lpstr>Degrees of Data Abstraction (continued)</vt:lpstr>
      <vt:lpstr>The External Model</vt:lpstr>
      <vt:lpstr>The External Model (continued)</vt:lpstr>
      <vt:lpstr>The External Model (continued)</vt:lpstr>
      <vt:lpstr>The Conceptual Model</vt:lpstr>
      <vt:lpstr>The Conceptual Model (continued)</vt:lpstr>
      <vt:lpstr>The Conceptual Model (continued)</vt:lpstr>
      <vt:lpstr>The Internal Model</vt:lpstr>
      <vt:lpstr>The Internal Model (continued)</vt:lpstr>
      <vt:lpstr>The Physical Model</vt:lpstr>
      <vt:lpstr>The Physical Model (continued)</vt:lpstr>
      <vt:lpstr>Summary</vt:lpstr>
      <vt:lpstr>Summary (continued)</vt:lpstr>
      <vt:lpstr>Summary (continued)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Management</dc:title>
  <dc:creator>Achmad Solichin</dc:creator>
  <cp:lastModifiedBy>Achmad Solichin</cp:lastModifiedBy>
  <cp:revision>74</cp:revision>
  <dcterms:created xsi:type="dcterms:W3CDTF">2017-08-25T21:47:57Z</dcterms:created>
  <dcterms:modified xsi:type="dcterms:W3CDTF">2020-09-30T07:39:05Z</dcterms:modified>
</cp:coreProperties>
</file>