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00" r:id="rId2"/>
    <p:sldId id="717" r:id="rId3"/>
    <p:sldId id="474" r:id="rId4"/>
    <p:sldId id="703" r:id="rId5"/>
    <p:sldId id="627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678" r:id="rId20"/>
    <p:sldId id="700" r:id="rId21"/>
    <p:sldId id="699" r:id="rId22"/>
    <p:sldId id="724" r:id="rId23"/>
    <p:sldId id="682" r:id="rId24"/>
    <p:sldId id="722" r:id="rId25"/>
    <p:sldId id="697" r:id="rId26"/>
    <p:sldId id="696" r:id="rId27"/>
    <p:sldId id="695" r:id="rId28"/>
    <p:sldId id="694" r:id="rId29"/>
    <p:sldId id="693" r:id="rId30"/>
    <p:sldId id="692" r:id="rId31"/>
    <p:sldId id="691" r:id="rId32"/>
    <p:sldId id="690" r:id="rId33"/>
    <p:sldId id="689" r:id="rId34"/>
    <p:sldId id="688" r:id="rId35"/>
    <p:sldId id="687" r:id="rId36"/>
    <p:sldId id="686" r:id="rId37"/>
    <p:sldId id="685" r:id="rId38"/>
    <p:sldId id="723" r:id="rId39"/>
    <p:sldId id="721" r:id="rId40"/>
    <p:sldId id="720" r:id="rId41"/>
    <p:sldId id="719" r:id="rId42"/>
    <p:sldId id="729" r:id="rId43"/>
    <p:sldId id="718" r:id="rId44"/>
    <p:sldId id="681" r:id="rId45"/>
    <p:sldId id="680" r:id="rId46"/>
    <p:sldId id="679" r:id="rId47"/>
    <p:sldId id="72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00"/>
    <a:srgbClr val="FFFF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1061E80-BC08-43A3-9CD5-FA5ACBCD4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E67F08-1320-476B-AA72-4B88906A8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F74B7D-2075-4FFA-9D2B-571005DC5E80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9DA00E-4629-480D-BCAC-496B3C0929F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20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8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37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12202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6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3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9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8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09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0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3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16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7" name="Rectangle 2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Titles Can Be Long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the Top Level of the Slide Text</a:t>
            </a:r>
          </a:p>
          <a:p>
            <a:pPr lvl="1"/>
            <a:r>
              <a:rPr lang="en-US" altLang="en-US" smtClean="0"/>
              <a:t>This Is the Second Level of the Slide Text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b="1" smtClean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0D95A54-F8C1-4982-BDE4-50967AC59062}" type="slidenum">
              <a:rPr lang="en-US" altLang="en-US" sz="1000" b="1" smtClean="0">
                <a:solidFill>
                  <a:srgbClr val="FFFFFF"/>
                </a:solidFill>
                <a:latin typeface="Futura Md BT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1000" b="1" smtClean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sz="4800" b="1" smtClean="0">
                <a:solidFill>
                  <a:schemeClr val="tx1"/>
                </a:solidFill>
              </a:rPr>
              <a:t>Rancangan Logis DB</a:t>
            </a:r>
            <a:endParaRPr lang="en-US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3200" b="1" kern="0">
                <a:latin typeface="+mn-lt"/>
              </a:rPr>
              <a:t>Magister Ilmu </a:t>
            </a:r>
            <a:r>
              <a:rPr lang="en-US" sz="3200" b="1" kern="0" smtClean="0">
                <a:latin typeface="+mn-lt"/>
              </a:rPr>
              <a:t>Komputer /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200" b="1" kern="0" smtClean="0">
                <a:latin typeface="+mn-lt"/>
              </a:rPr>
              <a:t>Magister Manajemen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2800" b="1" kern="0" smtClean="0">
                <a:latin typeface="+mn-lt"/>
              </a:rPr>
              <a:t>Universitas </a:t>
            </a:r>
            <a:r>
              <a:rPr lang="en-US" sz="2800" b="1" kern="0" dirty="0">
                <a:latin typeface="+mn-lt"/>
              </a:rPr>
              <a:t>Budi </a:t>
            </a:r>
            <a:r>
              <a:rPr lang="en-US" sz="2800" b="1" kern="0" dirty="0" err="1">
                <a:latin typeface="+mn-lt"/>
              </a:rPr>
              <a:t>Luhur</a:t>
            </a:r>
            <a:endParaRPr lang="en-US" sz="3600" b="1" i="1" kern="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124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Futura Md BT" pitchFamily="34" charset="0"/>
              </a:defRPr>
            </a:lvl9pPr>
          </a:lstStyle>
          <a:p>
            <a:pPr algn="ctr" eaLnBrk="1" hangingPunct="1"/>
            <a:r>
              <a:rPr lang="en-US" altLang="en-US" sz="2000" b="1" kern="0" smtClean="0">
                <a:solidFill>
                  <a:schemeClr val="tx1"/>
                </a:solidFill>
              </a:rPr>
              <a:t>Manajemen Data (CS201) &amp; Manajemen Basisdata (MM550)</a:t>
            </a:r>
            <a:endParaRPr lang="en-US" altLang="en-US" sz="2000" b="1" kern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95813"/>
            <a:ext cx="762000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238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satu-ke-banyak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62000" y="914400"/>
            <a:ext cx="762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7162800" y="4800600"/>
            <a:ext cx="13716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23925"/>
            <a:ext cx="40386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banyak-ke-banyak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953000" y="9144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pic>
        <p:nvPicPr>
          <p:cNvPr id="16389" name="Picture 7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6388"/>
            <a:ext cx="46482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28600" y="1600200"/>
            <a:ext cx="419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32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769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033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057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satu-ke-satu</a:t>
            </a:r>
          </a:p>
        </p:txBody>
      </p:sp>
      <p:sp>
        <p:nvSpPr>
          <p:cNvPr id="17413" name="Rectangle 1030"/>
          <p:cNvSpPr>
            <a:spLocks noChangeArrowheads="1"/>
          </p:cNvSpPr>
          <p:nvPr/>
        </p:nvSpPr>
        <p:spPr bwMode="auto">
          <a:xfrm>
            <a:off x="685800" y="914400"/>
            <a:ext cx="7696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31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434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030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66800"/>
            <a:ext cx="458152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Entitas Asosiatif</a:t>
            </a:r>
          </a:p>
        </p:txBody>
      </p:sp>
      <p:sp>
        <p:nvSpPr>
          <p:cNvPr id="18437" name="Rectangle 1029"/>
          <p:cNvSpPr>
            <a:spLocks noChangeArrowheads="1"/>
          </p:cNvSpPr>
          <p:nvPr/>
        </p:nvSpPr>
        <p:spPr bwMode="auto">
          <a:xfrm>
            <a:off x="0" y="9144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Entitas Asosiatif ber-ID</a:t>
            </a:r>
          </a:p>
        </p:txBody>
      </p:sp>
      <p:pic>
        <p:nvPicPr>
          <p:cNvPr id="19459" name="Picture 1031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620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30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1550"/>
            <a:ext cx="7620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1029"/>
          <p:cNvSpPr>
            <a:spLocks noChangeArrowheads="1"/>
          </p:cNvSpPr>
          <p:nvPr/>
        </p:nvSpPr>
        <p:spPr bwMode="auto">
          <a:xfrm>
            <a:off x="0" y="914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Unary</a:t>
            </a:r>
          </a:p>
        </p:txBody>
      </p:sp>
      <p:pic>
        <p:nvPicPr>
          <p:cNvPr id="20483" name="Picture 1031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762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030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0" y="914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Unary</a:t>
            </a:r>
          </a:p>
        </p:txBody>
      </p:sp>
      <p:pic>
        <p:nvPicPr>
          <p:cNvPr id="21507" name="Picture 1031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7620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030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62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029"/>
          <p:cNvSpPr>
            <a:spLocks noChangeArrowheads="1"/>
          </p:cNvSpPr>
          <p:nvPr/>
        </p:nvSpPr>
        <p:spPr bwMode="auto">
          <a:xfrm>
            <a:off x="0" y="914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Ternary</a:t>
            </a:r>
          </a:p>
        </p:txBody>
      </p:sp>
      <p:pic>
        <p:nvPicPr>
          <p:cNvPr id="22531" name="Picture 6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572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23925"/>
            <a:ext cx="43434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31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8200"/>
            <a:ext cx="44196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30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72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Relasi Subtipe/Supertipe</a:t>
            </a:r>
          </a:p>
        </p:txBody>
      </p:sp>
      <p:sp>
        <p:nvSpPr>
          <p:cNvPr id="23557" name="Rectangle 1029"/>
          <p:cNvSpPr>
            <a:spLocks noChangeArrowheads="1"/>
          </p:cNvSpPr>
          <p:nvPr/>
        </p:nvSpPr>
        <p:spPr bwMode="auto">
          <a:xfrm>
            <a:off x="0" y="914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Garis Besar Kuliah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folHlink"/>
                </a:solidFill>
              </a:rPr>
              <a:t>Review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Pengembangan Model Konseptual</a:t>
            </a:r>
            <a:endParaRPr lang="en-US" altLang="en-US" sz="32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sz="3600" smtClean="0">
                <a:solidFill>
                  <a:schemeClr val="folHlink"/>
                </a:solidFill>
              </a:rPr>
              <a:t>Pemodelan dan Rancangan Logis Database</a:t>
            </a:r>
          </a:p>
          <a:p>
            <a:pPr eaLnBrk="1" hangingPunct="1"/>
            <a:r>
              <a:rPr lang="en-US" altLang="en-US" sz="3600" smtClean="0"/>
              <a:t>Normalisasi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Pengembangan Model Konsepsual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362200" y="3200400"/>
            <a:ext cx="1447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495800" y="3200400"/>
            <a:ext cx="1447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Logis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696200" y="2819400"/>
            <a:ext cx="762000" cy="1295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7239000" y="3276600"/>
            <a:ext cx="762000" cy="1295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000">
              <a:solidFill>
                <a:schemeClr val="bg1"/>
              </a:solidFill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5908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04800" y="24384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04800" y="32004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114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4800" y="487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8194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1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33400" y="22066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1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434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2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9436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3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5438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4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57200" y="29686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2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57200" y="38830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3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57200" y="46450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73914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7912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1910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1676400" y="2667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1676400" y="3429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1676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V="1">
            <a:off x="1676400" y="38862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3810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59436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6477000" y="2667000"/>
            <a:ext cx="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4191000" y="2743200"/>
            <a:ext cx="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315200" y="3260725"/>
            <a:ext cx="152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 flipV="1">
            <a:off x="3276600" y="22098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 flipV="1">
            <a:off x="4876800" y="22098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5181600" y="2209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V="1">
            <a:off x="5181600" y="22098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80" name="AutoShape 36"/>
          <p:cNvSpPr>
            <a:spLocks noChangeArrowheads="1"/>
          </p:cNvSpPr>
          <p:nvPr/>
        </p:nvSpPr>
        <p:spPr bwMode="auto">
          <a:xfrm>
            <a:off x="2819400" y="4953000"/>
            <a:ext cx="485775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Teori normalisasi didasari oleh observasi bahwa relasi dengan ciri-ciri tertentu lebih efektif untuk memasukkan, mengubah, dan menghapus data dibanding relasi-relasi dengan data yang sama</a:t>
            </a:r>
          </a:p>
          <a:p>
            <a:pPr eaLnBrk="1" hangingPunct="1"/>
            <a:r>
              <a:rPr lang="en-US" altLang="en-US" sz="3600" smtClean="0"/>
              <a:t>Normalisasi adalah proses bertahap, mulai dengan relasi yang “tak-ternormalisir”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Normal Form Pertama (1NF)</a:t>
            </a:r>
          </a:p>
          <a:p>
            <a:pPr eaLnBrk="1" hangingPunct="1"/>
            <a:r>
              <a:rPr lang="en-US" altLang="en-US" sz="2800" b="1" smtClean="0"/>
              <a:t>Normal Form Kedua (2NF)</a:t>
            </a:r>
          </a:p>
          <a:p>
            <a:pPr eaLnBrk="1" hangingPunct="1"/>
            <a:r>
              <a:rPr lang="en-US" altLang="en-US" sz="2800" b="1" smtClean="0"/>
              <a:t>Normal Form Ketiga (3NF)</a:t>
            </a:r>
          </a:p>
          <a:p>
            <a:pPr eaLnBrk="1" hangingPunct="1"/>
            <a:r>
              <a:rPr lang="en-US" altLang="en-US" sz="2800" b="1" smtClean="0"/>
              <a:t>Boyce-Codd Normal Form (BCNF)</a:t>
            </a:r>
          </a:p>
          <a:p>
            <a:pPr eaLnBrk="1" hangingPunct="1"/>
            <a:r>
              <a:rPr lang="en-US" altLang="en-US" sz="2800" smtClean="0"/>
              <a:t>Normal Form Keempat (4NF)</a:t>
            </a:r>
          </a:p>
          <a:p>
            <a:pPr eaLnBrk="1" hangingPunct="1"/>
            <a:r>
              <a:rPr lang="en-US" altLang="en-US" sz="2800" smtClean="0"/>
              <a:t>Normal Form Kelima (5NF) atau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Projection-Join Normal Form (PJ/NF)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Catatan: Fagin </a:t>
            </a:r>
          </a:p>
          <a:p>
            <a:pPr eaLnBrk="1" hangingPunct="1">
              <a:buFontTx/>
              <a:buChar char="-"/>
            </a:pPr>
            <a:r>
              <a:rPr lang="en-US" altLang="en-US" sz="2800" smtClean="0"/>
              <a:t>Domain-Key Normal Form (DK/NF) smdg 5NF</a:t>
            </a:r>
          </a:p>
          <a:p>
            <a:pPr eaLnBrk="1" hangingPunct="1">
              <a:buFontTx/>
              <a:buChar char="-"/>
            </a:pPr>
            <a:r>
              <a:rPr lang="en-US" altLang="en-US" sz="2800" smtClean="0"/>
              <a:t>(3,3)NF di antara 3NF dan 4NF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FFFFFF"/>
                </a:solidFill>
                <a:latin typeface="Futura Md BT" pitchFamily="34" charset="0"/>
              </a:rPr>
              <a:t>Normalisasi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772400" y="2971800"/>
            <a:ext cx="1295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7696200" y="990600"/>
            <a:ext cx="1371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76200" y="10668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52400" y="2514600"/>
            <a:ext cx="16002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55" name="WordArt 13"/>
          <p:cNvSpPr>
            <a:spLocks noChangeArrowheads="1" noChangeShapeType="1" noTextEdit="1"/>
          </p:cNvSpPr>
          <p:nvPr/>
        </p:nvSpPr>
        <p:spPr bwMode="auto">
          <a:xfrm>
            <a:off x="3200400" y="1143000"/>
            <a:ext cx="3124200" cy="1676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051092"/>
              </a:avLst>
            </a:prstTxWarp>
          </a:bodyPr>
          <a:lstStyle/>
          <a:p>
            <a:pPr algn="ctr"/>
            <a:r>
              <a:rPr lang="en-ID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Relations</a:t>
            </a:r>
          </a:p>
        </p:txBody>
      </p:sp>
      <p:sp>
        <p:nvSpPr>
          <p:cNvPr id="27656" name="WordArt 14"/>
          <p:cNvSpPr>
            <a:spLocks noChangeArrowheads="1" noChangeShapeType="1" noTextEdit="1"/>
          </p:cNvSpPr>
          <p:nvPr/>
        </p:nvSpPr>
        <p:spPr bwMode="auto">
          <a:xfrm>
            <a:off x="3505200" y="1905000"/>
            <a:ext cx="2667000" cy="1447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110348"/>
              </a:avLst>
            </a:prstTxWarp>
          </a:bodyPr>
          <a:lstStyle/>
          <a:p>
            <a:pPr algn="ctr"/>
            <a:r>
              <a:rPr lang="en-ID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</a:p>
        </p:txBody>
      </p:sp>
      <p:sp>
        <p:nvSpPr>
          <p:cNvPr id="27657" name="WordArt 15"/>
          <p:cNvSpPr>
            <a:spLocks noChangeArrowheads="1" noChangeShapeType="1" noTextEdit="1"/>
          </p:cNvSpPr>
          <p:nvPr/>
        </p:nvSpPr>
        <p:spPr bwMode="auto">
          <a:xfrm>
            <a:off x="3505200" y="2286000"/>
            <a:ext cx="2514600" cy="1828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ID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</a:p>
        </p:txBody>
      </p:sp>
      <p:sp>
        <p:nvSpPr>
          <p:cNvPr id="27658" name="WordArt 17"/>
          <p:cNvSpPr>
            <a:spLocks noChangeArrowheads="1" noChangeShapeType="1" noTextEdit="1"/>
          </p:cNvSpPr>
          <p:nvPr/>
        </p:nvSpPr>
        <p:spPr bwMode="auto">
          <a:xfrm>
            <a:off x="3810000" y="2667000"/>
            <a:ext cx="1882775" cy="1752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ID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</a:p>
        </p:txBody>
      </p:sp>
      <p:sp>
        <p:nvSpPr>
          <p:cNvPr id="27659" name="AutoShape 22"/>
          <p:cNvSpPr>
            <a:spLocks/>
          </p:cNvSpPr>
          <p:nvPr/>
        </p:nvSpPr>
        <p:spPr bwMode="auto">
          <a:xfrm>
            <a:off x="7772400" y="990600"/>
            <a:ext cx="1371600" cy="1831975"/>
          </a:xfrm>
          <a:prstGeom prst="accentCallout2">
            <a:avLst>
              <a:gd name="adj1" fmla="val 6241"/>
              <a:gd name="adj2" fmla="val -5556"/>
              <a:gd name="adj3" fmla="val 6241"/>
              <a:gd name="adj4" fmla="val -46528"/>
              <a:gd name="adj5" fmla="val 34833"/>
              <a:gd name="adj6" fmla="val -8796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Dependensi fungsional atribut non-key (dengan nilai atomis) kepada key primer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7660" name="Rectangle 23"/>
          <p:cNvSpPr>
            <a:spLocks noChangeArrowheads="1"/>
          </p:cNvSpPr>
          <p:nvPr/>
        </p:nvSpPr>
        <p:spPr bwMode="auto">
          <a:xfrm>
            <a:off x="7239000" y="281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1" name="AutoShape 24"/>
          <p:cNvSpPr>
            <a:spLocks/>
          </p:cNvSpPr>
          <p:nvPr/>
        </p:nvSpPr>
        <p:spPr bwMode="auto">
          <a:xfrm>
            <a:off x="7848600" y="2971800"/>
            <a:ext cx="1371600" cy="1831975"/>
          </a:xfrm>
          <a:prstGeom prst="accentCallout2">
            <a:avLst>
              <a:gd name="adj1" fmla="val 6241"/>
              <a:gd name="adj2" fmla="val -5556"/>
              <a:gd name="adj3" fmla="val 6241"/>
              <a:gd name="adj4" fmla="val -37384"/>
              <a:gd name="adj5" fmla="val -50088"/>
              <a:gd name="adj6" fmla="val -9664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Dependensi fungsional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penuh atribut non-key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kepada key primer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27662" name="AutoShape 25"/>
          <p:cNvSpPr>
            <a:spLocks/>
          </p:cNvSpPr>
          <p:nvPr/>
        </p:nvSpPr>
        <p:spPr bwMode="auto">
          <a:xfrm>
            <a:off x="76200" y="1066800"/>
            <a:ext cx="1600200" cy="1343025"/>
          </a:xfrm>
          <a:prstGeom prst="accentCallout2">
            <a:avLst>
              <a:gd name="adj1" fmla="val 8509"/>
              <a:gd name="adj2" fmla="val 104764"/>
              <a:gd name="adj3" fmla="val 8509"/>
              <a:gd name="adj4" fmla="val 164185"/>
              <a:gd name="adj5" fmla="val 98699"/>
              <a:gd name="adj6" fmla="val 25981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Tidak ada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dependensi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transitif antar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atribut-atribut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non-key</a:t>
            </a:r>
          </a:p>
        </p:txBody>
      </p:sp>
      <p:sp>
        <p:nvSpPr>
          <p:cNvPr id="27663" name="AutoShape 26"/>
          <p:cNvSpPr>
            <a:spLocks/>
          </p:cNvSpPr>
          <p:nvPr/>
        </p:nvSpPr>
        <p:spPr bwMode="auto">
          <a:xfrm>
            <a:off x="152400" y="2514600"/>
            <a:ext cx="1524000" cy="1831975"/>
          </a:xfrm>
          <a:prstGeom prst="accentCallout2">
            <a:avLst>
              <a:gd name="adj1" fmla="val 6241"/>
              <a:gd name="adj2" fmla="val 105000"/>
              <a:gd name="adj3" fmla="val 6241"/>
              <a:gd name="adj4" fmla="val 157606"/>
              <a:gd name="adj5" fmla="val 11440"/>
              <a:gd name="adj6" fmla="val 26885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 </a:t>
            </a:r>
            <a:r>
              <a:rPr lang="en-GB" altLang="en-US" sz="1600">
                <a:solidFill>
                  <a:schemeClr val="bg1"/>
                </a:solidFill>
              </a:rPr>
              <a:t>Semua determinan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adalah kandidat key - dependensi multinilai tunggal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7664" name="Rectangle 27"/>
          <p:cNvSpPr>
            <a:spLocks noChangeArrowheads="1"/>
          </p:cNvSpPr>
          <p:nvPr/>
        </p:nvSpPr>
        <p:spPr bwMode="auto">
          <a:xfrm>
            <a:off x="1828800" y="1066800"/>
            <a:ext cx="5791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5" name="Rectangle 28"/>
          <p:cNvSpPr>
            <a:spLocks noChangeArrowheads="1"/>
          </p:cNvSpPr>
          <p:nvPr/>
        </p:nvSpPr>
        <p:spPr bwMode="auto">
          <a:xfrm>
            <a:off x="2209800" y="1447800"/>
            <a:ext cx="51054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6" name="Rectangle 29"/>
          <p:cNvSpPr>
            <a:spLocks noChangeArrowheads="1"/>
          </p:cNvSpPr>
          <p:nvPr/>
        </p:nvSpPr>
        <p:spPr bwMode="auto">
          <a:xfrm>
            <a:off x="2590800" y="1828800"/>
            <a:ext cx="4343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7" name="Rectangle 30"/>
          <p:cNvSpPr>
            <a:spLocks noChangeArrowheads="1"/>
          </p:cNvSpPr>
          <p:nvPr/>
        </p:nvSpPr>
        <p:spPr bwMode="auto">
          <a:xfrm>
            <a:off x="3048000" y="2209800"/>
            <a:ext cx="3429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8" name="Rectangle 31"/>
          <p:cNvSpPr>
            <a:spLocks noChangeArrowheads="1"/>
          </p:cNvSpPr>
          <p:nvPr/>
        </p:nvSpPr>
        <p:spPr bwMode="auto">
          <a:xfrm>
            <a:off x="3505200" y="2590800"/>
            <a:ext cx="2590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69" name="Rectangle 32"/>
          <p:cNvSpPr>
            <a:spLocks noChangeArrowheads="1"/>
          </p:cNvSpPr>
          <p:nvPr/>
        </p:nvSpPr>
        <p:spPr bwMode="auto">
          <a:xfrm>
            <a:off x="3886200" y="2971800"/>
            <a:ext cx="1828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70" name="Rectangle 33"/>
          <p:cNvSpPr>
            <a:spLocks noChangeArrowheads="1"/>
          </p:cNvSpPr>
          <p:nvPr/>
        </p:nvSpPr>
        <p:spPr bwMode="auto">
          <a:xfrm>
            <a:off x="4191000" y="3352800"/>
            <a:ext cx="1219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71" name="Rectangle 34"/>
          <p:cNvSpPr>
            <a:spLocks noChangeArrowheads="1"/>
          </p:cNvSpPr>
          <p:nvPr/>
        </p:nvSpPr>
        <p:spPr bwMode="auto">
          <a:xfrm>
            <a:off x="4572000" y="3657600"/>
            <a:ext cx="4572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7672" name="Text Box 37"/>
          <p:cNvSpPr txBox="1">
            <a:spLocks noChangeArrowheads="1"/>
          </p:cNvSpPr>
          <p:nvPr/>
        </p:nvSpPr>
        <p:spPr bwMode="auto">
          <a:xfrm>
            <a:off x="3567113" y="1098550"/>
            <a:ext cx="2224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Unnormalized Relations</a:t>
            </a:r>
          </a:p>
        </p:txBody>
      </p:sp>
      <p:sp>
        <p:nvSpPr>
          <p:cNvPr id="27673" name="Text Box 38"/>
          <p:cNvSpPr txBox="1">
            <a:spLocks noChangeArrowheads="1"/>
          </p:cNvSpPr>
          <p:nvPr/>
        </p:nvSpPr>
        <p:spPr bwMode="auto">
          <a:xfrm>
            <a:off x="4495800" y="1479550"/>
            <a:ext cx="519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1NF</a:t>
            </a:r>
          </a:p>
        </p:txBody>
      </p:sp>
      <p:sp>
        <p:nvSpPr>
          <p:cNvPr id="27674" name="Text Box 39"/>
          <p:cNvSpPr txBox="1">
            <a:spLocks noChangeArrowheads="1"/>
          </p:cNvSpPr>
          <p:nvPr/>
        </p:nvSpPr>
        <p:spPr bwMode="auto">
          <a:xfrm>
            <a:off x="4510088" y="1860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2NF</a:t>
            </a:r>
          </a:p>
        </p:txBody>
      </p:sp>
      <p:sp>
        <p:nvSpPr>
          <p:cNvPr id="27675" name="Text Box 40"/>
          <p:cNvSpPr txBox="1">
            <a:spLocks noChangeArrowheads="1"/>
          </p:cNvSpPr>
          <p:nvPr/>
        </p:nvSpPr>
        <p:spPr bwMode="auto">
          <a:xfrm>
            <a:off x="4510088" y="2241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3NF</a:t>
            </a:r>
          </a:p>
        </p:txBody>
      </p:sp>
      <p:sp>
        <p:nvSpPr>
          <p:cNvPr id="27676" name="Text Box 41"/>
          <p:cNvSpPr txBox="1">
            <a:spLocks noChangeArrowheads="1"/>
          </p:cNvSpPr>
          <p:nvPr/>
        </p:nvSpPr>
        <p:spPr bwMode="auto">
          <a:xfrm>
            <a:off x="4468813" y="2622550"/>
            <a:ext cx="636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BCNF</a:t>
            </a:r>
          </a:p>
        </p:txBody>
      </p:sp>
      <p:sp>
        <p:nvSpPr>
          <p:cNvPr id="27677" name="Text Box 42"/>
          <p:cNvSpPr txBox="1">
            <a:spLocks noChangeArrowheads="1"/>
          </p:cNvSpPr>
          <p:nvPr/>
        </p:nvSpPr>
        <p:spPr bwMode="auto">
          <a:xfrm>
            <a:off x="4510088" y="3003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4NF</a:t>
            </a:r>
          </a:p>
        </p:txBody>
      </p:sp>
      <p:sp>
        <p:nvSpPr>
          <p:cNvPr id="27678" name="Text Box 43"/>
          <p:cNvSpPr txBox="1">
            <a:spLocks noChangeArrowheads="1"/>
          </p:cNvSpPr>
          <p:nvPr/>
        </p:nvSpPr>
        <p:spPr bwMode="auto">
          <a:xfrm>
            <a:off x="4146550" y="3352800"/>
            <a:ext cx="1263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5NF (PJ/NF)</a:t>
            </a:r>
          </a:p>
        </p:txBody>
      </p:sp>
      <p:sp>
        <p:nvSpPr>
          <p:cNvPr id="27679" name="AutoShape 44"/>
          <p:cNvSpPr>
            <a:spLocks/>
          </p:cNvSpPr>
          <p:nvPr/>
        </p:nvSpPr>
        <p:spPr bwMode="auto">
          <a:xfrm>
            <a:off x="76200" y="4656138"/>
            <a:ext cx="1600200" cy="1098550"/>
          </a:xfrm>
          <a:prstGeom prst="accentCallout2">
            <a:avLst>
              <a:gd name="adj1" fmla="val 10403"/>
              <a:gd name="adj2" fmla="val 104764"/>
              <a:gd name="adj3" fmla="val 10403"/>
              <a:gd name="adj4" fmla="val 164880"/>
              <a:gd name="adj5" fmla="val -134681"/>
              <a:gd name="adj6" fmla="val 261606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Tidak ada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Multivalued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Dependency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(MVD)</a:t>
            </a:r>
          </a:p>
        </p:txBody>
      </p:sp>
      <p:sp>
        <p:nvSpPr>
          <p:cNvPr id="27680" name="AutoShape 48"/>
          <p:cNvSpPr>
            <a:spLocks/>
          </p:cNvSpPr>
          <p:nvPr/>
        </p:nvSpPr>
        <p:spPr bwMode="auto">
          <a:xfrm>
            <a:off x="7696200" y="4922838"/>
            <a:ext cx="1371600" cy="1343025"/>
          </a:xfrm>
          <a:prstGeom prst="accentCallout2">
            <a:avLst>
              <a:gd name="adj1" fmla="val 8509"/>
              <a:gd name="adj2" fmla="val -5556"/>
              <a:gd name="adj3" fmla="val 8509"/>
              <a:gd name="adj4" fmla="val -67593"/>
              <a:gd name="adj5" fmla="val -92199"/>
              <a:gd name="adj6" fmla="val -18240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Tidak ada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Kehilangan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Dlm operasi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chemeClr val="bg1"/>
                </a:solidFill>
              </a:rPr>
              <a:t>Project &amp; Join</a:t>
            </a:r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Anomali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 dilakukan untuk menghindari anomali dalam memasukkan, mengubah dan menghapus </a:t>
            </a:r>
            <a:r>
              <a:rPr lang="en-US" altLang="en-US" smtClean="0"/>
              <a:t>data</a:t>
            </a:r>
          </a:p>
          <a:p>
            <a:pPr eaLnBrk="1" hangingPunct="1"/>
            <a:r>
              <a:rPr lang="en-US" altLang="en-US" smtClean="0"/>
              <a:t>Anomali:</a:t>
            </a:r>
          </a:p>
          <a:p>
            <a:pPr lvl="1" eaLnBrk="1" hangingPunct="1"/>
            <a:r>
              <a:rPr lang="en-US" altLang="en-US" smtClean="0"/>
              <a:t>Anomali insertion</a:t>
            </a:r>
          </a:p>
          <a:p>
            <a:pPr lvl="1" eaLnBrk="1" hangingPunct="1"/>
            <a:r>
              <a:rPr lang="en-US" altLang="en-US" smtClean="0"/>
              <a:t>Anomali updating</a:t>
            </a:r>
          </a:p>
          <a:p>
            <a:pPr lvl="1" eaLnBrk="1" hangingPunct="1"/>
            <a:r>
              <a:rPr lang="en-US" altLang="en-US" smtClean="0"/>
              <a:t>Anomali deletion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0" y="49530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766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Anomali penambahan record baru (</a:t>
            </a:r>
            <a:r>
              <a:rPr lang="en-US" altLang="en-US" sz="2800" i="1" smtClean="0"/>
              <a:t>insertion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Atribut-atribut (fields) harus konsisten</a:t>
            </a:r>
          </a:p>
          <a:p>
            <a:pPr lvl="1" eaLnBrk="1" hangingPunct="1"/>
            <a:r>
              <a:rPr lang="en-US" altLang="en-US" sz="2400" smtClean="0"/>
              <a:t>Semua atribut kunci record baru harus punya nilai</a:t>
            </a:r>
          </a:p>
          <a:p>
            <a:pPr lvl="4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/>
              <a:t>Anomali pengubahan record (</a:t>
            </a:r>
            <a:r>
              <a:rPr lang="en-US" altLang="en-US" sz="2800" i="1" smtClean="0"/>
              <a:t>updating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Atribut-atribut untuk semua record dengan kunci sama harus diubah pula</a:t>
            </a:r>
          </a:p>
          <a:p>
            <a:pPr lvl="4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/>
              <a:t>Anomali pembuangan record (</a:t>
            </a:r>
            <a:r>
              <a:rPr lang="en-US" altLang="en-US" sz="2800" i="1" smtClean="0"/>
              <a:t>deletion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Informasi hilang akibat pembuangan record tunggal yang merepresentasikannya</a:t>
            </a:r>
          </a:p>
        </p:txBody>
      </p:sp>
      <p:sp>
        <p:nvSpPr>
          <p:cNvPr id="4403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Jenis Anomali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Tak-ternormalisir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Langkah pertama normalisasi adalah memformat data ke tabel dua dimensi</a:t>
            </a:r>
          </a:p>
          <a:p>
            <a:pPr eaLnBrk="1" hangingPunct="1"/>
            <a:r>
              <a:rPr lang="en-US" altLang="en-US" sz="3600" smtClean="0"/>
              <a:t>Dalam relasi tak-ternormalisir data dapat muncul lebih dari sekali dalam satu kolom (</a:t>
            </a:r>
            <a:r>
              <a:rPr lang="en-US" altLang="en-US" sz="3600" i="1" smtClean="0"/>
              <a:t>field</a:t>
            </a:r>
            <a:r>
              <a:rPr lang="en-US" altLang="en-US" sz="36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Tak-ternormalisir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304800" y="990600"/>
            <a:ext cx="85613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04800" y="990600"/>
            <a:ext cx="85613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304800" y="990600"/>
            <a:ext cx="1588" cy="518160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304800" y="990600"/>
            <a:ext cx="12700" cy="5181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04800" y="990600"/>
            <a:ext cx="8561388" cy="1825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484188" y="1000125"/>
            <a:ext cx="714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522413" y="1000125"/>
            <a:ext cx="701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2455863" y="1000125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3487738" y="1000125"/>
            <a:ext cx="758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4565650" y="1000125"/>
            <a:ext cx="814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5689600" y="1000125"/>
            <a:ext cx="373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6457950" y="1000125"/>
            <a:ext cx="4429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7167563" y="1000125"/>
            <a:ext cx="677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7975600" y="1000125"/>
            <a:ext cx="785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1066800" y="2035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1517650" y="1862138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145 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1482725" y="2035175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2447925" y="1690688"/>
            <a:ext cx="377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Jan 1,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2460625" y="1862138"/>
            <a:ext cx="657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1995; June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2449513" y="2035175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12, 1995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359150" y="2035175"/>
            <a:ext cx="631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4638675" y="1690688"/>
            <a:ext cx="6524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15 New St.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4630738" y="1862138"/>
            <a:ext cx="619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New York,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4605338" y="2035175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5570538" y="1690688"/>
            <a:ext cx="595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Beth Little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5556250" y="1862138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Michael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5564188" y="2035175"/>
            <a:ext cx="506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Diamond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6373813" y="13462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Gallstone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6381750" y="1517650"/>
            <a:ext cx="619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s removal;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6367463" y="1690688"/>
            <a:ext cx="4206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Kidney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6367463" y="1862138"/>
            <a:ext cx="406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6370638" y="2035175"/>
            <a:ext cx="450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7191375" y="1862138"/>
            <a:ext cx="604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Penicillin,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2" name="Rectangle 37"/>
          <p:cNvSpPr>
            <a:spLocks noChangeArrowheads="1"/>
          </p:cNvSpPr>
          <p:nvPr/>
        </p:nvSpPr>
        <p:spPr bwMode="auto">
          <a:xfrm>
            <a:off x="7169150" y="2035175"/>
            <a:ext cx="322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none-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8089900" y="1862138"/>
            <a:ext cx="8048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rash   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8054975" y="2035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1074738" y="306863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6" name="Rectangle 41"/>
          <p:cNvSpPr>
            <a:spLocks noChangeArrowheads="1"/>
          </p:cNvSpPr>
          <p:nvPr/>
        </p:nvSpPr>
        <p:spPr bwMode="auto">
          <a:xfrm>
            <a:off x="1516063" y="2897188"/>
            <a:ext cx="663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243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7" name="Rectangle 42"/>
          <p:cNvSpPr>
            <a:spLocks noChangeArrowheads="1"/>
          </p:cNvSpPr>
          <p:nvPr/>
        </p:nvSpPr>
        <p:spPr bwMode="auto">
          <a:xfrm>
            <a:off x="1482725" y="3068638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8" name="Rectangle 43"/>
          <p:cNvSpPr>
            <a:spLocks noChangeArrowheads="1"/>
          </p:cNvSpPr>
          <p:nvPr/>
        </p:nvSpPr>
        <p:spPr bwMode="auto">
          <a:xfrm>
            <a:off x="2444750" y="2724150"/>
            <a:ext cx="371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Apr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39" name="Rectangle 44"/>
          <p:cNvSpPr>
            <a:spLocks noChangeArrowheads="1"/>
          </p:cNvSpPr>
          <p:nvPr/>
        </p:nvSpPr>
        <p:spPr bwMode="auto">
          <a:xfrm>
            <a:off x="2455863" y="2897188"/>
            <a:ext cx="588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1994 May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0" name="Rectangle 45"/>
          <p:cNvSpPr>
            <a:spLocks noChangeArrowheads="1"/>
          </p:cNvSpPr>
          <p:nvPr/>
        </p:nvSpPr>
        <p:spPr bwMode="auto">
          <a:xfrm>
            <a:off x="2449513" y="3068638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10, 1995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1" name="Rectangle 46"/>
          <p:cNvSpPr>
            <a:spLocks noChangeArrowheads="1"/>
          </p:cNvSpPr>
          <p:nvPr/>
        </p:nvSpPr>
        <p:spPr bwMode="auto">
          <a:xfrm>
            <a:off x="3354388" y="3068638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2" name="Rectangle 47"/>
          <p:cNvSpPr>
            <a:spLocks noChangeArrowheads="1"/>
          </p:cNvSpPr>
          <p:nvPr/>
        </p:nvSpPr>
        <p:spPr bwMode="auto">
          <a:xfrm>
            <a:off x="4635500" y="28971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10 Main St.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3" name="Rectangle 48"/>
          <p:cNvSpPr>
            <a:spLocks noChangeArrowheads="1"/>
          </p:cNvSpPr>
          <p:nvPr/>
        </p:nvSpPr>
        <p:spPr bwMode="auto">
          <a:xfrm>
            <a:off x="4621213" y="3068638"/>
            <a:ext cx="4714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Rye,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4" name="Rectangle 49"/>
          <p:cNvSpPr>
            <a:spLocks noChangeArrowheads="1"/>
          </p:cNvSpPr>
          <p:nvPr/>
        </p:nvSpPr>
        <p:spPr bwMode="auto">
          <a:xfrm>
            <a:off x="5562600" y="2552700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5" name="Rectangle 50"/>
          <p:cNvSpPr>
            <a:spLocks noChangeArrowheads="1"/>
          </p:cNvSpPr>
          <p:nvPr/>
        </p:nvSpPr>
        <p:spPr bwMode="auto">
          <a:xfrm>
            <a:off x="5549900" y="2724150"/>
            <a:ext cx="3095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Field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6" name="Rectangle 51"/>
          <p:cNvSpPr>
            <a:spLocks noChangeArrowheads="1"/>
          </p:cNvSpPr>
          <p:nvPr/>
        </p:nvSpPr>
        <p:spPr bwMode="auto">
          <a:xfrm>
            <a:off x="5557838" y="2897188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Patricia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7" name="Rectangle 52"/>
          <p:cNvSpPr>
            <a:spLocks noChangeArrowheads="1"/>
          </p:cNvSpPr>
          <p:nvPr/>
        </p:nvSpPr>
        <p:spPr bwMode="auto">
          <a:xfrm>
            <a:off x="5551488" y="3068638"/>
            <a:ext cx="266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Gold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8" name="Rectangle 53"/>
          <p:cNvSpPr>
            <a:spLocks noChangeArrowheads="1"/>
          </p:cNvSpPr>
          <p:nvPr/>
        </p:nvSpPr>
        <p:spPr bwMode="auto">
          <a:xfrm>
            <a:off x="6356350" y="2379663"/>
            <a:ext cx="252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49" name="Rectangle 54"/>
          <p:cNvSpPr>
            <a:spLocks noChangeArrowheads="1"/>
          </p:cNvSpPr>
          <p:nvPr/>
        </p:nvSpPr>
        <p:spPr bwMode="auto">
          <a:xfrm>
            <a:off x="6370638" y="2552700"/>
            <a:ext cx="512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0" name="Rectangle 55"/>
          <p:cNvSpPr>
            <a:spLocks noChangeArrowheads="1"/>
          </p:cNvSpPr>
          <p:nvPr/>
        </p:nvSpPr>
        <p:spPr bwMode="auto">
          <a:xfrm>
            <a:off x="6372225" y="2724150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removal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1" name="Rectangle 56"/>
          <p:cNvSpPr>
            <a:spLocks noChangeArrowheads="1"/>
          </p:cNvSpPr>
          <p:nvPr/>
        </p:nvSpPr>
        <p:spPr bwMode="auto">
          <a:xfrm>
            <a:off x="6373813" y="2897188"/>
            <a:ext cx="569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Thrombos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2" name="Rectangle 57"/>
          <p:cNvSpPr>
            <a:spLocks noChangeArrowheads="1"/>
          </p:cNvSpPr>
          <p:nvPr/>
        </p:nvSpPr>
        <p:spPr bwMode="auto">
          <a:xfrm>
            <a:off x="6376988" y="3068638"/>
            <a:ext cx="577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is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3" name="Rectangle 58"/>
          <p:cNvSpPr>
            <a:spLocks noChangeArrowheads="1"/>
          </p:cNvSpPr>
          <p:nvPr/>
        </p:nvSpPr>
        <p:spPr bwMode="auto">
          <a:xfrm>
            <a:off x="7188200" y="2897188"/>
            <a:ext cx="612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Tetracyclin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4" name="Rectangle 59"/>
          <p:cNvSpPr>
            <a:spLocks noChangeArrowheads="1"/>
          </p:cNvSpPr>
          <p:nvPr/>
        </p:nvSpPr>
        <p:spPr bwMode="auto">
          <a:xfrm>
            <a:off x="7175500" y="3068638"/>
            <a:ext cx="3841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 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5" name="Rectangle 60"/>
          <p:cNvSpPr>
            <a:spLocks noChangeArrowheads="1"/>
          </p:cNvSpPr>
          <p:nvPr/>
        </p:nvSpPr>
        <p:spPr bwMode="auto">
          <a:xfrm>
            <a:off x="8083550" y="2897188"/>
            <a:ext cx="742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Fever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6" name="Rectangle 61"/>
          <p:cNvSpPr>
            <a:spLocks noChangeArrowheads="1"/>
          </p:cNvSpPr>
          <p:nvPr/>
        </p:nvSpPr>
        <p:spPr bwMode="auto">
          <a:xfrm>
            <a:off x="8054975" y="306863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7" name="Rectangle 62"/>
          <p:cNvSpPr>
            <a:spLocks noChangeArrowheads="1"/>
          </p:cNvSpPr>
          <p:nvPr/>
        </p:nvSpPr>
        <p:spPr bwMode="auto">
          <a:xfrm>
            <a:off x="1074738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8" name="Rectangle 63"/>
          <p:cNvSpPr>
            <a:spLocks noChangeArrowheads="1"/>
          </p:cNvSpPr>
          <p:nvPr/>
        </p:nvSpPr>
        <p:spPr bwMode="auto">
          <a:xfrm>
            <a:off x="1482725" y="3759200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59" name="Rectangle 64"/>
          <p:cNvSpPr>
            <a:spLocks noChangeArrowheads="1"/>
          </p:cNvSpPr>
          <p:nvPr/>
        </p:nvSpPr>
        <p:spPr bwMode="auto">
          <a:xfrm>
            <a:off x="2447925" y="3586163"/>
            <a:ext cx="377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Jan 8,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0" name="Rectangle 65"/>
          <p:cNvSpPr>
            <a:spLocks noChangeArrowheads="1"/>
          </p:cNvSpPr>
          <p:nvPr/>
        </p:nvSpPr>
        <p:spPr bwMode="auto">
          <a:xfrm>
            <a:off x="2439988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1" name="Rectangle 66"/>
          <p:cNvSpPr>
            <a:spLocks noChangeArrowheads="1"/>
          </p:cNvSpPr>
          <p:nvPr/>
        </p:nvSpPr>
        <p:spPr bwMode="auto">
          <a:xfrm>
            <a:off x="3367088" y="3759200"/>
            <a:ext cx="830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Charles 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2" name="Rectangle 67"/>
          <p:cNvSpPr>
            <a:spLocks noChangeArrowheads="1"/>
          </p:cNvSpPr>
          <p:nvPr/>
        </p:nvSpPr>
        <p:spPr bwMode="auto">
          <a:xfrm>
            <a:off x="4630738" y="3241675"/>
            <a:ext cx="568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Dogwood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3" name="Rectangle 68"/>
          <p:cNvSpPr>
            <a:spLocks noChangeArrowheads="1"/>
          </p:cNvSpPr>
          <p:nvPr/>
        </p:nvSpPr>
        <p:spPr bwMode="auto">
          <a:xfrm>
            <a:off x="4618038" y="3414713"/>
            <a:ext cx="314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4" name="Rectangle 69"/>
          <p:cNvSpPr>
            <a:spLocks noChangeArrowheads="1"/>
          </p:cNvSpPr>
          <p:nvPr/>
        </p:nvSpPr>
        <p:spPr bwMode="auto">
          <a:xfrm>
            <a:off x="4633913" y="3586163"/>
            <a:ext cx="549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Harrison,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5" name="Rectangle 70"/>
          <p:cNvSpPr>
            <a:spLocks noChangeArrowheads="1"/>
          </p:cNvSpPr>
          <p:nvPr/>
        </p:nvSpPr>
        <p:spPr bwMode="auto">
          <a:xfrm>
            <a:off x="4605338" y="3759200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6" name="Rectangle 71"/>
          <p:cNvSpPr>
            <a:spLocks noChangeArrowheads="1"/>
          </p:cNvSpPr>
          <p:nvPr/>
        </p:nvSpPr>
        <p:spPr bwMode="auto">
          <a:xfrm>
            <a:off x="5556250" y="3586163"/>
            <a:ext cx="358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David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7" name="Rectangle 72"/>
          <p:cNvSpPr>
            <a:spLocks noChangeArrowheads="1"/>
          </p:cNvSpPr>
          <p:nvPr/>
        </p:nvSpPr>
        <p:spPr bwMode="auto">
          <a:xfrm>
            <a:off x="5553075" y="3759200"/>
            <a:ext cx="365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Rosen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8" name="Rectangle 73"/>
          <p:cNvSpPr>
            <a:spLocks noChangeArrowheads="1"/>
          </p:cNvSpPr>
          <p:nvPr/>
        </p:nvSpPr>
        <p:spPr bwMode="auto">
          <a:xfrm>
            <a:off x="6361113" y="3414713"/>
            <a:ext cx="342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Open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69" name="Rectangle 74"/>
          <p:cNvSpPr>
            <a:spLocks noChangeArrowheads="1"/>
          </p:cNvSpPr>
          <p:nvPr/>
        </p:nvSpPr>
        <p:spPr bwMode="auto">
          <a:xfrm>
            <a:off x="6361113" y="3586163"/>
            <a:ext cx="3444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Heart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0" name="Rectangle 75"/>
          <p:cNvSpPr>
            <a:spLocks noChangeArrowheads="1"/>
          </p:cNvSpPr>
          <p:nvPr/>
        </p:nvSpPr>
        <p:spPr bwMode="auto">
          <a:xfrm>
            <a:off x="6369050" y="3759200"/>
            <a:ext cx="4429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1" name="Rectangle 76"/>
          <p:cNvSpPr>
            <a:spLocks noChangeArrowheads="1"/>
          </p:cNvSpPr>
          <p:nvPr/>
        </p:nvSpPr>
        <p:spPr bwMode="auto">
          <a:xfrm>
            <a:off x="7186613" y="3586163"/>
            <a:ext cx="6032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Cephalosp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2" name="Rectangle 77"/>
          <p:cNvSpPr>
            <a:spLocks noChangeArrowheads="1"/>
          </p:cNvSpPr>
          <p:nvPr/>
        </p:nvSpPr>
        <p:spPr bwMode="auto">
          <a:xfrm>
            <a:off x="7167563" y="3759200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3" name="Rectangle 78"/>
          <p:cNvSpPr>
            <a:spLocks noChangeArrowheads="1"/>
          </p:cNvSpPr>
          <p:nvPr/>
        </p:nvSpPr>
        <p:spPr bwMode="auto">
          <a:xfrm>
            <a:off x="8054975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4" name="Rectangle 79"/>
          <p:cNvSpPr>
            <a:spLocks noChangeArrowheads="1"/>
          </p:cNvSpPr>
          <p:nvPr/>
        </p:nvSpPr>
        <p:spPr bwMode="auto">
          <a:xfrm>
            <a:off x="1074738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5" name="Rectangle 80"/>
          <p:cNvSpPr>
            <a:spLocks noChangeArrowheads="1"/>
          </p:cNvSpPr>
          <p:nvPr/>
        </p:nvSpPr>
        <p:spPr bwMode="auto">
          <a:xfrm>
            <a:off x="1482725" y="4448175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6" name="Rectangle 81"/>
          <p:cNvSpPr>
            <a:spLocks noChangeArrowheads="1"/>
          </p:cNvSpPr>
          <p:nvPr/>
        </p:nvSpPr>
        <p:spPr bwMode="auto">
          <a:xfrm>
            <a:off x="2443163" y="4276725"/>
            <a:ext cx="400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Nov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7" name="Rectangle 82"/>
          <p:cNvSpPr>
            <a:spLocks noChangeArrowheads="1"/>
          </p:cNvSpPr>
          <p:nvPr/>
        </p:nvSpPr>
        <p:spPr bwMode="auto">
          <a:xfrm>
            <a:off x="2439988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8" name="Rectangle 83"/>
          <p:cNvSpPr>
            <a:spLocks noChangeArrowheads="1"/>
          </p:cNvSpPr>
          <p:nvPr/>
        </p:nvSpPr>
        <p:spPr bwMode="auto">
          <a:xfrm>
            <a:off x="3351213" y="4448175"/>
            <a:ext cx="5191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79" name="Rectangle 84"/>
          <p:cNvSpPr>
            <a:spLocks noChangeArrowheads="1"/>
          </p:cNvSpPr>
          <p:nvPr/>
        </p:nvSpPr>
        <p:spPr bwMode="auto">
          <a:xfrm>
            <a:off x="4632325" y="3930650"/>
            <a:ext cx="6016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55 Boston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0" name="Rectangle 85"/>
          <p:cNvSpPr>
            <a:spLocks noChangeArrowheads="1"/>
          </p:cNvSpPr>
          <p:nvPr/>
        </p:nvSpPr>
        <p:spPr bwMode="auto">
          <a:xfrm>
            <a:off x="4635500" y="4103688"/>
            <a:ext cx="658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Post Road,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1" name="Rectangle 86"/>
          <p:cNvSpPr>
            <a:spLocks noChangeArrowheads="1"/>
          </p:cNvSpPr>
          <p:nvPr/>
        </p:nvSpPr>
        <p:spPr bwMode="auto">
          <a:xfrm>
            <a:off x="4625975" y="4276725"/>
            <a:ext cx="5127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2" name="Rectangle 87"/>
          <p:cNvSpPr>
            <a:spLocks noChangeArrowheads="1"/>
          </p:cNvSpPr>
          <p:nvPr/>
        </p:nvSpPr>
        <p:spPr bwMode="auto">
          <a:xfrm>
            <a:off x="4606925" y="4448175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3" name="Rectangle 88"/>
          <p:cNvSpPr>
            <a:spLocks noChangeArrowheads="1"/>
          </p:cNvSpPr>
          <p:nvPr/>
        </p:nvSpPr>
        <p:spPr bwMode="auto">
          <a:xfrm>
            <a:off x="5568950" y="4448175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4" name="Rectangle 89"/>
          <p:cNvSpPr>
            <a:spLocks noChangeArrowheads="1"/>
          </p:cNvSpPr>
          <p:nvPr/>
        </p:nvSpPr>
        <p:spPr bwMode="auto">
          <a:xfrm>
            <a:off x="6375400" y="4276725"/>
            <a:ext cx="555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Cholecyst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5" name="Rectangle 90"/>
          <p:cNvSpPr>
            <a:spLocks noChangeArrowheads="1"/>
          </p:cNvSpPr>
          <p:nvPr/>
        </p:nvSpPr>
        <p:spPr bwMode="auto">
          <a:xfrm>
            <a:off x="6367463" y="4448175"/>
            <a:ext cx="407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ectomy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6" name="Rectangle 91"/>
          <p:cNvSpPr>
            <a:spLocks noChangeArrowheads="1"/>
          </p:cNvSpPr>
          <p:nvPr/>
        </p:nvSpPr>
        <p:spPr bwMode="auto">
          <a:xfrm>
            <a:off x="7183438" y="4448175"/>
            <a:ext cx="5445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7" name="Rectangle 92"/>
          <p:cNvSpPr>
            <a:spLocks noChangeArrowheads="1"/>
          </p:cNvSpPr>
          <p:nvPr/>
        </p:nvSpPr>
        <p:spPr bwMode="auto">
          <a:xfrm>
            <a:off x="8054975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8" name="Rectangle 93"/>
          <p:cNvSpPr>
            <a:spLocks noChangeArrowheads="1"/>
          </p:cNvSpPr>
          <p:nvPr/>
        </p:nvSpPr>
        <p:spPr bwMode="auto">
          <a:xfrm>
            <a:off x="107473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89" name="Rectangle 94"/>
          <p:cNvSpPr>
            <a:spLocks noChangeArrowheads="1"/>
          </p:cNvSpPr>
          <p:nvPr/>
        </p:nvSpPr>
        <p:spPr bwMode="auto">
          <a:xfrm>
            <a:off x="1482725" y="4965700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0" name="Rectangle 95"/>
          <p:cNvSpPr>
            <a:spLocks noChangeArrowheads="1"/>
          </p:cNvSpPr>
          <p:nvPr/>
        </p:nvSpPr>
        <p:spPr bwMode="auto">
          <a:xfrm>
            <a:off x="2444750" y="4792663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May 10,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1" name="Rectangle 96"/>
          <p:cNvSpPr>
            <a:spLocks noChangeArrowheads="1"/>
          </p:cNvSpPr>
          <p:nvPr/>
        </p:nvSpPr>
        <p:spPr bwMode="auto">
          <a:xfrm>
            <a:off x="243998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2" name="Rectangle 97"/>
          <p:cNvSpPr>
            <a:spLocks noChangeArrowheads="1"/>
          </p:cNvSpPr>
          <p:nvPr/>
        </p:nvSpPr>
        <p:spPr bwMode="auto">
          <a:xfrm>
            <a:off x="3362325" y="4965700"/>
            <a:ext cx="687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3" name="Rectangle 98"/>
          <p:cNvSpPr>
            <a:spLocks noChangeArrowheads="1"/>
          </p:cNvSpPr>
          <p:nvPr/>
        </p:nvSpPr>
        <p:spPr bwMode="auto">
          <a:xfrm>
            <a:off x="4637088" y="4621213"/>
            <a:ext cx="6810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4" name="Rectangle 99"/>
          <p:cNvSpPr>
            <a:spLocks noChangeArrowheads="1"/>
          </p:cNvSpPr>
          <p:nvPr/>
        </p:nvSpPr>
        <p:spPr bwMode="auto">
          <a:xfrm>
            <a:off x="4637088" y="4792663"/>
            <a:ext cx="668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Mamaronec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5" name="Rectangle 100"/>
          <p:cNvSpPr>
            <a:spLocks noChangeArrowheads="1"/>
          </p:cNvSpPr>
          <p:nvPr/>
        </p:nvSpPr>
        <p:spPr bwMode="auto">
          <a:xfrm>
            <a:off x="4614863" y="4965700"/>
            <a:ext cx="3095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6" name="Rectangle 101"/>
          <p:cNvSpPr>
            <a:spLocks noChangeArrowheads="1"/>
          </p:cNvSpPr>
          <p:nvPr/>
        </p:nvSpPr>
        <p:spPr bwMode="auto">
          <a:xfrm>
            <a:off x="5568950" y="4965700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7" name="Rectangle 102"/>
          <p:cNvSpPr>
            <a:spLocks noChangeArrowheads="1"/>
          </p:cNvSpPr>
          <p:nvPr/>
        </p:nvSpPr>
        <p:spPr bwMode="auto">
          <a:xfrm>
            <a:off x="6373813" y="4621213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Gallstone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8" name="Rectangle 103"/>
          <p:cNvSpPr>
            <a:spLocks noChangeArrowheads="1"/>
          </p:cNvSpPr>
          <p:nvPr/>
        </p:nvSpPr>
        <p:spPr bwMode="auto">
          <a:xfrm>
            <a:off x="6351588" y="4792663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799" name="Rectangle 104"/>
          <p:cNvSpPr>
            <a:spLocks noChangeArrowheads="1"/>
          </p:cNvSpPr>
          <p:nvPr/>
        </p:nvSpPr>
        <p:spPr bwMode="auto">
          <a:xfrm>
            <a:off x="6370638" y="4965700"/>
            <a:ext cx="50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0" name="Rectangle 105"/>
          <p:cNvSpPr>
            <a:spLocks noChangeArrowheads="1"/>
          </p:cNvSpPr>
          <p:nvPr/>
        </p:nvSpPr>
        <p:spPr bwMode="auto">
          <a:xfrm>
            <a:off x="717073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1" name="Rectangle 106"/>
          <p:cNvSpPr>
            <a:spLocks noChangeArrowheads="1"/>
          </p:cNvSpPr>
          <p:nvPr/>
        </p:nvSpPr>
        <p:spPr bwMode="auto">
          <a:xfrm>
            <a:off x="8054975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2" name="Rectangle 107"/>
          <p:cNvSpPr>
            <a:spLocks noChangeArrowheads="1"/>
          </p:cNvSpPr>
          <p:nvPr/>
        </p:nvSpPr>
        <p:spPr bwMode="auto">
          <a:xfrm>
            <a:off x="1074738" y="5999163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3" name="Rectangle 108"/>
          <p:cNvSpPr>
            <a:spLocks noChangeArrowheads="1"/>
          </p:cNvSpPr>
          <p:nvPr/>
        </p:nvSpPr>
        <p:spPr bwMode="auto">
          <a:xfrm>
            <a:off x="1482725" y="5999163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4" name="Rectangle 109"/>
          <p:cNvSpPr>
            <a:spLocks noChangeArrowheads="1"/>
          </p:cNvSpPr>
          <p:nvPr/>
        </p:nvSpPr>
        <p:spPr bwMode="auto">
          <a:xfrm>
            <a:off x="2444750" y="5654675"/>
            <a:ext cx="371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Apr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5" name="Rectangle 110"/>
          <p:cNvSpPr>
            <a:spLocks noChangeArrowheads="1"/>
          </p:cNvSpPr>
          <p:nvPr/>
        </p:nvSpPr>
        <p:spPr bwMode="auto">
          <a:xfrm>
            <a:off x="2459038" y="5827713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1994  Dec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6" name="Rectangle 111"/>
          <p:cNvSpPr>
            <a:spLocks noChangeArrowheads="1"/>
          </p:cNvSpPr>
          <p:nvPr/>
        </p:nvSpPr>
        <p:spPr bwMode="auto">
          <a:xfrm>
            <a:off x="2449513" y="5999163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15, 1984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7" name="Rectangle 112"/>
          <p:cNvSpPr>
            <a:spLocks noChangeArrowheads="1"/>
          </p:cNvSpPr>
          <p:nvPr/>
        </p:nvSpPr>
        <p:spPr bwMode="auto">
          <a:xfrm>
            <a:off x="3349625" y="5999163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8" name="Rectangle 113"/>
          <p:cNvSpPr>
            <a:spLocks noChangeArrowheads="1"/>
          </p:cNvSpPr>
          <p:nvPr/>
        </p:nvSpPr>
        <p:spPr bwMode="auto">
          <a:xfrm>
            <a:off x="4637088" y="5654675"/>
            <a:ext cx="695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09" name="Rectangle 114"/>
          <p:cNvSpPr>
            <a:spLocks noChangeArrowheads="1"/>
          </p:cNvSpPr>
          <p:nvPr/>
        </p:nvSpPr>
        <p:spPr bwMode="auto">
          <a:xfrm>
            <a:off x="4638675" y="5827713"/>
            <a:ext cx="666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Larchmont,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0" name="Rectangle 115"/>
          <p:cNvSpPr>
            <a:spLocks noChangeArrowheads="1"/>
          </p:cNvSpPr>
          <p:nvPr/>
        </p:nvSpPr>
        <p:spPr bwMode="auto">
          <a:xfrm>
            <a:off x="4605338" y="5999163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1" name="Rectangle 116"/>
          <p:cNvSpPr>
            <a:spLocks noChangeArrowheads="1"/>
          </p:cNvSpPr>
          <p:nvPr/>
        </p:nvSpPr>
        <p:spPr bwMode="auto">
          <a:xfrm>
            <a:off x="5562600" y="5827713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2" name="Rectangle 117"/>
          <p:cNvSpPr>
            <a:spLocks noChangeArrowheads="1"/>
          </p:cNvSpPr>
          <p:nvPr/>
        </p:nvSpPr>
        <p:spPr bwMode="auto">
          <a:xfrm>
            <a:off x="5548313" y="5999163"/>
            <a:ext cx="274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Field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3" name="Rectangle 118"/>
          <p:cNvSpPr>
            <a:spLocks noChangeArrowheads="1"/>
          </p:cNvSpPr>
          <p:nvPr/>
        </p:nvSpPr>
        <p:spPr bwMode="auto">
          <a:xfrm>
            <a:off x="6356350" y="5137150"/>
            <a:ext cx="252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4" name="Rectangle 119"/>
          <p:cNvSpPr>
            <a:spLocks noChangeArrowheads="1"/>
          </p:cNvSpPr>
          <p:nvPr/>
        </p:nvSpPr>
        <p:spPr bwMode="auto">
          <a:xfrm>
            <a:off x="6370638" y="5310188"/>
            <a:ext cx="449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5" name="Rectangle 120"/>
          <p:cNvSpPr>
            <a:spLocks noChangeArrowheads="1"/>
          </p:cNvSpPr>
          <p:nvPr/>
        </p:nvSpPr>
        <p:spPr bwMode="auto">
          <a:xfrm>
            <a:off x="6373813" y="5483225"/>
            <a:ext cx="569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Replacem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6" name="Rectangle 121"/>
          <p:cNvSpPr>
            <a:spLocks noChangeArrowheads="1"/>
          </p:cNvSpPr>
          <p:nvPr/>
        </p:nvSpPr>
        <p:spPr bwMode="auto">
          <a:xfrm>
            <a:off x="6370638" y="5654675"/>
            <a:ext cx="461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ent 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7" name="Rectangle 122"/>
          <p:cNvSpPr>
            <a:spLocks noChangeArrowheads="1"/>
          </p:cNvSpPr>
          <p:nvPr/>
        </p:nvSpPr>
        <p:spPr bwMode="auto">
          <a:xfrm>
            <a:off x="6372225" y="5827713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8" name="Rectangle 123"/>
          <p:cNvSpPr>
            <a:spLocks noChangeArrowheads="1"/>
          </p:cNvSpPr>
          <p:nvPr/>
        </p:nvSpPr>
        <p:spPr bwMode="auto">
          <a:xfrm>
            <a:off x="6370638" y="5999163"/>
            <a:ext cx="450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19" name="Rectangle 124"/>
          <p:cNvSpPr>
            <a:spLocks noChangeArrowheads="1"/>
          </p:cNvSpPr>
          <p:nvPr/>
        </p:nvSpPr>
        <p:spPr bwMode="auto">
          <a:xfrm>
            <a:off x="7188200" y="5827713"/>
            <a:ext cx="612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Tetracyclin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20" name="Rectangle 125"/>
          <p:cNvSpPr>
            <a:spLocks noChangeArrowheads="1"/>
          </p:cNvSpPr>
          <p:nvPr/>
        </p:nvSpPr>
        <p:spPr bwMode="auto">
          <a:xfrm>
            <a:off x="7156450" y="59991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21" name="Rectangle 126"/>
          <p:cNvSpPr>
            <a:spLocks noChangeArrowheads="1"/>
          </p:cNvSpPr>
          <p:nvPr/>
        </p:nvSpPr>
        <p:spPr bwMode="auto">
          <a:xfrm>
            <a:off x="8058150" y="5999163"/>
            <a:ext cx="323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822" name="Rectangle 127"/>
          <p:cNvSpPr>
            <a:spLocks noChangeArrowheads="1"/>
          </p:cNvSpPr>
          <p:nvPr/>
        </p:nvSpPr>
        <p:spPr bwMode="auto">
          <a:xfrm>
            <a:off x="3048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3" name="Rectangle 128"/>
          <p:cNvSpPr>
            <a:spLocks noChangeArrowheads="1"/>
          </p:cNvSpPr>
          <p:nvPr/>
        </p:nvSpPr>
        <p:spPr bwMode="auto">
          <a:xfrm>
            <a:off x="140493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4" name="Rectangle 129"/>
          <p:cNvSpPr>
            <a:spLocks noChangeArrowheads="1"/>
          </p:cNvSpPr>
          <p:nvPr/>
        </p:nvSpPr>
        <p:spPr bwMode="auto">
          <a:xfrm>
            <a:off x="235267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5" name="Rectangle 130"/>
          <p:cNvSpPr>
            <a:spLocks noChangeArrowheads="1"/>
          </p:cNvSpPr>
          <p:nvPr/>
        </p:nvSpPr>
        <p:spPr bwMode="auto">
          <a:xfrm>
            <a:off x="32512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6" name="Rectangle 131"/>
          <p:cNvSpPr>
            <a:spLocks noChangeArrowheads="1"/>
          </p:cNvSpPr>
          <p:nvPr/>
        </p:nvSpPr>
        <p:spPr bwMode="auto">
          <a:xfrm>
            <a:off x="452913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7" name="Rectangle 132"/>
          <p:cNvSpPr>
            <a:spLocks noChangeArrowheads="1"/>
          </p:cNvSpPr>
          <p:nvPr/>
        </p:nvSpPr>
        <p:spPr bwMode="auto">
          <a:xfrm>
            <a:off x="546417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8" name="Rectangle 133"/>
          <p:cNvSpPr>
            <a:spLocks noChangeArrowheads="1"/>
          </p:cNvSpPr>
          <p:nvPr/>
        </p:nvSpPr>
        <p:spPr bwMode="auto">
          <a:xfrm>
            <a:off x="62738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29" name="Rectangle 134"/>
          <p:cNvSpPr>
            <a:spLocks noChangeArrowheads="1"/>
          </p:cNvSpPr>
          <p:nvPr/>
        </p:nvSpPr>
        <p:spPr bwMode="auto">
          <a:xfrm>
            <a:off x="708342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0" name="Rectangle 135"/>
          <p:cNvSpPr>
            <a:spLocks noChangeArrowheads="1"/>
          </p:cNvSpPr>
          <p:nvPr/>
        </p:nvSpPr>
        <p:spPr bwMode="auto">
          <a:xfrm>
            <a:off x="7967663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1" name="Line 136"/>
          <p:cNvSpPr>
            <a:spLocks noChangeShapeType="1"/>
          </p:cNvSpPr>
          <p:nvPr/>
        </p:nvSpPr>
        <p:spPr bwMode="auto">
          <a:xfrm>
            <a:off x="317500" y="990600"/>
            <a:ext cx="8548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32" name="Rectangle 137"/>
          <p:cNvSpPr>
            <a:spLocks noChangeArrowheads="1"/>
          </p:cNvSpPr>
          <p:nvPr/>
        </p:nvSpPr>
        <p:spPr bwMode="auto">
          <a:xfrm>
            <a:off x="317500" y="990600"/>
            <a:ext cx="85486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3" name="Line 138"/>
          <p:cNvSpPr>
            <a:spLocks noChangeShapeType="1"/>
          </p:cNvSpPr>
          <p:nvPr/>
        </p:nvSpPr>
        <p:spPr bwMode="auto">
          <a:xfrm>
            <a:off x="304800" y="990600"/>
            <a:ext cx="1588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34" name="Rectangle 139"/>
          <p:cNvSpPr>
            <a:spLocks noChangeArrowheads="1"/>
          </p:cNvSpPr>
          <p:nvPr/>
        </p:nvSpPr>
        <p:spPr bwMode="auto">
          <a:xfrm>
            <a:off x="304800" y="990600"/>
            <a:ext cx="12700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5" name="Line 140"/>
          <p:cNvSpPr>
            <a:spLocks noChangeShapeType="1"/>
          </p:cNvSpPr>
          <p:nvPr/>
        </p:nvSpPr>
        <p:spPr bwMode="auto">
          <a:xfrm>
            <a:off x="1404938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36" name="Rectangle 141"/>
          <p:cNvSpPr>
            <a:spLocks noChangeArrowheads="1"/>
          </p:cNvSpPr>
          <p:nvPr/>
        </p:nvSpPr>
        <p:spPr bwMode="auto">
          <a:xfrm>
            <a:off x="1404938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7" name="Line 142"/>
          <p:cNvSpPr>
            <a:spLocks noChangeShapeType="1"/>
          </p:cNvSpPr>
          <p:nvPr/>
        </p:nvSpPr>
        <p:spPr bwMode="auto">
          <a:xfrm>
            <a:off x="235267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38" name="Rectangle 143"/>
          <p:cNvSpPr>
            <a:spLocks noChangeArrowheads="1"/>
          </p:cNvSpPr>
          <p:nvPr/>
        </p:nvSpPr>
        <p:spPr bwMode="auto">
          <a:xfrm>
            <a:off x="235267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39" name="Line 144"/>
          <p:cNvSpPr>
            <a:spLocks noChangeShapeType="1"/>
          </p:cNvSpPr>
          <p:nvPr/>
        </p:nvSpPr>
        <p:spPr bwMode="auto">
          <a:xfrm>
            <a:off x="3251200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40" name="Rectangle 145"/>
          <p:cNvSpPr>
            <a:spLocks noChangeArrowheads="1"/>
          </p:cNvSpPr>
          <p:nvPr/>
        </p:nvSpPr>
        <p:spPr bwMode="auto">
          <a:xfrm>
            <a:off x="3251200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41" name="Line 146"/>
          <p:cNvSpPr>
            <a:spLocks noChangeShapeType="1"/>
          </p:cNvSpPr>
          <p:nvPr/>
        </p:nvSpPr>
        <p:spPr bwMode="auto">
          <a:xfrm>
            <a:off x="4529138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42" name="Rectangle 147"/>
          <p:cNvSpPr>
            <a:spLocks noChangeArrowheads="1"/>
          </p:cNvSpPr>
          <p:nvPr/>
        </p:nvSpPr>
        <p:spPr bwMode="auto">
          <a:xfrm>
            <a:off x="4529138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43" name="Line 148"/>
          <p:cNvSpPr>
            <a:spLocks noChangeShapeType="1"/>
          </p:cNvSpPr>
          <p:nvPr/>
        </p:nvSpPr>
        <p:spPr bwMode="auto">
          <a:xfrm>
            <a:off x="546417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44" name="Rectangle 149"/>
          <p:cNvSpPr>
            <a:spLocks noChangeArrowheads="1"/>
          </p:cNvSpPr>
          <p:nvPr/>
        </p:nvSpPr>
        <p:spPr bwMode="auto">
          <a:xfrm>
            <a:off x="546417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45" name="Line 150"/>
          <p:cNvSpPr>
            <a:spLocks noChangeShapeType="1"/>
          </p:cNvSpPr>
          <p:nvPr/>
        </p:nvSpPr>
        <p:spPr bwMode="auto">
          <a:xfrm>
            <a:off x="6273800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46" name="Rectangle 151"/>
          <p:cNvSpPr>
            <a:spLocks noChangeArrowheads="1"/>
          </p:cNvSpPr>
          <p:nvPr/>
        </p:nvSpPr>
        <p:spPr bwMode="auto">
          <a:xfrm>
            <a:off x="6273800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47" name="Line 152"/>
          <p:cNvSpPr>
            <a:spLocks noChangeShapeType="1"/>
          </p:cNvSpPr>
          <p:nvPr/>
        </p:nvSpPr>
        <p:spPr bwMode="auto">
          <a:xfrm>
            <a:off x="708342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48" name="Rectangle 153"/>
          <p:cNvSpPr>
            <a:spLocks noChangeArrowheads="1"/>
          </p:cNvSpPr>
          <p:nvPr/>
        </p:nvSpPr>
        <p:spPr bwMode="auto">
          <a:xfrm>
            <a:off x="708342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49" name="Line 154"/>
          <p:cNvSpPr>
            <a:spLocks noChangeShapeType="1"/>
          </p:cNvSpPr>
          <p:nvPr/>
        </p:nvSpPr>
        <p:spPr bwMode="auto">
          <a:xfrm>
            <a:off x="7967663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50" name="Rectangle 155"/>
          <p:cNvSpPr>
            <a:spLocks noChangeArrowheads="1"/>
          </p:cNvSpPr>
          <p:nvPr/>
        </p:nvSpPr>
        <p:spPr bwMode="auto">
          <a:xfrm>
            <a:off x="7967663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51" name="Line 156"/>
          <p:cNvSpPr>
            <a:spLocks noChangeShapeType="1"/>
          </p:cNvSpPr>
          <p:nvPr/>
        </p:nvSpPr>
        <p:spPr bwMode="auto">
          <a:xfrm>
            <a:off x="317500" y="1163638"/>
            <a:ext cx="8548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52" name="Rectangle 157"/>
          <p:cNvSpPr>
            <a:spLocks noChangeArrowheads="1"/>
          </p:cNvSpPr>
          <p:nvPr/>
        </p:nvSpPr>
        <p:spPr bwMode="auto">
          <a:xfrm>
            <a:off x="317500" y="1163638"/>
            <a:ext cx="85486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53" name="Rectangle 158"/>
          <p:cNvSpPr>
            <a:spLocks noChangeArrowheads="1"/>
          </p:cNvSpPr>
          <p:nvPr/>
        </p:nvSpPr>
        <p:spPr bwMode="auto">
          <a:xfrm>
            <a:off x="885348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54" name="Line 159"/>
          <p:cNvSpPr>
            <a:spLocks noChangeShapeType="1"/>
          </p:cNvSpPr>
          <p:nvPr/>
        </p:nvSpPr>
        <p:spPr bwMode="auto">
          <a:xfrm>
            <a:off x="317500" y="219710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55" name="Rectangle 160"/>
          <p:cNvSpPr>
            <a:spLocks noChangeArrowheads="1"/>
          </p:cNvSpPr>
          <p:nvPr/>
        </p:nvSpPr>
        <p:spPr bwMode="auto">
          <a:xfrm>
            <a:off x="317500" y="2197100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56" name="Line 161"/>
          <p:cNvSpPr>
            <a:spLocks noChangeShapeType="1"/>
          </p:cNvSpPr>
          <p:nvPr/>
        </p:nvSpPr>
        <p:spPr bwMode="auto">
          <a:xfrm>
            <a:off x="317500" y="323215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57" name="Rectangle 162"/>
          <p:cNvSpPr>
            <a:spLocks noChangeArrowheads="1"/>
          </p:cNvSpPr>
          <p:nvPr/>
        </p:nvSpPr>
        <p:spPr bwMode="auto">
          <a:xfrm>
            <a:off x="317500" y="3232150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58" name="Line 163"/>
          <p:cNvSpPr>
            <a:spLocks noChangeShapeType="1"/>
          </p:cNvSpPr>
          <p:nvPr/>
        </p:nvSpPr>
        <p:spPr bwMode="auto">
          <a:xfrm>
            <a:off x="317500" y="392112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59" name="Rectangle 164"/>
          <p:cNvSpPr>
            <a:spLocks noChangeArrowheads="1"/>
          </p:cNvSpPr>
          <p:nvPr/>
        </p:nvSpPr>
        <p:spPr bwMode="auto">
          <a:xfrm>
            <a:off x="317500" y="392112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60" name="Line 165"/>
          <p:cNvSpPr>
            <a:spLocks noChangeShapeType="1"/>
          </p:cNvSpPr>
          <p:nvPr/>
        </p:nvSpPr>
        <p:spPr bwMode="auto">
          <a:xfrm>
            <a:off x="317500" y="461010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61" name="Rectangle 166"/>
          <p:cNvSpPr>
            <a:spLocks noChangeArrowheads="1"/>
          </p:cNvSpPr>
          <p:nvPr/>
        </p:nvSpPr>
        <p:spPr bwMode="auto">
          <a:xfrm>
            <a:off x="317500" y="4610100"/>
            <a:ext cx="8548688" cy="11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62" name="Line 167"/>
          <p:cNvSpPr>
            <a:spLocks noChangeShapeType="1"/>
          </p:cNvSpPr>
          <p:nvPr/>
        </p:nvSpPr>
        <p:spPr bwMode="auto">
          <a:xfrm>
            <a:off x="317500" y="512762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63" name="Rectangle 168"/>
          <p:cNvSpPr>
            <a:spLocks noChangeArrowheads="1"/>
          </p:cNvSpPr>
          <p:nvPr/>
        </p:nvSpPr>
        <p:spPr bwMode="auto">
          <a:xfrm>
            <a:off x="317500" y="512762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64" name="Line 169"/>
          <p:cNvSpPr>
            <a:spLocks noChangeShapeType="1"/>
          </p:cNvSpPr>
          <p:nvPr/>
        </p:nvSpPr>
        <p:spPr bwMode="auto">
          <a:xfrm>
            <a:off x="3048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65" name="Rectangle 170"/>
          <p:cNvSpPr>
            <a:spLocks noChangeArrowheads="1"/>
          </p:cNvSpPr>
          <p:nvPr/>
        </p:nvSpPr>
        <p:spPr bwMode="auto">
          <a:xfrm>
            <a:off x="3048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66" name="Line 171"/>
          <p:cNvSpPr>
            <a:spLocks noChangeShapeType="1"/>
          </p:cNvSpPr>
          <p:nvPr/>
        </p:nvSpPr>
        <p:spPr bwMode="auto">
          <a:xfrm>
            <a:off x="140493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67" name="Rectangle 172"/>
          <p:cNvSpPr>
            <a:spLocks noChangeArrowheads="1"/>
          </p:cNvSpPr>
          <p:nvPr/>
        </p:nvSpPr>
        <p:spPr bwMode="auto">
          <a:xfrm>
            <a:off x="140493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68" name="Line 173"/>
          <p:cNvSpPr>
            <a:spLocks noChangeShapeType="1"/>
          </p:cNvSpPr>
          <p:nvPr/>
        </p:nvSpPr>
        <p:spPr bwMode="auto">
          <a:xfrm>
            <a:off x="235267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69" name="Rectangle 174"/>
          <p:cNvSpPr>
            <a:spLocks noChangeArrowheads="1"/>
          </p:cNvSpPr>
          <p:nvPr/>
        </p:nvSpPr>
        <p:spPr bwMode="auto">
          <a:xfrm>
            <a:off x="235267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70" name="Line 175"/>
          <p:cNvSpPr>
            <a:spLocks noChangeShapeType="1"/>
          </p:cNvSpPr>
          <p:nvPr/>
        </p:nvSpPr>
        <p:spPr bwMode="auto">
          <a:xfrm>
            <a:off x="32512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71" name="Rectangle 176"/>
          <p:cNvSpPr>
            <a:spLocks noChangeArrowheads="1"/>
          </p:cNvSpPr>
          <p:nvPr/>
        </p:nvSpPr>
        <p:spPr bwMode="auto">
          <a:xfrm>
            <a:off x="32512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72" name="Line 177"/>
          <p:cNvSpPr>
            <a:spLocks noChangeShapeType="1"/>
          </p:cNvSpPr>
          <p:nvPr/>
        </p:nvSpPr>
        <p:spPr bwMode="auto">
          <a:xfrm>
            <a:off x="452913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73" name="Rectangle 178"/>
          <p:cNvSpPr>
            <a:spLocks noChangeArrowheads="1"/>
          </p:cNvSpPr>
          <p:nvPr/>
        </p:nvSpPr>
        <p:spPr bwMode="auto">
          <a:xfrm>
            <a:off x="452913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74" name="Line 179"/>
          <p:cNvSpPr>
            <a:spLocks noChangeShapeType="1"/>
          </p:cNvSpPr>
          <p:nvPr/>
        </p:nvSpPr>
        <p:spPr bwMode="auto">
          <a:xfrm>
            <a:off x="546417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75" name="Rectangle 180"/>
          <p:cNvSpPr>
            <a:spLocks noChangeArrowheads="1"/>
          </p:cNvSpPr>
          <p:nvPr/>
        </p:nvSpPr>
        <p:spPr bwMode="auto">
          <a:xfrm>
            <a:off x="546417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76" name="Line 181"/>
          <p:cNvSpPr>
            <a:spLocks noChangeShapeType="1"/>
          </p:cNvSpPr>
          <p:nvPr/>
        </p:nvSpPr>
        <p:spPr bwMode="auto">
          <a:xfrm>
            <a:off x="62738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77" name="Rectangle 182"/>
          <p:cNvSpPr>
            <a:spLocks noChangeArrowheads="1"/>
          </p:cNvSpPr>
          <p:nvPr/>
        </p:nvSpPr>
        <p:spPr bwMode="auto">
          <a:xfrm>
            <a:off x="62738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78" name="Line 183"/>
          <p:cNvSpPr>
            <a:spLocks noChangeShapeType="1"/>
          </p:cNvSpPr>
          <p:nvPr/>
        </p:nvSpPr>
        <p:spPr bwMode="auto">
          <a:xfrm>
            <a:off x="708342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79" name="Rectangle 184"/>
          <p:cNvSpPr>
            <a:spLocks noChangeArrowheads="1"/>
          </p:cNvSpPr>
          <p:nvPr/>
        </p:nvSpPr>
        <p:spPr bwMode="auto">
          <a:xfrm>
            <a:off x="708342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80" name="Line 185"/>
          <p:cNvSpPr>
            <a:spLocks noChangeShapeType="1"/>
          </p:cNvSpPr>
          <p:nvPr/>
        </p:nvSpPr>
        <p:spPr bwMode="auto">
          <a:xfrm>
            <a:off x="7967663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81" name="Rectangle 186"/>
          <p:cNvSpPr>
            <a:spLocks noChangeArrowheads="1"/>
          </p:cNvSpPr>
          <p:nvPr/>
        </p:nvSpPr>
        <p:spPr bwMode="auto">
          <a:xfrm>
            <a:off x="7967663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82" name="Line 187"/>
          <p:cNvSpPr>
            <a:spLocks noChangeShapeType="1"/>
          </p:cNvSpPr>
          <p:nvPr/>
        </p:nvSpPr>
        <p:spPr bwMode="auto">
          <a:xfrm>
            <a:off x="317500" y="616267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83" name="Rectangle 188"/>
          <p:cNvSpPr>
            <a:spLocks noChangeArrowheads="1"/>
          </p:cNvSpPr>
          <p:nvPr/>
        </p:nvSpPr>
        <p:spPr bwMode="auto">
          <a:xfrm>
            <a:off x="317500" y="616267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84" name="Line 189"/>
          <p:cNvSpPr>
            <a:spLocks noChangeShapeType="1"/>
          </p:cNvSpPr>
          <p:nvPr/>
        </p:nvSpPr>
        <p:spPr bwMode="auto">
          <a:xfrm>
            <a:off x="885348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85" name="Rectangle 190"/>
          <p:cNvSpPr>
            <a:spLocks noChangeArrowheads="1"/>
          </p:cNvSpPr>
          <p:nvPr/>
        </p:nvSpPr>
        <p:spPr bwMode="auto">
          <a:xfrm>
            <a:off x="885348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86" name="Line 191"/>
          <p:cNvSpPr>
            <a:spLocks noChangeShapeType="1"/>
          </p:cNvSpPr>
          <p:nvPr/>
        </p:nvSpPr>
        <p:spPr bwMode="auto">
          <a:xfrm>
            <a:off x="3048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87" name="Rectangle 192"/>
          <p:cNvSpPr>
            <a:spLocks noChangeArrowheads="1"/>
          </p:cNvSpPr>
          <p:nvPr/>
        </p:nvSpPr>
        <p:spPr bwMode="auto">
          <a:xfrm>
            <a:off x="304800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88" name="Line 193"/>
          <p:cNvSpPr>
            <a:spLocks noChangeShapeType="1"/>
          </p:cNvSpPr>
          <p:nvPr/>
        </p:nvSpPr>
        <p:spPr bwMode="auto">
          <a:xfrm>
            <a:off x="1404938" y="6172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89" name="Rectangle 194"/>
          <p:cNvSpPr>
            <a:spLocks noChangeArrowheads="1"/>
          </p:cNvSpPr>
          <p:nvPr/>
        </p:nvSpPr>
        <p:spPr bwMode="auto">
          <a:xfrm>
            <a:off x="1404938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90" name="Line 195"/>
          <p:cNvSpPr>
            <a:spLocks noChangeShapeType="1"/>
          </p:cNvSpPr>
          <p:nvPr/>
        </p:nvSpPr>
        <p:spPr bwMode="auto">
          <a:xfrm>
            <a:off x="2352675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91" name="Rectangle 196"/>
          <p:cNvSpPr>
            <a:spLocks noChangeArrowheads="1"/>
          </p:cNvSpPr>
          <p:nvPr/>
        </p:nvSpPr>
        <p:spPr bwMode="auto">
          <a:xfrm>
            <a:off x="2352675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92" name="Line 197"/>
          <p:cNvSpPr>
            <a:spLocks noChangeShapeType="1"/>
          </p:cNvSpPr>
          <p:nvPr/>
        </p:nvSpPr>
        <p:spPr bwMode="auto">
          <a:xfrm>
            <a:off x="32512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93" name="Rectangle 198"/>
          <p:cNvSpPr>
            <a:spLocks noChangeArrowheads="1"/>
          </p:cNvSpPr>
          <p:nvPr/>
        </p:nvSpPr>
        <p:spPr bwMode="auto">
          <a:xfrm>
            <a:off x="3251200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94" name="Line 199"/>
          <p:cNvSpPr>
            <a:spLocks noChangeShapeType="1"/>
          </p:cNvSpPr>
          <p:nvPr/>
        </p:nvSpPr>
        <p:spPr bwMode="auto">
          <a:xfrm>
            <a:off x="4529138" y="6172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95" name="Rectangle 200"/>
          <p:cNvSpPr>
            <a:spLocks noChangeArrowheads="1"/>
          </p:cNvSpPr>
          <p:nvPr/>
        </p:nvSpPr>
        <p:spPr bwMode="auto">
          <a:xfrm>
            <a:off x="4529138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96" name="Line 201"/>
          <p:cNvSpPr>
            <a:spLocks noChangeShapeType="1"/>
          </p:cNvSpPr>
          <p:nvPr/>
        </p:nvSpPr>
        <p:spPr bwMode="auto">
          <a:xfrm>
            <a:off x="5464175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97" name="Rectangle 202"/>
          <p:cNvSpPr>
            <a:spLocks noChangeArrowheads="1"/>
          </p:cNvSpPr>
          <p:nvPr/>
        </p:nvSpPr>
        <p:spPr bwMode="auto">
          <a:xfrm>
            <a:off x="5464175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898" name="Line 203"/>
          <p:cNvSpPr>
            <a:spLocks noChangeShapeType="1"/>
          </p:cNvSpPr>
          <p:nvPr/>
        </p:nvSpPr>
        <p:spPr bwMode="auto">
          <a:xfrm>
            <a:off x="62738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899" name="Rectangle 205"/>
          <p:cNvSpPr>
            <a:spLocks noChangeArrowheads="1"/>
          </p:cNvSpPr>
          <p:nvPr/>
        </p:nvSpPr>
        <p:spPr bwMode="auto">
          <a:xfrm>
            <a:off x="6197600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00" name="Line 206"/>
          <p:cNvSpPr>
            <a:spLocks noChangeShapeType="1"/>
          </p:cNvSpPr>
          <p:nvPr/>
        </p:nvSpPr>
        <p:spPr bwMode="auto">
          <a:xfrm>
            <a:off x="7007225" y="64008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01" name="Rectangle 207"/>
          <p:cNvSpPr>
            <a:spLocks noChangeArrowheads="1"/>
          </p:cNvSpPr>
          <p:nvPr/>
        </p:nvSpPr>
        <p:spPr bwMode="auto">
          <a:xfrm>
            <a:off x="7007225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02" name="Line 208"/>
          <p:cNvSpPr>
            <a:spLocks noChangeShapeType="1"/>
          </p:cNvSpPr>
          <p:nvPr/>
        </p:nvSpPr>
        <p:spPr bwMode="auto">
          <a:xfrm>
            <a:off x="7891463" y="64008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03" name="Rectangle 209"/>
          <p:cNvSpPr>
            <a:spLocks noChangeArrowheads="1"/>
          </p:cNvSpPr>
          <p:nvPr/>
        </p:nvSpPr>
        <p:spPr bwMode="auto">
          <a:xfrm>
            <a:off x="7891463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04" name="Line 210"/>
          <p:cNvSpPr>
            <a:spLocks noChangeShapeType="1"/>
          </p:cNvSpPr>
          <p:nvPr/>
        </p:nvSpPr>
        <p:spPr bwMode="auto">
          <a:xfrm>
            <a:off x="8777288" y="64008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05" name="Rectangle 211"/>
          <p:cNvSpPr>
            <a:spLocks noChangeArrowheads="1"/>
          </p:cNvSpPr>
          <p:nvPr/>
        </p:nvSpPr>
        <p:spPr bwMode="auto">
          <a:xfrm>
            <a:off x="8777288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06" name="Line 212"/>
          <p:cNvSpPr>
            <a:spLocks noChangeShapeType="1"/>
          </p:cNvSpPr>
          <p:nvPr/>
        </p:nvSpPr>
        <p:spPr bwMode="auto">
          <a:xfrm>
            <a:off x="8789988" y="1219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07" name="Rectangle 213"/>
          <p:cNvSpPr>
            <a:spLocks noChangeArrowheads="1"/>
          </p:cNvSpPr>
          <p:nvPr/>
        </p:nvSpPr>
        <p:spPr bwMode="auto">
          <a:xfrm>
            <a:off x="8789988" y="1219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08" name="Line 214"/>
          <p:cNvSpPr>
            <a:spLocks noChangeShapeType="1"/>
          </p:cNvSpPr>
          <p:nvPr/>
        </p:nvSpPr>
        <p:spPr bwMode="auto">
          <a:xfrm>
            <a:off x="8789988" y="13922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09" name="Rectangle 215"/>
          <p:cNvSpPr>
            <a:spLocks noChangeArrowheads="1"/>
          </p:cNvSpPr>
          <p:nvPr/>
        </p:nvSpPr>
        <p:spPr bwMode="auto">
          <a:xfrm>
            <a:off x="8789988" y="1392238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10" name="Line 216"/>
          <p:cNvSpPr>
            <a:spLocks noChangeShapeType="1"/>
          </p:cNvSpPr>
          <p:nvPr/>
        </p:nvSpPr>
        <p:spPr bwMode="auto">
          <a:xfrm>
            <a:off x="8789988" y="24257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11" name="Rectangle 217"/>
          <p:cNvSpPr>
            <a:spLocks noChangeArrowheads="1"/>
          </p:cNvSpPr>
          <p:nvPr/>
        </p:nvSpPr>
        <p:spPr bwMode="auto">
          <a:xfrm>
            <a:off x="8789988" y="24257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12" name="Line 218"/>
          <p:cNvSpPr>
            <a:spLocks noChangeShapeType="1"/>
          </p:cNvSpPr>
          <p:nvPr/>
        </p:nvSpPr>
        <p:spPr bwMode="auto">
          <a:xfrm>
            <a:off x="8789988" y="34607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13" name="Rectangle 219"/>
          <p:cNvSpPr>
            <a:spLocks noChangeArrowheads="1"/>
          </p:cNvSpPr>
          <p:nvPr/>
        </p:nvSpPr>
        <p:spPr bwMode="auto">
          <a:xfrm>
            <a:off x="8789988" y="346075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14" name="Line 220"/>
          <p:cNvSpPr>
            <a:spLocks noChangeShapeType="1"/>
          </p:cNvSpPr>
          <p:nvPr/>
        </p:nvSpPr>
        <p:spPr bwMode="auto">
          <a:xfrm>
            <a:off x="8789988" y="41497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15" name="Rectangle 221"/>
          <p:cNvSpPr>
            <a:spLocks noChangeArrowheads="1"/>
          </p:cNvSpPr>
          <p:nvPr/>
        </p:nvSpPr>
        <p:spPr bwMode="auto">
          <a:xfrm>
            <a:off x="8789988" y="414972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16" name="Line 222"/>
          <p:cNvSpPr>
            <a:spLocks noChangeShapeType="1"/>
          </p:cNvSpPr>
          <p:nvPr/>
        </p:nvSpPr>
        <p:spPr bwMode="auto">
          <a:xfrm>
            <a:off x="8789988" y="48387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17" name="Rectangle 223"/>
          <p:cNvSpPr>
            <a:spLocks noChangeArrowheads="1"/>
          </p:cNvSpPr>
          <p:nvPr/>
        </p:nvSpPr>
        <p:spPr bwMode="auto">
          <a:xfrm>
            <a:off x="8789988" y="4838700"/>
            <a:ext cx="12700" cy="11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18" name="Line 224"/>
          <p:cNvSpPr>
            <a:spLocks noChangeShapeType="1"/>
          </p:cNvSpPr>
          <p:nvPr/>
        </p:nvSpPr>
        <p:spPr bwMode="auto">
          <a:xfrm>
            <a:off x="8789988" y="53562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19" name="Rectangle 225"/>
          <p:cNvSpPr>
            <a:spLocks noChangeArrowheads="1"/>
          </p:cNvSpPr>
          <p:nvPr/>
        </p:nvSpPr>
        <p:spPr bwMode="auto">
          <a:xfrm>
            <a:off x="8789988" y="535622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29920" name="Line 226"/>
          <p:cNvSpPr>
            <a:spLocks noChangeShapeType="1"/>
          </p:cNvSpPr>
          <p:nvPr/>
        </p:nvSpPr>
        <p:spPr bwMode="auto">
          <a:xfrm>
            <a:off x="8789988" y="639127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9921" name="Rectangle 227"/>
          <p:cNvSpPr>
            <a:spLocks noChangeArrowheads="1"/>
          </p:cNvSpPr>
          <p:nvPr/>
        </p:nvSpPr>
        <p:spPr bwMode="auto">
          <a:xfrm>
            <a:off x="8789988" y="639127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Pertama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Untuk menjadikannya 1NF suatu relasi harus hanya berisi nilai-nilai atomis pada setiap baris dan kolomnya</a:t>
            </a:r>
          </a:p>
          <a:p>
            <a:pPr lvl="1" eaLnBrk="1" hangingPunct="1"/>
            <a:r>
              <a:rPr lang="en-US" altLang="en-US" smtClean="0"/>
              <a:t>Tidak ada kelompok kolom yang berulang dalam baris</a:t>
            </a:r>
          </a:p>
          <a:p>
            <a:pPr lvl="1" eaLnBrk="1" hangingPunct="1"/>
            <a:r>
              <a:rPr lang="en-US" altLang="en-US" smtClean="0"/>
              <a:t>Suatu kolom atau sekelompok kolom disebut Kandidat Key jika nilai-nilainya menjadi identitas unik dari setiap baris dalam relasi tsb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Pertama</a:t>
            </a:r>
          </a:p>
        </p:txBody>
      </p:sp>
      <p:grpSp>
        <p:nvGrpSpPr>
          <p:cNvPr id="31747" name="Group 243"/>
          <p:cNvGrpSpPr>
            <a:grpSpLocks/>
          </p:cNvGrpSpPr>
          <p:nvPr/>
        </p:nvGrpSpPr>
        <p:grpSpPr bwMode="auto">
          <a:xfrm>
            <a:off x="228600" y="1371600"/>
            <a:ext cx="8610600" cy="5102225"/>
            <a:chOff x="144" y="864"/>
            <a:chExt cx="5424" cy="3214"/>
          </a:xfrm>
        </p:grpSpPr>
        <p:sp>
          <p:nvSpPr>
            <p:cNvPr id="31833" name="Line 43"/>
            <p:cNvSpPr>
              <a:spLocks noChangeShapeType="1"/>
            </p:cNvSpPr>
            <p:nvPr/>
          </p:nvSpPr>
          <p:spPr bwMode="auto">
            <a:xfrm>
              <a:off x="144" y="864"/>
              <a:ext cx="542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834" name="Rectangle 44"/>
            <p:cNvSpPr>
              <a:spLocks noChangeArrowheads="1"/>
            </p:cNvSpPr>
            <p:nvPr/>
          </p:nvSpPr>
          <p:spPr bwMode="auto">
            <a:xfrm>
              <a:off x="144" y="864"/>
              <a:ext cx="5424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835" name="Line 45"/>
            <p:cNvSpPr>
              <a:spLocks noChangeShapeType="1"/>
            </p:cNvSpPr>
            <p:nvPr/>
          </p:nvSpPr>
          <p:spPr bwMode="auto">
            <a:xfrm>
              <a:off x="144" y="864"/>
              <a:ext cx="1" cy="319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836" name="Rectangle 46"/>
            <p:cNvSpPr>
              <a:spLocks noChangeArrowheads="1"/>
            </p:cNvSpPr>
            <p:nvPr/>
          </p:nvSpPr>
          <p:spPr bwMode="auto">
            <a:xfrm>
              <a:off x="144" y="864"/>
              <a:ext cx="8" cy="319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837" name="Rectangle 47"/>
            <p:cNvSpPr>
              <a:spLocks noChangeArrowheads="1"/>
            </p:cNvSpPr>
            <p:nvPr/>
          </p:nvSpPr>
          <p:spPr bwMode="auto">
            <a:xfrm>
              <a:off x="144" y="864"/>
              <a:ext cx="5424" cy="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838" name="Rectangle 48"/>
            <p:cNvSpPr>
              <a:spLocks noChangeArrowheads="1"/>
            </p:cNvSpPr>
            <p:nvPr/>
          </p:nvSpPr>
          <p:spPr bwMode="auto">
            <a:xfrm>
              <a:off x="176" y="869"/>
              <a:ext cx="36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Kode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39" name="Rectangle 49"/>
            <p:cNvSpPr>
              <a:spLocks noChangeArrowheads="1"/>
            </p:cNvSpPr>
            <p:nvPr/>
          </p:nvSpPr>
          <p:spPr bwMode="auto">
            <a:xfrm>
              <a:off x="711" y="869"/>
              <a:ext cx="35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Kode Dokter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0" name="Rectangle 50"/>
            <p:cNvSpPr>
              <a:spLocks noChangeArrowheads="1"/>
            </p:cNvSpPr>
            <p:nvPr/>
          </p:nvSpPr>
          <p:spPr bwMode="auto">
            <a:xfrm>
              <a:off x="1282" y="869"/>
              <a:ext cx="3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Tgl Operasi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1" name="Rectangle 51"/>
            <p:cNvSpPr>
              <a:spLocks noChangeArrowheads="1"/>
            </p:cNvSpPr>
            <p:nvPr/>
          </p:nvSpPr>
          <p:spPr bwMode="auto">
            <a:xfrm>
              <a:off x="1896" y="869"/>
              <a:ext cx="38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Nama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2" name="Rectangle 52"/>
            <p:cNvSpPr>
              <a:spLocks noChangeArrowheads="1"/>
            </p:cNvSpPr>
            <p:nvPr/>
          </p:nvSpPr>
          <p:spPr bwMode="auto">
            <a:xfrm>
              <a:off x="2535" y="869"/>
              <a:ext cx="41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Alamat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3" name="Rectangle 53"/>
            <p:cNvSpPr>
              <a:spLocks noChangeArrowheads="1"/>
            </p:cNvSpPr>
            <p:nvPr/>
          </p:nvSpPr>
          <p:spPr bwMode="auto">
            <a:xfrm>
              <a:off x="3219" y="869"/>
              <a:ext cx="37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Nama Dokter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4" name="Rectangle 54"/>
            <p:cNvSpPr>
              <a:spLocks noChangeArrowheads="1"/>
            </p:cNvSpPr>
            <p:nvPr/>
          </p:nvSpPr>
          <p:spPr bwMode="auto">
            <a:xfrm>
              <a:off x="3991" y="869"/>
              <a:ext cx="2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Operasi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5" name="Rectangle 55"/>
            <p:cNvSpPr>
              <a:spLocks noChangeArrowheads="1"/>
            </p:cNvSpPr>
            <p:nvPr/>
          </p:nvSpPr>
          <p:spPr bwMode="auto">
            <a:xfrm>
              <a:off x="4469" y="869"/>
              <a:ext cx="34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Pengobatan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6" name="Rectangle 56"/>
            <p:cNvSpPr>
              <a:spLocks noChangeArrowheads="1"/>
            </p:cNvSpPr>
            <p:nvPr/>
          </p:nvSpPr>
          <p:spPr bwMode="auto">
            <a:xfrm>
              <a:off x="5009" y="869"/>
              <a:ext cx="40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Efek Samping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7" name="Rectangle 57"/>
            <p:cNvSpPr>
              <a:spLocks noChangeArrowheads="1"/>
            </p:cNvSpPr>
            <p:nvPr/>
          </p:nvSpPr>
          <p:spPr bwMode="auto">
            <a:xfrm>
              <a:off x="431" y="129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1111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8" name="Rectangle 58"/>
            <p:cNvSpPr>
              <a:spLocks noChangeArrowheads="1"/>
            </p:cNvSpPr>
            <p:nvPr/>
          </p:nvSpPr>
          <p:spPr bwMode="auto">
            <a:xfrm>
              <a:off x="1030" y="1292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49" name="Rectangle 59"/>
            <p:cNvSpPr>
              <a:spLocks noChangeArrowheads="1"/>
            </p:cNvSpPr>
            <p:nvPr/>
          </p:nvSpPr>
          <p:spPr bwMode="auto">
            <a:xfrm>
              <a:off x="1367" y="1292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01-Jan-95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0" name="Rectangle 60"/>
            <p:cNvSpPr>
              <a:spLocks noChangeArrowheads="1"/>
            </p:cNvSpPr>
            <p:nvPr/>
          </p:nvSpPr>
          <p:spPr bwMode="auto">
            <a:xfrm>
              <a:off x="1882" y="1292"/>
              <a:ext cx="38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John White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1" name="Rectangle 61"/>
            <p:cNvSpPr>
              <a:spLocks noChangeArrowheads="1"/>
            </p:cNvSpPr>
            <p:nvPr/>
          </p:nvSpPr>
          <p:spPr bwMode="auto">
            <a:xfrm>
              <a:off x="2540" y="1119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15 New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2" name="Rectangle 62"/>
            <p:cNvSpPr>
              <a:spLocks noChangeArrowheads="1"/>
            </p:cNvSpPr>
            <p:nvPr/>
          </p:nvSpPr>
          <p:spPr bwMode="auto">
            <a:xfrm>
              <a:off x="2540" y="1205"/>
              <a:ext cx="38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New York,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3" name="Rectangle 63"/>
            <p:cNvSpPr>
              <a:spLocks noChangeArrowheads="1"/>
            </p:cNvSpPr>
            <p:nvPr/>
          </p:nvSpPr>
          <p:spPr bwMode="auto">
            <a:xfrm>
              <a:off x="2540" y="1292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4" name="Rectangle 64"/>
            <p:cNvSpPr>
              <a:spLocks noChangeArrowheads="1"/>
            </p:cNvSpPr>
            <p:nvPr/>
          </p:nvSpPr>
          <p:spPr bwMode="auto">
            <a:xfrm>
              <a:off x="3172" y="1292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5" name="Rectangle 65"/>
            <p:cNvSpPr>
              <a:spLocks noChangeArrowheads="1"/>
            </p:cNvSpPr>
            <p:nvPr/>
          </p:nvSpPr>
          <p:spPr bwMode="auto">
            <a:xfrm>
              <a:off x="3906" y="1205"/>
              <a:ext cx="32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Gallstone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6" name="Rectangle 66"/>
            <p:cNvSpPr>
              <a:spLocks noChangeArrowheads="1"/>
            </p:cNvSpPr>
            <p:nvPr/>
          </p:nvSpPr>
          <p:spPr bwMode="auto">
            <a:xfrm>
              <a:off x="3906" y="1292"/>
              <a:ext cx="33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s 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7" name="Rectangle 67"/>
            <p:cNvSpPr>
              <a:spLocks noChangeArrowheads="1"/>
            </p:cNvSpPr>
            <p:nvPr/>
          </p:nvSpPr>
          <p:spPr bwMode="auto">
            <a:xfrm>
              <a:off x="4446" y="1292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Penicillin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8" name="Rectangle 68"/>
            <p:cNvSpPr>
              <a:spLocks noChangeArrowheads="1"/>
            </p:cNvSpPr>
            <p:nvPr/>
          </p:nvSpPr>
          <p:spPr bwMode="auto">
            <a:xfrm>
              <a:off x="5045" y="1292"/>
              <a:ext cx="16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rash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59" name="Rectangle 69"/>
            <p:cNvSpPr>
              <a:spLocks noChangeArrowheads="1"/>
            </p:cNvSpPr>
            <p:nvPr/>
          </p:nvSpPr>
          <p:spPr bwMode="auto">
            <a:xfrm>
              <a:off x="431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1111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0" name="Rectangle 70"/>
            <p:cNvSpPr>
              <a:spLocks noChangeArrowheads="1"/>
            </p:cNvSpPr>
            <p:nvPr/>
          </p:nvSpPr>
          <p:spPr bwMode="auto">
            <a:xfrm>
              <a:off x="1030" y="1552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311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1" name="Rectangle 71"/>
            <p:cNvSpPr>
              <a:spLocks noChangeArrowheads="1"/>
            </p:cNvSpPr>
            <p:nvPr/>
          </p:nvSpPr>
          <p:spPr bwMode="auto">
            <a:xfrm>
              <a:off x="1367" y="1552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12-Jun-95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2" name="Rectangle 72"/>
            <p:cNvSpPr>
              <a:spLocks noChangeArrowheads="1"/>
            </p:cNvSpPr>
            <p:nvPr/>
          </p:nvSpPr>
          <p:spPr bwMode="auto">
            <a:xfrm>
              <a:off x="1882" y="1552"/>
              <a:ext cx="38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John White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3" name="Rectangle 73"/>
            <p:cNvSpPr>
              <a:spLocks noChangeArrowheads="1"/>
            </p:cNvSpPr>
            <p:nvPr/>
          </p:nvSpPr>
          <p:spPr bwMode="auto">
            <a:xfrm>
              <a:off x="2540" y="1378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15 New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4" name="Rectangle 74"/>
            <p:cNvSpPr>
              <a:spLocks noChangeArrowheads="1"/>
            </p:cNvSpPr>
            <p:nvPr/>
          </p:nvSpPr>
          <p:spPr bwMode="auto">
            <a:xfrm>
              <a:off x="2540" y="1465"/>
              <a:ext cx="38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New York,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5" name="Rectangle 75"/>
            <p:cNvSpPr>
              <a:spLocks noChangeArrowheads="1"/>
            </p:cNvSpPr>
            <p:nvPr/>
          </p:nvSpPr>
          <p:spPr bwMode="auto">
            <a:xfrm>
              <a:off x="2540" y="1552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6" name="Rectangle 76"/>
            <p:cNvSpPr>
              <a:spLocks noChangeArrowheads="1"/>
            </p:cNvSpPr>
            <p:nvPr/>
          </p:nvSpPr>
          <p:spPr bwMode="auto">
            <a:xfrm>
              <a:off x="3172" y="1465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Michael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7" name="Rectangle 77"/>
            <p:cNvSpPr>
              <a:spLocks noChangeArrowheads="1"/>
            </p:cNvSpPr>
            <p:nvPr/>
          </p:nvSpPr>
          <p:spPr bwMode="auto">
            <a:xfrm>
              <a:off x="3172" y="1552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Diamond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8" name="Rectangle 78"/>
            <p:cNvSpPr>
              <a:spLocks noChangeArrowheads="1"/>
            </p:cNvSpPr>
            <p:nvPr/>
          </p:nvSpPr>
          <p:spPr bwMode="auto">
            <a:xfrm>
              <a:off x="3906" y="1378"/>
              <a:ext cx="27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Kidney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69" name="Rectangle 79"/>
            <p:cNvSpPr>
              <a:spLocks noChangeArrowheads="1"/>
            </p:cNvSpPr>
            <p:nvPr/>
          </p:nvSpPr>
          <p:spPr bwMode="auto">
            <a:xfrm>
              <a:off x="3906" y="1465"/>
              <a:ext cx="26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stones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0" name="Rectangle 80"/>
            <p:cNvSpPr>
              <a:spLocks noChangeArrowheads="1"/>
            </p:cNvSpPr>
            <p:nvPr/>
          </p:nvSpPr>
          <p:spPr bwMode="auto">
            <a:xfrm>
              <a:off x="3906" y="1552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1" name="Rectangle 81"/>
            <p:cNvSpPr>
              <a:spLocks noChangeArrowheads="1"/>
            </p:cNvSpPr>
            <p:nvPr/>
          </p:nvSpPr>
          <p:spPr bwMode="auto">
            <a:xfrm>
              <a:off x="4446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2" name="Rectangle 82"/>
            <p:cNvSpPr>
              <a:spLocks noChangeArrowheads="1"/>
            </p:cNvSpPr>
            <p:nvPr/>
          </p:nvSpPr>
          <p:spPr bwMode="auto">
            <a:xfrm>
              <a:off x="5045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3" name="Rectangle 83"/>
            <p:cNvSpPr>
              <a:spLocks noChangeArrowheads="1"/>
            </p:cNvSpPr>
            <p:nvPr/>
          </p:nvSpPr>
          <p:spPr bwMode="auto">
            <a:xfrm>
              <a:off x="431" y="181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1234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4" name="Rectangle 84"/>
            <p:cNvSpPr>
              <a:spLocks noChangeArrowheads="1"/>
            </p:cNvSpPr>
            <p:nvPr/>
          </p:nvSpPr>
          <p:spPr bwMode="auto">
            <a:xfrm>
              <a:off x="1030" y="1811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5" name="Rectangle 85"/>
            <p:cNvSpPr>
              <a:spLocks noChangeArrowheads="1"/>
            </p:cNvSpPr>
            <p:nvPr/>
          </p:nvSpPr>
          <p:spPr bwMode="auto">
            <a:xfrm>
              <a:off x="1367" y="1811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05-Apr-94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6" name="Rectangle 86"/>
            <p:cNvSpPr>
              <a:spLocks noChangeArrowheads="1"/>
            </p:cNvSpPr>
            <p:nvPr/>
          </p:nvSpPr>
          <p:spPr bwMode="auto">
            <a:xfrm>
              <a:off x="1882" y="1811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Mary Jones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7" name="Rectangle 87"/>
            <p:cNvSpPr>
              <a:spLocks noChangeArrowheads="1"/>
            </p:cNvSpPr>
            <p:nvPr/>
          </p:nvSpPr>
          <p:spPr bwMode="auto">
            <a:xfrm>
              <a:off x="2540" y="1725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10 Main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8" name="Rectangle 88"/>
            <p:cNvSpPr>
              <a:spLocks noChangeArrowheads="1"/>
            </p:cNvSpPr>
            <p:nvPr/>
          </p:nvSpPr>
          <p:spPr bwMode="auto">
            <a:xfrm>
              <a:off x="2540" y="181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Rye,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79" name="Rectangle 89"/>
            <p:cNvSpPr>
              <a:spLocks noChangeArrowheads="1"/>
            </p:cNvSpPr>
            <p:nvPr/>
          </p:nvSpPr>
          <p:spPr bwMode="auto">
            <a:xfrm>
              <a:off x="3172" y="1811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0" name="Rectangle 90"/>
            <p:cNvSpPr>
              <a:spLocks noChangeArrowheads="1"/>
            </p:cNvSpPr>
            <p:nvPr/>
          </p:nvSpPr>
          <p:spPr bwMode="auto">
            <a:xfrm>
              <a:off x="3906" y="1638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1" name="Rectangle 91"/>
            <p:cNvSpPr>
              <a:spLocks noChangeArrowheads="1"/>
            </p:cNvSpPr>
            <p:nvPr/>
          </p:nvSpPr>
          <p:spPr bwMode="auto">
            <a:xfrm>
              <a:off x="3906" y="1725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Cataract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2" name="Rectangle 92"/>
            <p:cNvSpPr>
              <a:spLocks noChangeArrowheads="1"/>
            </p:cNvSpPr>
            <p:nvPr/>
          </p:nvSpPr>
          <p:spPr bwMode="auto">
            <a:xfrm>
              <a:off x="3906" y="1811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3" name="Rectangle 93"/>
            <p:cNvSpPr>
              <a:spLocks noChangeArrowheads="1"/>
            </p:cNvSpPr>
            <p:nvPr/>
          </p:nvSpPr>
          <p:spPr bwMode="auto">
            <a:xfrm>
              <a:off x="4481" y="1725"/>
              <a:ext cx="31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Tetracyclin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4" name="Rectangle 94"/>
            <p:cNvSpPr>
              <a:spLocks noChangeArrowheads="1"/>
            </p:cNvSpPr>
            <p:nvPr/>
          </p:nvSpPr>
          <p:spPr bwMode="auto">
            <a:xfrm>
              <a:off x="4446" y="1811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5" name="Rectangle 95"/>
            <p:cNvSpPr>
              <a:spLocks noChangeArrowheads="1"/>
            </p:cNvSpPr>
            <p:nvPr/>
          </p:nvSpPr>
          <p:spPr bwMode="auto">
            <a:xfrm>
              <a:off x="5045" y="1811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Fever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6" name="Rectangle 96"/>
            <p:cNvSpPr>
              <a:spLocks noChangeArrowheads="1"/>
            </p:cNvSpPr>
            <p:nvPr/>
          </p:nvSpPr>
          <p:spPr bwMode="auto">
            <a:xfrm>
              <a:off x="431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1234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7" name="Rectangle 97"/>
            <p:cNvSpPr>
              <a:spLocks noChangeArrowheads="1"/>
            </p:cNvSpPr>
            <p:nvPr/>
          </p:nvSpPr>
          <p:spPr bwMode="auto">
            <a:xfrm>
              <a:off x="1030" y="2071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467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8" name="Rectangle 98"/>
            <p:cNvSpPr>
              <a:spLocks noChangeArrowheads="1"/>
            </p:cNvSpPr>
            <p:nvPr/>
          </p:nvSpPr>
          <p:spPr bwMode="auto">
            <a:xfrm>
              <a:off x="1325" y="2071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10-May-95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89" name="Rectangle 99"/>
            <p:cNvSpPr>
              <a:spLocks noChangeArrowheads="1"/>
            </p:cNvSpPr>
            <p:nvPr/>
          </p:nvSpPr>
          <p:spPr bwMode="auto">
            <a:xfrm>
              <a:off x="1882" y="2071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Mary Jones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0" name="Rectangle 100"/>
            <p:cNvSpPr>
              <a:spLocks noChangeArrowheads="1"/>
            </p:cNvSpPr>
            <p:nvPr/>
          </p:nvSpPr>
          <p:spPr bwMode="auto">
            <a:xfrm>
              <a:off x="2540" y="1985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10 Main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1" name="Rectangle 101"/>
            <p:cNvSpPr>
              <a:spLocks noChangeArrowheads="1"/>
            </p:cNvSpPr>
            <p:nvPr/>
          </p:nvSpPr>
          <p:spPr bwMode="auto">
            <a:xfrm>
              <a:off x="2540" y="207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Rye,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2" name="Rectangle 102"/>
            <p:cNvSpPr>
              <a:spLocks noChangeArrowheads="1"/>
            </p:cNvSpPr>
            <p:nvPr/>
          </p:nvSpPr>
          <p:spPr bwMode="auto">
            <a:xfrm>
              <a:off x="3172" y="2071"/>
              <a:ext cx="43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Patricia Gold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3" name="Rectangle 103"/>
            <p:cNvSpPr>
              <a:spLocks noChangeArrowheads="1"/>
            </p:cNvSpPr>
            <p:nvPr/>
          </p:nvSpPr>
          <p:spPr bwMode="auto">
            <a:xfrm>
              <a:off x="3938" y="1985"/>
              <a:ext cx="28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Thrombos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4" name="Rectangle 104"/>
            <p:cNvSpPr>
              <a:spLocks noChangeArrowheads="1"/>
            </p:cNvSpPr>
            <p:nvPr/>
          </p:nvSpPr>
          <p:spPr bwMode="auto">
            <a:xfrm>
              <a:off x="3906" y="2071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is 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5" name="Rectangle 105"/>
            <p:cNvSpPr>
              <a:spLocks noChangeArrowheads="1"/>
            </p:cNvSpPr>
            <p:nvPr/>
          </p:nvSpPr>
          <p:spPr bwMode="auto">
            <a:xfrm>
              <a:off x="4446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6" name="Rectangle 106"/>
            <p:cNvSpPr>
              <a:spLocks noChangeArrowheads="1"/>
            </p:cNvSpPr>
            <p:nvPr/>
          </p:nvSpPr>
          <p:spPr bwMode="auto">
            <a:xfrm>
              <a:off x="5045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7" name="Rectangle 107"/>
            <p:cNvSpPr>
              <a:spLocks noChangeArrowheads="1"/>
            </p:cNvSpPr>
            <p:nvPr/>
          </p:nvSpPr>
          <p:spPr bwMode="auto">
            <a:xfrm>
              <a:off x="431" y="2418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2345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8" name="Rectangle 108"/>
            <p:cNvSpPr>
              <a:spLocks noChangeArrowheads="1"/>
            </p:cNvSpPr>
            <p:nvPr/>
          </p:nvSpPr>
          <p:spPr bwMode="auto">
            <a:xfrm>
              <a:off x="1030" y="2418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189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899" name="Rectangle 109"/>
            <p:cNvSpPr>
              <a:spLocks noChangeArrowheads="1"/>
            </p:cNvSpPr>
            <p:nvPr/>
          </p:nvSpPr>
          <p:spPr bwMode="auto">
            <a:xfrm>
              <a:off x="1367" y="2418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08-Jan-96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0" name="Rectangle 110"/>
            <p:cNvSpPr>
              <a:spLocks noChangeArrowheads="1"/>
            </p:cNvSpPr>
            <p:nvPr/>
          </p:nvSpPr>
          <p:spPr bwMode="auto">
            <a:xfrm>
              <a:off x="1882" y="233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Charles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1" name="Rectangle 111"/>
            <p:cNvSpPr>
              <a:spLocks noChangeArrowheads="1"/>
            </p:cNvSpPr>
            <p:nvPr/>
          </p:nvSpPr>
          <p:spPr bwMode="auto">
            <a:xfrm>
              <a:off x="1882" y="2418"/>
              <a:ext cx="23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Brown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2" name="Rectangle 112"/>
            <p:cNvSpPr>
              <a:spLocks noChangeArrowheads="1"/>
            </p:cNvSpPr>
            <p:nvPr/>
          </p:nvSpPr>
          <p:spPr bwMode="auto">
            <a:xfrm>
              <a:off x="2540" y="2158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Dogwood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3" name="Rectangle 113"/>
            <p:cNvSpPr>
              <a:spLocks noChangeArrowheads="1"/>
            </p:cNvSpPr>
            <p:nvPr/>
          </p:nvSpPr>
          <p:spPr bwMode="auto">
            <a:xfrm>
              <a:off x="2540" y="2244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Lane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4" name="Rectangle 114"/>
            <p:cNvSpPr>
              <a:spLocks noChangeArrowheads="1"/>
            </p:cNvSpPr>
            <p:nvPr/>
          </p:nvSpPr>
          <p:spPr bwMode="auto">
            <a:xfrm>
              <a:off x="2540" y="2331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Harrison,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5" name="Rectangle 115"/>
            <p:cNvSpPr>
              <a:spLocks noChangeArrowheads="1"/>
            </p:cNvSpPr>
            <p:nvPr/>
          </p:nvSpPr>
          <p:spPr bwMode="auto">
            <a:xfrm>
              <a:off x="2540" y="2418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6" name="Rectangle 116"/>
            <p:cNvSpPr>
              <a:spLocks noChangeArrowheads="1"/>
            </p:cNvSpPr>
            <p:nvPr/>
          </p:nvSpPr>
          <p:spPr bwMode="auto">
            <a:xfrm>
              <a:off x="3172" y="2418"/>
              <a:ext cx="43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David Rosen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7" name="Rectangle 117"/>
            <p:cNvSpPr>
              <a:spLocks noChangeArrowheads="1"/>
            </p:cNvSpPr>
            <p:nvPr/>
          </p:nvSpPr>
          <p:spPr bwMode="auto">
            <a:xfrm>
              <a:off x="3906" y="2244"/>
              <a:ext cx="22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Open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8" name="Rectangle 118"/>
            <p:cNvSpPr>
              <a:spLocks noChangeArrowheads="1"/>
            </p:cNvSpPr>
            <p:nvPr/>
          </p:nvSpPr>
          <p:spPr bwMode="auto">
            <a:xfrm>
              <a:off x="3906" y="2331"/>
              <a:ext cx="22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Heart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09" name="Rectangle 119"/>
            <p:cNvSpPr>
              <a:spLocks noChangeArrowheads="1"/>
            </p:cNvSpPr>
            <p:nvPr/>
          </p:nvSpPr>
          <p:spPr bwMode="auto">
            <a:xfrm>
              <a:off x="3906" y="2418"/>
              <a:ext cx="27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Surgery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0" name="Rectangle 120"/>
            <p:cNvSpPr>
              <a:spLocks noChangeArrowheads="1"/>
            </p:cNvSpPr>
            <p:nvPr/>
          </p:nvSpPr>
          <p:spPr bwMode="auto">
            <a:xfrm>
              <a:off x="4477" y="2331"/>
              <a:ext cx="30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Cephalosp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1" name="Rectangle 121"/>
            <p:cNvSpPr>
              <a:spLocks noChangeArrowheads="1"/>
            </p:cNvSpPr>
            <p:nvPr/>
          </p:nvSpPr>
          <p:spPr bwMode="auto">
            <a:xfrm>
              <a:off x="4468" y="2418"/>
              <a:ext cx="10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orin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2" name="Rectangle 122"/>
            <p:cNvSpPr>
              <a:spLocks noChangeArrowheads="1"/>
            </p:cNvSpPr>
            <p:nvPr/>
          </p:nvSpPr>
          <p:spPr bwMode="auto">
            <a:xfrm>
              <a:off x="5045" y="2418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3" name="Rectangle 123"/>
            <p:cNvSpPr>
              <a:spLocks noChangeArrowheads="1"/>
            </p:cNvSpPr>
            <p:nvPr/>
          </p:nvSpPr>
          <p:spPr bwMode="auto">
            <a:xfrm>
              <a:off x="431" y="2937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4876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4" name="Rectangle 124"/>
            <p:cNvSpPr>
              <a:spLocks noChangeArrowheads="1"/>
            </p:cNvSpPr>
            <p:nvPr/>
          </p:nvSpPr>
          <p:spPr bwMode="auto">
            <a:xfrm>
              <a:off x="1030" y="2937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5" name="Rectangle 125"/>
            <p:cNvSpPr>
              <a:spLocks noChangeArrowheads="1"/>
            </p:cNvSpPr>
            <p:nvPr/>
          </p:nvSpPr>
          <p:spPr bwMode="auto">
            <a:xfrm>
              <a:off x="1359" y="2937"/>
              <a:ext cx="36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05-Nov-95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6" name="Rectangle 126"/>
            <p:cNvSpPr>
              <a:spLocks noChangeArrowheads="1"/>
            </p:cNvSpPr>
            <p:nvPr/>
          </p:nvSpPr>
          <p:spPr bwMode="auto">
            <a:xfrm>
              <a:off x="1882" y="2937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Hal Kane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7" name="Rectangle 127"/>
            <p:cNvSpPr>
              <a:spLocks noChangeArrowheads="1"/>
            </p:cNvSpPr>
            <p:nvPr/>
          </p:nvSpPr>
          <p:spPr bwMode="auto">
            <a:xfrm>
              <a:off x="2540" y="2677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55 Boston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8" name="Rectangle 128"/>
            <p:cNvSpPr>
              <a:spLocks noChangeArrowheads="1"/>
            </p:cNvSpPr>
            <p:nvPr/>
          </p:nvSpPr>
          <p:spPr bwMode="auto">
            <a:xfrm>
              <a:off x="2540" y="2764"/>
              <a:ext cx="40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Post Road,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19" name="Rectangle 129"/>
            <p:cNvSpPr>
              <a:spLocks noChangeArrowheads="1"/>
            </p:cNvSpPr>
            <p:nvPr/>
          </p:nvSpPr>
          <p:spPr bwMode="auto">
            <a:xfrm>
              <a:off x="2540" y="2851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Chester,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0" name="Rectangle 130"/>
            <p:cNvSpPr>
              <a:spLocks noChangeArrowheads="1"/>
            </p:cNvSpPr>
            <p:nvPr/>
          </p:nvSpPr>
          <p:spPr bwMode="auto">
            <a:xfrm>
              <a:off x="2540" y="2937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1" name="Rectangle 131"/>
            <p:cNvSpPr>
              <a:spLocks noChangeArrowheads="1"/>
            </p:cNvSpPr>
            <p:nvPr/>
          </p:nvSpPr>
          <p:spPr bwMode="auto">
            <a:xfrm>
              <a:off x="3172" y="2937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2" name="Rectangle 132"/>
            <p:cNvSpPr>
              <a:spLocks noChangeArrowheads="1"/>
            </p:cNvSpPr>
            <p:nvPr/>
          </p:nvSpPr>
          <p:spPr bwMode="auto">
            <a:xfrm>
              <a:off x="3938" y="2851"/>
              <a:ext cx="28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Cholecyst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3" name="Rectangle 133"/>
            <p:cNvSpPr>
              <a:spLocks noChangeArrowheads="1"/>
            </p:cNvSpPr>
            <p:nvPr/>
          </p:nvSpPr>
          <p:spPr bwMode="auto">
            <a:xfrm>
              <a:off x="3933" y="2937"/>
              <a:ext cx="20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ectomy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4" name="Rectangle 134"/>
            <p:cNvSpPr>
              <a:spLocks noChangeArrowheads="1"/>
            </p:cNvSpPr>
            <p:nvPr/>
          </p:nvSpPr>
          <p:spPr bwMode="auto">
            <a:xfrm>
              <a:off x="4478" y="2937"/>
              <a:ext cx="2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Demicillin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5" name="Rectangle 135"/>
            <p:cNvSpPr>
              <a:spLocks noChangeArrowheads="1"/>
            </p:cNvSpPr>
            <p:nvPr/>
          </p:nvSpPr>
          <p:spPr bwMode="auto">
            <a:xfrm>
              <a:off x="5045" y="2937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6" name="Rectangle 136"/>
            <p:cNvSpPr>
              <a:spLocks noChangeArrowheads="1"/>
            </p:cNvSpPr>
            <p:nvPr/>
          </p:nvSpPr>
          <p:spPr bwMode="auto">
            <a:xfrm>
              <a:off x="431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5123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7" name="Rectangle 137"/>
            <p:cNvSpPr>
              <a:spLocks noChangeArrowheads="1"/>
            </p:cNvSpPr>
            <p:nvPr/>
          </p:nvSpPr>
          <p:spPr bwMode="auto">
            <a:xfrm>
              <a:off x="1030" y="3284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8" name="Rectangle 138"/>
            <p:cNvSpPr>
              <a:spLocks noChangeArrowheads="1"/>
            </p:cNvSpPr>
            <p:nvPr/>
          </p:nvSpPr>
          <p:spPr bwMode="auto">
            <a:xfrm>
              <a:off x="1325" y="3284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10-May-95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29" name="Rectangle 139"/>
            <p:cNvSpPr>
              <a:spLocks noChangeArrowheads="1"/>
            </p:cNvSpPr>
            <p:nvPr/>
          </p:nvSpPr>
          <p:spPr bwMode="auto">
            <a:xfrm>
              <a:off x="1882" y="3284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Paul Kosher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0" name="Rectangle 140"/>
            <p:cNvSpPr>
              <a:spLocks noChangeArrowheads="1"/>
            </p:cNvSpPr>
            <p:nvPr/>
          </p:nvSpPr>
          <p:spPr bwMode="auto">
            <a:xfrm>
              <a:off x="2540" y="3110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Blind Brook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1" name="Rectangle 141"/>
            <p:cNvSpPr>
              <a:spLocks noChangeArrowheads="1"/>
            </p:cNvSpPr>
            <p:nvPr/>
          </p:nvSpPr>
          <p:spPr bwMode="auto">
            <a:xfrm>
              <a:off x="2573" y="3197"/>
              <a:ext cx="3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Mamaronec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2" name="Rectangle 142"/>
            <p:cNvSpPr>
              <a:spLocks noChangeArrowheads="1"/>
            </p:cNvSpPr>
            <p:nvPr/>
          </p:nvSpPr>
          <p:spPr bwMode="auto">
            <a:xfrm>
              <a:off x="2540" y="3284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k,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3" name="Rectangle 143"/>
            <p:cNvSpPr>
              <a:spLocks noChangeArrowheads="1"/>
            </p:cNvSpPr>
            <p:nvPr/>
          </p:nvSpPr>
          <p:spPr bwMode="auto">
            <a:xfrm>
              <a:off x="3172" y="3284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4" name="Rectangle 144"/>
            <p:cNvSpPr>
              <a:spLocks noChangeArrowheads="1"/>
            </p:cNvSpPr>
            <p:nvPr/>
          </p:nvSpPr>
          <p:spPr bwMode="auto">
            <a:xfrm>
              <a:off x="3906" y="3110"/>
              <a:ext cx="32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Gallstone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5" name="Rectangle 145"/>
            <p:cNvSpPr>
              <a:spLocks noChangeArrowheads="1"/>
            </p:cNvSpPr>
            <p:nvPr/>
          </p:nvSpPr>
          <p:spPr bwMode="auto">
            <a:xfrm>
              <a:off x="3906" y="3197"/>
              <a:ext cx="9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6" name="Rectangle 146"/>
            <p:cNvSpPr>
              <a:spLocks noChangeArrowheads="1"/>
            </p:cNvSpPr>
            <p:nvPr/>
          </p:nvSpPr>
          <p:spPr bwMode="auto">
            <a:xfrm>
              <a:off x="3906" y="3284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7" name="Rectangle 147"/>
            <p:cNvSpPr>
              <a:spLocks noChangeArrowheads="1"/>
            </p:cNvSpPr>
            <p:nvPr/>
          </p:nvSpPr>
          <p:spPr bwMode="auto">
            <a:xfrm>
              <a:off x="4446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8" name="Rectangle 148"/>
            <p:cNvSpPr>
              <a:spLocks noChangeArrowheads="1"/>
            </p:cNvSpPr>
            <p:nvPr/>
          </p:nvSpPr>
          <p:spPr bwMode="auto">
            <a:xfrm>
              <a:off x="5045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39" name="Rectangle 149"/>
            <p:cNvSpPr>
              <a:spLocks noChangeArrowheads="1"/>
            </p:cNvSpPr>
            <p:nvPr/>
          </p:nvSpPr>
          <p:spPr bwMode="auto">
            <a:xfrm>
              <a:off x="431" y="3630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6845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0" name="Rectangle 150"/>
            <p:cNvSpPr>
              <a:spLocks noChangeArrowheads="1"/>
            </p:cNvSpPr>
            <p:nvPr/>
          </p:nvSpPr>
          <p:spPr bwMode="auto">
            <a:xfrm>
              <a:off x="1030" y="3630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1" name="Rectangle 151"/>
            <p:cNvSpPr>
              <a:spLocks noChangeArrowheads="1"/>
            </p:cNvSpPr>
            <p:nvPr/>
          </p:nvSpPr>
          <p:spPr bwMode="auto">
            <a:xfrm>
              <a:off x="1367" y="3630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05-Apr-94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2" name="Rectangle 152"/>
            <p:cNvSpPr>
              <a:spLocks noChangeArrowheads="1"/>
            </p:cNvSpPr>
            <p:nvPr/>
          </p:nvSpPr>
          <p:spPr bwMode="auto">
            <a:xfrm>
              <a:off x="1882" y="3630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Ann Hood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3" name="Rectangle 153"/>
            <p:cNvSpPr>
              <a:spLocks noChangeArrowheads="1"/>
            </p:cNvSpPr>
            <p:nvPr/>
          </p:nvSpPr>
          <p:spPr bwMode="auto">
            <a:xfrm>
              <a:off x="2540" y="3457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Hilton Road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4" name="Rectangle 154"/>
            <p:cNvSpPr>
              <a:spLocks noChangeArrowheads="1"/>
            </p:cNvSpPr>
            <p:nvPr/>
          </p:nvSpPr>
          <p:spPr bwMode="auto">
            <a:xfrm>
              <a:off x="2572" y="3543"/>
              <a:ext cx="3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Larchmont,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5" name="Rectangle 155"/>
            <p:cNvSpPr>
              <a:spLocks noChangeArrowheads="1"/>
            </p:cNvSpPr>
            <p:nvPr/>
          </p:nvSpPr>
          <p:spPr bwMode="auto">
            <a:xfrm>
              <a:off x="2540" y="3630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6" name="Rectangle 156"/>
            <p:cNvSpPr>
              <a:spLocks noChangeArrowheads="1"/>
            </p:cNvSpPr>
            <p:nvPr/>
          </p:nvSpPr>
          <p:spPr bwMode="auto">
            <a:xfrm>
              <a:off x="3172" y="3630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7" name="Rectangle 157"/>
            <p:cNvSpPr>
              <a:spLocks noChangeArrowheads="1"/>
            </p:cNvSpPr>
            <p:nvPr/>
          </p:nvSpPr>
          <p:spPr bwMode="auto">
            <a:xfrm>
              <a:off x="3906" y="3370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8" name="Rectangle 158"/>
            <p:cNvSpPr>
              <a:spLocks noChangeArrowheads="1"/>
            </p:cNvSpPr>
            <p:nvPr/>
          </p:nvSpPr>
          <p:spPr bwMode="auto">
            <a:xfrm>
              <a:off x="3906" y="3457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Cornea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49" name="Rectangle 159"/>
            <p:cNvSpPr>
              <a:spLocks noChangeArrowheads="1"/>
            </p:cNvSpPr>
            <p:nvPr/>
          </p:nvSpPr>
          <p:spPr bwMode="auto">
            <a:xfrm>
              <a:off x="3938" y="3543"/>
              <a:ext cx="28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Replacem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0" name="Rectangle 160"/>
            <p:cNvSpPr>
              <a:spLocks noChangeArrowheads="1"/>
            </p:cNvSpPr>
            <p:nvPr/>
          </p:nvSpPr>
          <p:spPr bwMode="auto">
            <a:xfrm>
              <a:off x="3928" y="3630"/>
              <a:ext cx="9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ent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1" name="Rectangle 161"/>
            <p:cNvSpPr>
              <a:spLocks noChangeArrowheads="1"/>
            </p:cNvSpPr>
            <p:nvPr/>
          </p:nvSpPr>
          <p:spPr bwMode="auto">
            <a:xfrm>
              <a:off x="4481" y="3543"/>
              <a:ext cx="31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Tetracyclin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2" name="Rectangle 162"/>
            <p:cNvSpPr>
              <a:spLocks noChangeArrowheads="1"/>
            </p:cNvSpPr>
            <p:nvPr/>
          </p:nvSpPr>
          <p:spPr bwMode="auto">
            <a:xfrm>
              <a:off x="4446" y="3630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3" name="Rectangle 163"/>
            <p:cNvSpPr>
              <a:spLocks noChangeArrowheads="1"/>
            </p:cNvSpPr>
            <p:nvPr/>
          </p:nvSpPr>
          <p:spPr bwMode="auto">
            <a:xfrm>
              <a:off x="5045" y="3630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Fever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4" name="Rectangle 164"/>
            <p:cNvSpPr>
              <a:spLocks noChangeArrowheads="1"/>
            </p:cNvSpPr>
            <p:nvPr/>
          </p:nvSpPr>
          <p:spPr bwMode="auto">
            <a:xfrm>
              <a:off x="431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6845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5" name="Rectangle 165"/>
            <p:cNvSpPr>
              <a:spLocks noChangeArrowheads="1"/>
            </p:cNvSpPr>
            <p:nvPr/>
          </p:nvSpPr>
          <p:spPr bwMode="auto">
            <a:xfrm>
              <a:off x="1030" y="3976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6" name="Rectangle 166"/>
            <p:cNvSpPr>
              <a:spLocks noChangeArrowheads="1"/>
            </p:cNvSpPr>
            <p:nvPr/>
          </p:nvSpPr>
          <p:spPr bwMode="auto">
            <a:xfrm>
              <a:off x="1342" y="3976"/>
              <a:ext cx="36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15-Dec-84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7" name="Rectangle 167"/>
            <p:cNvSpPr>
              <a:spLocks noChangeArrowheads="1"/>
            </p:cNvSpPr>
            <p:nvPr/>
          </p:nvSpPr>
          <p:spPr bwMode="auto">
            <a:xfrm>
              <a:off x="1882" y="3976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Ann Hood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8" name="Rectangle 168"/>
            <p:cNvSpPr>
              <a:spLocks noChangeArrowheads="1"/>
            </p:cNvSpPr>
            <p:nvPr/>
          </p:nvSpPr>
          <p:spPr bwMode="auto">
            <a:xfrm>
              <a:off x="2540" y="3803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Hilton Road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59" name="Rectangle 169"/>
            <p:cNvSpPr>
              <a:spLocks noChangeArrowheads="1"/>
            </p:cNvSpPr>
            <p:nvPr/>
          </p:nvSpPr>
          <p:spPr bwMode="auto">
            <a:xfrm>
              <a:off x="2572" y="3890"/>
              <a:ext cx="3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Larchmont,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0" name="Rectangle 170"/>
            <p:cNvSpPr>
              <a:spLocks noChangeArrowheads="1"/>
            </p:cNvSpPr>
            <p:nvPr/>
          </p:nvSpPr>
          <p:spPr bwMode="auto">
            <a:xfrm>
              <a:off x="2540" y="3976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1" name="Rectangle 171"/>
            <p:cNvSpPr>
              <a:spLocks noChangeArrowheads="1"/>
            </p:cNvSpPr>
            <p:nvPr/>
          </p:nvSpPr>
          <p:spPr bwMode="auto">
            <a:xfrm>
              <a:off x="3172" y="3976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2" name="Rectangle 172"/>
            <p:cNvSpPr>
              <a:spLocks noChangeArrowheads="1"/>
            </p:cNvSpPr>
            <p:nvPr/>
          </p:nvSpPr>
          <p:spPr bwMode="auto">
            <a:xfrm>
              <a:off x="3906" y="3803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3" name="Rectangle 173"/>
            <p:cNvSpPr>
              <a:spLocks noChangeArrowheads="1"/>
            </p:cNvSpPr>
            <p:nvPr/>
          </p:nvSpPr>
          <p:spPr bwMode="auto">
            <a:xfrm>
              <a:off x="3906" y="3890"/>
              <a:ext cx="30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cataract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4" name="Rectangle 174"/>
            <p:cNvSpPr>
              <a:spLocks noChangeArrowheads="1"/>
            </p:cNvSpPr>
            <p:nvPr/>
          </p:nvSpPr>
          <p:spPr bwMode="auto">
            <a:xfrm>
              <a:off x="3906" y="3976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5" name="Rectangle 175"/>
            <p:cNvSpPr>
              <a:spLocks noChangeArrowheads="1"/>
            </p:cNvSpPr>
            <p:nvPr/>
          </p:nvSpPr>
          <p:spPr bwMode="auto">
            <a:xfrm>
              <a:off x="4446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6" name="Rectangle 176"/>
            <p:cNvSpPr>
              <a:spLocks noChangeArrowheads="1"/>
            </p:cNvSpPr>
            <p:nvPr/>
          </p:nvSpPr>
          <p:spPr bwMode="auto">
            <a:xfrm>
              <a:off x="5045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800">
                  <a:solidFill>
                    <a:srgbClr val="000000"/>
                  </a:solidFill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967" name="Rectangle 177"/>
            <p:cNvSpPr>
              <a:spLocks noChangeArrowheads="1"/>
            </p:cNvSpPr>
            <p:nvPr/>
          </p:nvSpPr>
          <p:spPr bwMode="auto">
            <a:xfrm>
              <a:off x="14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68" name="Rectangle 178"/>
            <p:cNvSpPr>
              <a:spLocks noChangeArrowheads="1"/>
            </p:cNvSpPr>
            <p:nvPr/>
          </p:nvSpPr>
          <p:spPr bwMode="auto">
            <a:xfrm>
              <a:off x="68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69" name="Rectangle 179"/>
            <p:cNvSpPr>
              <a:spLocks noChangeArrowheads="1"/>
            </p:cNvSpPr>
            <p:nvPr/>
          </p:nvSpPr>
          <p:spPr bwMode="auto">
            <a:xfrm>
              <a:off x="122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0" name="Rectangle 180"/>
            <p:cNvSpPr>
              <a:spLocks noChangeArrowheads="1"/>
            </p:cNvSpPr>
            <p:nvPr/>
          </p:nvSpPr>
          <p:spPr bwMode="auto">
            <a:xfrm>
              <a:off x="1856" y="864"/>
              <a:ext cx="9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1" name="Rectangle 181"/>
            <p:cNvSpPr>
              <a:spLocks noChangeArrowheads="1"/>
            </p:cNvSpPr>
            <p:nvPr/>
          </p:nvSpPr>
          <p:spPr bwMode="auto">
            <a:xfrm>
              <a:off x="2514" y="864"/>
              <a:ext cx="9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2" name="Rectangle 182"/>
            <p:cNvSpPr>
              <a:spLocks noChangeArrowheads="1"/>
            </p:cNvSpPr>
            <p:nvPr/>
          </p:nvSpPr>
          <p:spPr bwMode="auto">
            <a:xfrm>
              <a:off x="3147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3" name="Rectangle 183"/>
            <p:cNvSpPr>
              <a:spLocks noChangeArrowheads="1"/>
            </p:cNvSpPr>
            <p:nvPr/>
          </p:nvSpPr>
          <p:spPr bwMode="auto">
            <a:xfrm>
              <a:off x="3881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4" name="Rectangle 184"/>
            <p:cNvSpPr>
              <a:spLocks noChangeArrowheads="1"/>
            </p:cNvSpPr>
            <p:nvPr/>
          </p:nvSpPr>
          <p:spPr bwMode="auto">
            <a:xfrm>
              <a:off x="4421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5" name="Rectangle 185"/>
            <p:cNvSpPr>
              <a:spLocks noChangeArrowheads="1"/>
            </p:cNvSpPr>
            <p:nvPr/>
          </p:nvSpPr>
          <p:spPr bwMode="auto">
            <a:xfrm>
              <a:off x="5020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6" name="Line 186"/>
            <p:cNvSpPr>
              <a:spLocks noChangeShapeType="1"/>
            </p:cNvSpPr>
            <p:nvPr/>
          </p:nvSpPr>
          <p:spPr bwMode="auto">
            <a:xfrm>
              <a:off x="152" y="864"/>
              <a:ext cx="5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77" name="Rectangle 187"/>
            <p:cNvSpPr>
              <a:spLocks noChangeArrowheads="1"/>
            </p:cNvSpPr>
            <p:nvPr/>
          </p:nvSpPr>
          <p:spPr bwMode="auto">
            <a:xfrm>
              <a:off x="152" y="864"/>
              <a:ext cx="541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78" name="Line 188"/>
            <p:cNvSpPr>
              <a:spLocks noChangeShapeType="1"/>
            </p:cNvSpPr>
            <p:nvPr/>
          </p:nvSpPr>
          <p:spPr bwMode="auto">
            <a:xfrm>
              <a:off x="144" y="864"/>
              <a:ext cx="1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79" name="Rectangle 189"/>
            <p:cNvSpPr>
              <a:spLocks noChangeArrowheads="1"/>
            </p:cNvSpPr>
            <p:nvPr/>
          </p:nvSpPr>
          <p:spPr bwMode="auto">
            <a:xfrm>
              <a:off x="144" y="864"/>
              <a:ext cx="8" cy="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80" name="Line 190"/>
            <p:cNvSpPr>
              <a:spLocks noChangeShapeType="1"/>
            </p:cNvSpPr>
            <p:nvPr/>
          </p:nvSpPr>
          <p:spPr bwMode="auto">
            <a:xfrm>
              <a:off x="68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81" name="Rectangle 191"/>
            <p:cNvSpPr>
              <a:spLocks noChangeArrowheads="1"/>
            </p:cNvSpPr>
            <p:nvPr/>
          </p:nvSpPr>
          <p:spPr bwMode="auto">
            <a:xfrm>
              <a:off x="684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82" name="Line 192"/>
            <p:cNvSpPr>
              <a:spLocks noChangeShapeType="1"/>
            </p:cNvSpPr>
            <p:nvPr/>
          </p:nvSpPr>
          <p:spPr bwMode="auto">
            <a:xfrm>
              <a:off x="122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83" name="Rectangle 193"/>
            <p:cNvSpPr>
              <a:spLocks noChangeArrowheads="1"/>
            </p:cNvSpPr>
            <p:nvPr/>
          </p:nvSpPr>
          <p:spPr bwMode="auto">
            <a:xfrm>
              <a:off x="1224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84" name="Line 194"/>
            <p:cNvSpPr>
              <a:spLocks noChangeShapeType="1"/>
            </p:cNvSpPr>
            <p:nvPr/>
          </p:nvSpPr>
          <p:spPr bwMode="auto">
            <a:xfrm>
              <a:off x="1856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85" name="Rectangle 195"/>
            <p:cNvSpPr>
              <a:spLocks noChangeArrowheads="1"/>
            </p:cNvSpPr>
            <p:nvPr/>
          </p:nvSpPr>
          <p:spPr bwMode="auto">
            <a:xfrm>
              <a:off x="1856" y="869"/>
              <a:ext cx="9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86" name="Line 196"/>
            <p:cNvSpPr>
              <a:spLocks noChangeShapeType="1"/>
            </p:cNvSpPr>
            <p:nvPr/>
          </p:nvSpPr>
          <p:spPr bwMode="auto">
            <a:xfrm>
              <a:off x="251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87" name="Rectangle 197"/>
            <p:cNvSpPr>
              <a:spLocks noChangeArrowheads="1"/>
            </p:cNvSpPr>
            <p:nvPr/>
          </p:nvSpPr>
          <p:spPr bwMode="auto">
            <a:xfrm>
              <a:off x="2514" y="869"/>
              <a:ext cx="9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88" name="Line 198"/>
            <p:cNvSpPr>
              <a:spLocks noChangeShapeType="1"/>
            </p:cNvSpPr>
            <p:nvPr/>
          </p:nvSpPr>
          <p:spPr bwMode="auto">
            <a:xfrm>
              <a:off x="3147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89" name="Rectangle 199"/>
            <p:cNvSpPr>
              <a:spLocks noChangeArrowheads="1"/>
            </p:cNvSpPr>
            <p:nvPr/>
          </p:nvSpPr>
          <p:spPr bwMode="auto">
            <a:xfrm>
              <a:off x="3147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0" name="Line 200"/>
            <p:cNvSpPr>
              <a:spLocks noChangeShapeType="1"/>
            </p:cNvSpPr>
            <p:nvPr/>
          </p:nvSpPr>
          <p:spPr bwMode="auto">
            <a:xfrm>
              <a:off x="3881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91" name="Rectangle 201"/>
            <p:cNvSpPr>
              <a:spLocks noChangeArrowheads="1"/>
            </p:cNvSpPr>
            <p:nvPr/>
          </p:nvSpPr>
          <p:spPr bwMode="auto">
            <a:xfrm>
              <a:off x="3881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2" name="Line 202"/>
            <p:cNvSpPr>
              <a:spLocks noChangeShapeType="1"/>
            </p:cNvSpPr>
            <p:nvPr/>
          </p:nvSpPr>
          <p:spPr bwMode="auto">
            <a:xfrm>
              <a:off x="4421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93" name="Rectangle 203"/>
            <p:cNvSpPr>
              <a:spLocks noChangeArrowheads="1"/>
            </p:cNvSpPr>
            <p:nvPr/>
          </p:nvSpPr>
          <p:spPr bwMode="auto">
            <a:xfrm>
              <a:off x="4421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4" name="Line 204"/>
            <p:cNvSpPr>
              <a:spLocks noChangeShapeType="1"/>
            </p:cNvSpPr>
            <p:nvPr/>
          </p:nvSpPr>
          <p:spPr bwMode="auto">
            <a:xfrm>
              <a:off x="5020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95" name="Rectangle 205"/>
            <p:cNvSpPr>
              <a:spLocks noChangeArrowheads="1"/>
            </p:cNvSpPr>
            <p:nvPr/>
          </p:nvSpPr>
          <p:spPr bwMode="auto">
            <a:xfrm>
              <a:off x="5020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6" name="Line 206"/>
            <p:cNvSpPr>
              <a:spLocks noChangeShapeType="1"/>
            </p:cNvSpPr>
            <p:nvPr/>
          </p:nvSpPr>
          <p:spPr bwMode="auto">
            <a:xfrm>
              <a:off x="152" y="951"/>
              <a:ext cx="5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97" name="Rectangle 207"/>
            <p:cNvSpPr>
              <a:spLocks noChangeArrowheads="1"/>
            </p:cNvSpPr>
            <p:nvPr/>
          </p:nvSpPr>
          <p:spPr bwMode="auto">
            <a:xfrm>
              <a:off x="152" y="951"/>
              <a:ext cx="541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8" name="Rectangle 208"/>
            <p:cNvSpPr>
              <a:spLocks noChangeArrowheads="1"/>
            </p:cNvSpPr>
            <p:nvPr/>
          </p:nvSpPr>
          <p:spPr bwMode="auto">
            <a:xfrm>
              <a:off x="5560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1999" name="Line 209"/>
            <p:cNvSpPr>
              <a:spLocks noChangeShapeType="1"/>
            </p:cNvSpPr>
            <p:nvPr/>
          </p:nvSpPr>
          <p:spPr bwMode="auto">
            <a:xfrm>
              <a:off x="152" y="137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00" name="Rectangle 210"/>
            <p:cNvSpPr>
              <a:spLocks noChangeArrowheads="1"/>
            </p:cNvSpPr>
            <p:nvPr/>
          </p:nvSpPr>
          <p:spPr bwMode="auto">
            <a:xfrm>
              <a:off x="152" y="137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01" name="Line 211"/>
            <p:cNvSpPr>
              <a:spLocks noChangeShapeType="1"/>
            </p:cNvSpPr>
            <p:nvPr/>
          </p:nvSpPr>
          <p:spPr bwMode="auto">
            <a:xfrm>
              <a:off x="152" y="163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02" name="Rectangle 212"/>
            <p:cNvSpPr>
              <a:spLocks noChangeArrowheads="1"/>
            </p:cNvSpPr>
            <p:nvPr/>
          </p:nvSpPr>
          <p:spPr bwMode="auto">
            <a:xfrm>
              <a:off x="152" y="163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03" name="Line 213"/>
            <p:cNvSpPr>
              <a:spLocks noChangeShapeType="1"/>
            </p:cNvSpPr>
            <p:nvPr/>
          </p:nvSpPr>
          <p:spPr bwMode="auto">
            <a:xfrm>
              <a:off x="152" y="189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04" name="Rectangle 214"/>
            <p:cNvSpPr>
              <a:spLocks noChangeArrowheads="1"/>
            </p:cNvSpPr>
            <p:nvPr/>
          </p:nvSpPr>
          <p:spPr bwMode="auto">
            <a:xfrm>
              <a:off x="152" y="189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05" name="Line 215"/>
            <p:cNvSpPr>
              <a:spLocks noChangeShapeType="1"/>
            </p:cNvSpPr>
            <p:nvPr/>
          </p:nvSpPr>
          <p:spPr bwMode="auto">
            <a:xfrm>
              <a:off x="152" y="215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06" name="Rectangle 216"/>
            <p:cNvSpPr>
              <a:spLocks noChangeArrowheads="1"/>
            </p:cNvSpPr>
            <p:nvPr/>
          </p:nvSpPr>
          <p:spPr bwMode="auto">
            <a:xfrm>
              <a:off x="152" y="215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07" name="Line 217"/>
            <p:cNvSpPr>
              <a:spLocks noChangeShapeType="1"/>
            </p:cNvSpPr>
            <p:nvPr/>
          </p:nvSpPr>
          <p:spPr bwMode="auto">
            <a:xfrm>
              <a:off x="152" y="2499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08" name="Rectangle 218"/>
            <p:cNvSpPr>
              <a:spLocks noChangeArrowheads="1"/>
            </p:cNvSpPr>
            <p:nvPr/>
          </p:nvSpPr>
          <p:spPr bwMode="auto">
            <a:xfrm>
              <a:off x="152" y="2499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09" name="Line 219"/>
            <p:cNvSpPr>
              <a:spLocks noChangeShapeType="1"/>
            </p:cNvSpPr>
            <p:nvPr/>
          </p:nvSpPr>
          <p:spPr bwMode="auto">
            <a:xfrm>
              <a:off x="152" y="3019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10" name="Rectangle 220"/>
            <p:cNvSpPr>
              <a:spLocks noChangeArrowheads="1"/>
            </p:cNvSpPr>
            <p:nvPr/>
          </p:nvSpPr>
          <p:spPr bwMode="auto">
            <a:xfrm>
              <a:off x="152" y="3019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11" name="Line 221"/>
            <p:cNvSpPr>
              <a:spLocks noChangeShapeType="1"/>
            </p:cNvSpPr>
            <p:nvPr/>
          </p:nvSpPr>
          <p:spPr bwMode="auto">
            <a:xfrm>
              <a:off x="152" y="3365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12" name="Rectangle 222"/>
            <p:cNvSpPr>
              <a:spLocks noChangeArrowheads="1"/>
            </p:cNvSpPr>
            <p:nvPr/>
          </p:nvSpPr>
          <p:spPr bwMode="auto">
            <a:xfrm>
              <a:off x="152" y="3365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13" name="Line 223"/>
            <p:cNvSpPr>
              <a:spLocks noChangeShapeType="1"/>
            </p:cNvSpPr>
            <p:nvPr/>
          </p:nvSpPr>
          <p:spPr bwMode="auto">
            <a:xfrm>
              <a:off x="152" y="3712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14" name="Rectangle 224"/>
            <p:cNvSpPr>
              <a:spLocks noChangeArrowheads="1"/>
            </p:cNvSpPr>
            <p:nvPr/>
          </p:nvSpPr>
          <p:spPr bwMode="auto">
            <a:xfrm>
              <a:off x="152" y="3712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15" name="Line 225"/>
            <p:cNvSpPr>
              <a:spLocks noChangeShapeType="1"/>
            </p:cNvSpPr>
            <p:nvPr/>
          </p:nvSpPr>
          <p:spPr bwMode="auto">
            <a:xfrm>
              <a:off x="14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16" name="Rectangle 226"/>
            <p:cNvSpPr>
              <a:spLocks noChangeArrowheads="1"/>
            </p:cNvSpPr>
            <p:nvPr/>
          </p:nvSpPr>
          <p:spPr bwMode="auto">
            <a:xfrm>
              <a:off x="14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17" name="Line 227"/>
            <p:cNvSpPr>
              <a:spLocks noChangeShapeType="1"/>
            </p:cNvSpPr>
            <p:nvPr/>
          </p:nvSpPr>
          <p:spPr bwMode="auto">
            <a:xfrm>
              <a:off x="68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18" name="Rectangle 228"/>
            <p:cNvSpPr>
              <a:spLocks noChangeArrowheads="1"/>
            </p:cNvSpPr>
            <p:nvPr/>
          </p:nvSpPr>
          <p:spPr bwMode="auto">
            <a:xfrm>
              <a:off x="68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19" name="Line 229"/>
            <p:cNvSpPr>
              <a:spLocks noChangeShapeType="1"/>
            </p:cNvSpPr>
            <p:nvPr/>
          </p:nvSpPr>
          <p:spPr bwMode="auto">
            <a:xfrm>
              <a:off x="122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20" name="Rectangle 230"/>
            <p:cNvSpPr>
              <a:spLocks noChangeArrowheads="1"/>
            </p:cNvSpPr>
            <p:nvPr/>
          </p:nvSpPr>
          <p:spPr bwMode="auto">
            <a:xfrm>
              <a:off x="122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21" name="Line 231"/>
            <p:cNvSpPr>
              <a:spLocks noChangeShapeType="1"/>
            </p:cNvSpPr>
            <p:nvPr/>
          </p:nvSpPr>
          <p:spPr bwMode="auto">
            <a:xfrm>
              <a:off x="1856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22" name="Rectangle 232"/>
            <p:cNvSpPr>
              <a:spLocks noChangeArrowheads="1"/>
            </p:cNvSpPr>
            <p:nvPr/>
          </p:nvSpPr>
          <p:spPr bwMode="auto">
            <a:xfrm>
              <a:off x="1856" y="956"/>
              <a:ext cx="9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23" name="Line 233"/>
            <p:cNvSpPr>
              <a:spLocks noChangeShapeType="1"/>
            </p:cNvSpPr>
            <p:nvPr/>
          </p:nvSpPr>
          <p:spPr bwMode="auto">
            <a:xfrm>
              <a:off x="251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24" name="Rectangle 234"/>
            <p:cNvSpPr>
              <a:spLocks noChangeArrowheads="1"/>
            </p:cNvSpPr>
            <p:nvPr/>
          </p:nvSpPr>
          <p:spPr bwMode="auto">
            <a:xfrm>
              <a:off x="2514" y="956"/>
              <a:ext cx="9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25" name="Line 235"/>
            <p:cNvSpPr>
              <a:spLocks noChangeShapeType="1"/>
            </p:cNvSpPr>
            <p:nvPr/>
          </p:nvSpPr>
          <p:spPr bwMode="auto">
            <a:xfrm>
              <a:off x="3147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26" name="Rectangle 236"/>
            <p:cNvSpPr>
              <a:spLocks noChangeArrowheads="1"/>
            </p:cNvSpPr>
            <p:nvPr/>
          </p:nvSpPr>
          <p:spPr bwMode="auto">
            <a:xfrm>
              <a:off x="3147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27" name="Line 237"/>
            <p:cNvSpPr>
              <a:spLocks noChangeShapeType="1"/>
            </p:cNvSpPr>
            <p:nvPr/>
          </p:nvSpPr>
          <p:spPr bwMode="auto">
            <a:xfrm>
              <a:off x="3881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28" name="Rectangle 238"/>
            <p:cNvSpPr>
              <a:spLocks noChangeArrowheads="1"/>
            </p:cNvSpPr>
            <p:nvPr/>
          </p:nvSpPr>
          <p:spPr bwMode="auto">
            <a:xfrm>
              <a:off x="3881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29" name="Line 239"/>
            <p:cNvSpPr>
              <a:spLocks noChangeShapeType="1"/>
            </p:cNvSpPr>
            <p:nvPr/>
          </p:nvSpPr>
          <p:spPr bwMode="auto">
            <a:xfrm>
              <a:off x="4421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30" name="Rectangle 240"/>
            <p:cNvSpPr>
              <a:spLocks noChangeArrowheads="1"/>
            </p:cNvSpPr>
            <p:nvPr/>
          </p:nvSpPr>
          <p:spPr bwMode="auto">
            <a:xfrm>
              <a:off x="4421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32031" name="Line 241"/>
            <p:cNvSpPr>
              <a:spLocks noChangeShapeType="1"/>
            </p:cNvSpPr>
            <p:nvPr/>
          </p:nvSpPr>
          <p:spPr bwMode="auto">
            <a:xfrm>
              <a:off x="5020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32" name="Rectangle 242"/>
            <p:cNvSpPr>
              <a:spLocks noChangeArrowheads="1"/>
            </p:cNvSpPr>
            <p:nvPr/>
          </p:nvSpPr>
          <p:spPr bwMode="auto">
            <a:xfrm>
              <a:off x="5020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</p:grpSp>
      <p:sp>
        <p:nvSpPr>
          <p:cNvPr id="31748" name="Line 244"/>
          <p:cNvSpPr>
            <a:spLocks noChangeShapeType="1"/>
          </p:cNvSpPr>
          <p:nvPr/>
        </p:nvSpPr>
        <p:spPr bwMode="auto">
          <a:xfrm>
            <a:off x="241300" y="6442075"/>
            <a:ext cx="85979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49" name="Rectangle 245"/>
          <p:cNvSpPr>
            <a:spLocks noChangeArrowheads="1"/>
          </p:cNvSpPr>
          <p:nvPr/>
        </p:nvSpPr>
        <p:spPr bwMode="auto">
          <a:xfrm>
            <a:off x="241300" y="6442075"/>
            <a:ext cx="85979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50" name="Line 246"/>
          <p:cNvSpPr>
            <a:spLocks noChangeShapeType="1"/>
          </p:cNvSpPr>
          <p:nvPr/>
        </p:nvSpPr>
        <p:spPr bwMode="auto">
          <a:xfrm>
            <a:off x="8826500" y="1517650"/>
            <a:ext cx="1588" cy="4932363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51" name="Rectangle 247"/>
          <p:cNvSpPr>
            <a:spLocks noChangeArrowheads="1"/>
          </p:cNvSpPr>
          <p:nvPr/>
        </p:nvSpPr>
        <p:spPr bwMode="auto">
          <a:xfrm>
            <a:off x="8826500" y="1517650"/>
            <a:ext cx="12700" cy="49323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52" name="Line 248"/>
          <p:cNvSpPr>
            <a:spLocks noChangeShapeType="1"/>
          </p:cNvSpPr>
          <p:nvPr/>
        </p:nvSpPr>
        <p:spPr bwMode="auto">
          <a:xfrm>
            <a:off x="2286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53" name="Rectangle 249"/>
          <p:cNvSpPr>
            <a:spLocks noChangeArrowheads="1"/>
          </p:cNvSpPr>
          <p:nvPr/>
        </p:nvSpPr>
        <p:spPr bwMode="auto">
          <a:xfrm>
            <a:off x="2286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54" name="Line 250"/>
          <p:cNvSpPr>
            <a:spLocks noChangeShapeType="1"/>
          </p:cNvSpPr>
          <p:nvPr/>
        </p:nvSpPr>
        <p:spPr bwMode="auto">
          <a:xfrm>
            <a:off x="108585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55" name="Rectangle 251"/>
          <p:cNvSpPr>
            <a:spLocks noChangeArrowheads="1"/>
          </p:cNvSpPr>
          <p:nvPr/>
        </p:nvSpPr>
        <p:spPr bwMode="auto">
          <a:xfrm>
            <a:off x="108585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56" name="Line 252"/>
          <p:cNvSpPr>
            <a:spLocks noChangeShapeType="1"/>
          </p:cNvSpPr>
          <p:nvPr/>
        </p:nvSpPr>
        <p:spPr bwMode="auto">
          <a:xfrm>
            <a:off x="19431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57" name="Rectangle 253"/>
          <p:cNvSpPr>
            <a:spLocks noChangeArrowheads="1"/>
          </p:cNvSpPr>
          <p:nvPr/>
        </p:nvSpPr>
        <p:spPr bwMode="auto">
          <a:xfrm>
            <a:off x="19431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58" name="Line 254"/>
          <p:cNvSpPr>
            <a:spLocks noChangeShapeType="1"/>
          </p:cNvSpPr>
          <p:nvPr/>
        </p:nvSpPr>
        <p:spPr bwMode="auto">
          <a:xfrm>
            <a:off x="29464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59" name="Rectangle 255"/>
          <p:cNvSpPr>
            <a:spLocks noChangeArrowheads="1"/>
          </p:cNvSpPr>
          <p:nvPr/>
        </p:nvSpPr>
        <p:spPr bwMode="auto">
          <a:xfrm>
            <a:off x="2946400" y="6450013"/>
            <a:ext cx="14288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60" name="Line 256"/>
          <p:cNvSpPr>
            <a:spLocks noChangeShapeType="1"/>
          </p:cNvSpPr>
          <p:nvPr/>
        </p:nvSpPr>
        <p:spPr bwMode="auto">
          <a:xfrm>
            <a:off x="3990975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61" name="Rectangle 257"/>
          <p:cNvSpPr>
            <a:spLocks noChangeArrowheads="1"/>
          </p:cNvSpPr>
          <p:nvPr/>
        </p:nvSpPr>
        <p:spPr bwMode="auto">
          <a:xfrm>
            <a:off x="3990975" y="6450013"/>
            <a:ext cx="14288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62" name="Line 258"/>
          <p:cNvSpPr>
            <a:spLocks noChangeShapeType="1"/>
          </p:cNvSpPr>
          <p:nvPr/>
        </p:nvSpPr>
        <p:spPr bwMode="auto">
          <a:xfrm>
            <a:off x="4995863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63" name="Rectangle 259"/>
          <p:cNvSpPr>
            <a:spLocks noChangeArrowheads="1"/>
          </p:cNvSpPr>
          <p:nvPr/>
        </p:nvSpPr>
        <p:spPr bwMode="auto">
          <a:xfrm>
            <a:off x="4995863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64" name="Line 260"/>
          <p:cNvSpPr>
            <a:spLocks noChangeShapeType="1"/>
          </p:cNvSpPr>
          <p:nvPr/>
        </p:nvSpPr>
        <p:spPr bwMode="auto">
          <a:xfrm>
            <a:off x="6161088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65" name="Rectangle 261"/>
          <p:cNvSpPr>
            <a:spLocks noChangeArrowheads="1"/>
          </p:cNvSpPr>
          <p:nvPr/>
        </p:nvSpPr>
        <p:spPr bwMode="auto">
          <a:xfrm>
            <a:off x="6161088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66" name="Line 262"/>
          <p:cNvSpPr>
            <a:spLocks noChangeShapeType="1"/>
          </p:cNvSpPr>
          <p:nvPr/>
        </p:nvSpPr>
        <p:spPr bwMode="auto">
          <a:xfrm>
            <a:off x="7018338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67" name="Rectangle 263"/>
          <p:cNvSpPr>
            <a:spLocks noChangeArrowheads="1"/>
          </p:cNvSpPr>
          <p:nvPr/>
        </p:nvSpPr>
        <p:spPr bwMode="auto">
          <a:xfrm>
            <a:off x="7018338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68" name="Line 264"/>
          <p:cNvSpPr>
            <a:spLocks noChangeShapeType="1"/>
          </p:cNvSpPr>
          <p:nvPr/>
        </p:nvSpPr>
        <p:spPr bwMode="auto">
          <a:xfrm>
            <a:off x="796925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69" name="Rectangle 265"/>
          <p:cNvSpPr>
            <a:spLocks noChangeArrowheads="1"/>
          </p:cNvSpPr>
          <p:nvPr/>
        </p:nvSpPr>
        <p:spPr bwMode="auto">
          <a:xfrm>
            <a:off x="796925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70" name="Line 266"/>
          <p:cNvSpPr>
            <a:spLocks noChangeShapeType="1"/>
          </p:cNvSpPr>
          <p:nvPr/>
        </p:nvSpPr>
        <p:spPr bwMode="auto">
          <a:xfrm>
            <a:off x="88265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71" name="Rectangle 267"/>
          <p:cNvSpPr>
            <a:spLocks noChangeArrowheads="1"/>
          </p:cNvSpPr>
          <p:nvPr/>
        </p:nvSpPr>
        <p:spPr bwMode="auto">
          <a:xfrm>
            <a:off x="88265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72" name="Line 268"/>
          <p:cNvSpPr>
            <a:spLocks noChangeShapeType="1"/>
          </p:cNvSpPr>
          <p:nvPr/>
        </p:nvSpPr>
        <p:spPr bwMode="auto">
          <a:xfrm>
            <a:off x="8839200" y="1371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73" name="Rectangle 269"/>
          <p:cNvSpPr>
            <a:spLocks noChangeArrowheads="1"/>
          </p:cNvSpPr>
          <p:nvPr/>
        </p:nvSpPr>
        <p:spPr bwMode="auto">
          <a:xfrm>
            <a:off x="8839200" y="1371600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74" name="Line 270"/>
          <p:cNvSpPr>
            <a:spLocks noChangeShapeType="1"/>
          </p:cNvSpPr>
          <p:nvPr/>
        </p:nvSpPr>
        <p:spPr bwMode="auto">
          <a:xfrm>
            <a:off x="8839200" y="15097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75" name="Rectangle 271"/>
          <p:cNvSpPr>
            <a:spLocks noChangeArrowheads="1"/>
          </p:cNvSpPr>
          <p:nvPr/>
        </p:nvSpPr>
        <p:spPr bwMode="auto">
          <a:xfrm>
            <a:off x="8839200" y="15097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76" name="Line 272"/>
          <p:cNvSpPr>
            <a:spLocks noChangeShapeType="1"/>
          </p:cNvSpPr>
          <p:nvPr/>
        </p:nvSpPr>
        <p:spPr bwMode="auto">
          <a:xfrm>
            <a:off x="8839200" y="21796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77" name="Rectangle 273"/>
          <p:cNvSpPr>
            <a:spLocks noChangeArrowheads="1"/>
          </p:cNvSpPr>
          <p:nvPr/>
        </p:nvSpPr>
        <p:spPr bwMode="auto">
          <a:xfrm>
            <a:off x="8839200" y="21796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78" name="Line 274"/>
          <p:cNvSpPr>
            <a:spLocks noChangeShapeType="1"/>
          </p:cNvSpPr>
          <p:nvPr/>
        </p:nvSpPr>
        <p:spPr bwMode="auto">
          <a:xfrm>
            <a:off x="8839200" y="25923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79" name="Rectangle 275"/>
          <p:cNvSpPr>
            <a:spLocks noChangeArrowheads="1"/>
          </p:cNvSpPr>
          <p:nvPr/>
        </p:nvSpPr>
        <p:spPr bwMode="auto">
          <a:xfrm>
            <a:off x="8839200" y="259238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80" name="Line 276"/>
          <p:cNvSpPr>
            <a:spLocks noChangeShapeType="1"/>
          </p:cNvSpPr>
          <p:nvPr/>
        </p:nvSpPr>
        <p:spPr bwMode="auto">
          <a:xfrm>
            <a:off x="8839200" y="30051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81" name="Rectangle 277"/>
          <p:cNvSpPr>
            <a:spLocks noChangeArrowheads="1"/>
          </p:cNvSpPr>
          <p:nvPr/>
        </p:nvSpPr>
        <p:spPr bwMode="auto">
          <a:xfrm>
            <a:off x="8839200" y="30051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82" name="Line 278"/>
          <p:cNvSpPr>
            <a:spLocks noChangeShapeType="1"/>
          </p:cNvSpPr>
          <p:nvPr/>
        </p:nvSpPr>
        <p:spPr bwMode="auto">
          <a:xfrm>
            <a:off x="8839200" y="34178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83" name="Rectangle 279"/>
          <p:cNvSpPr>
            <a:spLocks noChangeArrowheads="1"/>
          </p:cNvSpPr>
          <p:nvPr/>
        </p:nvSpPr>
        <p:spPr bwMode="auto">
          <a:xfrm>
            <a:off x="8839200" y="341788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84" name="Line 280"/>
          <p:cNvSpPr>
            <a:spLocks noChangeShapeType="1"/>
          </p:cNvSpPr>
          <p:nvPr/>
        </p:nvSpPr>
        <p:spPr bwMode="auto">
          <a:xfrm>
            <a:off x="8839200" y="39671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85" name="Rectangle 281"/>
          <p:cNvSpPr>
            <a:spLocks noChangeArrowheads="1"/>
          </p:cNvSpPr>
          <p:nvPr/>
        </p:nvSpPr>
        <p:spPr bwMode="auto">
          <a:xfrm>
            <a:off x="8839200" y="396716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86" name="Line 282"/>
          <p:cNvSpPr>
            <a:spLocks noChangeShapeType="1"/>
          </p:cNvSpPr>
          <p:nvPr/>
        </p:nvSpPr>
        <p:spPr bwMode="auto">
          <a:xfrm>
            <a:off x="8839200" y="47926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87" name="Rectangle 283"/>
          <p:cNvSpPr>
            <a:spLocks noChangeArrowheads="1"/>
          </p:cNvSpPr>
          <p:nvPr/>
        </p:nvSpPr>
        <p:spPr bwMode="auto">
          <a:xfrm>
            <a:off x="8839200" y="479266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88" name="Line 284"/>
          <p:cNvSpPr>
            <a:spLocks noChangeShapeType="1"/>
          </p:cNvSpPr>
          <p:nvPr/>
        </p:nvSpPr>
        <p:spPr bwMode="auto">
          <a:xfrm>
            <a:off x="8839200" y="53419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89" name="Rectangle 285"/>
          <p:cNvSpPr>
            <a:spLocks noChangeArrowheads="1"/>
          </p:cNvSpPr>
          <p:nvPr/>
        </p:nvSpPr>
        <p:spPr bwMode="auto">
          <a:xfrm>
            <a:off x="8839200" y="53419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90" name="Line 286"/>
          <p:cNvSpPr>
            <a:spLocks noChangeShapeType="1"/>
          </p:cNvSpPr>
          <p:nvPr/>
        </p:nvSpPr>
        <p:spPr bwMode="auto">
          <a:xfrm>
            <a:off x="8839200" y="58928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91" name="Rectangle 287"/>
          <p:cNvSpPr>
            <a:spLocks noChangeArrowheads="1"/>
          </p:cNvSpPr>
          <p:nvPr/>
        </p:nvSpPr>
        <p:spPr bwMode="auto">
          <a:xfrm>
            <a:off x="8839200" y="5892800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1792" name="Line 288"/>
          <p:cNvSpPr>
            <a:spLocks noChangeShapeType="1"/>
          </p:cNvSpPr>
          <p:nvPr/>
        </p:nvSpPr>
        <p:spPr bwMode="auto">
          <a:xfrm>
            <a:off x="8839200" y="6442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1793" name="Rectangle 289"/>
          <p:cNvSpPr>
            <a:spLocks noChangeArrowheads="1"/>
          </p:cNvSpPr>
          <p:nvPr/>
        </p:nvSpPr>
        <p:spPr bwMode="auto">
          <a:xfrm>
            <a:off x="8839200" y="6442075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1794" name="Group 4"/>
          <p:cNvGrpSpPr>
            <a:grpSpLocks/>
          </p:cNvGrpSpPr>
          <p:nvPr/>
        </p:nvGrpSpPr>
        <p:grpSpPr bwMode="auto">
          <a:xfrm>
            <a:off x="228600" y="762000"/>
            <a:ext cx="8001000" cy="609600"/>
            <a:chOff x="288" y="480"/>
            <a:chExt cx="4752" cy="384"/>
          </a:xfrm>
        </p:grpSpPr>
        <p:sp>
          <p:nvSpPr>
            <p:cNvPr id="31817" name="Line 5"/>
            <p:cNvSpPr>
              <a:spLocks noChangeShapeType="1"/>
            </p:cNvSpPr>
            <p:nvPr/>
          </p:nvSpPr>
          <p:spPr bwMode="auto">
            <a:xfrm flipV="1">
              <a:off x="288" y="768"/>
              <a:ext cx="48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8" name="Line 6"/>
            <p:cNvSpPr>
              <a:spLocks noChangeShapeType="1"/>
            </p:cNvSpPr>
            <p:nvPr/>
          </p:nvSpPr>
          <p:spPr bwMode="auto">
            <a:xfrm flipH="1" flipV="1">
              <a:off x="1920" y="768"/>
              <a:ext cx="48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9" name="Line 7"/>
            <p:cNvSpPr>
              <a:spLocks noChangeShapeType="1"/>
            </p:cNvSpPr>
            <p:nvPr/>
          </p:nvSpPr>
          <p:spPr bwMode="auto">
            <a:xfrm>
              <a:off x="336" y="768"/>
              <a:ext cx="15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0" name="Line 8"/>
            <p:cNvSpPr>
              <a:spLocks noChangeShapeType="1"/>
            </p:cNvSpPr>
            <p:nvPr/>
          </p:nvSpPr>
          <p:spPr bwMode="auto">
            <a:xfrm flipV="1">
              <a:off x="1056" y="48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1" name="Line 9"/>
            <p:cNvSpPr>
              <a:spLocks noChangeShapeType="1"/>
            </p:cNvSpPr>
            <p:nvPr/>
          </p:nvSpPr>
          <p:spPr bwMode="auto">
            <a:xfrm>
              <a:off x="1056" y="480"/>
              <a:ext cx="39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2" name="Line 10"/>
            <p:cNvSpPr>
              <a:spLocks noChangeShapeType="1"/>
            </p:cNvSpPr>
            <p:nvPr/>
          </p:nvSpPr>
          <p:spPr bwMode="auto">
            <a:xfrm>
              <a:off x="5040" y="480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3" name="Line 11"/>
            <p:cNvSpPr>
              <a:spLocks noChangeShapeType="1"/>
            </p:cNvSpPr>
            <p:nvPr/>
          </p:nvSpPr>
          <p:spPr bwMode="auto">
            <a:xfrm>
              <a:off x="1056" y="528"/>
              <a:ext cx="3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4" name="Line 12"/>
            <p:cNvSpPr>
              <a:spLocks noChangeShapeType="1"/>
            </p:cNvSpPr>
            <p:nvPr/>
          </p:nvSpPr>
          <p:spPr bwMode="auto">
            <a:xfrm>
              <a:off x="4464" y="528"/>
              <a:ext cx="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5" name="Line 13"/>
            <p:cNvSpPr>
              <a:spLocks noChangeShapeType="1"/>
            </p:cNvSpPr>
            <p:nvPr/>
          </p:nvSpPr>
          <p:spPr bwMode="auto">
            <a:xfrm>
              <a:off x="1056" y="576"/>
              <a:ext cx="28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6" name="Line 14"/>
            <p:cNvSpPr>
              <a:spLocks noChangeShapeType="1"/>
            </p:cNvSpPr>
            <p:nvPr/>
          </p:nvSpPr>
          <p:spPr bwMode="auto">
            <a:xfrm>
              <a:off x="3936" y="576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7" name="Line 15"/>
            <p:cNvSpPr>
              <a:spLocks noChangeShapeType="1"/>
            </p:cNvSpPr>
            <p:nvPr/>
          </p:nvSpPr>
          <p:spPr bwMode="auto">
            <a:xfrm>
              <a:off x="1056" y="624"/>
              <a:ext cx="23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8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29" name="Line 17"/>
            <p:cNvSpPr>
              <a:spLocks noChangeShapeType="1"/>
            </p:cNvSpPr>
            <p:nvPr/>
          </p:nvSpPr>
          <p:spPr bwMode="auto">
            <a:xfrm>
              <a:off x="1056" y="672"/>
              <a:ext cx="18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30" name="Line 18"/>
            <p:cNvSpPr>
              <a:spLocks noChangeShapeType="1"/>
            </p:cNvSpPr>
            <p:nvPr/>
          </p:nvSpPr>
          <p:spPr bwMode="auto">
            <a:xfrm>
              <a:off x="2880" y="672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31" name="Line 19"/>
            <p:cNvSpPr>
              <a:spLocks noChangeShapeType="1"/>
            </p:cNvSpPr>
            <p:nvPr/>
          </p:nvSpPr>
          <p:spPr bwMode="auto">
            <a:xfrm>
              <a:off x="1056" y="720"/>
              <a:ext cx="124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32" name="Line 20"/>
            <p:cNvSpPr>
              <a:spLocks noChangeShapeType="1"/>
            </p:cNvSpPr>
            <p:nvPr/>
          </p:nvSpPr>
          <p:spPr bwMode="auto">
            <a:xfrm>
              <a:off x="2304" y="720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31795" name="Group 21"/>
          <p:cNvGrpSpPr>
            <a:grpSpLocks/>
          </p:cNvGrpSpPr>
          <p:nvPr/>
        </p:nvGrpSpPr>
        <p:grpSpPr bwMode="auto">
          <a:xfrm>
            <a:off x="228600" y="1524000"/>
            <a:ext cx="5105400" cy="304800"/>
            <a:chOff x="288" y="960"/>
            <a:chExt cx="3072" cy="192"/>
          </a:xfrm>
        </p:grpSpPr>
        <p:sp>
          <p:nvSpPr>
            <p:cNvPr id="31803" name="Line 22"/>
            <p:cNvSpPr>
              <a:spLocks noChangeShapeType="1"/>
            </p:cNvSpPr>
            <p:nvPr/>
          </p:nvSpPr>
          <p:spPr bwMode="auto">
            <a:xfrm>
              <a:off x="288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4" name="Line 23"/>
            <p:cNvSpPr>
              <a:spLocks noChangeShapeType="1"/>
            </p:cNvSpPr>
            <p:nvPr/>
          </p:nvSpPr>
          <p:spPr bwMode="auto">
            <a:xfrm flipH="1">
              <a:off x="768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5" name="Line 24"/>
            <p:cNvSpPr>
              <a:spLocks noChangeShapeType="1"/>
            </p:cNvSpPr>
            <p:nvPr/>
          </p:nvSpPr>
          <p:spPr bwMode="auto">
            <a:xfrm>
              <a:off x="336" y="1008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6" name="Line 25"/>
            <p:cNvSpPr>
              <a:spLocks noChangeShapeType="1"/>
            </p:cNvSpPr>
            <p:nvPr/>
          </p:nvSpPr>
          <p:spPr bwMode="auto">
            <a:xfrm>
              <a:off x="528" y="1008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7" name="Line 26"/>
            <p:cNvSpPr>
              <a:spLocks noChangeShapeType="1"/>
            </p:cNvSpPr>
            <p:nvPr/>
          </p:nvSpPr>
          <p:spPr bwMode="auto">
            <a:xfrm>
              <a:off x="528" y="1104"/>
              <a:ext cx="2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8" name="Line 27"/>
            <p:cNvSpPr>
              <a:spLocks noChangeShapeType="1"/>
            </p:cNvSpPr>
            <p:nvPr/>
          </p:nvSpPr>
          <p:spPr bwMode="auto">
            <a:xfrm flipV="1">
              <a:off x="2928" y="96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9" name="Line 28"/>
            <p:cNvSpPr>
              <a:spLocks noChangeShapeType="1"/>
            </p:cNvSpPr>
            <p:nvPr/>
          </p:nvSpPr>
          <p:spPr bwMode="auto">
            <a:xfrm>
              <a:off x="528" y="1056"/>
              <a:ext cx="18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0" name="Line 29"/>
            <p:cNvSpPr>
              <a:spLocks noChangeShapeType="1"/>
            </p:cNvSpPr>
            <p:nvPr/>
          </p:nvSpPr>
          <p:spPr bwMode="auto">
            <a:xfrm flipV="1">
              <a:off x="2352" y="960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1" name="Line 30"/>
            <p:cNvSpPr>
              <a:spLocks noChangeShapeType="1"/>
            </p:cNvSpPr>
            <p:nvPr/>
          </p:nvSpPr>
          <p:spPr bwMode="auto">
            <a:xfrm>
              <a:off x="864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2" name="Line 31"/>
            <p:cNvSpPr>
              <a:spLocks noChangeShapeType="1"/>
            </p:cNvSpPr>
            <p:nvPr/>
          </p:nvSpPr>
          <p:spPr bwMode="auto">
            <a:xfrm flipH="1">
              <a:off x="1200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3" name="Line 32"/>
            <p:cNvSpPr>
              <a:spLocks noChangeShapeType="1"/>
            </p:cNvSpPr>
            <p:nvPr/>
          </p:nvSpPr>
          <p:spPr bwMode="auto">
            <a:xfrm>
              <a:off x="912" y="100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4" name="Line 33"/>
            <p:cNvSpPr>
              <a:spLocks noChangeShapeType="1"/>
            </p:cNvSpPr>
            <p:nvPr/>
          </p:nvSpPr>
          <p:spPr bwMode="auto">
            <a:xfrm>
              <a:off x="1056" y="1008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5" name="Line 34"/>
            <p:cNvSpPr>
              <a:spLocks noChangeShapeType="1"/>
            </p:cNvSpPr>
            <p:nvPr/>
          </p:nvSpPr>
          <p:spPr bwMode="auto">
            <a:xfrm>
              <a:off x="1056" y="1152"/>
              <a:ext cx="23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16" name="Line 35"/>
            <p:cNvSpPr>
              <a:spLocks noChangeShapeType="1"/>
            </p:cNvSpPr>
            <p:nvPr/>
          </p:nvSpPr>
          <p:spPr bwMode="auto">
            <a:xfrm flipV="1">
              <a:off x="3360" y="960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31796" name="Group 36"/>
          <p:cNvGrpSpPr>
            <a:grpSpLocks/>
          </p:cNvGrpSpPr>
          <p:nvPr/>
        </p:nvGrpSpPr>
        <p:grpSpPr bwMode="auto">
          <a:xfrm>
            <a:off x="7086600" y="1524000"/>
            <a:ext cx="1295400" cy="228600"/>
            <a:chOff x="4224" y="960"/>
            <a:chExt cx="816" cy="144"/>
          </a:xfrm>
        </p:grpSpPr>
        <p:sp>
          <p:nvSpPr>
            <p:cNvPr id="31797" name="Line 37"/>
            <p:cNvSpPr>
              <a:spLocks noChangeShapeType="1"/>
            </p:cNvSpPr>
            <p:nvPr/>
          </p:nvSpPr>
          <p:spPr bwMode="auto">
            <a:xfrm>
              <a:off x="4224" y="960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798" name="Line 38"/>
            <p:cNvSpPr>
              <a:spLocks noChangeShapeType="1"/>
            </p:cNvSpPr>
            <p:nvPr/>
          </p:nvSpPr>
          <p:spPr bwMode="auto">
            <a:xfrm flipH="1">
              <a:off x="4704" y="960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799" name="Line 39"/>
            <p:cNvSpPr>
              <a:spLocks noChangeShapeType="1"/>
            </p:cNvSpPr>
            <p:nvPr/>
          </p:nvSpPr>
          <p:spPr bwMode="auto">
            <a:xfrm>
              <a:off x="4272" y="10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0" name="Line 40"/>
            <p:cNvSpPr>
              <a:spLocks noChangeShapeType="1"/>
            </p:cNvSpPr>
            <p:nvPr/>
          </p:nvSpPr>
          <p:spPr bwMode="auto">
            <a:xfrm>
              <a:off x="4512" y="1008"/>
              <a:ext cx="0" cy="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1" name="Line 41"/>
            <p:cNvSpPr>
              <a:spLocks noChangeShapeType="1"/>
            </p:cNvSpPr>
            <p:nvPr/>
          </p:nvSpPr>
          <p:spPr bwMode="auto">
            <a:xfrm>
              <a:off x="4512" y="1104"/>
              <a:ext cx="52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1802" name="Line 42"/>
            <p:cNvSpPr>
              <a:spLocks noChangeShapeType="1"/>
            </p:cNvSpPr>
            <p:nvPr/>
          </p:nvSpPr>
          <p:spPr bwMode="auto">
            <a:xfrm flipV="1">
              <a:off x="5040" y="96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Suatu relasi memenuhi 2NF jika setiap atribut non-key memiliki dependensi fungsional penuh kepada key primer</a:t>
            </a:r>
          </a:p>
          <a:p>
            <a:pPr lvl="2" eaLnBrk="1" hangingPunct="1"/>
            <a:r>
              <a:rPr lang="en-US" altLang="en-US" smtClean="0"/>
              <a:t>Setiap atribut non-key membutuhkan key primer secara lengkap (bukan sebagian) sebagai identitas uniknya.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Pengembangan Model Konseptual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Gambaran keseluruhan yang mencakup segala kebutuhan informasi yang teridentifikasi dalam analisa kebutuhan.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Elemen-elemen dari Model Konseptual ditampilkan dalam diagram: </a:t>
            </a:r>
            <a:r>
              <a:rPr lang="en-US" altLang="en-US" i="1" smtClean="0">
                <a:solidFill>
                  <a:schemeClr val="accent2"/>
                </a:solidFill>
              </a:rPr>
              <a:t>Diagram Entity-Relationship</a:t>
            </a:r>
            <a:r>
              <a:rPr lang="en-US" altLang="en-US" smtClean="0">
                <a:solidFill>
                  <a:schemeClr val="accent2"/>
                </a:solidFill>
              </a:rPr>
              <a:t> (</a:t>
            </a:r>
            <a:r>
              <a:rPr lang="en-US" altLang="en-US" i="1" smtClean="0">
                <a:solidFill>
                  <a:schemeClr val="accent2"/>
                </a:solidFill>
              </a:rPr>
              <a:t>ER</a:t>
            </a:r>
            <a:r>
              <a:rPr lang="en-US" altLang="en-US" smtClean="0">
                <a:solidFill>
                  <a:schemeClr val="accent2"/>
                </a:solidFill>
              </a:rPr>
              <a:t>)</a:t>
            </a:r>
            <a:r>
              <a:rPr lang="en-US" altLang="en-US" smtClean="0"/>
              <a:t>, yang menunjukkan arti dan keterhubungan antar elemen-elemen tersebut, terlepas dari sistem database dan teknis implementasi yang digunakan.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Dapat juga direpresentasikan dengan teknik pemodelan lain, seperti UML, dsb.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3795" name="Line 13"/>
          <p:cNvSpPr>
            <a:spLocks noChangeShapeType="1"/>
          </p:cNvSpPr>
          <p:nvPr/>
        </p:nvSpPr>
        <p:spPr bwMode="auto">
          <a:xfrm>
            <a:off x="1981200" y="1600200"/>
            <a:ext cx="54102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796" name="Rectangle 14"/>
          <p:cNvSpPr>
            <a:spLocks noChangeArrowheads="1"/>
          </p:cNvSpPr>
          <p:nvPr/>
        </p:nvSpPr>
        <p:spPr bwMode="auto">
          <a:xfrm>
            <a:off x="1981200" y="1600200"/>
            <a:ext cx="5410200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797" name="Line 15"/>
          <p:cNvSpPr>
            <a:spLocks noChangeShapeType="1"/>
          </p:cNvSpPr>
          <p:nvPr/>
        </p:nvSpPr>
        <p:spPr bwMode="auto">
          <a:xfrm>
            <a:off x="1981200" y="1600200"/>
            <a:ext cx="1588" cy="43402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798" name="Rectangle 16"/>
          <p:cNvSpPr>
            <a:spLocks noChangeArrowheads="1"/>
          </p:cNvSpPr>
          <p:nvPr/>
        </p:nvSpPr>
        <p:spPr bwMode="auto">
          <a:xfrm>
            <a:off x="1981200" y="1600200"/>
            <a:ext cx="20638" cy="4340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799" name="Rectangle 17"/>
          <p:cNvSpPr>
            <a:spLocks noChangeArrowheads="1"/>
          </p:cNvSpPr>
          <p:nvPr/>
        </p:nvSpPr>
        <p:spPr bwMode="auto">
          <a:xfrm>
            <a:off x="1981200" y="1600200"/>
            <a:ext cx="5410200" cy="3635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1997075" y="1620838"/>
            <a:ext cx="15081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1" name="Rectangle 19"/>
          <p:cNvSpPr>
            <a:spLocks noChangeArrowheads="1"/>
          </p:cNvSpPr>
          <p:nvPr/>
        </p:nvSpPr>
        <p:spPr bwMode="auto">
          <a:xfrm>
            <a:off x="3581400" y="1620838"/>
            <a:ext cx="1597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2" name="Rectangle 20"/>
          <p:cNvSpPr>
            <a:spLocks noChangeArrowheads="1"/>
          </p:cNvSpPr>
          <p:nvPr/>
        </p:nvSpPr>
        <p:spPr bwMode="auto">
          <a:xfrm>
            <a:off x="5491163" y="1620838"/>
            <a:ext cx="1716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2909888" y="228600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4" name="Rectangle 22"/>
          <p:cNvSpPr>
            <a:spLocks noChangeArrowheads="1"/>
          </p:cNvSpPr>
          <p:nvPr/>
        </p:nvSpPr>
        <p:spPr bwMode="auto">
          <a:xfrm>
            <a:off x="3576638" y="2286000"/>
            <a:ext cx="14335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5" name="Rectangle 23"/>
          <p:cNvSpPr>
            <a:spLocks noChangeArrowheads="1"/>
          </p:cNvSpPr>
          <p:nvPr/>
        </p:nvSpPr>
        <p:spPr bwMode="auto">
          <a:xfrm>
            <a:off x="5251450" y="1943100"/>
            <a:ext cx="207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15 New St. New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6" name="Rectangle 24"/>
          <p:cNvSpPr>
            <a:spLocks noChangeArrowheads="1"/>
          </p:cNvSpPr>
          <p:nvPr/>
        </p:nvSpPr>
        <p:spPr bwMode="auto">
          <a:xfrm>
            <a:off x="5251450" y="2286000"/>
            <a:ext cx="1171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York,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7" name="Rectangle 25"/>
          <p:cNvSpPr>
            <a:spLocks noChangeArrowheads="1"/>
          </p:cNvSpPr>
          <p:nvPr/>
        </p:nvSpPr>
        <p:spPr bwMode="auto">
          <a:xfrm>
            <a:off x="2909888" y="295275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3576638" y="2952750"/>
            <a:ext cx="1473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9" name="Rectangle 27"/>
          <p:cNvSpPr>
            <a:spLocks noChangeArrowheads="1"/>
          </p:cNvSpPr>
          <p:nvPr/>
        </p:nvSpPr>
        <p:spPr bwMode="auto">
          <a:xfrm>
            <a:off x="5251450" y="2609850"/>
            <a:ext cx="2139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10 Main St. Rye,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0" name="Rectangle 28"/>
          <p:cNvSpPr>
            <a:spLocks noChangeArrowheads="1"/>
          </p:cNvSpPr>
          <p:nvPr/>
        </p:nvSpPr>
        <p:spPr bwMode="auto">
          <a:xfrm>
            <a:off x="5251450" y="2952750"/>
            <a:ext cx="4841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1" name="Rectangle 29"/>
          <p:cNvSpPr>
            <a:spLocks noChangeArrowheads="1"/>
          </p:cNvSpPr>
          <p:nvPr/>
        </p:nvSpPr>
        <p:spPr bwMode="auto">
          <a:xfrm>
            <a:off x="2909888" y="361950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2" name="Rectangle 30"/>
          <p:cNvSpPr>
            <a:spLocks noChangeArrowheads="1"/>
          </p:cNvSpPr>
          <p:nvPr/>
        </p:nvSpPr>
        <p:spPr bwMode="auto">
          <a:xfrm>
            <a:off x="3576638" y="3275013"/>
            <a:ext cx="10906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Rectangle 31"/>
          <p:cNvSpPr>
            <a:spLocks noChangeArrowheads="1"/>
          </p:cNvSpPr>
          <p:nvPr/>
        </p:nvSpPr>
        <p:spPr bwMode="auto">
          <a:xfrm>
            <a:off x="3576638" y="3619500"/>
            <a:ext cx="8683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4" name="Rectangle 32"/>
          <p:cNvSpPr>
            <a:spLocks noChangeArrowheads="1"/>
          </p:cNvSpPr>
          <p:nvPr/>
        </p:nvSpPr>
        <p:spPr bwMode="auto">
          <a:xfrm>
            <a:off x="5251450" y="3275013"/>
            <a:ext cx="1957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Dogwood 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5" name="Rectangle 33"/>
          <p:cNvSpPr>
            <a:spLocks noChangeArrowheads="1"/>
          </p:cNvSpPr>
          <p:nvPr/>
        </p:nvSpPr>
        <p:spPr bwMode="auto">
          <a:xfrm>
            <a:off x="5251450" y="3619500"/>
            <a:ext cx="161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Harrison,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6" name="Rectangle 34"/>
          <p:cNvSpPr>
            <a:spLocks noChangeArrowheads="1"/>
          </p:cNvSpPr>
          <p:nvPr/>
        </p:nvSpPr>
        <p:spPr bwMode="auto">
          <a:xfrm>
            <a:off x="2909888" y="4284663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7" name="Rectangle 35"/>
          <p:cNvSpPr>
            <a:spLocks noChangeArrowheads="1"/>
          </p:cNvSpPr>
          <p:nvPr/>
        </p:nvSpPr>
        <p:spPr bwMode="auto">
          <a:xfrm>
            <a:off x="3576638" y="4284663"/>
            <a:ext cx="1190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8" name="Rectangle 36"/>
          <p:cNvSpPr>
            <a:spLocks noChangeArrowheads="1"/>
          </p:cNvSpPr>
          <p:nvPr/>
        </p:nvSpPr>
        <p:spPr bwMode="auto">
          <a:xfrm>
            <a:off x="5251450" y="3941763"/>
            <a:ext cx="197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55 Boston Post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19" name="Rectangle 37"/>
          <p:cNvSpPr>
            <a:spLocks noChangeArrowheads="1"/>
          </p:cNvSpPr>
          <p:nvPr/>
        </p:nvSpPr>
        <p:spPr bwMode="auto">
          <a:xfrm>
            <a:off x="5251450" y="4284663"/>
            <a:ext cx="1957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Road, 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0" name="Rectangle 38"/>
          <p:cNvSpPr>
            <a:spLocks noChangeArrowheads="1"/>
          </p:cNvSpPr>
          <p:nvPr/>
        </p:nvSpPr>
        <p:spPr bwMode="auto">
          <a:xfrm>
            <a:off x="2909888" y="4930775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1" name="Rectangle 39"/>
          <p:cNvSpPr>
            <a:spLocks noChangeArrowheads="1"/>
          </p:cNvSpPr>
          <p:nvPr/>
        </p:nvSpPr>
        <p:spPr bwMode="auto">
          <a:xfrm>
            <a:off x="3576638" y="4930775"/>
            <a:ext cx="15541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2" name="Rectangle 40"/>
          <p:cNvSpPr>
            <a:spLocks noChangeArrowheads="1"/>
          </p:cNvSpPr>
          <p:nvPr/>
        </p:nvSpPr>
        <p:spPr bwMode="auto">
          <a:xfrm>
            <a:off x="5251450" y="4587875"/>
            <a:ext cx="153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3" name="Rectangle 41"/>
          <p:cNvSpPr>
            <a:spLocks noChangeArrowheads="1"/>
          </p:cNvSpPr>
          <p:nvPr/>
        </p:nvSpPr>
        <p:spPr bwMode="auto">
          <a:xfrm>
            <a:off x="5251450" y="4930775"/>
            <a:ext cx="2139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Mamaroneck,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4" name="Rectangle 42"/>
          <p:cNvSpPr>
            <a:spLocks noChangeArrowheads="1"/>
          </p:cNvSpPr>
          <p:nvPr/>
        </p:nvSpPr>
        <p:spPr bwMode="auto">
          <a:xfrm>
            <a:off x="2909888" y="5597525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5" name="Rectangle 43"/>
          <p:cNvSpPr>
            <a:spLocks noChangeArrowheads="1"/>
          </p:cNvSpPr>
          <p:nvPr/>
        </p:nvSpPr>
        <p:spPr bwMode="auto">
          <a:xfrm>
            <a:off x="3576638" y="5597525"/>
            <a:ext cx="1292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6" name="Rectangle 44"/>
          <p:cNvSpPr>
            <a:spLocks noChangeArrowheads="1"/>
          </p:cNvSpPr>
          <p:nvPr/>
        </p:nvSpPr>
        <p:spPr bwMode="auto">
          <a:xfrm>
            <a:off x="5251450" y="5254625"/>
            <a:ext cx="1574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7" name="Rectangle 45"/>
          <p:cNvSpPr>
            <a:spLocks noChangeArrowheads="1"/>
          </p:cNvSpPr>
          <p:nvPr/>
        </p:nvSpPr>
        <p:spPr bwMode="auto">
          <a:xfrm>
            <a:off x="5302250" y="5597525"/>
            <a:ext cx="17764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100">
                <a:solidFill>
                  <a:srgbClr val="000000"/>
                </a:solidFill>
              </a:rPr>
              <a:t>Larchmont,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28" name="Rectangle 46"/>
          <p:cNvSpPr>
            <a:spLocks noChangeArrowheads="1"/>
          </p:cNvSpPr>
          <p:nvPr/>
        </p:nvSpPr>
        <p:spPr bwMode="auto">
          <a:xfrm>
            <a:off x="1981200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29" name="Rectangle 47"/>
          <p:cNvSpPr>
            <a:spLocks noChangeArrowheads="1"/>
          </p:cNvSpPr>
          <p:nvPr/>
        </p:nvSpPr>
        <p:spPr bwMode="auto">
          <a:xfrm>
            <a:off x="3514725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0" name="Rectangle 48"/>
          <p:cNvSpPr>
            <a:spLocks noChangeArrowheads="1"/>
          </p:cNvSpPr>
          <p:nvPr/>
        </p:nvSpPr>
        <p:spPr bwMode="auto">
          <a:xfrm>
            <a:off x="5191125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1" name="Line 49"/>
          <p:cNvSpPr>
            <a:spLocks noChangeShapeType="1"/>
          </p:cNvSpPr>
          <p:nvPr/>
        </p:nvSpPr>
        <p:spPr bwMode="auto">
          <a:xfrm>
            <a:off x="2001838" y="1600200"/>
            <a:ext cx="53895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32" name="Rectangle 50"/>
          <p:cNvSpPr>
            <a:spLocks noChangeArrowheads="1"/>
          </p:cNvSpPr>
          <p:nvPr/>
        </p:nvSpPr>
        <p:spPr bwMode="auto">
          <a:xfrm>
            <a:off x="2001838" y="1600200"/>
            <a:ext cx="53895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3" name="Rectangle 51"/>
          <p:cNvSpPr>
            <a:spLocks noChangeArrowheads="1"/>
          </p:cNvSpPr>
          <p:nvPr/>
        </p:nvSpPr>
        <p:spPr bwMode="auto">
          <a:xfrm>
            <a:off x="7370763" y="1600200"/>
            <a:ext cx="20637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4" name="Line 52"/>
          <p:cNvSpPr>
            <a:spLocks noChangeShapeType="1"/>
          </p:cNvSpPr>
          <p:nvPr/>
        </p:nvSpPr>
        <p:spPr bwMode="auto">
          <a:xfrm>
            <a:off x="1981200" y="1600200"/>
            <a:ext cx="1588" cy="363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35" name="Rectangle 53"/>
          <p:cNvSpPr>
            <a:spLocks noChangeArrowheads="1"/>
          </p:cNvSpPr>
          <p:nvPr/>
        </p:nvSpPr>
        <p:spPr bwMode="auto">
          <a:xfrm>
            <a:off x="1981200" y="1600200"/>
            <a:ext cx="20638" cy="3635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6" name="Line 54"/>
          <p:cNvSpPr>
            <a:spLocks noChangeShapeType="1"/>
          </p:cNvSpPr>
          <p:nvPr/>
        </p:nvSpPr>
        <p:spPr bwMode="auto">
          <a:xfrm>
            <a:off x="3579813" y="1620838"/>
            <a:ext cx="1587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37" name="Rectangle 55"/>
          <p:cNvSpPr>
            <a:spLocks noChangeArrowheads="1"/>
          </p:cNvSpPr>
          <p:nvPr/>
        </p:nvSpPr>
        <p:spPr bwMode="auto">
          <a:xfrm>
            <a:off x="3560763" y="1620838"/>
            <a:ext cx="20637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38" name="Line 56"/>
          <p:cNvSpPr>
            <a:spLocks noChangeShapeType="1"/>
          </p:cNvSpPr>
          <p:nvPr/>
        </p:nvSpPr>
        <p:spPr bwMode="auto">
          <a:xfrm>
            <a:off x="5191125" y="1620838"/>
            <a:ext cx="1588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39" name="Rectangle 57"/>
          <p:cNvSpPr>
            <a:spLocks noChangeArrowheads="1"/>
          </p:cNvSpPr>
          <p:nvPr/>
        </p:nvSpPr>
        <p:spPr bwMode="auto">
          <a:xfrm>
            <a:off x="5191125" y="1620838"/>
            <a:ext cx="20638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40" name="Line 58"/>
          <p:cNvSpPr>
            <a:spLocks noChangeShapeType="1"/>
          </p:cNvSpPr>
          <p:nvPr/>
        </p:nvSpPr>
        <p:spPr bwMode="auto">
          <a:xfrm>
            <a:off x="2001838" y="1943100"/>
            <a:ext cx="53895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41" name="Rectangle 59"/>
          <p:cNvSpPr>
            <a:spLocks noChangeArrowheads="1"/>
          </p:cNvSpPr>
          <p:nvPr/>
        </p:nvSpPr>
        <p:spPr bwMode="auto">
          <a:xfrm>
            <a:off x="2001838" y="1943100"/>
            <a:ext cx="53895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42" name="Line 60"/>
          <p:cNvSpPr>
            <a:spLocks noChangeShapeType="1"/>
          </p:cNvSpPr>
          <p:nvPr/>
        </p:nvSpPr>
        <p:spPr bwMode="auto">
          <a:xfrm>
            <a:off x="7370763" y="1620838"/>
            <a:ext cx="1587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43" name="Rectangle 61"/>
          <p:cNvSpPr>
            <a:spLocks noChangeArrowheads="1"/>
          </p:cNvSpPr>
          <p:nvPr/>
        </p:nvSpPr>
        <p:spPr bwMode="auto">
          <a:xfrm>
            <a:off x="7370763" y="1620838"/>
            <a:ext cx="20637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44" name="Line 62"/>
          <p:cNvSpPr>
            <a:spLocks noChangeShapeType="1"/>
          </p:cNvSpPr>
          <p:nvPr/>
        </p:nvSpPr>
        <p:spPr bwMode="auto">
          <a:xfrm>
            <a:off x="2001838" y="2609850"/>
            <a:ext cx="53895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45" name="Rectangle 63"/>
          <p:cNvSpPr>
            <a:spLocks noChangeArrowheads="1"/>
          </p:cNvSpPr>
          <p:nvPr/>
        </p:nvSpPr>
        <p:spPr bwMode="auto">
          <a:xfrm>
            <a:off x="2001838" y="2609850"/>
            <a:ext cx="5389562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46" name="Line 64"/>
          <p:cNvSpPr>
            <a:spLocks noChangeShapeType="1"/>
          </p:cNvSpPr>
          <p:nvPr/>
        </p:nvSpPr>
        <p:spPr bwMode="auto">
          <a:xfrm>
            <a:off x="2001838" y="327501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47" name="Rectangle 65"/>
          <p:cNvSpPr>
            <a:spLocks noChangeArrowheads="1"/>
          </p:cNvSpPr>
          <p:nvPr/>
        </p:nvSpPr>
        <p:spPr bwMode="auto">
          <a:xfrm>
            <a:off x="2001838" y="3275013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48" name="Line 66"/>
          <p:cNvSpPr>
            <a:spLocks noChangeShapeType="1"/>
          </p:cNvSpPr>
          <p:nvPr/>
        </p:nvSpPr>
        <p:spPr bwMode="auto">
          <a:xfrm>
            <a:off x="2001838" y="394176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49" name="Rectangle 67"/>
          <p:cNvSpPr>
            <a:spLocks noChangeArrowheads="1"/>
          </p:cNvSpPr>
          <p:nvPr/>
        </p:nvSpPr>
        <p:spPr bwMode="auto">
          <a:xfrm>
            <a:off x="2001838" y="3941763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50" name="Line 68"/>
          <p:cNvSpPr>
            <a:spLocks noChangeShapeType="1"/>
          </p:cNvSpPr>
          <p:nvPr/>
        </p:nvSpPr>
        <p:spPr bwMode="auto">
          <a:xfrm>
            <a:off x="2001838" y="460851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51" name="Rectangle 69"/>
          <p:cNvSpPr>
            <a:spLocks noChangeArrowheads="1"/>
          </p:cNvSpPr>
          <p:nvPr/>
        </p:nvSpPr>
        <p:spPr bwMode="auto">
          <a:xfrm>
            <a:off x="2001838" y="4608513"/>
            <a:ext cx="53895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52" name="Line 70"/>
          <p:cNvSpPr>
            <a:spLocks noChangeShapeType="1"/>
          </p:cNvSpPr>
          <p:nvPr/>
        </p:nvSpPr>
        <p:spPr bwMode="auto">
          <a:xfrm>
            <a:off x="2001838" y="5254625"/>
            <a:ext cx="53895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53" name="Rectangle 71"/>
          <p:cNvSpPr>
            <a:spLocks noChangeArrowheads="1"/>
          </p:cNvSpPr>
          <p:nvPr/>
        </p:nvSpPr>
        <p:spPr bwMode="auto">
          <a:xfrm>
            <a:off x="2001838" y="5254625"/>
            <a:ext cx="53895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54" name="Line 72"/>
          <p:cNvSpPr>
            <a:spLocks noChangeShapeType="1"/>
          </p:cNvSpPr>
          <p:nvPr/>
        </p:nvSpPr>
        <p:spPr bwMode="auto">
          <a:xfrm>
            <a:off x="1981200" y="1963738"/>
            <a:ext cx="1588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55" name="Rectangle 73"/>
          <p:cNvSpPr>
            <a:spLocks noChangeArrowheads="1"/>
          </p:cNvSpPr>
          <p:nvPr/>
        </p:nvSpPr>
        <p:spPr bwMode="auto">
          <a:xfrm>
            <a:off x="1981200" y="1963738"/>
            <a:ext cx="20638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56" name="Line 74"/>
          <p:cNvSpPr>
            <a:spLocks noChangeShapeType="1"/>
          </p:cNvSpPr>
          <p:nvPr/>
        </p:nvSpPr>
        <p:spPr bwMode="auto">
          <a:xfrm>
            <a:off x="3579813" y="1963738"/>
            <a:ext cx="1587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57" name="Rectangle 75"/>
          <p:cNvSpPr>
            <a:spLocks noChangeArrowheads="1"/>
          </p:cNvSpPr>
          <p:nvPr/>
        </p:nvSpPr>
        <p:spPr bwMode="auto">
          <a:xfrm>
            <a:off x="3560763" y="1963738"/>
            <a:ext cx="20637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58" name="Line 76"/>
          <p:cNvSpPr>
            <a:spLocks noChangeShapeType="1"/>
          </p:cNvSpPr>
          <p:nvPr/>
        </p:nvSpPr>
        <p:spPr bwMode="auto">
          <a:xfrm>
            <a:off x="5191125" y="1963738"/>
            <a:ext cx="1588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59" name="Rectangle 77"/>
          <p:cNvSpPr>
            <a:spLocks noChangeArrowheads="1"/>
          </p:cNvSpPr>
          <p:nvPr/>
        </p:nvSpPr>
        <p:spPr bwMode="auto">
          <a:xfrm>
            <a:off x="5191125" y="1963738"/>
            <a:ext cx="20638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60" name="Line 78"/>
          <p:cNvSpPr>
            <a:spLocks noChangeShapeType="1"/>
          </p:cNvSpPr>
          <p:nvPr/>
        </p:nvSpPr>
        <p:spPr bwMode="auto">
          <a:xfrm>
            <a:off x="2001838" y="5919788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61" name="Rectangle 79"/>
          <p:cNvSpPr>
            <a:spLocks noChangeArrowheads="1"/>
          </p:cNvSpPr>
          <p:nvPr/>
        </p:nvSpPr>
        <p:spPr bwMode="auto">
          <a:xfrm>
            <a:off x="2001838" y="5919788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62" name="Line 80"/>
          <p:cNvSpPr>
            <a:spLocks noChangeShapeType="1"/>
          </p:cNvSpPr>
          <p:nvPr/>
        </p:nvSpPr>
        <p:spPr bwMode="auto">
          <a:xfrm>
            <a:off x="7370763" y="1963738"/>
            <a:ext cx="1587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63" name="Rectangle 81"/>
          <p:cNvSpPr>
            <a:spLocks noChangeArrowheads="1"/>
          </p:cNvSpPr>
          <p:nvPr/>
        </p:nvSpPr>
        <p:spPr bwMode="auto">
          <a:xfrm>
            <a:off x="7370763" y="1963738"/>
            <a:ext cx="20637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64" name="Line 82"/>
          <p:cNvSpPr>
            <a:spLocks noChangeShapeType="1"/>
          </p:cNvSpPr>
          <p:nvPr/>
        </p:nvSpPr>
        <p:spPr bwMode="auto">
          <a:xfrm>
            <a:off x="1981200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65" name="Rectangle 83"/>
          <p:cNvSpPr>
            <a:spLocks noChangeArrowheads="1"/>
          </p:cNvSpPr>
          <p:nvPr/>
        </p:nvSpPr>
        <p:spPr bwMode="auto">
          <a:xfrm>
            <a:off x="1981200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66" name="Line 84"/>
          <p:cNvSpPr>
            <a:spLocks noChangeShapeType="1"/>
          </p:cNvSpPr>
          <p:nvPr/>
        </p:nvSpPr>
        <p:spPr bwMode="auto">
          <a:xfrm>
            <a:off x="3514725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67" name="Rectangle 85"/>
          <p:cNvSpPr>
            <a:spLocks noChangeArrowheads="1"/>
          </p:cNvSpPr>
          <p:nvPr/>
        </p:nvSpPr>
        <p:spPr bwMode="auto">
          <a:xfrm>
            <a:off x="3514725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68" name="Line 86"/>
          <p:cNvSpPr>
            <a:spLocks noChangeShapeType="1"/>
          </p:cNvSpPr>
          <p:nvPr/>
        </p:nvSpPr>
        <p:spPr bwMode="auto">
          <a:xfrm>
            <a:off x="5191125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69" name="Rectangle 87"/>
          <p:cNvSpPr>
            <a:spLocks noChangeArrowheads="1"/>
          </p:cNvSpPr>
          <p:nvPr/>
        </p:nvSpPr>
        <p:spPr bwMode="auto">
          <a:xfrm>
            <a:off x="5191125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70" name="Line 88"/>
          <p:cNvSpPr>
            <a:spLocks noChangeShapeType="1"/>
          </p:cNvSpPr>
          <p:nvPr/>
        </p:nvSpPr>
        <p:spPr bwMode="auto">
          <a:xfrm>
            <a:off x="7370763" y="59404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71" name="Rectangle 89"/>
          <p:cNvSpPr>
            <a:spLocks noChangeArrowheads="1"/>
          </p:cNvSpPr>
          <p:nvPr/>
        </p:nvSpPr>
        <p:spPr bwMode="auto">
          <a:xfrm>
            <a:off x="7370763" y="5940425"/>
            <a:ext cx="20637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72" name="Line 90"/>
          <p:cNvSpPr>
            <a:spLocks noChangeShapeType="1"/>
          </p:cNvSpPr>
          <p:nvPr/>
        </p:nvSpPr>
        <p:spPr bwMode="auto">
          <a:xfrm>
            <a:off x="7391400" y="1600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73" name="Rectangle 91"/>
          <p:cNvSpPr>
            <a:spLocks noChangeArrowheads="1"/>
          </p:cNvSpPr>
          <p:nvPr/>
        </p:nvSpPr>
        <p:spPr bwMode="auto">
          <a:xfrm>
            <a:off x="7391400" y="16002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74" name="Line 92"/>
          <p:cNvSpPr>
            <a:spLocks noChangeShapeType="1"/>
          </p:cNvSpPr>
          <p:nvPr/>
        </p:nvSpPr>
        <p:spPr bwMode="auto">
          <a:xfrm>
            <a:off x="7391400" y="19431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75" name="Rectangle 93"/>
          <p:cNvSpPr>
            <a:spLocks noChangeArrowheads="1"/>
          </p:cNvSpPr>
          <p:nvPr/>
        </p:nvSpPr>
        <p:spPr bwMode="auto">
          <a:xfrm>
            <a:off x="7391400" y="19431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76" name="Line 94"/>
          <p:cNvSpPr>
            <a:spLocks noChangeShapeType="1"/>
          </p:cNvSpPr>
          <p:nvPr/>
        </p:nvSpPr>
        <p:spPr bwMode="auto">
          <a:xfrm>
            <a:off x="7391400" y="26098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77" name="Rectangle 95"/>
          <p:cNvSpPr>
            <a:spLocks noChangeArrowheads="1"/>
          </p:cNvSpPr>
          <p:nvPr/>
        </p:nvSpPr>
        <p:spPr bwMode="auto">
          <a:xfrm>
            <a:off x="7391400" y="260985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78" name="Line 96"/>
          <p:cNvSpPr>
            <a:spLocks noChangeShapeType="1"/>
          </p:cNvSpPr>
          <p:nvPr/>
        </p:nvSpPr>
        <p:spPr bwMode="auto">
          <a:xfrm>
            <a:off x="7391400" y="3275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79" name="Rectangle 97"/>
          <p:cNvSpPr>
            <a:spLocks noChangeArrowheads="1"/>
          </p:cNvSpPr>
          <p:nvPr/>
        </p:nvSpPr>
        <p:spPr bwMode="auto">
          <a:xfrm>
            <a:off x="7391400" y="3275013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80" name="Line 98"/>
          <p:cNvSpPr>
            <a:spLocks noChangeShapeType="1"/>
          </p:cNvSpPr>
          <p:nvPr/>
        </p:nvSpPr>
        <p:spPr bwMode="auto">
          <a:xfrm>
            <a:off x="7391400" y="39417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81" name="Rectangle 99"/>
          <p:cNvSpPr>
            <a:spLocks noChangeArrowheads="1"/>
          </p:cNvSpPr>
          <p:nvPr/>
        </p:nvSpPr>
        <p:spPr bwMode="auto">
          <a:xfrm>
            <a:off x="7391400" y="3941763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82" name="Line 100"/>
          <p:cNvSpPr>
            <a:spLocks noChangeShapeType="1"/>
          </p:cNvSpPr>
          <p:nvPr/>
        </p:nvSpPr>
        <p:spPr bwMode="auto">
          <a:xfrm>
            <a:off x="7391400" y="46085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83" name="Rectangle 101"/>
          <p:cNvSpPr>
            <a:spLocks noChangeArrowheads="1"/>
          </p:cNvSpPr>
          <p:nvPr/>
        </p:nvSpPr>
        <p:spPr bwMode="auto">
          <a:xfrm>
            <a:off x="7391400" y="4608513"/>
            <a:ext cx="206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84" name="Line 102"/>
          <p:cNvSpPr>
            <a:spLocks noChangeShapeType="1"/>
          </p:cNvSpPr>
          <p:nvPr/>
        </p:nvSpPr>
        <p:spPr bwMode="auto">
          <a:xfrm>
            <a:off x="7391400" y="52546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85" name="Rectangle 103"/>
          <p:cNvSpPr>
            <a:spLocks noChangeArrowheads="1"/>
          </p:cNvSpPr>
          <p:nvPr/>
        </p:nvSpPr>
        <p:spPr bwMode="auto">
          <a:xfrm>
            <a:off x="7391400" y="5254625"/>
            <a:ext cx="206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3886" name="Line 104"/>
          <p:cNvSpPr>
            <a:spLocks noChangeShapeType="1"/>
          </p:cNvSpPr>
          <p:nvPr/>
        </p:nvSpPr>
        <p:spPr bwMode="auto">
          <a:xfrm>
            <a:off x="7391400" y="59197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3887" name="Rectangle 105"/>
          <p:cNvSpPr>
            <a:spLocks noChangeArrowheads="1"/>
          </p:cNvSpPr>
          <p:nvPr/>
        </p:nvSpPr>
        <p:spPr bwMode="auto">
          <a:xfrm>
            <a:off x="7391400" y="591978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3888" name="Group 4"/>
          <p:cNvGrpSpPr>
            <a:grpSpLocks/>
          </p:cNvGrpSpPr>
          <p:nvPr/>
        </p:nvGrpSpPr>
        <p:grpSpPr bwMode="auto">
          <a:xfrm>
            <a:off x="1981200" y="5943600"/>
            <a:ext cx="4267200" cy="381000"/>
            <a:chOff x="1248" y="3744"/>
            <a:chExt cx="2688" cy="240"/>
          </a:xfrm>
        </p:grpSpPr>
        <p:sp>
          <p:nvSpPr>
            <p:cNvPr id="33889" name="Line 5"/>
            <p:cNvSpPr>
              <a:spLocks noChangeShapeType="1"/>
            </p:cNvSpPr>
            <p:nvPr/>
          </p:nvSpPr>
          <p:spPr bwMode="auto">
            <a:xfrm>
              <a:off x="1248" y="3744"/>
              <a:ext cx="96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0" name="Line 6"/>
            <p:cNvSpPr>
              <a:spLocks noChangeShapeType="1"/>
            </p:cNvSpPr>
            <p:nvPr/>
          </p:nvSpPr>
          <p:spPr bwMode="auto">
            <a:xfrm flipH="1">
              <a:off x="2112" y="3744"/>
              <a:ext cx="96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1" name="Line 7"/>
            <p:cNvSpPr>
              <a:spLocks noChangeShapeType="1"/>
            </p:cNvSpPr>
            <p:nvPr/>
          </p:nvSpPr>
          <p:spPr bwMode="auto">
            <a:xfrm>
              <a:off x="1344" y="3840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2" name="Line 8"/>
            <p:cNvSpPr>
              <a:spLocks noChangeShapeType="1"/>
            </p:cNvSpPr>
            <p:nvPr/>
          </p:nvSpPr>
          <p:spPr bwMode="auto">
            <a:xfrm>
              <a:off x="1728" y="384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3" name="Line 9"/>
            <p:cNvSpPr>
              <a:spLocks noChangeShapeType="1"/>
            </p:cNvSpPr>
            <p:nvPr/>
          </p:nvSpPr>
          <p:spPr bwMode="auto">
            <a:xfrm>
              <a:off x="1728" y="3984"/>
              <a:ext cx="22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4" name="Line 10"/>
            <p:cNvSpPr>
              <a:spLocks noChangeShapeType="1"/>
            </p:cNvSpPr>
            <p:nvPr/>
          </p:nvSpPr>
          <p:spPr bwMode="auto">
            <a:xfrm flipV="1">
              <a:off x="3936" y="374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5" name="Line 11"/>
            <p:cNvSpPr>
              <a:spLocks noChangeShapeType="1"/>
            </p:cNvSpPr>
            <p:nvPr/>
          </p:nvSpPr>
          <p:spPr bwMode="auto">
            <a:xfrm>
              <a:off x="1728" y="3888"/>
              <a:ext cx="9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3896" name="Line 12"/>
            <p:cNvSpPr>
              <a:spLocks noChangeShapeType="1"/>
            </p:cNvSpPr>
            <p:nvPr/>
          </p:nvSpPr>
          <p:spPr bwMode="auto">
            <a:xfrm flipV="1">
              <a:off x="2688" y="3744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4819" name="Line 11"/>
          <p:cNvSpPr>
            <a:spLocks noChangeShapeType="1"/>
          </p:cNvSpPr>
          <p:nvPr/>
        </p:nvSpPr>
        <p:spPr bwMode="auto">
          <a:xfrm>
            <a:off x="2438400" y="1752600"/>
            <a:ext cx="38481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20" name="Rectangle 12"/>
          <p:cNvSpPr>
            <a:spLocks noChangeArrowheads="1"/>
          </p:cNvSpPr>
          <p:nvPr/>
        </p:nvSpPr>
        <p:spPr bwMode="auto">
          <a:xfrm>
            <a:off x="2438400" y="1752600"/>
            <a:ext cx="3848100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21" name="Line 13"/>
          <p:cNvSpPr>
            <a:spLocks noChangeShapeType="1"/>
          </p:cNvSpPr>
          <p:nvPr/>
        </p:nvSpPr>
        <p:spPr bwMode="auto">
          <a:xfrm>
            <a:off x="2438400" y="1752600"/>
            <a:ext cx="1588" cy="402113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22" name="Rectangle 14"/>
          <p:cNvSpPr>
            <a:spLocks noChangeArrowheads="1"/>
          </p:cNvSpPr>
          <p:nvPr/>
        </p:nvSpPr>
        <p:spPr bwMode="auto">
          <a:xfrm>
            <a:off x="2438400" y="1752600"/>
            <a:ext cx="20638" cy="40211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23" name="Rectangle 15"/>
          <p:cNvSpPr>
            <a:spLocks noChangeArrowheads="1"/>
          </p:cNvSpPr>
          <p:nvPr/>
        </p:nvSpPr>
        <p:spPr bwMode="auto">
          <a:xfrm>
            <a:off x="2438400" y="1752600"/>
            <a:ext cx="3886200" cy="3857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24" name="Rectangle 16"/>
          <p:cNvSpPr>
            <a:spLocks noChangeArrowheads="1"/>
          </p:cNvSpPr>
          <p:nvPr/>
        </p:nvSpPr>
        <p:spPr bwMode="auto">
          <a:xfrm>
            <a:off x="2433638" y="1773238"/>
            <a:ext cx="15541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25" name="Rectangle 17"/>
          <p:cNvSpPr>
            <a:spLocks noChangeArrowheads="1"/>
          </p:cNvSpPr>
          <p:nvPr/>
        </p:nvSpPr>
        <p:spPr bwMode="auto">
          <a:xfrm>
            <a:off x="4300538" y="1773238"/>
            <a:ext cx="1647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Nama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26" name="Rectangle 18"/>
          <p:cNvSpPr>
            <a:spLocks noChangeArrowheads="1"/>
          </p:cNvSpPr>
          <p:nvPr/>
        </p:nvSpPr>
        <p:spPr bwMode="auto">
          <a:xfrm>
            <a:off x="3314700" y="250190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>
            <a:off x="4114800" y="2514600"/>
            <a:ext cx="12430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28" name="Rectangle 20"/>
          <p:cNvSpPr>
            <a:spLocks noChangeArrowheads="1"/>
          </p:cNvSpPr>
          <p:nvPr/>
        </p:nvSpPr>
        <p:spPr bwMode="auto">
          <a:xfrm>
            <a:off x="3314700" y="3228975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29" name="Rectangle 21"/>
          <p:cNvSpPr>
            <a:spLocks noChangeArrowheads="1"/>
          </p:cNvSpPr>
          <p:nvPr/>
        </p:nvSpPr>
        <p:spPr bwMode="auto">
          <a:xfrm>
            <a:off x="4114800" y="3228975"/>
            <a:ext cx="160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David Rosen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0" name="Rectangle 22"/>
          <p:cNvSpPr>
            <a:spLocks noChangeArrowheads="1"/>
          </p:cNvSpPr>
          <p:nvPr/>
        </p:nvSpPr>
        <p:spPr bwMode="auto">
          <a:xfrm>
            <a:off x="3314700" y="395605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1" name="Rectangle 23"/>
          <p:cNvSpPr>
            <a:spLocks noChangeArrowheads="1"/>
          </p:cNvSpPr>
          <p:nvPr/>
        </p:nvSpPr>
        <p:spPr bwMode="auto">
          <a:xfrm>
            <a:off x="4114800" y="3956050"/>
            <a:ext cx="1647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Charles Field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2" name="Rectangle 24"/>
          <p:cNvSpPr>
            <a:spLocks noChangeArrowheads="1"/>
          </p:cNvSpPr>
          <p:nvPr/>
        </p:nvSpPr>
        <p:spPr bwMode="auto">
          <a:xfrm>
            <a:off x="3314700" y="4683125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3" name="Rectangle 25"/>
          <p:cNvSpPr>
            <a:spLocks noChangeArrowheads="1"/>
          </p:cNvSpPr>
          <p:nvPr/>
        </p:nvSpPr>
        <p:spPr bwMode="auto">
          <a:xfrm>
            <a:off x="4114800" y="4683125"/>
            <a:ext cx="21605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Michael Diamond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4" name="Rectangle 26"/>
          <p:cNvSpPr>
            <a:spLocks noChangeArrowheads="1"/>
          </p:cNvSpPr>
          <p:nvPr/>
        </p:nvSpPr>
        <p:spPr bwMode="auto">
          <a:xfrm>
            <a:off x="3314700" y="541020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4114800" y="5410200"/>
            <a:ext cx="160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000000"/>
                </a:solidFill>
              </a:rPr>
              <a:t>Patricia Gold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36" name="Rectangle 28"/>
          <p:cNvSpPr>
            <a:spLocks noChangeArrowheads="1"/>
          </p:cNvSpPr>
          <p:nvPr/>
        </p:nvSpPr>
        <p:spPr bwMode="auto">
          <a:xfrm>
            <a:off x="2438400" y="17526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3806825" y="17526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38" name="Line 30"/>
          <p:cNvSpPr>
            <a:spLocks noChangeShapeType="1"/>
          </p:cNvSpPr>
          <p:nvPr/>
        </p:nvSpPr>
        <p:spPr bwMode="auto">
          <a:xfrm>
            <a:off x="2459038" y="1752600"/>
            <a:ext cx="382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39" name="Rectangle 31"/>
          <p:cNvSpPr>
            <a:spLocks noChangeArrowheads="1"/>
          </p:cNvSpPr>
          <p:nvPr/>
        </p:nvSpPr>
        <p:spPr bwMode="auto">
          <a:xfrm>
            <a:off x="2459038" y="1752600"/>
            <a:ext cx="38274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0" name="Rectangle 32"/>
          <p:cNvSpPr>
            <a:spLocks noChangeArrowheads="1"/>
          </p:cNvSpPr>
          <p:nvPr/>
        </p:nvSpPr>
        <p:spPr bwMode="auto">
          <a:xfrm>
            <a:off x="6265863" y="1752600"/>
            <a:ext cx="20637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1" name="Line 33"/>
          <p:cNvSpPr>
            <a:spLocks noChangeShapeType="1"/>
          </p:cNvSpPr>
          <p:nvPr/>
        </p:nvSpPr>
        <p:spPr bwMode="auto">
          <a:xfrm>
            <a:off x="2438400" y="1752600"/>
            <a:ext cx="1588" cy="385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42" name="Rectangle 34"/>
          <p:cNvSpPr>
            <a:spLocks noChangeArrowheads="1"/>
          </p:cNvSpPr>
          <p:nvPr/>
        </p:nvSpPr>
        <p:spPr bwMode="auto">
          <a:xfrm>
            <a:off x="2438400" y="1752600"/>
            <a:ext cx="20638" cy="385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3" name="Line 35"/>
          <p:cNvSpPr>
            <a:spLocks noChangeShapeType="1"/>
          </p:cNvSpPr>
          <p:nvPr/>
        </p:nvSpPr>
        <p:spPr bwMode="auto">
          <a:xfrm>
            <a:off x="4037013" y="1773238"/>
            <a:ext cx="1587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44" name="Rectangle 36"/>
          <p:cNvSpPr>
            <a:spLocks noChangeArrowheads="1"/>
          </p:cNvSpPr>
          <p:nvPr/>
        </p:nvSpPr>
        <p:spPr bwMode="auto">
          <a:xfrm>
            <a:off x="4017963" y="1773238"/>
            <a:ext cx="20637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5" name="Line 37"/>
          <p:cNvSpPr>
            <a:spLocks noChangeShapeType="1"/>
          </p:cNvSpPr>
          <p:nvPr/>
        </p:nvSpPr>
        <p:spPr bwMode="auto">
          <a:xfrm>
            <a:off x="2459038" y="2116138"/>
            <a:ext cx="3941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46" name="Rectangle 38"/>
          <p:cNvSpPr>
            <a:spLocks noChangeArrowheads="1"/>
          </p:cNvSpPr>
          <p:nvPr/>
        </p:nvSpPr>
        <p:spPr bwMode="auto">
          <a:xfrm>
            <a:off x="2459038" y="2116138"/>
            <a:ext cx="3827462" cy="2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7" name="Line 39"/>
          <p:cNvSpPr>
            <a:spLocks noChangeShapeType="1"/>
          </p:cNvSpPr>
          <p:nvPr/>
        </p:nvSpPr>
        <p:spPr bwMode="auto">
          <a:xfrm>
            <a:off x="6323013" y="1773238"/>
            <a:ext cx="1587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48" name="Rectangle 40"/>
          <p:cNvSpPr>
            <a:spLocks noChangeArrowheads="1"/>
          </p:cNvSpPr>
          <p:nvPr/>
        </p:nvSpPr>
        <p:spPr bwMode="auto">
          <a:xfrm>
            <a:off x="6303963" y="1773238"/>
            <a:ext cx="20637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49" name="Line 41"/>
          <p:cNvSpPr>
            <a:spLocks noChangeShapeType="1"/>
          </p:cNvSpPr>
          <p:nvPr/>
        </p:nvSpPr>
        <p:spPr bwMode="auto">
          <a:xfrm>
            <a:off x="2459038" y="2843213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50" name="Rectangle 42"/>
          <p:cNvSpPr>
            <a:spLocks noChangeArrowheads="1"/>
          </p:cNvSpPr>
          <p:nvPr/>
        </p:nvSpPr>
        <p:spPr bwMode="auto">
          <a:xfrm>
            <a:off x="2459038" y="2843213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51" name="Line 43"/>
          <p:cNvSpPr>
            <a:spLocks noChangeShapeType="1"/>
          </p:cNvSpPr>
          <p:nvPr/>
        </p:nvSpPr>
        <p:spPr bwMode="auto">
          <a:xfrm>
            <a:off x="2459038" y="3570288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52" name="Rectangle 44"/>
          <p:cNvSpPr>
            <a:spLocks noChangeArrowheads="1"/>
          </p:cNvSpPr>
          <p:nvPr/>
        </p:nvSpPr>
        <p:spPr bwMode="auto">
          <a:xfrm>
            <a:off x="2459038" y="3570288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53" name="Line 45"/>
          <p:cNvSpPr>
            <a:spLocks noChangeShapeType="1"/>
          </p:cNvSpPr>
          <p:nvPr/>
        </p:nvSpPr>
        <p:spPr bwMode="auto">
          <a:xfrm>
            <a:off x="2459038" y="4297363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54" name="Rectangle 46"/>
          <p:cNvSpPr>
            <a:spLocks noChangeArrowheads="1"/>
          </p:cNvSpPr>
          <p:nvPr/>
        </p:nvSpPr>
        <p:spPr bwMode="auto">
          <a:xfrm>
            <a:off x="2459038" y="4297363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55" name="Line 47"/>
          <p:cNvSpPr>
            <a:spLocks noChangeShapeType="1"/>
          </p:cNvSpPr>
          <p:nvPr/>
        </p:nvSpPr>
        <p:spPr bwMode="auto">
          <a:xfrm>
            <a:off x="2459038" y="5024438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56" name="Rectangle 48"/>
          <p:cNvSpPr>
            <a:spLocks noChangeArrowheads="1"/>
          </p:cNvSpPr>
          <p:nvPr/>
        </p:nvSpPr>
        <p:spPr bwMode="auto">
          <a:xfrm>
            <a:off x="2459038" y="5024438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57" name="Line 49"/>
          <p:cNvSpPr>
            <a:spLocks noChangeShapeType="1"/>
          </p:cNvSpPr>
          <p:nvPr/>
        </p:nvSpPr>
        <p:spPr bwMode="auto">
          <a:xfrm>
            <a:off x="2438400" y="2138363"/>
            <a:ext cx="1588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58" name="Rectangle 50"/>
          <p:cNvSpPr>
            <a:spLocks noChangeArrowheads="1"/>
          </p:cNvSpPr>
          <p:nvPr/>
        </p:nvSpPr>
        <p:spPr bwMode="auto">
          <a:xfrm>
            <a:off x="2438400" y="2138363"/>
            <a:ext cx="20638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59" name="Line 51"/>
          <p:cNvSpPr>
            <a:spLocks noChangeShapeType="1"/>
          </p:cNvSpPr>
          <p:nvPr/>
        </p:nvSpPr>
        <p:spPr bwMode="auto">
          <a:xfrm>
            <a:off x="4037013" y="2138363"/>
            <a:ext cx="1587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60" name="Rectangle 52"/>
          <p:cNvSpPr>
            <a:spLocks noChangeArrowheads="1"/>
          </p:cNvSpPr>
          <p:nvPr/>
        </p:nvSpPr>
        <p:spPr bwMode="auto">
          <a:xfrm>
            <a:off x="4017963" y="2138363"/>
            <a:ext cx="20637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61" name="Line 53"/>
          <p:cNvSpPr>
            <a:spLocks noChangeShapeType="1"/>
          </p:cNvSpPr>
          <p:nvPr/>
        </p:nvSpPr>
        <p:spPr bwMode="auto">
          <a:xfrm>
            <a:off x="2459038" y="5753100"/>
            <a:ext cx="38274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62" name="Rectangle 54"/>
          <p:cNvSpPr>
            <a:spLocks noChangeArrowheads="1"/>
          </p:cNvSpPr>
          <p:nvPr/>
        </p:nvSpPr>
        <p:spPr bwMode="auto">
          <a:xfrm>
            <a:off x="2459038" y="5753100"/>
            <a:ext cx="3827462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63" name="Line 55"/>
          <p:cNvSpPr>
            <a:spLocks noChangeShapeType="1"/>
          </p:cNvSpPr>
          <p:nvPr/>
        </p:nvSpPr>
        <p:spPr bwMode="auto">
          <a:xfrm>
            <a:off x="6324600" y="2138363"/>
            <a:ext cx="1588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64" name="Rectangle 56"/>
          <p:cNvSpPr>
            <a:spLocks noChangeArrowheads="1"/>
          </p:cNvSpPr>
          <p:nvPr/>
        </p:nvSpPr>
        <p:spPr bwMode="auto">
          <a:xfrm>
            <a:off x="6303963" y="2138363"/>
            <a:ext cx="20637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65" name="Line 57"/>
          <p:cNvSpPr>
            <a:spLocks noChangeShapeType="1"/>
          </p:cNvSpPr>
          <p:nvPr/>
        </p:nvSpPr>
        <p:spPr bwMode="auto">
          <a:xfrm>
            <a:off x="2438400" y="57737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66" name="Rectangle 58"/>
          <p:cNvSpPr>
            <a:spLocks noChangeArrowheads="1"/>
          </p:cNvSpPr>
          <p:nvPr/>
        </p:nvSpPr>
        <p:spPr bwMode="auto">
          <a:xfrm>
            <a:off x="2438400" y="577373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67" name="Line 59"/>
          <p:cNvSpPr>
            <a:spLocks noChangeShapeType="1"/>
          </p:cNvSpPr>
          <p:nvPr/>
        </p:nvSpPr>
        <p:spPr bwMode="auto">
          <a:xfrm>
            <a:off x="3806825" y="57737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68" name="Rectangle 60"/>
          <p:cNvSpPr>
            <a:spLocks noChangeArrowheads="1"/>
          </p:cNvSpPr>
          <p:nvPr/>
        </p:nvSpPr>
        <p:spPr bwMode="auto">
          <a:xfrm>
            <a:off x="3806825" y="577373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69" name="Line 61"/>
          <p:cNvSpPr>
            <a:spLocks noChangeShapeType="1"/>
          </p:cNvSpPr>
          <p:nvPr/>
        </p:nvSpPr>
        <p:spPr bwMode="auto">
          <a:xfrm>
            <a:off x="6265863" y="57737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70" name="Rectangle 62"/>
          <p:cNvSpPr>
            <a:spLocks noChangeArrowheads="1"/>
          </p:cNvSpPr>
          <p:nvPr/>
        </p:nvSpPr>
        <p:spPr bwMode="auto">
          <a:xfrm>
            <a:off x="6265863" y="5773738"/>
            <a:ext cx="20637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71" name="Line 63"/>
          <p:cNvSpPr>
            <a:spLocks noChangeShapeType="1"/>
          </p:cNvSpPr>
          <p:nvPr/>
        </p:nvSpPr>
        <p:spPr bwMode="auto">
          <a:xfrm>
            <a:off x="6286500" y="1752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72" name="Rectangle 64"/>
          <p:cNvSpPr>
            <a:spLocks noChangeArrowheads="1"/>
          </p:cNvSpPr>
          <p:nvPr/>
        </p:nvSpPr>
        <p:spPr bwMode="auto">
          <a:xfrm>
            <a:off x="6286500" y="17526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73" name="Line 65"/>
          <p:cNvSpPr>
            <a:spLocks noChangeShapeType="1"/>
          </p:cNvSpPr>
          <p:nvPr/>
        </p:nvSpPr>
        <p:spPr bwMode="auto">
          <a:xfrm>
            <a:off x="6286500" y="21161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74" name="Rectangle 66"/>
          <p:cNvSpPr>
            <a:spLocks noChangeArrowheads="1"/>
          </p:cNvSpPr>
          <p:nvPr/>
        </p:nvSpPr>
        <p:spPr bwMode="auto">
          <a:xfrm>
            <a:off x="6286500" y="211613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75" name="Line 67"/>
          <p:cNvSpPr>
            <a:spLocks noChangeShapeType="1"/>
          </p:cNvSpPr>
          <p:nvPr/>
        </p:nvSpPr>
        <p:spPr bwMode="auto">
          <a:xfrm>
            <a:off x="6286500" y="28432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76" name="Rectangle 68"/>
          <p:cNvSpPr>
            <a:spLocks noChangeArrowheads="1"/>
          </p:cNvSpPr>
          <p:nvPr/>
        </p:nvSpPr>
        <p:spPr bwMode="auto">
          <a:xfrm>
            <a:off x="6286500" y="2843213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77" name="Line 69"/>
          <p:cNvSpPr>
            <a:spLocks noChangeShapeType="1"/>
          </p:cNvSpPr>
          <p:nvPr/>
        </p:nvSpPr>
        <p:spPr bwMode="auto">
          <a:xfrm>
            <a:off x="6286500" y="35702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78" name="Rectangle 70"/>
          <p:cNvSpPr>
            <a:spLocks noChangeArrowheads="1"/>
          </p:cNvSpPr>
          <p:nvPr/>
        </p:nvSpPr>
        <p:spPr bwMode="auto">
          <a:xfrm>
            <a:off x="6286500" y="357028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79" name="Line 71"/>
          <p:cNvSpPr>
            <a:spLocks noChangeShapeType="1"/>
          </p:cNvSpPr>
          <p:nvPr/>
        </p:nvSpPr>
        <p:spPr bwMode="auto">
          <a:xfrm>
            <a:off x="6286500" y="42973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80" name="Rectangle 72"/>
          <p:cNvSpPr>
            <a:spLocks noChangeArrowheads="1"/>
          </p:cNvSpPr>
          <p:nvPr/>
        </p:nvSpPr>
        <p:spPr bwMode="auto">
          <a:xfrm>
            <a:off x="6286500" y="4297363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81" name="Line 73"/>
          <p:cNvSpPr>
            <a:spLocks noChangeShapeType="1"/>
          </p:cNvSpPr>
          <p:nvPr/>
        </p:nvSpPr>
        <p:spPr bwMode="auto">
          <a:xfrm>
            <a:off x="6286500" y="5024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82" name="Rectangle 74"/>
          <p:cNvSpPr>
            <a:spLocks noChangeArrowheads="1"/>
          </p:cNvSpPr>
          <p:nvPr/>
        </p:nvSpPr>
        <p:spPr bwMode="auto">
          <a:xfrm>
            <a:off x="6286500" y="502443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4883" name="Line 75"/>
          <p:cNvSpPr>
            <a:spLocks noChangeShapeType="1"/>
          </p:cNvSpPr>
          <p:nvPr/>
        </p:nvSpPr>
        <p:spPr bwMode="auto">
          <a:xfrm>
            <a:off x="6286500" y="57531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4884" name="Rectangle 76"/>
          <p:cNvSpPr>
            <a:spLocks noChangeArrowheads="1"/>
          </p:cNvSpPr>
          <p:nvPr/>
        </p:nvSpPr>
        <p:spPr bwMode="auto">
          <a:xfrm>
            <a:off x="6286500" y="57531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4885" name="Group 4"/>
          <p:cNvGrpSpPr>
            <a:grpSpLocks/>
          </p:cNvGrpSpPr>
          <p:nvPr/>
        </p:nvGrpSpPr>
        <p:grpSpPr bwMode="auto">
          <a:xfrm>
            <a:off x="2590800" y="5791200"/>
            <a:ext cx="2438400" cy="304800"/>
            <a:chOff x="1536" y="3648"/>
            <a:chExt cx="1536" cy="192"/>
          </a:xfrm>
        </p:grpSpPr>
        <p:sp>
          <p:nvSpPr>
            <p:cNvPr id="34886" name="Line 5"/>
            <p:cNvSpPr>
              <a:spLocks noChangeShapeType="1"/>
            </p:cNvSpPr>
            <p:nvPr/>
          </p:nvSpPr>
          <p:spPr bwMode="auto">
            <a:xfrm>
              <a:off x="1536" y="3648"/>
              <a:ext cx="48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4887" name="Line 6"/>
            <p:cNvSpPr>
              <a:spLocks noChangeShapeType="1"/>
            </p:cNvSpPr>
            <p:nvPr/>
          </p:nvSpPr>
          <p:spPr bwMode="auto">
            <a:xfrm flipH="1">
              <a:off x="2304" y="3648"/>
              <a:ext cx="48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4888" name="Line 7"/>
            <p:cNvSpPr>
              <a:spLocks noChangeShapeType="1"/>
            </p:cNvSpPr>
            <p:nvPr/>
          </p:nvSpPr>
          <p:spPr bwMode="auto">
            <a:xfrm>
              <a:off x="1584" y="3744"/>
              <a:ext cx="7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4889" name="Line 8"/>
            <p:cNvSpPr>
              <a:spLocks noChangeShapeType="1"/>
            </p:cNvSpPr>
            <p:nvPr/>
          </p:nvSpPr>
          <p:spPr bwMode="auto">
            <a:xfrm>
              <a:off x="1920" y="3744"/>
              <a:ext cx="0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4890" name="Line 9"/>
            <p:cNvSpPr>
              <a:spLocks noChangeShapeType="1"/>
            </p:cNvSpPr>
            <p:nvPr/>
          </p:nvSpPr>
          <p:spPr bwMode="auto">
            <a:xfrm>
              <a:off x="1920" y="3840"/>
              <a:ext cx="115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4891" name="Line 10"/>
            <p:cNvSpPr>
              <a:spLocks noChangeShapeType="1"/>
            </p:cNvSpPr>
            <p:nvPr/>
          </p:nvSpPr>
          <p:spPr bwMode="auto">
            <a:xfrm flipV="1">
              <a:off x="3072" y="3648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5843" name="Line 22"/>
          <p:cNvSpPr>
            <a:spLocks noChangeShapeType="1"/>
          </p:cNvSpPr>
          <p:nvPr/>
        </p:nvSpPr>
        <p:spPr bwMode="auto">
          <a:xfrm>
            <a:off x="990600" y="1371600"/>
            <a:ext cx="710247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844" name="Rectangle 23"/>
          <p:cNvSpPr>
            <a:spLocks noChangeArrowheads="1"/>
          </p:cNvSpPr>
          <p:nvPr/>
        </p:nvSpPr>
        <p:spPr bwMode="auto">
          <a:xfrm>
            <a:off x="990600" y="1371600"/>
            <a:ext cx="71024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845" name="Line 24"/>
          <p:cNvSpPr>
            <a:spLocks noChangeShapeType="1"/>
          </p:cNvSpPr>
          <p:nvPr/>
        </p:nvSpPr>
        <p:spPr bwMode="auto">
          <a:xfrm>
            <a:off x="990600" y="1371600"/>
            <a:ext cx="1588" cy="458470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846" name="Rectangle 25"/>
          <p:cNvSpPr>
            <a:spLocks noChangeArrowheads="1"/>
          </p:cNvSpPr>
          <p:nvPr/>
        </p:nvSpPr>
        <p:spPr bwMode="auto">
          <a:xfrm>
            <a:off x="990600" y="1371600"/>
            <a:ext cx="15875" cy="4584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847" name="Rectangle 26"/>
          <p:cNvSpPr>
            <a:spLocks noChangeArrowheads="1"/>
          </p:cNvSpPr>
          <p:nvPr/>
        </p:nvSpPr>
        <p:spPr bwMode="auto">
          <a:xfrm>
            <a:off x="990600" y="1371600"/>
            <a:ext cx="7102475" cy="2365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848" name="Rectangle 27"/>
          <p:cNvSpPr>
            <a:spLocks noChangeArrowheads="1"/>
          </p:cNvSpPr>
          <p:nvPr/>
        </p:nvSpPr>
        <p:spPr bwMode="auto">
          <a:xfrm>
            <a:off x="1004888" y="1384300"/>
            <a:ext cx="1006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Rectangle 28"/>
          <p:cNvSpPr>
            <a:spLocks noChangeArrowheads="1"/>
          </p:cNvSpPr>
          <p:nvPr/>
        </p:nvSpPr>
        <p:spPr bwMode="auto">
          <a:xfrm>
            <a:off x="2035175" y="1384300"/>
            <a:ext cx="985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0" name="Rectangle 29"/>
          <p:cNvSpPr>
            <a:spLocks noChangeArrowheads="1"/>
          </p:cNvSpPr>
          <p:nvPr/>
        </p:nvSpPr>
        <p:spPr bwMode="auto">
          <a:xfrm>
            <a:off x="3181350" y="1384300"/>
            <a:ext cx="915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1" name="Rectangle 30"/>
          <p:cNvSpPr>
            <a:spLocks noChangeArrowheads="1"/>
          </p:cNvSpPr>
          <p:nvPr/>
        </p:nvSpPr>
        <p:spPr bwMode="auto">
          <a:xfrm>
            <a:off x="4660900" y="1384300"/>
            <a:ext cx="620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2" name="Rectangle 31"/>
          <p:cNvSpPr>
            <a:spLocks noChangeArrowheads="1"/>
          </p:cNvSpPr>
          <p:nvPr/>
        </p:nvSpPr>
        <p:spPr bwMode="auto">
          <a:xfrm>
            <a:off x="5803900" y="1384300"/>
            <a:ext cx="955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3" name="Rectangle 32"/>
          <p:cNvSpPr>
            <a:spLocks noChangeArrowheads="1"/>
          </p:cNvSpPr>
          <p:nvPr/>
        </p:nvSpPr>
        <p:spPr bwMode="auto">
          <a:xfrm>
            <a:off x="6932613" y="1384300"/>
            <a:ext cx="1104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4" name="Rectangle 33"/>
          <p:cNvSpPr>
            <a:spLocks noChangeArrowheads="1"/>
          </p:cNvSpPr>
          <p:nvPr/>
        </p:nvSpPr>
        <p:spPr bwMode="auto">
          <a:xfrm>
            <a:off x="1530350" y="18700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5" name="Rectangle 34"/>
          <p:cNvSpPr>
            <a:spLocks noChangeArrowheads="1"/>
          </p:cNvSpPr>
          <p:nvPr/>
        </p:nvSpPr>
        <p:spPr bwMode="auto">
          <a:xfrm>
            <a:off x="2659063" y="187007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6" name="Rectangle 35"/>
          <p:cNvSpPr>
            <a:spLocks noChangeArrowheads="1"/>
          </p:cNvSpPr>
          <p:nvPr/>
        </p:nvSpPr>
        <p:spPr bwMode="auto">
          <a:xfrm>
            <a:off x="3341688" y="1870075"/>
            <a:ext cx="9223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01-Jan-95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7" name="Rectangle 36"/>
          <p:cNvSpPr>
            <a:spLocks noChangeArrowheads="1"/>
          </p:cNvSpPr>
          <p:nvPr/>
        </p:nvSpPr>
        <p:spPr bwMode="auto">
          <a:xfrm>
            <a:off x="4311650" y="1647825"/>
            <a:ext cx="100171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Gallstones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8" name="Rectangle 37"/>
          <p:cNvSpPr>
            <a:spLocks noChangeArrowheads="1"/>
          </p:cNvSpPr>
          <p:nvPr/>
        </p:nvSpPr>
        <p:spPr bwMode="auto">
          <a:xfrm>
            <a:off x="4311650" y="1870075"/>
            <a:ext cx="7302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9" name="Rectangle 38"/>
          <p:cNvSpPr>
            <a:spLocks noChangeArrowheads="1"/>
          </p:cNvSpPr>
          <p:nvPr/>
        </p:nvSpPr>
        <p:spPr bwMode="auto">
          <a:xfrm>
            <a:off x="5694363" y="1870075"/>
            <a:ext cx="809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0" name="Rectangle 39"/>
          <p:cNvSpPr>
            <a:spLocks noChangeArrowheads="1"/>
          </p:cNvSpPr>
          <p:nvPr/>
        </p:nvSpPr>
        <p:spPr bwMode="auto">
          <a:xfrm>
            <a:off x="6964363" y="1870075"/>
            <a:ext cx="444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rash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1" name="Rectangle 40"/>
          <p:cNvSpPr>
            <a:spLocks noChangeArrowheads="1"/>
          </p:cNvSpPr>
          <p:nvPr/>
        </p:nvSpPr>
        <p:spPr bwMode="auto">
          <a:xfrm>
            <a:off x="1530350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2659063" y="2357438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3" name="Rectangle 42"/>
          <p:cNvSpPr>
            <a:spLocks noChangeArrowheads="1"/>
          </p:cNvSpPr>
          <p:nvPr/>
        </p:nvSpPr>
        <p:spPr bwMode="auto">
          <a:xfrm>
            <a:off x="3341688" y="2357438"/>
            <a:ext cx="9223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12-Jun-95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4" name="Rectangle 43"/>
          <p:cNvSpPr>
            <a:spLocks noChangeArrowheads="1"/>
          </p:cNvSpPr>
          <p:nvPr/>
        </p:nvSpPr>
        <p:spPr bwMode="auto">
          <a:xfrm>
            <a:off x="4356100" y="2149475"/>
            <a:ext cx="592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Kidney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5" name="Rectangle 44"/>
          <p:cNvSpPr>
            <a:spLocks noChangeArrowheads="1"/>
          </p:cNvSpPr>
          <p:nvPr/>
        </p:nvSpPr>
        <p:spPr bwMode="auto">
          <a:xfrm>
            <a:off x="4953000" y="2149475"/>
            <a:ext cx="571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6" name="Rectangle 45"/>
          <p:cNvSpPr>
            <a:spLocks noChangeArrowheads="1"/>
          </p:cNvSpPr>
          <p:nvPr/>
        </p:nvSpPr>
        <p:spPr bwMode="auto">
          <a:xfrm>
            <a:off x="4311650" y="2357438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7" name="Rectangle 46"/>
          <p:cNvSpPr>
            <a:spLocks noChangeArrowheads="1"/>
          </p:cNvSpPr>
          <p:nvPr/>
        </p:nvSpPr>
        <p:spPr bwMode="auto">
          <a:xfrm>
            <a:off x="5694363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8" name="Rectangle 47"/>
          <p:cNvSpPr>
            <a:spLocks noChangeArrowheads="1"/>
          </p:cNvSpPr>
          <p:nvPr/>
        </p:nvSpPr>
        <p:spPr bwMode="auto">
          <a:xfrm>
            <a:off x="6964363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9" name="Rectangle 48"/>
          <p:cNvSpPr>
            <a:spLocks noChangeArrowheads="1"/>
          </p:cNvSpPr>
          <p:nvPr/>
        </p:nvSpPr>
        <p:spPr bwMode="auto">
          <a:xfrm>
            <a:off x="1530350" y="284321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0" name="Rectangle 49"/>
          <p:cNvSpPr>
            <a:spLocks noChangeArrowheads="1"/>
          </p:cNvSpPr>
          <p:nvPr/>
        </p:nvSpPr>
        <p:spPr bwMode="auto">
          <a:xfrm>
            <a:off x="2659063" y="2843213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1" name="Rectangle 50"/>
          <p:cNvSpPr>
            <a:spLocks noChangeArrowheads="1"/>
          </p:cNvSpPr>
          <p:nvPr/>
        </p:nvSpPr>
        <p:spPr bwMode="auto">
          <a:xfrm>
            <a:off x="3341688" y="2843213"/>
            <a:ext cx="90646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2" name="Rectangle 51"/>
          <p:cNvSpPr>
            <a:spLocks noChangeArrowheads="1"/>
          </p:cNvSpPr>
          <p:nvPr/>
        </p:nvSpPr>
        <p:spPr bwMode="auto">
          <a:xfrm>
            <a:off x="4311650" y="2619375"/>
            <a:ext cx="119221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Eye 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3" name="Rectangle 52"/>
          <p:cNvSpPr>
            <a:spLocks noChangeArrowheads="1"/>
          </p:cNvSpPr>
          <p:nvPr/>
        </p:nvSpPr>
        <p:spPr bwMode="auto">
          <a:xfrm>
            <a:off x="4311650" y="2843213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4" name="Rectangle 53"/>
          <p:cNvSpPr>
            <a:spLocks noChangeArrowheads="1"/>
          </p:cNvSpPr>
          <p:nvPr/>
        </p:nvSpPr>
        <p:spPr bwMode="auto">
          <a:xfrm>
            <a:off x="5694363" y="2843213"/>
            <a:ext cx="106521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5" name="Rectangle 54"/>
          <p:cNvSpPr>
            <a:spLocks noChangeArrowheads="1"/>
          </p:cNvSpPr>
          <p:nvPr/>
        </p:nvSpPr>
        <p:spPr bwMode="auto">
          <a:xfrm>
            <a:off x="6964363" y="2843213"/>
            <a:ext cx="5556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6" name="Rectangle 55"/>
          <p:cNvSpPr>
            <a:spLocks noChangeArrowheads="1"/>
          </p:cNvSpPr>
          <p:nvPr/>
        </p:nvSpPr>
        <p:spPr bwMode="auto">
          <a:xfrm>
            <a:off x="1530350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7" name="Rectangle 56"/>
          <p:cNvSpPr>
            <a:spLocks noChangeArrowheads="1"/>
          </p:cNvSpPr>
          <p:nvPr/>
        </p:nvSpPr>
        <p:spPr bwMode="auto">
          <a:xfrm>
            <a:off x="2659063" y="3328988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8" name="Rectangle 57"/>
          <p:cNvSpPr>
            <a:spLocks noChangeArrowheads="1"/>
          </p:cNvSpPr>
          <p:nvPr/>
        </p:nvSpPr>
        <p:spPr bwMode="auto">
          <a:xfrm>
            <a:off x="3262313" y="3328988"/>
            <a:ext cx="95408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9" name="Rectangle 58"/>
          <p:cNvSpPr>
            <a:spLocks noChangeArrowheads="1"/>
          </p:cNvSpPr>
          <p:nvPr/>
        </p:nvSpPr>
        <p:spPr bwMode="auto">
          <a:xfrm>
            <a:off x="4311650" y="3105150"/>
            <a:ext cx="10969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Thrombosis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0" name="Rectangle 59"/>
          <p:cNvSpPr>
            <a:spLocks noChangeArrowheads="1"/>
          </p:cNvSpPr>
          <p:nvPr/>
        </p:nvSpPr>
        <p:spPr bwMode="auto">
          <a:xfrm>
            <a:off x="4311650" y="3328988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1" name="Rectangle 60"/>
          <p:cNvSpPr>
            <a:spLocks noChangeArrowheads="1"/>
          </p:cNvSpPr>
          <p:nvPr/>
        </p:nvSpPr>
        <p:spPr bwMode="auto">
          <a:xfrm>
            <a:off x="5694363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2" name="Rectangle 61"/>
          <p:cNvSpPr>
            <a:spLocks noChangeArrowheads="1"/>
          </p:cNvSpPr>
          <p:nvPr/>
        </p:nvSpPr>
        <p:spPr bwMode="auto">
          <a:xfrm>
            <a:off x="6964363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3" name="Rectangle 62"/>
          <p:cNvSpPr>
            <a:spLocks noChangeArrowheads="1"/>
          </p:cNvSpPr>
          <p:nvPr/>
        </p:nvSpPr>
        <p:spPr bwMode="auto">
          <a:xfrm>
            <a:off x="1530350" y="381476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4" name="Rectangle 63"/>
          <p:cNvSpPr>
            <a:spLocks noChangeArrowheads="1"/>
          </p:cNvSpPr>
          <p:nvPr/>
        </p:nvSpPr>
        <p:spPr bwMode="auto">
          <a:xfrm>
            <a:off x="2659063" y="3814763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5" name="Rectangle 64"/>
          <p:cNvSpPr>
            <a:spLocks noChangeArrowheads="1"/>
          </p:cNvSpPr>
          <p:nvPr/>
        </p:nvSpPr>
        <p:spPr bwMode="auto">
          <a:xfrm>
            <a:off x="3341688" y="3814763"/>
            <a:ext cx="9223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08-Jan-96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6" name="Rectangle 65"/>
          <p:cNvSpPr>
            <a:spLocks noChangeArrowheads="1"/>
          </p:cNvSpPr>
          <p:nvPr/>
        </p:nvSpPr>
        <p:spPr bwMode="auto">
          <a:xfrm>
            <a:off x="4311650" y="3592513"/>
            <a:ext cx="10810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Open Heart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7" name="Rectangle 66"/>
          <p:cNvSpPr>
            <a:spLocks noChangeArrowheads="1"/>
          </p:cNvSpPr>
          <p:nvPr/>
        </p:nvSpPr>
        <p:spPr bwMode="auto">
          <a:xfrm>
            <a:off x="4311650" y="3814763"/>
            <a:ext cx="7143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8" name="Rectangle 67"/>
          <p:cNvSpPr>
            <a:spLocks noChangeArrowheads="1"/>
          </p:cNvSpPr>
          <p:nvPr/>
        </p:nvSpPr>
        <p:spPr bwMode="auto">
          <a:xfrm>
            <a:off x="5759450" y="3592513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Cephalospori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89" name="Rectangle 68"/>
          <p:cNvSpPr>
            <a:spLocks noChangeArrowheads="1"/>
          </p:cNvSpPr>
          <p:nvPr/>
        </p:nvSpPr>
        <p:spPr bwMode="auto">
          <a:xfrm>
            <a:off x="5694363" y="3814763"/>
            <a:ext cx="1746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0" name="Rectangle 69"/>
          <p:cNvSpPr>
            <a:spLocks noChangeArrowheads="1"/>
          </p:cNvSpPr>
          <p:nvPr/>
        </p:nvSpPr>
        <p:spPr bwMode="auto">
          <a:xfrm>
            <a:off x="6964363" y="381476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1" name="Rectangle 70"/>
          <p:cNvSpPr>
            <a:spLocks noChangeArrowheads="1"/>
          </p:cNvSpPr>
          <p:nvPr/>
        </p:nvSpPr>
        <p:spPr bwMode="auto">
          <a:xfrm>
            <a:off x="1530350" y="430212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2" name="Rectangle 71"/>
          <p:cNvSpPr>
            <a:spLocks noChangeArrowheads="1"/>
          </p:cNvSpPr>
          <p:nvPr/>
        </p:nvSpPr>
        <p:spPr bwMode="auto">
          <a:xfrm>
            <a:off x="2659063" y="430212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3" name="Rectangle 72"/>
          <p:cNvSpPr>
            <a:spLocks noChangeArrowheads="1"/>
          </p:cNvSpPr>
          <p:nvPr/>
        </p:nvSpPr>
        <p:spPr bwMode="auto">
          <a:xfrm>
            <a:off x="3325813" y="4302125"/>
            <a:ext cx="938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05-Nov-95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4" name="Rectangle 73"/>
          <p:cNvSpPr>
            <a:spLocks noChangeArrowheads="1"/>
          </p:cNvSpPr>
          <p:nvPr/>
        </p:nvSpPr>
        <p:spPr bwMode="auto">
          <a:xfrm>
            <a:off x="4367213" y="4078288"/>
            <a:ext cx="101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Cholecystect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5" name="Rectangle 74"/>
          <p:cNvSpPr>
            <a:spLocks noChangeArrowheads="1"/>
          </p:cNvSpPr>
          <p:nvPr/>
        </p:nvSpPr>
        <p:spPr bwMode="auto">
          <a:xfrm>
            <a:off x="4357688" y="430212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6" name="Rectangle 75"/>
          <p:cNvSpPr>
            <a:spLocks noChangeArrowheads="1"/>
          </p:cNvSpPr>
          <p:nvPr/>
        </p:nvSpPr>
        <p:spPr bwMode="auto">
          <a:xfrm>
            <a:off x="5749925" y="430212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7" name="Rectangle 76"/>
          <p:cNvSpPr>
            <a:spLocks noChangeArrowheads="1"/>
          </p:cNvSpPr>
          <p:nvPr/>
        </p:nvSpPr>
        <p:spPr bwMode="auto">
          <a:xfrm>
            <a:off x="6964363" y="430212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8" name="Rectangle 77"/>
          <p:cNvSpPr>
            <a:spLocks noChangeArrowheads="1"/>
          </p:cNvSpPr>
          <p:nvPr/>
        </p:nvSpPr>
        <p:spPr bwMode="auto">
          <a:xfrm>
            <a:off x="1530350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99" name="Rectangle 78"/>
          <p:cNvSpPr>
            <a:spLocks noChangeArrowheads="1"/>
          </p:cNvSpPr>
          <p:nvPr/>
        </p:nvSpPr>
        <p:spPr bwMode="auto">
          <a:xfrm>
            <a:off x="2659063" y="4787900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0" name="Rectangle 79"/>
          <p:cNvSpPr>
            <a:spLocks noChangeArrowheads="1"/>
          </p:cNvSpPr>
          <p:nvPr/>
        </p:nvSpPr>
        <p:spPr bwMode="auto">
          <a:xfrm>
            <a:off x="3262313" y="4787900"/>
            <a:ext cx="954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1" name="Rectangle 80"/>
          <p:cNvSpPr>
            <a:spLocks noChangeArrowheads="1"/>
          </p:cNvSpPr>
          <p:nvPr/>
        </p:nvSpPr>
        <p:spPr bwMode="auto">
          <a:xfrm>
            <a:off x="4311650" y="4564063"/>
            <a:ext cx="10017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Gallstones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2" name="Rectangle 81"/>
          <p:cNvSpPr>
            <a:spLocks noChangeArrowheads="1"/>
          </p:cNvSpPr>
          <p:nvPr/>
        </p:nvSpPr>
        <p:spPr bwMode="auto">
          <a:xfrm>
            <a:off x="4311650" y="4787900"/>
            <a:ext cx="809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3" name="Rectangle 82"/>
          <p:cNvSpPr>
            <a:spLocks noChangeArrowheads="1"/>
          </p:cNvSpPr>
          <p:nvPr/>
        </p:nvSpPr>
        <p:spPr bwMode="auto">
          <a:xfrm>
            <a:off x="5694363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4" name="Rectangle 83"/>
          <p:cNvSpPr>
            <a:spLocks noChangeArrowheads="1"/>
          </p:cNvSpPr>
          <p:nvPr/>
        </p:nvSpPr>
        <p:spPr bwMode="auto">
          <a:xfrm>
            <a:off x="6964363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5" name="Rectangle 84"/>
          <p:cNvSpPr>
            <a:spLocks noChangeArrowheads="1"/>
          </p:cNvSpPr>
          <p:nvPr/>
        </p:nvSpPr>
        <p:spPr bwMode="auto">
          <a:xfrm>
            <a:off x="1530350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6" name="Rectangle 85"/>
          <p:cNvSpPr>
            <a:spLocks noChangeArrowheads="1"/>
          </p:cNvSpPr>
          <p:nvPr/>
        </p:nvSpPr>
        <p:spPr bwMode="auto">
          <a:xfrm>
            <a:off x="2659063" y="526097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7" name="Rectangle 86"/>
          <p:cNvSpPr>
            <a:spLocks noChangeArrowheads="1"/>
          </p:cNvSpPr>
          <p:nvPr/>
        </p:nvSpPr>
        <p:spPr bwMode="auto">
          <a:xfrm>
            <a:off x="3294063" y="5260975"/>
            <a:ext cx="938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15-Dec-84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8" name="Rectangle 87"/>
          <p:cNvSpPr>
            <a:spLocks noChangeArrowheads="1"/>
          </p:cNvSpPr>
          <p:nvPr/>
        </p:nvSpPr>
        <p:spPr bwMode="auto">
          <a:xfrm>
            <a:off x="4311650" y="5037138"/>
            <a:ext cx="11445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Eye 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09" name="Rectangle 88"/>
          <p:cNvSpPr>
            <a:spLocks noChangeArrowheads="1"/>
          </p:cNvSpPr>
          <p:nvPr/>
        </p:nvSpPr>
        <p:spPr bwMode="auto">
          <a:xfrm>
            <a:off x="4311650" y="5260975"/>
            <a:ext cx="7302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0" name="Rectangle 89"/>
          <p:cNvSpPr>
            <a:spLocks noChangeArrowheads="1"/>
          </p:cNvSpPr>
          <p:nvPr/>
        </p:nvSpPr>
        <p:spPr bwMode="auto">
          <a:xfrm>
            <a:off x="5694363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1" name="Rectangle 90"/>
          <p:cNvSpPr>
            <a:spLocks noChangeArrowheads="1"/>
          </p:cNvSpPr>
          <p:nvPr/>
        </p:nvSpPr>
        <p:spPr bwMode="auto">
          <a:xfrm>
            <a:off x="6964363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2" name="Rectangle 91"/>
          <p:cNvSpPr>
            <a:spLocks noChangeArrowheads="1"/>
          </p:cNvSpPr>
          <p:nvPr/>
        </p:nvSpPr>
        <p:spPr bwMode="auto">
          <a:xfrm>
            <a:off x="1530350" y="573405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3" name="Rectangle 92"/>
          <p:cNvSpPr>
            <a:spLocks noChangeArrowheads="1"/>
          </p:cNvSpPr>
          <p:nvPr/>
        </p:nvSpPr>
        <p:spPr bwMode="auto">
          <a:xfrm>
            <a:off x="2659063" y="5734050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4" name="Rectangle 93"/>
          <p:cNvSpPr>
            <a:spLocks noChangeArrowheads="1"/>
          </p:cNvSpPr>
          <p:nvPr/>
        </p:nvSpPr>
        <p:spPr bwMode="auto">
          <a:xfrm>
            <a:off x="3341688" y="5734050"/>
            <a:ext cx="906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5" name="Rectangle 94"/>
          <p:cNvSpPr>
            <a:spLocks noChangeArrowheads="1"/>
          </p:cNvSpPr>
          <p:nvPr/>
        </p:nvSpPr>
        <p:spPr bwMode="auto">
          <a:xfrm>
            <a:off x="4311650" y="5510213"/>
            <a:ext cx="109696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Eye 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6" name="Rectangle 95"/>
          <p:cNvSpPr>
            <a:spLocks noChangeArrowheads="1"/>
          </p:cNvSpPr>
          <p:nvPr/>
        </p:nvSpPr>
        <p:spPr bwMode="auto">
          <a:xfrm>
            <a:off x="4311650" y="5734050"/>
            <a:ext cx="1176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Replacement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7" name="Rectangle 96"/>
          <p:cNvSpPr>
            <a:spLocks noChangeArrowheads="1"/>
          </p:cNvSpPr>
          <p:nvPr/>
        </p:nvSpPr>
        <p:spPr bwMode="auto">
          <a:xfrm>
            <a:off x="5694363" y="5734050"/>
            <a:ext cx="1065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8" name="Rectangle 97"/>
          <p:cNvSpPr>
            <a:spLocks noChangeArrowheads="1"/>
          </p:cNvSpPr>
          <p:nvPr/>
        </p:nvSpPr>
        <p:spPr bwMode="auto">
          <a:xfrm>
            <a:off x="6964363" y="5734050"/>
            <a:ext cx="555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919" name="Rectangle 98"/>
          <p:cNvSpPr>
            <a:spLocks noChangeArrowheads="1"/>
          </p:cNvSpPr>
          <p:nvPr/>
        </p:nvSpPr>
        <p:spPr bwMode="auto">
          <a:xfrm>
            <a:off x="990600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0" name="Rectangle 99"/>
          <p:cNvSpPr>
            <a:spLocks noChangeArrowheads="1"/>
          </p:cNvSpPr>
          <p:nvPr/>
        </p:nvSpPr>
        <p:spPr bwMode="auto">
          <a:xfrm>
            <a:off x="200818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1" name="Rectangle 100"/>
          <p:cNvSpPr>
            <a:spLocks noChangeArrowheads="1"/>
          </p:cNvSpPr>
          <p:nvPr/>
        </p:nvSpPr>
        <p:spPr bwMode="auto">
          <a:xfrm>
            <a:off x="302418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2" name="Rectangle 101"/>
          <p:cNvSpPr>
            <a:spLocks noChangeArrowheads="1"/>
          </p:cNvSpPr>
          <p:nvPr/>
        </p:nvSpPr>
        <p:spPr bwMode="auto">
          <a:xfrm>
            <a:off x="4264025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3" name="Rectangle 102"/>
          <p:cNvSpPr>
            <a:spLocks noChangeArrowheads="1"/>
          </p:cNvSpPr>
          <p:nvPr/>
        </p:nvSpPr>
        <p:spPr bwMode="auto">
          <a:xfrm>
            <a:off x="564673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4" name="Rectangle 103"/>
          <p:cNvSpPr>
            <a:spLocks noChangeArrowheads="1"/>
          </p:cNvSpPr>
          <p:nvPr/>
        </p:nvSpPr>
        <p:spPr bwMode="auto">
          <a:xfrm>
            <a:off x="691673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5" name="Line 104"/>
          <p:cNvSpPr>
            <a:spLocks noChangeShapeType="1"/>
          </p:cNvSpPr>
          <p:nvPr/>
        </p:nvSpPr>
        <p:spPr bwMode="auto">
          <a:xfrm>
            <a:off x="1006475" y="1371600"/>
            <a:ext cx="7086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26" name="Rectangle 105"/>
          <p:cNvSpPr>
            <a:spLocks noChangeArrowheads="1"/>
          </p:cNvSpPr>
          <p:nvPr/>
        </p:nvSpPr>
        <p:spPr bwMode="auto">
          <a:xfrm>
            <a:off x="1006475" y="1371600"/>
            <a:ext cx="70866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7" name="Rectangle 106"/>
          <p:cNvSpPr>
            <a:spLocks noChangeArrowheads="1"/>
          </p:cNvSpPr>
          <p:nvPr/>
        </p:nvSpPr>
        <p:spPr bwMode="auto">
          <a:xfrm>
            <a:off x="8077200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28" name="Line 107"/>
          <p:cNvSpPr>
            <a:spLocks noChangeShapeType="1"/>
          </p:cNvSpPr>
          <p:nvPr/>
        </p:nvSpPr>
        <p:spPr bwMode="auto">
          <a:xfrm>
            <a:off x="990600" y="1371600"/>
            <a:ext cx="1588" cy="236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29" name="Rectangle 108"/>
          <p:cNvSpPr>
            <a:spLocks noChangeArrowheads="1"/>
          </p:cNvSpPr>
          <p:nvPr/>
        </p:nvSpPr>
        <p:spPr bwMode="auto">
          <a:xfrm>
            <a:off x="990600" y="1371600"/>
            <a:ext cx="15875" cy="2365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30" name="Line 109"/>
          <p:cNvSpPr>
            <a:spLocks noChangeShapeType="1"/>
          </p:cNvSpPr>
          <p:nvPr/>
        </p:nvSpPr>
        <p:spPr bwMode="auto">
          <a:xfrm>
            <a:off x="200818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31" name="Rectangle 110"/>
          <p:cNvSpPr>
            <a:spLocks noChangeArrowheads="1"/>
          </p:cNvSpPr>
          <p:nvPr/>
        </p:nvSpPr>
        <p:spPr bwMode="auto">
          <a:xfrm>
            <a:off x="200818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32" name="Line 111"/>
          <p:cNvSpPr>
            <a:spLocks noChangeShapeType="1"/>
          </p:cNvSpPr>
          <p:nvPr/>
        </p:nvSpPr>
        <p:spPr bwMode="auto">
          <a:xfrm>
            <a:off x="302418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33" name="Rectangle 112"/>
          <p:cNvSpPr>
            <a:spLocks noChangeArrowheads="1"/>
          </p:cNvSpPr>
          <p:nvPr/>
        </p:nvSpPr>
        <p:spPr bwMode="auto">
          <a:xfrm>
            <a:off x="302418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34" name="Line 113"/>
          <p:cNvSpPr>
            <a:spLocks noChangeShapeType="1"/>
          </p:cNvSpPr>
          <p:nvPr/>
        </p:nvSpPr>
        <p:spPr bwMode="auto">
          <a:xfrm>
            <a:off x="4264025" y="1384300"/>
            <a:ext cx="1588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35" name="Rectangle 114"/>
          <p:cNvSpPr>
            <a:spLocks noChangeArrowheads="1"/>
          </p:cNvSpPr>
          <p:nvPr/>
        </p:nvSpPr>
        <p:spPr bwMode="auto">
          <a:xfrm>
            <a:off x="4264025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36" name="Line 115"/>
          <p:cNvSpPr>
            <a:spLocks noChangeShapeType="1"/>
          </p:cNvSpPr>
          <p:nvPr/>
        </p:nvSpPr>
        <p:spPr bwMode="auto">
          <a:xfrm>
            <a:off x="564673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37" name="Rectangle 116"/>
          <p:cNvSpPr>
            <a:spLocks noChangeArrowheads="1"/>
          </p:cNvSpPr>
          <p:nvPr/>
        </p:nvSpPr>
        <p:spPr bwMode="auto">
          <a:xfrm>
            <a:off x="564673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38" name="Line 117"/>
          <p:cNvSpPr>
            <a:spLocks noChangeShapeType="1"/>
          </p:cNvSpPr>
          <p:nvPr/>
        </p:nvSpPr>
        <p:spPr bwMode="auto">
          <a:xfrm>
            <a:off x="691673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39" name="Rectangle 118"/>
          <p:cNvSpPr>
            <a:spLocks noChangeArrowheads="1"/>
          </p:cNvSpPr>
          <p:nvPr/>
        </p:nvSpPr>
        <p:spPr bwMode="auto">
          <a:xfrm>
            <a:off x="691673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40" name="Line 119"/>
          <p:cNvSpPr>
            <a:spLocks noChangeShapeType="1"/>
          </p:cNvSpPr>
          <p:nvPr/>
        </p:nvSpPr>
        <p:spPr bwMode="auto">
          <a:xfrm>
            <a:off x="1006475" y="1595438"/>
            <a:ext cx="70866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41" name="Rectangle 120"/>
          <p:cNvSpPr>
            <a:spLocks noChangeArrowheads="1"/>
          </p:cNvSpPr>
          <p:nvPr/>
        </p:nvSpPr>
        <p:spPr bwMode="auto">
          <a:xfrm>
            <a:off x="1006475" y="1595438"/>
            <a:ext cx="70866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42" name="Line 121"/>
          <p:cNvSpPr>
            <a:spLocks noChangeShapeType="1"/>
          </p:cNvSpPr>
          <p:nvPr/>
        </p:nvSpPr>
        <p:spPr bwMode="auto">
          <a:xfrm>
            <a:off x="8077200" y="1384300"/>
            <a:ext cx="1588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43" name="Rectangle 122"/>
          <p:cNvSpPr>
            <a:spLocks noChangeArrowheads="1"/>
          </p:cNvSpPr>
          <p:nvPr/>
        </p:nvSpPr>
        <p:spPr bwMode="auto">
          <a:xfrm>
            <a:off x="8077200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44" name="Line 123"/>
          <p:cNvSpPr>
            <a:spLocks noChangeShapeType="1"/>
          </p:cNvSpPr>
          <p:nvPr/>
        </p:nvSpPr>
        <p:spPr bwMode="auto">
          <a:xfrm>
            <a:off x="1006475" y="2081213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45" name="Rectangle 124"/>
          <p:cNvSpPr>
            <a:spLocks noChangeArrowheads="1"/>
          </p:cNvSpPr>
          <p:nvPr/>
        </p:nvSpPr>
        <p:spPr bwMode="auto">
          <a:xfrm>
            <a:off x="1006475" y="2081213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46" name="Line 125"/>
          <p:cNvSpPr>
            <a:spLocks noChangeShapeType="1"/>
          </p:cNvSpPr>
          <p:nvPr/>
        </p:nvSpPr>
        <p:spPr bwMode="auto">
          <a:xfrm>
            <a:off x="1006475" y="2566988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47" name="Rectangle 126"/>
          <p:cNvSpPr>
            <a:spLocks noChangeArrowheads="1"/>
          </p:cNvSpPr>
          <p:nvPr/>
        </p:nvSpPr>
        <p:spPr bwMode="auto">
          <a:xfrm>
            <a:off x="1006475" y="2566988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48" name="Line 127"/>
          <p:cNvSpPr>
            <a:spLocks noChangeShapeType="1"/>
          </p:cNvSpPr>
          <p:nvPr/>
        </p:nvSpPr>
        <p:spPr bwMode="auto">
          <a:xfrm>
            <a:off x="1006475" y="3052763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49" name="Rectangle 128"/>
          <p:cNvSpPr>
            <a:spLocks noChangeArrowheads="1"/>
          </p:cNvSpPr>
          <p:nvPr/>
        </p:nvSpPr>
        <p:spPr bwMode="auto">
          <a:xfrm>
            <a:off x="1006475" y="3052763"/>
            <a:ext cx="7086600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50" name="Line 129"/>
          <p:cNvSpPr>
            <a:spLocks noChangeShapeType="1"/>
          </p:cNvSpPr>
          <p:nvPr/>
        </p:nvSpPr>
        <p:spPr bwMode="auto">
          <a:xfrm>
            <a:off x="1006475" y="354012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51" name="Rectangle 130"/>
          <p:cNvSpPr>
            <a:spLocks noChangeArrowheads="1"/>
          </p:cNvSpPr>
          <p:nvPr/>
        </p:nvSpPr>
        <p:spPr bwMode="auto">
          <a:xfrm>
            <a:off x="1006475" y="354012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52" name="Line 131"/>
          <p:cNvSpPr>
            <a:spLocks noChangeShapeType="1"/>
          </p:cNvSpPr>
          <p:nvPr/>
        </p:nvSpPr>
        <p:spPr bwMode="auto">
          <a:xfrm>
            <a:off x="1006475" y="402590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53" name="Rectangle 132"/>
          <p:cNvSpPr>
            <a:spLocks noChangeArrowheads="1"/>
          </p:cNvSpPr>
          <p:nvPr/>
        </p:nvSpPr>
        <p:spPr bwMode="auto">
          <a:xfrm>
            <a:off x="1006475" y="402590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54" name="Line 133"/>
          <p:cNvSpPr>
            <a:spLocks noChangeShapeType="1"/>
          </p:cNvSpPr>
          <p:nvPr/>
        </p:nvSpPr>
        <p:spPr bwMode="auto">
          <a:xfrm>
            <a:off x="1006475" y="451167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55" name="Rectangle 134"/>
          <p:cNvSpPr>
            <a:spLocks noChangeArrowheads="1"/>
          </p:cNvSpPr>
          <p:nvPr/>
        </p:nvSpPr>
        <p:spPr bwMode="auto">
          <a:xfrm>
            <a:off x="1006475" y="451167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56" name="Line 135"/>
          <p:cNvSpPr>
            <a:spLocks noChangeShapeType="1"/>
          </p:cNvSpPr>
          <p:nvPr/>
        </p:nvSpPr>
        <p:spPr bwMode="auto">
          <a:xfrm>
            <a:off x="1006475" y="499745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57" name="Rectangle 136"/>
          <p:cNvSpPr>
            <a:spLocks noChangeArrowheads="1"/>
          </p:cNvSpPr>
          <p:nvPr/>
        </p:nvSpPr>
        <p:spPr bwMode="auto">
          <a:xfrm>
            <a:off x="1006475" y="499745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58" name="Line 137"/>
          <p:cNvSpPr>
            <a:spLocks noChangeShapeType="1"/>
          </p:cNvSpPr>
          <p:nvPr/>
        </p:nvSpPr>
        <p:spPr bwMode="auto">
          <a:xfrm>
            <a:off x="1006475" y="547052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59" name="Rectangle 138"/>
          <p:cNvSpPr>
            <a:spLocks noChangeArrowheads="1"/>
          </p:cNvSpPr>
          <p:nvPr/>
        </p:nvSpPr>
        <p:spPr bwMode="auto">
          <a:xfrm>
            <a:off x="1006475" y="547052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60" name="Line 139"/>
          <p:cNvSpPr>
            <a:spLocks noChangeShapeType="1"/>
          </p:cNvSpPr>
          <p:nvPr/>
        </p:nvSpPr>
        <p:spPr bwMode="auto">
          <a:xfrm>
            <a:off x="990600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61" name="Rectangle 140"/>
          <p:cNvSpPr>
            <a:spLocks noChangeArrowheads="1"/>
          </p:cNvSpPr>
          <p:nvPr/>
        </p:nvSpPr>
        <p:spPr bwMode="auto">
          <a:xfrm>
            <a:off x="990600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62" name="Line 141"/>
          <p:cNvSpPr>
            <a:spLocks noChangeShapeType="1"/>
          </p:cNvSpPr>
          <p:nvPr/>
        </p:nvSpPr>
        <p:spPr bwMode="auto">
          <a:xfrm>
            <a:off x="200818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63" name="Rectangle 142"/>
          <p:cNvSpPr>
            <a:spLocks noChangeArrowheads="1"/>
          </p:cNvSpPr>
          <p:nvPr/>
        </p:nvSpPr>
        <p:spPr bwMode="auto">
          <a:xfrm>
            <a:off x="200818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64" name="Line 143"/>
          <p:cNvSpPr>
            <a:spLocks noChangeShapeType="1"/>
          </p:cNvSpPr>
          <p:nvPr/>
        </p:nvSpPr>
        <p:spPr bwMode="auto">
          <a:xfrm>
            <a:off x="302418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65" name="Rectangle 144"/>
          <p:cNvSpPr>
            <a:spLocks noChangeArrowheads="1"/>
          </p:cNvSpPr>
          <p:nvPr/>
        </p:nvSpPr>
        <p:spPr bwMode="auto">
          <a:xfrm>
            <a:off x="302418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66" name="Line 145"/>
          <p:cNvSpPr>
            <a:spLocks noChangeShapeType="1"/>
          </p:cNvSpPr>
          <p:nvPr/>
        </p:nvSpPr>
        <p:spPr bwMode="auto">
          <a:xfrm>
            <a:off x="4264025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67" name="Rectangle 146"/>
          <p:cNvSpPr>
            <a:spLocks noChangeArrowheads="1"/>
          </p:cNvSpPr>
          <p:nvPr/>
        </p:nvSpPr>
        <p:spPr bwMode="auto">
          <a:xfrm>
            <a:off x="4264025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68" name="Line 147"/>
          <p:cNvSpPr>
            <a:spLocks noChangeShapeType="1"/>
          </p:cNvSpPr>
          <p:nvPr/>
        </p:nvSpPr>
        <p:spPr bwMode="auto">
          <a:xfrm>
            <a:off x="564673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69" name="Rectangle 148"/>
          <p:cNvSpPr>
            <a:spLocks noChangeArrowheads="1"/>
          </p:cNvSpPr>
          <p:nvPr/>
        </p:nvSpPr>
        <p:spPr bwMode="auto">
          <a:xfrm>
            <a:off x="564673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70" name="Line 149"/>
          <p:cNvSpPr>
            <a:spLocks noChangeShapeType="1"/>
          </p:cNvSpPr>
          <p:nvPr/>
        </p:nvSpPr>
        <p:spPr bwMode="auto">
          <a:xfrm>
            <a:off x="691673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71" name="Rectangle 150"/>
          <p:cNvSpPr>
            <a:spLocks noChangeArrowheads="1"/>
          </p:cNvSpPr>
          <p:nvPr/>
        </p:nvSpPr>
        <p:spPr bwMode="auto">
          <a:xfrm>
            <a:off x="691673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72" name="Line 151"/>
          <p:cNvSpPr>
            <a:spLocks noChangeShapeType="1"/>
          </p:cNvSpPr>
          <p:nvPr/>
        </p:nvSpPr>
        <p:spPr bwMode="auto">
          <a:xfrm>
            <a:off x="1006475" y="594360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73" name="Rectangle 152"/>
          <p:cNvSpPr>
            <a:spLocks noChangeArrowheads="1"/>
          </p:cNvSpPr>
          <p:nvPr/>
        </p:nvSpPr>
        <p:spPr bwMode="auto">
          <a:xfrm>
            <a:off x="1006475" y="594360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74" name="Line 153"/>
          <p:cNvSpPr>
            <a:spLocks noChangeShapeType="1"/>
          </p:cNvSpPr>
          <p:nvPr/>
        </p:nvSpPr>
        <p:spPr bwMode="auto">
          <a:xfrm>
            <a:off x="8077200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75" name="Rectangle 154"/>
          <p:cNvSpPr>
            <a:spLocks noChangeArrowheads="1"/>
          </p:cNvSpPr>
          <p:nvPr/>
        </p:nvSpPr>
        <p:spPr bwMode="auto">
          <a:xfrm>
            <a:off x="8077200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76" name="Line 155"/>
          <p:cNvSpPr>
            <a:spLocks noChangeShapeType="1"/>
          </p:cNvSpPr>
          <p:nvPr/>
        </p:nvSpPr>
        <p:spPr bwMode="auto">
          <a:xfrm>
            <a:off x="990600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77" name="Rectangle 156"/>
          <p:cNvSpPr>
            <a:spLocks noChangeArrowheads="1"/>
          </p:cNvSpPr>
          <p:nvPr/>
        </p:nvSpPr>
        <p:spPr bwMode="auto">
          <a:xfrm>
            <a:off x="990600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78" name="Line 157"/>
          <p:cNvSpPr>
            <a:spLocks noChangeShapeType="1"/>
          </p:cNvSpPr>
          <p:nvPr/>
        </p:nvSpPr>
        <p:spPr bwMode="auto">
          <a:xfrm>
            <a:off x="200818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79" name="Rectangle 158"/>
          <p:cNvSpPr>
            <a:spLocks noChangeArrowheads="1"/>
          </p:cNvSpPr>
          <p:nvPr/>
        </p:nvSpPr>
        <p:spPr bwMode="auto">
          <a:xfrm>
            <a:off x="200818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80" name="Line 159"/>
          <p:cNvSpPr>
            <a:spLocks noChangeShapeType="1"/>
          </p:cNvSpPr>
          <p:nvPr/>
        </p:nvSpPr>
        <p:spPr bwMode="auto">
          <a:xfrm>
            <a:off x="302418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81" name="Rectangle 160"/>
          <p:cNvSpPr>
            <a:spLocks noChangeArrowheads="1"/>
          </p:cNvSpPr>
          <p:nvPr/>
        </p:nvSpPr>
        <p:spPr bwMode="auto">
          <a:xfrm>
            <a:off x="302418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82" name="Line 161"/>
          <p:cNvSpPr>
            <a:spLocks noChangeShapeType="1"/>
          </p:cNvSpPr>
          <p:nvPr/>
        </p:nvSpPr>
        <p:spPr bwMode="auto">
          <a:xfrm>
            <a:off x="4264025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83" name="Rectangle 162"/>
          <p:cNvSpPr>
            <a:spLocks noChangeArrowheads="1"/>
          </p:cNvSpPr>
          <p:nvPr/>
        </p:nvSpPr>
        <p:spPr bwMode="auto">
          <a:xfrm>
            <a:off x="4264025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84" name="Line 163"/>
          <p:cNvSpPr>
            <a:spLocks noChangeShapeType="1"/>
          </p:cNvSpPr>
          <p:nvPr/>
        </p:nvSpPr>
        <p:spPr bwMode="auto">
          <a:xfrm>
            <a:off x="564673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85" name="Rectangle 164"/>
          <p:cNvSpPr>
            <a:spLocks noChangeArrowheads="1"/>
          </p:cNvSpPr>
          <p:nvPr/>
        </p:nvSpPr>
        <p:spPr bwMode="auto">
          <a:xfrm>
            <a:off x="564673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86" name="Line 165"/>
          <p:cNvSpPr>
            <a:spLocks noChangeShapeType="1"/>
          </p:cNvSpPr>
          <p:nvPr/>
        </p:nvSpPr>
        <p:spPr bwMode="auto">
          <a:xfrm>
            <a:off x="691673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87" name="Rectangle 166"/>
          <p:cNvSpPr>
            <a:spLocks noChangeArrowheads="1"/>
          </p:cNvSpPr>
          <p:nvPr/>
        </p:nvSpPr>
        <p:spPr bwMode="auto">
          <a:xfrm>
            <a:off x="691673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88" name="Line 167"/>
          <p:cNvSpPr>
            <a:spLocks noChangeShapeType="1"/>
          </p:cNvSpPr>
          <p:nvPr/>
        </p:nvSpPr>
        <p:spPr bwMode="auto">
          <a:xfrm>
            <a:off x="8077200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89" name="Rectangle 168"/>
          <p:cNvSpPr>
            <a:spLocks noChangeArrowheads="1"/>
          </p:cNvSpPr>
          <p:nvPr/>
        </p:nvSpPr>
        <p:spPr bwMode="auto">
          <a:xfrm>
            <a:off x="8077200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90" name="Line 169"/>
          <p:cNvSpPr>
            <a:spLocks noChangeShapeType="1"/>
          </p:cNvSpPr>
          <p:nvPr/>
        </p:nvSpPr>
        <p:spPr bwMode="auto">
          <a:xfrm>
            <a:off x="8093075" y="1371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91" name="Rectangle 170"/>
          <p:cNvSpPr>
            <a:spLocks noChangeArrowheads="1"/>
          </p:cNvSpPr>
          <p:nvPr/>
        </p:nvSpPr>
        <p:spPr bwMode="auto">
          <a:xfrm>
            <a:off x="8093075" y="13716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92" name="Line 171"/>
          <p:cNvSpPr>
            <a:spLocks noChangeShapeType="1"/>
          </p:cNvSpPr>
          <p:nvPr/>
        </p:nvSpPr>
        <p:spPr bwMode="auto">
          <a:xfrm>
            <a:off x="8093075" y="1595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93" name="Rectangle 172"/>
          <p:cNvSpPr>
            <a:spLocks noChangeArrowheads="1"/>
          </p:cNvSpPr>
          <p:nvPr/>
        </p:nvSpPr>
        <p:spPr bwMode="auto">
          <a:xfrm>
            <a:off x="8093075" y="1595438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94" name="Line 173"/>
          <p:cNvSpPr>
            <a:spLocks noChangeShapeType="1"/>
          </p:cNvSpPr>
          <p:nvPr/>
        </p:nvSpPr>
        <p:spPr bwMode="auto">
          <a:xfrm>
            <a:off x="8093075" y="20812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95" name="Rectangle 174"/>
          <p:cNvSpPr>
            <a:spLocks noChangeArrowheads="1"/>
          </p:cNvSpPr>
          <p:nvPr/>
        </p:nvSpPr>
        <p:spPr bwMode="auto">
          <a:xfrm>
            <a:off x="8093075" y="2081213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96" name="Line 175"/>
          <p:cNvSpPr>
            <a:spLocks noChangeShapeType="1"/>
          </p:cNvSpPr>
          <p:nvPr/>
        </p:nvSpPr>
        <p:spPr bwMode="auto">
          <a:xfrm>
            <a:off x="8093075" y="25669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97" name="Rectangle 176"/>
          <p:cNvSpPr>
            <a:spLocks noChangeArrowheads="1"/>
          </p:cNvSpPr>
          <p:nvPr/>
        </p:nvSpPr>
        <p:spPr bwMode="auto">
          <a:xfrm>
            <a:off x="8093075" y="2566988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5998" name="Line 177"/>
          <p:cNvSpPr>
            <a:spLocks noChangeShapeType="1"/>
          </p:cNvSpPr>
          <p:nvPr/>
        </p:nvSpPr>
        <p:spPr bwMode="auto">
          <a:xfrm>
            <a:off x="8093075" y="30527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5999" name="Rectangle 178"/>
          <p:cNvSpPr>
            <a:spLocks noChangeArrowheads="1"/>
          </p:cNvSpPr>
          <p:nvPr/>
        </p:nvSpPr>
        <p:spPr bwMode="auto">
          <a:xfrm>
            <a:off x="8093075" y="30527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00" name="Line 179"/>
          <p:cNvSpPr>
            <a:spLocks noChangeShapeType="1"/>
          </p:cNvSpPr>
          <p:nvPr/>
        </p:nvSpPr>
        <p:spPr bwMode="auto">
          <a:xfrm>
            <a:off x="8093075" y="35401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01" name="Rectangle 180"/>
          <p:cNvSpPr>
            <a:spLocks noChangeArrowheads="1"/>
          </p:cNvSpPr>
          <p:nvPr/>
        </p:nvSpPr>
        <p:spPr bwMode="auto">
          <a:xfrm>
            <a:off x="8093075" y="354012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02" name="Line 181"/>
          <p:cNvSpPr>
            <a:spLocks noChangeShapeType="1"/>
          </p:cNvSpPr>
          <p:nvPr/>
        </p:nvSpPr>
        <p:spPr bwMode="auto">
          <a:xfrm>
            <a:off x="8093075" y="40259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03" name="Rectangle 182"/>
          <p:cNvSpPr>
            <a:spLocks noChangeArrowheads="1"/>
          </p:cNvSpPr>
          <p:nvPr/>
        </p:nvSpPr>
        <p:spPr bwMode="auto">
          <a:xfrm>
            <a:off x="8093075" y="40259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04" name="Line 183"/>
          <p:cNvSpPr>
            <a:spLocks noChangeShapeType="1"/>
          </p:cNvSpPr>
          <p:nvPr/>
        </p:nvSpPr>
        <p:spPr bwMode="auto">
          <a:xfrm>
            <a:off x="8093075" y="45116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05" name="Rectangle 184"/>
          <p:cNvSpPr>
            <a:spLocks noChangeArrowheads="1"/>
          </p:cNvSpPr>
          <p:nvPr/>
        </p:nvSpPr>
        <p:spPr bwMode="auto">
          <a:xfrm>
            <a:off x="8093075" y="451167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06" name="Line 185"/>
          <p:cNvSpPr>
            <a:spLocks noChangeShapeType="1"/>
          </p:cNvSpPr>
          <p:nvPr/>
        </p:nvSpPr>
        <p:spPr bwMode="auto">
          <a:xfrm>
            <a:off x="8093075" y="49974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07" name="Rectangle 186"/>
          <p:cNvSpPr>
            <a:spLocks noChangeArrowheads="1"/>
          </p:cNvSpPr>
          <p:nvPr/>
        </p:nvSpPr>
        <p:spPr bwMode="auto">
          <a:xfrm>
            <a:off x="8093075" y="499745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08" name="Line 187"/>
          <p:cNvSpPr>
            <a:spLocks noChangeShapeType="1"/>
          </p:cNvSpPr>
          <p:nvPr/>
        </p:nvSpPr>
        <p:spPr bwMode="auto">
          <a:xfrm>
            <a:off x="8093075" y="54705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09" name="Rectangle 188"/>
          <p:cNvSpPr>
            <a:spLocks noChangeArrowheads="1"/>
          </p:cNvSpPr>
          <p:nvPr/>
        </p:nvSpPr>
        <p:spPr bwMode="auto">
          <a:xfrm>
            <a:off x="8093075" y="547052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6010" name="Line 189"/>
          <p:cNvSpPr>
            <a:spLocks noChangeShapeType="1"/>
          </p:cNvSpPr>
          <p:nvPr/>
        </p:nvSpPr>
        <p:spPr bwMode="auto">
          <a:xfrm>
            <a:off x="8093075" y="5943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6011" name="Rectangle 190"/>
          <p:cNvSpPr>
            <a:spLocks noChangeArrowheads="1"/>
          </p:cNvSpPr>
          <p:nvPr/>
        </p:nvSpPr>
        <p:spPr bwMode="auto">
          <a:xfrm>
            <a:off x="8093075" y="59436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6012" name="Group 4"/>
          <p:cNvGrpSpPr>
            <a:grpSpLocks/>
          </p:cNvGrpSpPr>
          <p:nvPr/>
        </p:nvGrpSpPr>
        <p:grpSpPr bwMode="auto">
          <a:xfrm>
            <a:off x="990600" y="990600"/>
            <a:ext cx="6400800" cy="381000"/>
            <a:chOff x="624" y="624"/>
            <a:chExt cx="4032" cy="240"/>
          </a:xfrm>
        </p:grpSpPr>
        <p:sp>
          <p:nvSpPr>
            <p:cNvPr id="36021" name="Line 5"/>
            <p:cNvSpPr>
              <a:spLocks noChangeShapeType="1"/>
            </p:cNvSpPr>
            <p:nvPr/>
          </p:nvSpPr>
          <p:spPr bwMode="auto">
            <a:xfrm flipV="1">
              <a:off x="624" y="8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2" name="Line 6"/>
            <p:cNvSpPr>
              <a:spLocks noChangeShapeType="1"/>
            </p:cNvSpPr>
            <p:nvPr/>
          </p:nvSpPr>
          <p:spPr bwMode="auto">
            <a:xfrm flipH="1" flipV="1">
              <a:off x="2640" y="8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3" name="Line 7"/>
            <p:cNvSpPr>
              <a:spLocks noChangeShapeType="1"/>
            </p:cNvSpPr>
            <p:nvPr/>
          </p:nvSpPr>
          <p:spPr bwMode="auto">
            <a:xfrm>
              <a:off x="672" y="816"/>
              <a:ext cx="19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4" name="Line 8"/>
            <p:cNvSpPr>
              <a:spLocks noChangeShapeType="1"/>
            </p:cNvSpPr>
            <p:nvPr/>
          </p:nvSpPr>
          <p:spPr bwMode="auto">
            <a:xfrm flipV="1">
              <a:off x="1536" y="624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5" name="Line 9"/>
            <p:cNvSpPr>
              <a:spLocks noChangeShapeType="1"/>
            </p:cNvSpPr>
            <p:nvPr/>
          </p:nvSpPr>
          <p:spPr bwMode="auto">
            <a:xfrm>
              <a:off x="1536" y="624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6" name="Line 10"/>
            <p:cNvSpPr>
              <a:spLocks noChangeShapeType="1"/>
            </p:cNvSpPr>
            <p:nvPr/>
          </p:nvSpPr>
          <p:spPr bwMode="auto">
            <a:xfrm>
              <a:off x="4656" y="6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7" name="Line 11"/>
            <p:cNvSpPr>
              <a:spLocks noChangeShapeType="1"/>
            </p:cNvSpPr>
            <p:nvPr/>
          </p:nvSpPr>
          <p:spPr bwMode="auto">
            <a:xfrm>
              <a:off x="1536" y="672"/>
              <a:ext cx="23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8" name="Line 12"/>
            <p:cNvSpPr>
              <a:spLocks noChangeShapeType="1"/>
            </p:cNvSpPr>
            <p:nvPr/>
          </p:nvSpPr>
          <p:spPr bwMode="auto">
            <a:xfrm>
              <a:off x="3888" y="672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9" name="Line 13"/>
            <p:cNvSpPr>
              <a:spLocks noChangeShapeType="1"/>
            </p:cNvSpPr>
            <p:nvPr/>
          </p:nvSpPr>
          <p:spPr bwMode="auto">
            <a:xfrm>
              <a:off x="1536" y="720"/>
              <a:ext cx="15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30" name="Line 14"/>
            <p:cNvSpPr>
              <a:spLocks noChangeShapeType="1"/>
            </p:cNvSpPr>
            <p:nvPr/>
          </p:nvSpPr>
          <p:spPr bwMode="auto">
            <a:xfrm>
              <a:off x="3072" y="720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36013" name="Group 15"/>
          <p:cNvGrpSpPr>
            <a:grpSpLocks/>
          </p:cNvGrpSpPr>
          <p:nvPr/>
        </p:nvGrpSpPr>
        <p:grpSpPr bwMode="auto">
          <a:xfrm>
            <a:off x="5638800" y="5943600"/>
            <a:ext cx="1905000" cy="228600"/>
            <a:chOff x="3552" y="3744"/>
            <a:chExt cx="1200" cy="144"/>
          </a:xfrm>
        </p:grpSpPr>
        <p:sp>
          <p:nvSpPr>
            <p:cNvPr id="36015" name="Line 16"/>
            <p:cNvSpPr>
              <a:spLocks noChangeShapeType="1"/>
            </p:cNvSpPr>
            <p:nvPr/>
          </p:nvSpPr>
          <p:spPr bwMode="auto">
            <a:xfrm>
              <a:off x="3552" y="3744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16" name="Line 17"/>
            <p:cNvSpPr>
              <a:spLocks noChangeShapeType="1"/>
            </p:cNvSpPr>
            <p:nvPr/>
          </p:nvSpPr>
          <p:spPr bwMode="auto">
            <a:xfrm flipH="1">
              <a:off x="4272" y="3744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17" name="Line 18"/>
            <p:cNvSpPr>
              <a:spLocks noChangeShapeType="1"/>
            </p:cNvSpPr>
            <p:nvPr/>
          </p:nvSpPr>
          <p:spPr bwMode="auto">
            <a:xfrm>
              <a:off x="3600" y="3792"/>
              <a:ext cx="67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18" name="Line 19"/>
            <p:cNvSpPr>
              <a:spLocks noChangeShapeType="1"/>
            </p:cNvSpPr>
            <p:nvPr/>
          </p:nvSpPr>
          <p:spPr bwMode="auto">
            <a:xfrm>
              <a:off x="3888" y="3792"/>
              <a:ext cx="0" cy="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19" name="Line 20"/>
            <p:cNvSpPr>
              <a:spLocks noChangeShapeType="1"/>
            </p:cNvSpPr>
            <p:nvPr/>
          </p:nvSpPr>
          <p:spPr bwMode="auto">
            <a:xfrm>
              <a:off x="3888" y="3888"/>
              <a:ext cx="86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6020" name="Line 21"/>
            <p:cNvSpPr>
              <a:spLocks noChangeShapeType="1"/>
            </p:cNvSpPr>
            <p:nvPr/>
          </p:nvSpPr>
          <p:spPr bwMode="auto">
            <a:xfrm flipV="1">
              <a:off x="4752" y="3744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sp>
        <p:nvSpPr>
          <p:cNvPr id="36014" name="Text Box 191"/>
          <p:cNvSpPr txBox="1">
            <a:spLocks noChangeArrowheads="1"/>
          </p:cNvSpPr>
          <p:nvPr/>
        </p:nvSpPr>
        <p:spPr bwMode="auto">
          <a:xfrm>
            <a:off x="136525" y="89535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Verdana" panose="020B0604030504040204" pitchFamily="34" charset="0"/>
              </a:rPr>
              <a:t>Operasi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Relasi memenuhi 3NF jika tidak ada fungsional dependensi transitif antar atribut-atribut non-key</a:t>
            </a:r>
          </a:p>
          <a:p>
            <a:pPr lvl="1" eaLnBrk="1" hangingPunct="1"/>
            <a:r>
              <a:rPr lang="en-US" altLang="en-US" sz="2400" smtClean="0"/>
              <a:t>Jika suatu atribut non-key dapat diidentifikasi dengan satu atau lebih atribut non-key berarti terdapat dependensi fungsional transitif</a:t>
            </a:r>
          </a:p>
          <a:p>
            <a:pPr eaLnBrk="1" hangingPunct="1"/>
            <a:r>
              <a:rPr lang="en-US" altLang="en-US" sz="2800" smtClean="0"/>
              <a:t>Kolom </a:t>
            </a:r>
            <a:r>
              <a:rPr lang="en-US" altLang="en-US" sz="2800" smtClean="0">
                <a:latin typeface="Courier New" panose="02070309020205020404" pitchFamily="49" charset="0"/>
              </a:rPr>
              <a:t>Efek Samping</a:t>
            </a:r>
            <a:r>
              <a:rPr lang="en-US" altLang="en-US" sz="2800" smtClean="0"/>
              <a:t> pada table </a:t>
            </a:r>
            <a:r>
              <a:rPr lang="en-US" altLang="en-US" sz="2800" smtClean="0">
                <a:latin typeface="Courier New" panose="02070309020205020404" pitchFamily="49" charset="0"/>
              </a:rPr>
              <a:t>Operasi</a:t>
            </a:r>
            <a:r>
              <a:rPr lang="en-US" altLang="en-US" sz="2800" smtClean="0"/>
              <a:t> teridentifikasi oleh </a:t>
            </a:r>
            <a:r>
              <a:rPr lang="en-US" altLang="en-US" sz="2800" smtClean="0">
                <a:latin typeface="Courier New" panose="02070309020205020404" pitchFamily="49" charset="0"/>
              </a:rPr>
              <a:t>Pengobatan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</a:rPr>
              <a:t>Efek Samping</a:t>
            </a:r>
            <a:r>
              <a:rPr lang="en-US" altLang="en-US" sz="2400" smtClean="0"/>
              <a:t> memiliki dependensi fungsional kepada </a:t>
            </a:r>
            <a:r>
              <a:rPr lang="en-US" altLang="en-US" sz="2400" smtClean="0">
                <a:latin typeface="Courier New" panose="02070309020205020404" pitchFamily="49" charset="0"/>
              </a:rPr>
              <a:t>Pengobatan</a:t>
            </a:r>
            <a:r>
              <a:rPr lang="en-US" altLang="en-US" sz="2400" smtClean="0"/>
              <a:t>, jadi </a:t>
            </a:r>
            <a:r>
              <a:rPr lang="en-US" altLang="en-US" sz="2400" smtClean="0">
                <a:latin typeface="Courier New" panose="02070309020205020404" pitchFamily="49" charset="0"/>
              </a:rPr>
              <a:t>Operasi</a:t>
            </a:r>
            <a:r>
              <a:rPr lang="en-US" altLang="en-US" sz="2400" smtClean="0"/>
              <a:t> tidak memenuhi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37891" name="Line 13"/>
          <p:cNvSpPr>
            <a:spLocks noChangeShapeType="1"/>
          </p:cNvSpPr>
          <p:nvPr/>
        </p:nvSpPr>
        <p:spPr bwMode="auto">
          <a:xfrm>
            <a:off x="1143000" y="1752600"/>
            <a:ext cx="67818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892" name="Rectangle 14"/>
          <p:cNvSpPr>
            <a:spLocks noChangeArrowheads="1"/>
          </p:cNvSpPr>
          <p:nvPr/>
        </p:nvSpPr>
        <p:spPr bwMode="auto">
          <a:xfrm>
            <a:off x="1143000" y="1752600"/>
            <a:ext cx="6781800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893" name="Line 15"/>
          <p:cNvSpPr>
            <a:spLocks noChangeShapeType="1"/>
          </p:cNvSpPr>
          <p:nvPr/>
        </p:nvSpPr>
        <p:spPr bwMode="auto">
          <a:xfrm>
            <a:off x="1143000" y="1752600"/>
            <a:ext cx="1588" cy="447675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894" name="Rectangle 16"/>
          <p:cNvSpPr>
            <a:spLocks noChangeArrowheads="1"/>
          </p:cNvSpPr>
          <p:nvPr/>
        </p:nvSpPr>
        <p:spPr bwMode="auto">
          <a:xfrm>
            <a:off x="1143000" y="1752600"/>
            <a:ext cx="15875" cy="44767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895" name="Rectangle 17"/>
          <p:cNvSpPr>
            <a:spLocks noChangeArrowheads="1"/>
          </p:cNvSpPr>
          <p:nvPr/>
        </p:nvSpPr>
        <p:spPr bwMode="auto">
          <a:xfrm>
            <a:off x="1143000" y="1752600"/>
            <a:ext cx="6781800" cy="2571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1123950" y="1766888"/>
            <a:ext cx="1082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Rectangle 19"/>
          <p:cNvSpPr>
            <a:spLocks noChangeArrowheads="1"/>
          </p:cNvSpPr>
          <p:nvPr/>
        </p:nvSpPr>
        <p:spPr bwMode="auto">
          <a:xfrm>
            <a:off x="2216150" y="1752600"/>
            <a:ext cx="1060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8" name="Rectangle 20"/>
          <p:cNvSpPr>
            <a:spLocks noChangeArrowheads="1"/>
          </p:cNvSpPr>
          <p:nvPr/>
        </p:nvSpPr>
        <p:spPr bwMode="auto">
          <a:xfrm>
            <a:off x="3357563" y="1766888"/>
            <a:ext cx="985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9" name="Rectangle 21"/>
          <p:cNvSpPr>
            <a:spLocks noChangeArrowheads="1"/>
          </p:cNvSpPr>
          <p:nvPr/>
        </p:nvSpPr>
        <p:spPr bwMode="auto">
          <a:xfrm>
            <a:off x="5140325" y="1766888"/>
            <a:ext cx="668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Rectangle 22"/>
          <p:cNvSpPr>
            <a:spLocks noChangeArrowheads="1"/>
          </p:cNvSpPr>
          <p:nvPr/>
        </p:nvSpPr>
        <p:spPr bwMode="auto">
          <a:xfrm>
            <a:off x="6711950" y="1766888"/>
            <a:ext cx="1030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1" name="Rectangle 23"/>
          <p:cNvSpPr>
            <a:spLocks noChangeArrowheads="1"/>
          </p:cNvSpPr>
          <p:nvPr/>
        </p:nvSpPr>
        <p:spPr bwMode="auto">
          <a:xfrm>
            <a:off x="1674813" y="2236788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2" name="Rectangle 24"/>
          <p:cNvSpPr>
            <a:spLocks noChangeArrowheads="1"/>
          </p:cNvSpPr>
          <p:nvPr/>
        </p:nvSpPr>
        <p:spPr bwMode="auto">
          <a:xfrm>
            <a:off x="2784475" y="2236788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3" name="Rectangle 25"/>
          <p:cNvSpPr>
            <a:spLocks noChangeArrowheads="1"/>
          </p:cNvSpPr>
          <p:nvPr/>
        </p:nvSpPr>
        <p:spPr bwMode="auto">
          <a:xfrm>
            <a:off x="3486150" y="2236788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01-Jan-95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4" name="Rectangle 26"/>
          <p:cNvSpPr>
            <a:spLocks noChangeArrowheads="1"/>
          </p:cNvSpPr>
          <p:nvPr/>
        </p:nvSpPr>
        <p:spPr bwMode="auto">
          <a:xfrm>
            <a:off x="4440238" y="2236788"/>
            <a:ext cx="16716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Gallstones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5" name="Rectangle 27"/>
          <p:cNvSpPr>
            <a:spLocks noChangeArrowheads="1"/>
          </p:cNvSpPr>
          <p:nvPr/>
        </p:nvSpPr>
        <p:spPr bwMode="auto">
          <a:xfrm>
            <a:off x="6550025" y="2236788"/>
            <a:ext cx="812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6" name="Rectangle 28"/>
          <p:cNvSpPr>
            <a:spLocks noChangeArrowheads="1"/>
          </p:cNvSpPr>
          <p:nvPr/>
        </p:nvSpPr>
        <p:spPr bwMode="auto">
          <a:xfrm>
            <a:off x="1674813" y="27082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7" name="Rectangle 29"/>
          <p:cNvSpPr>
            <a:spLocks noChangeArrowheads="1"/>
          </p:cNvSpPr>
          <p:nvPr/>
        </p:nvSpPr>
        <p:spPr bwMode="auto">
          <a:xfrm>
            <a:off x="2784475" y="27082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8" name="Rectangle 30"/>
          <p:cNvSpPr>
            <a:spLocks noChangeArrowheads="1"/>
          </p:cNvSpPr>
          <p:nvPr/>
        </p:nvSpPr>
        <p:spPr bwMode="auto">
          <a:xfrm>
            <a:off x="3486150" y="2708275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12-Jun-95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4440238" y="2465388"/>
            <a:ext cx="1296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Kidney 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0" name="Rectangle 32"/>
          <p:cNvSpPr>
            <a:spLocks noChangeArrowheads="1"/>
          </p:cNvSpPr>
          <p:nvPr/>
        </p:nvSpPr>
        <p:spPr bwMode="auto">
          <a:xfrm>
            <a:off x="4440238" y="2708275"/>
            <a:ext cx="735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1" name="Rectangle 33"/>
          <p:cNvSpPr>
            <a:spLocks noChangeArrowheads="1"/>
          </p:cNvSpPr>
          <p:nvPr/>
        </p:nvSpPr>
        <p:spPr bwMode="auto">
          <a:xfrm>
            <a:off x="6550025" y="2708275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2" name="Rectangle 34"/>
          <p:cNvSpPr>
            <a:spLocks noChangeArrowheads="1"/>
          </p:cNvSpPr>
          <p:nvPr/>
        </p:nvSpPr>
        <p:spPr bwMode="auto">
          <a:xfrm>
            <a:off x="1674813" y="31781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Rectangle 35"/>
          <p:cNvSpPr>
            <a:spLocks noChangeArrowheads="1"/>
          </p:cNvSpPr>
          <p:nvPr/>
        </p:nvSpPr>
        <p:spPr bwMode="auto">
          <a:xfrm>
            <a:off x="2784475" y="31781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Rectangle 36"/>
          <p:cNvSpPr>
            <a:spLocks noChangeArrowheads="1"/>
          </p:cNvSpPr>
          <p:nvPr/>
        </p:nvSpPr>
        <p:spPr bwMode="auto">
          <a:xfrm>
            <a:off x="3486150" y="3178175"/>
            <a:ext cx="906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5" name="Rectangle 37"/>
          <p:cNvSpPr>
            <a:spLocks noChangeArrowheads="1"/>
          </p:cNvSpPr>
          <p:nvPr/>
        </p:nvSpPr>
        <p:spPr bwMode="auto">
          <a:xfrm>
            <a:off x="4440238" y="3178175"/>
            <a:ext cx="18589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Eye Cataract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6" name="Rectangle 38"/>
          <p:cNvSpPr>
            <a:spLocks noChangeArrowheads="1"/>
          </p:cNvSpPr>
          <p:nvPr/>
        </p:nvSpPr>
        <p:spPr bwMode="auto">
          <a:xfrm>
            <a:off x="6550025" y="3178175"/>
            <a:ext cx="1077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7" name="Rectangle 39"/>
          <p:cNvSpPr>
            <a:spLocks noChangeArrowheads="1"/>
          </p:cNvSpPr>
          <p:nvPr/>
        </p:nvSpPr>
        <p:spPr bwMode="auto">
          <a:xfrm>
            <a:off x="1674813" y="36480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8" name="Rectangle 40"/>
          <p:cNvSpPr>
            <a:spLocks noChangeArrowheads="1"/>
          </p:cNvSpPr>
          <p:nvPr/>
        </p:nvSpPr>
        <p:spPr bwMode="auto">
          <a:xfrm>
            <a:off x="2784475" y="36480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9" name="Rectangle 41"/>
          <p:cNvSpPr>
            <a:spLocks noChangeArrowheads="1"/>
          </p:cNvSpPr>
          <p:nvPr/>
        </p:nvSpPr>
        <p:spPr bwMode="auto">
          <a:xfrm>
            <a:off x="3408363" y="3648075"/>
            <a:ext cx="96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0" name="Rectangle 42"/>
          <p:cNvSpPr>
            <a:spLocks noChangeArrowheads="1"/>
          </p:cNvSpPr>
          <p:nvPr/>
        </p:nvSpPr>
        <p:spPr bwMode="auto">
          <a:xfrm>
            <a:off x="4440238" y="3648075"/>
            <a:ext cx="1749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Thrombosis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1" name="Rectangle 43"/>
          <p:cNvSpPr>
            <a:spLocks noChangeArrowheads="1"/>
          </p:cNvSpPr>
          <p:nvPr/>
        </p:nvSpPr>
        <p:spPr bwMode="auto">
          <a:xfrm>
            <a:off x="6550025" y="3648075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2" name="Rectangle 44"/>
          <p:cNvSpPr>
            <a:spLocks noChangeArrowheads="1"/>
          </p:cNvSpPr>
          <p:nvPr/>
        </p:nvSpPr>
        <p:spPr bwMode="auto">
          <a:xfrm>
            <a:off x="1674813" y="41195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3" name="Rectangle 45"/>
          <p:cNvSpPr>
            <a:spLocks noChangeArrowheads="1"/>
          </p:cNvSpPr>
          <p:nvPr/>
        </p:nvSpPr>
        <p:spPr bwMode="auto">
          <a:xfrm>
            <a:off x="2784475" y="41195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4" name="Rectangle 46"/>
          <p:cNvSpPr>
            <a:spLocks noChangeArrowheads="1"/>
          </p:cNvSpPr>
          <p:nvPr/>
        </p:nvSpPr>
        <p:spPr bwMode="auto">
          <a:xfrm>
            <a:off x="3486150" y="4119563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08-Jan-96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5" name="Rectangle 47"/>
          <p:cNvSpPr>
            <a:spLocks noChangeArrowheads="1"/>
          </p:cNvSpPr>
          <p:nvPr/>
        </p:nvSpPr>
        <p:spPr bwMode="auto">
          <a:xfrm>
            <a:off x="4440238" y="4119563"/>
            <a:ext cx="17351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Open Heart 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6" name="Rectangle 48"/>
          <p:cNvSpPr>
            <a:spLocks noChangeArrowheads="1"/>
          </p:cNvSpPr>
          <p:nvPr/>
        </p:nvSpPr>
        <p:spPr bwMode="auto">
          <a:xfrm>
            <a:off x="6573838" y="4119563"/>
            <a:ext cx="12334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Cephalosporin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7" name="Rectangle 49"/>
          <p:cNvSpPr>
            <a:spLocks noChangeArrowheads="1"/>
          </p:cNvSpPr>
          <p:nvPr/>
        </p:nvSpPr>
        <p:spPr bwMode="auto">
          <a:xfrm>
            <a:off x="1674813" y="45894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Rectangle 50"/>
          <p:cNvSpPr>
            <a:spLocks noChangeArrowheads="1"/>
          </p:cNvSpPr>
          <p:nvPr/>
        </p:nvSpPr>
        <p:spPr bwMode="auto">
          <a:xfrm>
            <a:off x="2784475" y="45894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Rectangle 51"/>
          <p:cNvSpPr>
            <a:spLocks noChangeArrowheads="1"/>
          </p:cNvSpPr>
          <p:nvPr/>
        </p:nvSpPr>
        <p:spPr bwMode="auto">
          <a:xfrm>
            <a:off x="3471863" y="4589463"/>
            <a:ext cx="9382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05-Nov-95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0" name="Rectangle 52"/>
          <p:cNvSpPr>
            <a:spLocks noChangeArrowheads="1"/>
          </p:cNvSpPr>
          <p:nvPr/>
        </p:nvSpPr>
        <p:spPr bwMode="auto">
          <a:xfrm>
            <a:off x="4456113" y="4589463"/>
            <a:ext cx="14525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Cholecystectomy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1" name="Rectangle 53"/>
          <p:cNvSpPr>
            <a:spLocks noChangeArrowheads="1"/>
          </p:cNvSpPr>
          <p:nvPr/>
        </p:nvSpPr>
        <p:spPr bwMode="auto">
          <a:xfrm>
            <a:off x="6577013" y="4589463"/>
            <a:ext cx="819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2" name="Rectangle 54"/>
          <p:cNvSpPr>
            <a:spLocks noChangeArrowheads="1"/>
          </p:cNvSpPr>
          <p:nvPr/>
        </p:nvSpPr>
        <p:spPr bwMode="auto">
          <a:xfrm>
            <a:off x="1674813" y="5060950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3" name="Rectangle 55"/>
          <p:cNvSpPr>
            <a:spLocks noChangeArrowheads="1"/>
          </p:cNvSpPr>
          <p:nvPr/>
        </p:nvSpPr>
        <p:spPr bwMode="auto">
          <a:xfrm>
            <a:off x="2784475" y="5060950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4" name="Rectangle 56"/>
          <p:cNvSpPr>
            <a:spLocks noChangeArrowheads="1"/>
          </p:cNvSpPr>
          <p:nvPr/>
        </p:nvSpPr>
        <p:spPr bwMode="auto">
          <a:xfrm>
            <a:off x="3408363" y="5060950"/>
            <a:ext cx="96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5" name="Rectangle 57"/>
          <p:cNvSpPr>
            <a:spLocks noChangeArrowheads="1"/>
          </p:cNvSpPr>
          <p:nvPr/>
        </p:nvSpPr>
        <p:spPr bwMode="auto">
          <a:xfrm>
            <a:off x="4440238" y="5060950"/>
            <a:ext cx="17351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Gallstones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6" name="Rectangle 58"/>
          <p:cNvSpPr>
            <a:spLocks noChangeArrowheads="1"/>
          </p:cNvSpPr>
          <p:nvPr/>
        </p:nvSpPr>
        <p:spPr bwMode="auto">
          <a:xfrm>
            <a:off x="6550025" y="5060950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7" name="Rectangle 59"/>
          <p:cNvSpPr>
            <a:spLocks noChangeArrowheads="1"/>
          </p:cNvSpPr>
          <p:nvPr/>
        </p:nvSpPr>
        <p:spPr bwMode="auto">
          <a:xfrm>
            <a:off x="1674813" y="5530850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8" name="Rectangle 60"/>
          <p:cNvSpPr>
            <a:spLocks noChangeArrowheads="1"/>
          </p:cNvSpPr>
          <p:nvPr/>
        </p:nvSpPr>
        <p:spPr bwMode="auto">
          <a:xfrm>
            <a:off x="2784475" y="5530850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9" name="Rectangle 61"/>
          <p:cNvSpPr>
            <a:spLocks noChangeArrowheads="1"/>
          </p:cNvSpPr>
          <p:nvPr/>
        </p:nvSpPr>
        <p:spPr bwMode="auto">
          <a:xfrm>
            <a:off x="3440113" y="5530850"/>
            <a:ext cx="9382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15-Dec-84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0" name="Rectangle 62"/>
          <p:cNvSpPr>
            <a:spLocks noChangeArrowheads="1"/>
          </p:cNvSpPr>
          <p:nvPr/>
        </p:nvSpPr>
        <p:spPr bwMode="auto">
          <a:xfrm>
            <a:off x="4440238" y="5530850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Eye cataract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1" name="Rectangle 63"/>
          <p:cNvSpPr>
            <a:spLocks noChangeArrowheads="1"/>
          </p:cNvSpPr>
          <p:nvPr/>
        </p:nvSpPr>
        <p:spPr bwMode="auto">
          <a:xfrm>
            <a:off x="6550025" y="5530850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2" name="Rectangle 64"/>
          <p:cNvSpPr>
            <a:spLocks noChangeArrowheads="1"/>
          </p:cNvSpPr>
          <p:nvPr/>
        </p:nvSpPr>
        <p:spPr bwMode="auto">
          <a:xfrm>
            <a:off x="1674813" y="59864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3" name="Rectangle 65"/>
          <p:cNvSpPr>
            <a:spLocks noChangeArrowheads="1"/>
          </p:cNvSpPr>
          <p:nvPr/>
        </p:nvSpPr>
        <p:spPr bwMode="auto">
          <a:xfrm>
            <a:off x="2784475" y="59864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4" name="Rectangle 66"/>
          <p:cNvSpPr>
            <a:spLocks noChangeArrowheads="1"/>
          </p:cNvSpPr>
          <p:nvPr/>
        </p:nvSpPr>
        <p:spPr bwMode="auto">
          <a:xfrm>
            <a:off x="3486150" y="5986463"/>
            <a:ext cx="906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5" name="Rectangle 67"/>
          <p:cNvSpPr>
            <a:spLocks noChangeArrowheads="1"/>
          </p:cNvSpPr>
          <p:nvPr/>
        </p:nvSpPr>
        <p:spPr bwMode="auto">
          <a:xfrm>
            <a:off x="4440238" y="5745163"/>
            <a:ext cx="11096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Eye 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6" name="Rectangle 68"/>
          <p:cNvSpPr>
            <a:spLocks noChangeArrowheads="1"/>
          </p:cNvSpPr>
          <p:nvPr/>
        </p:nvSpPr>
        <p:spPr bwMode="auto">
          <a:xfrm>
            <a:off x="4440238" y="5986463"/>
            <a:ext cx="1171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Replacement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7" name="Rectangle 69"/>
          <p:cNvSpPr>
            <a:spLocks noChangeArrowheads="1"/>
          </p:cNvSpPr>
          <p:nvPr/>
        </p:nvSpPr>
        <p:spPr bwMode="auto">
          <a:xfrm>
            <a:off x="6550025" y="5986463"/>
            <a:ext cx="1077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8" name="Rectangle 70"/>
          <p:cNvSpPr>
            <a:spLocks noChangeArrowheads="1"/>
          </p:cNvSpPr>
          <p:nvPr/>
        </p:nvSpPr>
        <p:spPr bwMode="auto">
          <a:xfrm>
            <a:off x="114300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49" name="Rectangle 71"/>
          <p:cNvSpPr>
            <a:spLocks noChangeArrowheads="1"/>
          </p:cNvSpPr>
          <p:nvPr/>
        </p:nvSpPr>
        <p:spPr bwMode="auto">
          <a:xfrm>
            <a:off x="2143125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0" name="Rectangle 72"/>
          <p:cNvSpPr>
            <a:spLocks noChangeArrowheads="1"/>
          </p:cNvSpPr>
          <p:nvPr/>
        </p:nvSpPr>
        <p:spPr bwMode="auto">
          <a:xfrm>
            <a:off x="314325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1" name="Rectangle 73"/>
          <p:cNvSpPr>
            <a:spLocks noChangeArrowheads="1"/>
          </p:cNvSpPr>
          <p:nvPr/>
        </p:nvSpPr>
        <p:spPr bwMode="auto">
          <a:xfrm>
            <a:off x="4392613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2" name="Rectangle 74"/>
          <p:cNvSpPr>
            <a:spLocks noChangeArrowheads="1"/>
          </p:cNvSpPr>
          <p:nvPr/>
        </p:nvSpPr>
        <p:spPr bwMode="auto">
          <a:xfrm>
            <a:off x="650240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3" name="Line 75"/>
          <p:cNvSpPr>
            <a:spLocks noChangeShapeType="1"/>
          </p:cNvSpPr>
          <p:nvPr/>
        </p:nvSpPr>
        <p:spPr bwMode="auto">
          <a:xfrm>
            <a:off x="1158875" y="1752600"/>
            <a:ext cx="6765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54" name="Rectangle 76"/>
          <p:cNvSpPr>
            <a:spLocks noChangeArrowheads="1"/>
          </p:cNvSpPr>
          <p:nvPr/>
        </p:nvSpPr>
        <p:spPr bwMode="auto">
          <a:xfrm>
            <a:off x="1158875" y="1752600"/>
            <a:ext cx="676592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5" name="Rectangle 77"/>
          <p:cNvSpPr>
            <a:spLocks noChangeArrowheads="1"/>
          </p:cNvSpPr>
          <p:nvPr/>
        </p:nvSpPr>
        <p:spPr bwMode="auto">
          <a:xfrm>
            <a:off x="7908925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6" name="Line 78"/>
          <p:cNvSpPr>
            <a:spLocks noChangeShapeType="1"/>
          </p:cNvSpPr>
          <p:nvPr/>
        </p:nvSpPr>
        <p:spPr bwMode="auto">
          <a:xfrm>
            <a:off x="1143000" y="1752600"/>
            <a:ext cx="1588" cy="257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57" name="Rectangle 79"/>
          <p:cNvSpPr>
            <a:spLocks noChangeArrowheads="1"/>
          </p:cNvSpPr>
          <p:nvPr/>
        </p:nvSpPr>
        <p:spPr bwMode="auto">
          <a:xfrm>
            <a:off x="1143000" y="1752600"/>
            <a:ext cx="158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58" name="Line 80"/>
          <p:cNvSpPr>
            <a:spLocks noChangeShapeType="1"/>
          </p:cNvSpPr>
          <p:nvPr/>
        </p:nvSpPr>
        <p:spPr bwMode="auto">
          <a:xfrm>
            <a:off x="22082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59" name="Rectangle 81"/>
          <p:cNvSpPr>
            <a:spLocks noChangeArrowheads="1"/>
          </p:cNvSpPr>
          <p:nvPr/>
        </p:nvSpPr>
        <p:spPr bwMode="auto">
          <a:xfrm>
            <a:off x="2193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60" name="Line 82"/>
          <p:cNvSpPr>
            <a:spLocks noChangeShapeType="1"/>
          </p:cNvSpPr>
          <p:nvPr/>
        </p:nvSpPr>
        <p:spPr bwMode="auto">
          <a:xfrm>
            <a:off x="33512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61" name="Rectangle 83"/>
          <p:cNvSpPr>
            <a:spLocks noChangeArrowheads="1"/>
          </p:cNvSpPr>
          <p:nvPr/>
        </p:nvSpPr>
        <p:spPr bwMode="auto">
          <a:xfrm>
            <a:off x="3336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62" name="Line 84"/>
          <p:cNvSpPr>
            <a:spLocks noChangeShapeType="1"/>
          </p:cNvSpPr>
          <p:nvPr/>
        </p:nvSpPr>
        <p:spPr bwMode="auto">
          <a:xfrm>
            <a:off x="43926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63" name="Rectangle 85"/>
          <p:cNvSpPr>
            <a:spLocks noChangeArrowheads="1"/>
          </p:cNvSpPr>
          <p:nvPr/>
        </p:nvSpPr>
        <p:spPr bwMode="auto">
          <a:xfrm>
            <a:off x="4392613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64" name="Line 86"/>
          <p:cNvSpPr>
            <a:spLocks noChangeShapeType="1"/>
          </p:cNvSpPr>
          <p:nvPr/>
        </p:nvSpPr>
        <p:spPr bwMode="auto">
          <a:xfrm>
            <a:off x="6502400" y="1766888"/>
            <a:ext cx="1588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65" name="Rectangle 87"/>
          <p:cNvSpPr>
            <a:spLocks noChangeArrowheads="1"/>
          </p:cNvSpPr>
          <p:nvPr/>
        </p:nvSpPr>
        <p:spPr bwMode="auto">
          <a:xfrm>
            <a:off x="6502400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66" name="Line 88"/>
          <p:cNvSpPr>
            <a:spLocks noChangeShapeType="1"/>
          </p:cNvSpPr>
          <p:nvPr/>
        </p:nvSpPr>
        <p:spPr bwMode="auto">
          <a:xfrm>
            <a:off x="1158875" y="1995488"/>
            <a:ext cx="6765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67" name="Rectangle 89"/>
          <p:cNvSpPr>
            <a:spLocks noChangeArrowheads="1"/>
          </p:cNvSpPr>
          <p:nvPr/>
        </p:nvSpPr>
        <p:spPr bwMode="auto">
          <a:xfrm>
            <a:off x="1158875" y="1995488"/>
            <a:ext cx="6765925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68" name="Line 90"/>
          <p:cNvSpPr>
            <a:spLocks noChangeShapeType="1"/>
          </p:cNvSpPr>
          <p:nvPr/>
        </p:nvSpPr>
        <p:spPr bwMode="auto">
          <a:xfrm>
            <a:off x="7908925" y="1766888"/>
            <a:ext cx="1588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69" name="Rectangle 91"/>
          <p:cNvSpPr>
            <a:spLocks noChangeArrowheads="1"/>
          </p:cNvSpPr>
          <p:nvPr/>
        </p:nvSpPr>
        <p:spPr bwMode="auto">
          <a:xfrm>
            <a:off x="7908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70" name="Line 92"/>
          <p:cNvSpPr>
            <a:spLocks noChangeShapeType="1"/>
          </p:cNvSpPr>
          <p:nvPr/>
        </p:nvSpPr>
        <p:spPr bwMode="auto">
          <a:xfrm>
            <a:off x="1158875" y="2465388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71" name="Rectangle 93"/>
          <p:cNvSpPr>
            <a:spLocks noChangeArrowheads="1"/>
          </p:cNvSpPr>
          <p:nvPr/>
        </p:nvSpPr>
        <p:spPr bwMode="auto">
          <a:xfrm>
            <a:off x="1158875" y="2465388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72" name="Line 94"/>
          <p:cNvSpPr>
            <a:spLocks noChangeShapeType="1"/>
          </p:cNvSpPr>
          <p:nvPr/>
        </p:nvSpPr>
        <p:spPr bwMode="auto">
          <a:xfrm>
            <a:off x="1158875" y="2935288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73" name="Rectangle 95"/>
          <p:cNvSpPr>
            <a:spLocks noChangeArrowheads="1"/>
          </p:cNvSpPr>
          <p:nvPr/>
        </p:nvSpPr>
        <p:spPr bwMode="auto">
          <a:xfrm>
            <a:off x="1158875" y="2935288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74" name="Line 96"/>
          <p:cNvSpPr>
            <a:spLocks noChangeShapeType="1"/>
          </p:cNvSpPr>
          <p:nvPr/>
        </p:nvSpPr>
        <p:spPr bwMode="auto">
          <a:xfrm>
            <a:off x="1158875" y="3406775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75" name="Rectangle 97"/>
          <p:cNvSpPr>
            <a:spLocks noChangeArrowheads="1"/>
          </p:cNvSpPr>
          <p:nvPr/>
        </p:nvSpPr>
        <p:spPr bwMode="auto">
          <a:xfrm>
            <a:off x="1158875" y="3406775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76" name="Line 98"/>
          <p:cNvSpPr>
            <a:spLocks noChangeShapeType="1"/>
          </p:cNvSpPr>
          <p:nvPr/>
        </p:nvSpPr>
        <p:spPr bwMode="auto">
          <a:xfrm>
            <a:off x="1158875" y="3876675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77" name="Rectangle 99"/>
          <p:cNvSpPr>
            <a:spLocks noChangeArrowheads="1"/>
          </p:cNvSpPr>
          <p:nvPr/>
        </p:nvSpPr>
        <p:spPr bwMode="auto">
          <a:xfrm>
            <a:off x="1158875" y="3876675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78" name="Line 100"/>
          <p:cNvSpPr>
            <a:spLocks noChangeShapeType="1"/>
          </p:cNvSpPr>
          <p:nvPr/>
        </p:nvSpPr>
        <p:spPr bwMode="auto">
          <a:xfrm>
            <a:off x="1158875" y="43481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79" name="Rectangle 101"/>
          <p:cNvSpPr>
            <a:spLocks noChangeArrowheads="1"/>
          </p:cNvSpPr>
          <p:nvPr/>
        </p:nvSpPr>
        <p:spPr bwMode="auto">
          <a:xfrm>
            <a:off x="1158875" y="43481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80" name="Line 102"/>
          <p:cNvSpPr>
            <a:spLocks noChangeShapeType="1"/>
          </p:cNvSpPr>
          <p:nvPr/>
        </p:nvSpPr>
        <p:spPr bwMode="auto">
          <a:xfrm>
            <a:off x="1158875" y="48180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81" name="Rectangle 103"/>
          <p:cNvSpPr>
            <a:spLocks noChangeArrowheads="1"/>
          </p:cNvSpPr>
          <p:nvPr/>
        </p:nvSpPr>
        <p:spPr bwMode="auto">
          <a:xfrm>
            <a:off x="1158875" y="48180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82" name="Line 104"/>
          <p:cNvSpPr>
            <a:spLocks noChangeShapeType="1"/>
          </p:cNvSpPr>
          <p:nvPr/>
        </p:nvSpPr>
        <p:spPr bwMode="auto">
          <a:xfrm>
            <a:off x="1158875" y="52879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83" name="Rectangle 105"/>
          <p:cNvSpPr>
            <a:spLocks noChangeArrowheads="1"/>
          </p:cNvSpPr>
          <p:nvPr/>
        </p:nvSpPr>
        <p:spPr bwMode="auto">
          <a:xfrm>
            <a:off x="1158875" y="52879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84" name="Line 106"/>
          <p:cNvSpPr>
            <a:spLocks noChangeShapeType="1"/>
          </p:cNvSpPr>
          <p:nvPr/>
        </p:nvSpPr>
        <p:spPr bwMode="auto">
          <a:xfrm>
            <a:off x="1158875" y="5759450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85" name="Rectangle 107"/>
          <p:cNvSpPr>
            <a:spLocks noChangeArrowheads="1"/>
          </p:cNvSpPr>
          <p:nvPr/>
        </p:nvSpPr>
        <p:spPr bwMode="auto">
          <a:xfrm>
            <a:off x="1158875" y="5759450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86" name="Line 108"/>
          <p:cNvSpPr>
            <a:spLocks noChangeShapeType="1"/>
          </p:cNvSpPr>
          <p:nvPr/>
        </p:nvSpPr>
        <p:spPr bwMode="auto">
          <a:xfrm>
            <a:off x="1143000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87" name="Rectangle 109"/>
          <p:cNvSpPr>
            <a:spLocks noChangeArrowheads="1"/>
          </p:cNvSpPr>
          <p:nvPr/>
        </p:nvSpPr>
        <p:spPr bwMode="auto">
          <a:xfrm>
            <a:off x="1143000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88" name="Line 110"/>
          <p:cNvSpPr>
            <a:spLocks noChangeShapeType="1"/>
          </p:cNvSpPr>
          <p:nvPr/>
        </p:nvSpPr>
        <p:spPr bwMode="auto">
          <a:xfrm>
            <a:off x="22082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89" name="Rectangle 111"/>
          <p:cNvSpPr>
            <a:spLocks noChangeArrowheads="1"/>
          </p:cNvSpPr>
          <p:nvPr/>
        </p:nvSpPr>
        <p:spPr bwMode="auto">
          <a:xfrm>
            <a:off x="2193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90" name="Line 112"/>
          <p:cNvSpPr>
            <a:spLocks noChangeShapeType="1"/>
          </p:cNvSpPr>
          <p:nvPr/>
        </p:nvSpPr>
        <p:spPr bwMode="auto">
          <a:xfrm>
            <a:off x="33512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91" name="Rectangle 113"/>
          <p:cNvSpPr>
            <a:spLocks noChangeArrowheads="1"/>
          </p:cNvSpPr>
          <p:nvPr/>
        </p:nvSpPr>
        <p:spPr bwMode="auto">
          <a:xfrm>
            <a:off x="3336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92" name="Line 114"/>
          <p:cNvSpPr>
            <a:spLocks noChangeShapeType="1"/>
          </p:cNvSpPr>
          <p:nvPr/>
        </p:nvSpPr>
        <p:spPr bwMode="auto">
          <a:xfrm>
            <a:off x="43926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93" name="Rectangle 115"/>
          <p:cNvSpPr>
            <a:spLocks noChangeArrowheads="1"/>
          </p:cNvSpPr>
          <p:nvPr/>
        </p:nvSpPr>
        <p:spPr bwMode="auto">
          <a:xfrm>
            <a:off x="4392613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94" name="Line 116"/>
          <p:cNvSpPr>
            <a:spLocks noChangeShapeType="1"/>
          </p:cNvSpPr>
          <p:nvPr/>
        </p:nvSpPr>
        <p:spPr bwMode="auto">
          <a:xfrm>
            <a:off x="6502400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95" name="Rectangle 117"/>
          <p:cNvSpPr>
            <a:spLocks noChangeArrowheads="1"/>
          </p:cNvSpPr>
          <p:nvPr/>
        </p:nvSpPr>
        <p:spPr bwMode="auto">
          <a:xfrm>
            <a:off x="6502400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96" name="Line 118"/>
          <p:cNvSpPr>
            <a:spLocks noChangeShapeType="1"/>
          </p:cNvSpPr>
          <p:nvPr/>
        </p:nvSpPr>
        <p:spPr bwMode="auto">
          <a:xfrm>
            <a:off x="1158875" y="62150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97" name="Rectangle 119"/>
          <p:cNvSpPr>
            <a:spLocks noChangeArrowheads="1"/>
          </p:cNvSpPr>
          <p:nvPr/>
        </p:nvSpPr>
        <p:spPr bwMode="auto">
          <a:xfrm>
            <a:off x="1158875" y="62150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7998" name="Line 120"/>
          <p:cNvSpPr>
            <a:spLocks noChangeShapeType="1"/>
          </p:cNvSpPr>
          <p:nvPr/>
        </p:nvSpPr>
        <p:spPr bwMode="auto">
          <a:xfrm>
            <a:off x="7908925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7999" name="Rectangle 121"/>
          <p:cNvSpPr>
            <a:spLocks noChangeArrowheads="1"/>
          </p:cNvSpPr>
          <p:nvPr/>
        </p:nvSpPr>
        <p:spPr bwMode="auto">
          <a:xfrm>
            <a:off x="7908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00" name="Line 122"/>
          <p:cNvSpPr>
            <a:spLocks noChangeShapeType="1"/>
          </p:cNvSpPr>
          <p:nvPr/>
        </p:nvSpPr>
        <p:spPr bwMode="auto">
          <a:xfrm>
            <a:off x="114300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01" name="Rectangle 123"/>
          <p:cNvSpPr>
            <a:spLocks noChangeArrowheads="1"/>
          </p:cNvSpPr>
          <p:nvPr/>
        </p:nvSpPr>
        <p:spPr bwMode="auto">
          <a:xfrm>
            <a:off x="114300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02" name="Line 124"/>
          <p:cNvSpPr>
            <a:spLocks noChangeShapeType="1"/>
          </p:cNvSpPr>
          <p:nvPr/>
        </p:nvSpPr>
        <p:spPr bwMode="auto">
          <a:xfrm>
            <a:off x="2143125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03" name="Rectangle 125"/>
          <p:cNvSpPr>
            <a:spLocks noChangeArrowheads="1"/>
          </p:cNvSpPr>
          <p:nvPr/>
        </p:nvSpPr>
        <p:spPr bwMode="auto">
          <a:xfrm>
            <a:off x="2143125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04" name="Line 126"/>
          <p:cNvSpPr>
            <a:spLocks noChangeShapeType="1"/>
          </p:cNvSpPr>
          <p:nvPr/>
        </p:nvSpPr>
        <p:spPr bwMode="auto">
          <a:xfrm>
            <a:off x="314325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05" name="Rectangle 127"/>
          <p:cNvSpPr>
            <a:spLocks noChangeArrowheads="1"/>
          </p:cNvSpPr>
          <p:nvPr/>
        </p:nvSpPr>
        <p:spPr bwMode="auto">
          <a:xfrm>
            <a:off x="314325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06" name="Line 128"/>
          <p:cNvSpPr>
            <a:spLocks noChangeShapeType="1"/>
          </p:cNvSpPr>
          <p:nvPr/>
        </p:nvSpPr>
        <p:spPr bwMode="auto">
          <a:xfrm>
            <a:off x="4392613" y="62293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07" name="Rectangle 129"/>
          <p:cNvSpPr>
            <a:spLocks noChangeArrowheads="1"/>
          </p:cNvSpPr>
          <p:nvPr/>
        </p:nvSpPr>
        <p:spPr bwMode="auto">
          <a:xfrm>
            <a:off x="4392613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08" name="Line 130"/>
          <p:cNvSpPr>
            <a:spLocks noChangeShapeType="1"/>
          </p:cNvSpPr>
          <p:nvPr/>
        </p:nvSpPr>
        <p:spPr bwMode="auto">
          <a:xfrm>
            <a:off x="650240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09" name="Rectangle 131"/>
          <p:cNvSpPr>
            <a:spLocks noChangeArrowheads="1"/>
          </p:cNvSpPr>
          <p:nvPr/>
        </p:nvSpPr>
        <p:spPr bwMode="auto">
          <a:xfrm>
            <a:off x="650240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10" name="Line 132"/>
          <p:cNvSpPr>
            <a:spLocks noChangeShapeType="1"/>
          </p:cNvSpPr>
          <p:nvPr/>
        </p:nvSpPr>
        <p:spPr bwMode="auto">
          <a:xfrm>
            <a:off x="7908925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11" name="Rectangle 133"/>
          <p:cNvSpPr>
            <a:spLocks noChangeArrowheads="1"/>
          </p:cNvSpPr>
          <p:nvPr/>
        </p:nvSpPr>
        <p:spPr bwMode="auto">
          <a:xfrm>
            <a:off x="7908925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12" name="Line 134"/>
          <p:cNvSpPr>
            <a:spLocks noChangeShapeType="1"/>
          </p:cNvSpPr>
          <p:nvPr/>
        </p:nvSpPr>
        <p:spPr bwMode="auto">
          <a:xfrm>
            <a:off x="7924800" y="1752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13" name="Rectangle 135"/>
          <p:cNvSpPr>
            <a:spLocks noChangeArrowheads="1"/>
          </p:cNvSpPr>
          <p:nvPr/>
        </p:nvSpPr>
        <p:spPr bwMode="auto">
          <a:xfrm>
            <a:off x="7924800" y="17526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14" name="Line 136"/>
          <p:cNvSpPr>
            <a:spLocks noChangeShapeType="1"/>
          </p:cNvSpPr>
          <p:nvPr/>
        </p:nvSpPr>
        <p:spPr bwMode="auto">
          <a:xfrm>
            <a:off x="7924800" y="19954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15" name="Rectangle 137"/>
          <p:cNvSpPr>
            <a:spLocks noChangeArrowheads="1"/>
          </p:cNvSpPr>
          <p:nvPr/>
        </p:nvSpPr>
        <p:spPr bwMode="auto">
          <a:xfrm>
            <a:off x="7924800" y="19954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16" name="Line 138"/>
          <p:cNvSpPr>
            <a:spLocks noChangeShapeType="1"/>
          </p:cNvSpPr>
          <p:nvPr/>
        </p:nvSpPr>
        <p:spPr bwMode="auto">
          <a:xfrm>
            <a:off x="7924800" y="24653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17" name="Rectangle 139"/>
          <p:cNvSpPr>
            <a:spLocks noChangeArrowheads="1"/>
          </p:cNvSpPr>
          <p:nvPr/>
        </p:nvSpPr>
        <p:spPr bwMode="auto">
          <a:xfrm>
            <a:off x="7924800" y="24653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18" name="Line 140"/>
          <p:cNvSpPr>
            <a:spLocks noChangeShapeType="1"/>
          </p:cNvSpPr>
          <p:nvPr/>
        </p:nvSpPr>
        <p:spPr bwMode="auto">
          <a:xfrm>
            <a:off x="7924800" y="29352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19" name="Rectangle 141"/>
          <p:cNvSpPr>
            <a:spLocks noChangeArrowheads="1"/>
          </p:cNvSpPr>
          <p:nvPr/>
        </p:nvSpPr>
        <p:spPr bwMode="auto">
          <a:xfrm>
            <a:off x="7924800" y="29352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20" name="Line 142"/>
          <p:cNvSpPr>
            <a:spLocks noChangeShapeType="1"/>
          </p:cNvSpPr>
          <p:nvPr/>
        </p:nvSpPr>
        <p:spPr bwMode="auto">
          <a:xfrm>
            <a:off x="7924800" y="34067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21" name="Rectangle 143"/>
          <p:cNvSpPr>
            <a:spLocks noChangeArrowheads="1"/>
          </p:cNvSpPr>
          <p:nvPr/>
        </p:nvSpPr>
        <p:spPr bwMode="auto">
          <a:xfrm>
            <a:off x="7924800" y="3406775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22" name="Line 144"/>
          <p:cNvSpPr>
            <a:spLocks noChangeShapeType="1"/>
          </p:cNvSpPr>
          <p:nvPr/>
        </p:nvSpPr>
        <p:spPr bwMode="auto">
          <a:xfrm>
            <a:off x="7924800" y="38766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23" name="Rectangle 145"/>
          <p:cNvSpPr>
            <a:spLocks noChangeArrowheads="1"/>
          </p:cNvSpPr>
          <p:nvPr/>
        </p:nvSpPr>
        <p:spPr bwMode="auto">
          <a:xfrm>
            <a:off x="7924800" y="3876675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24" name="Line 146"/>
          <p:cNvSpPr>
            <a:spLocks noChangeShapeType="1"/>
          </p:cNvSpPr>
          <p:nvPr/>
        </p:nvSpPr>
        <p:spPr bwMode="auto">
          <a:xfrm>
            <a:off x="7924800" y="43481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25" name="Rectangle 147"/>
          <p:cNvSpPr>
            <a:spLocks noChangeArrowheads="1"/>
          </p:cNvSpPr>
          <p:nvPr/>
        </p:nvSpPr>
        <p:spPr bwMode="auto">
          <a:xfrm>
            <a:off x="7924800" y="43481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26" name="Line 148"/>
          <p:cNvSpPr>
            <a:spLocks noChangeShapeType="1"/>
          </p:cNvSpPr>
          <p:nvPr/>
        </p:nvSpPr>
        <p:spPr bwMode="auto">
          <a:xfrm>
            <a:off x="7924800" y="48180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27" name="Rectangle 149"/>
          <p:cNvSpPr>
            <a:spLocks noChangeArrowheads="1"/>
          </p:cNvSpPr>
          <p:nvPr/>
        </p:nvSpPr>
        <p:spPr bwMode="auto">
          <a:xfrm>
            <a:off x="7924800" y="48180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28" name="Line 150"/>
          <p:cNvSpPr>
            <a:spLocks noChangeShapeType="1"/>
          </p:cNvSpPr>
          <p:nvPr/>
        </p:nvSpPr>
        <p:spPr bwMode="auto">
          <a:xfrm>
            <a:off x="7924800" y="52879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29" name="Rectangle 151"/>
          <p:cNvSpPr>
            <a:spLocks noChangeArrowheads="1"/>
          </p:cNvSpPr>
          <p:nvPr/>
        </p:nvSpPr>
        <p:spPr bwMode="auto">
          <a:xfrm>
            <a:off x="7924800" y="52879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30" name="Line 152"/>
          <p:cNvSpPr>
            <a:spLocks noChangeShapeType="1"/>
          </p:cNvSpPr>
          <p:nvPr/>
        </p:nvSpPr>
        <p:spPr bwMode="auto">
          <a:xfrm>
            <a:off x="7924800" y="57594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31" name="Rectangle 153"/>
          <p:cNvSpPr>
            <a:spLocks noChangeArrowheads="1"/>
          </p:cNvSpPr>
          <p:nvPr/>
        </p:nvSpPr>
        <p:spPr bwMode="auto">
          <a:xfrm>
            <a:off x="7924800" y="57594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032" name="Line 154"/>
          <p:cNvSpPr>
            <a:spLocks noChangeShapeType="1"/>
          </p:cNvSpPr>
          <p:nvPr/>
        </p:nvSpPr>
        <p:spPr bwMode="auto">
          <a:xfrm>
            <a:off x="7924800" y="62150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033" name="Rectangle 155"/>
          <p:cNvSpPr>
            <a:spLocks noChangeArrowheads="1"/>
          </p:cNvSpPr>
          <p:nvPr/>
        </p:nvSpPr>
        <p:spPr bwMode="auto">
          <a:xfrm>
            <a:off x="7924800" y="62150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8034" name="Group 4"/>
          <p:cNvGrpSpPr>
            <a:grpSpLocks/>
          </p:cNvGrpSpPr>
          <p:nvPr/>
        </p:nvGrpSpPr>
        <p:grpSpPr bwMode="auto">
          <a:xfrm>
            <a:off x="1143000" y="1371600"/>
            <a:ext cx="6096000" cy="381000"/>
            <a:chOff x="720" y="1008"/>
            <a:chExt cx="3840" cy="240"/>
          </a:xfrm>
        </p:grpSpPr>
        <p:sp>
          <p:nvSpPr>
            <p:cNvPr id="38035" name="Line 5"/>
            <p:cNvSpPr>
              <a:spLocks noChangeShapeType="1"/>
            </p:cNvSpPr>
            <p:nvPr/>
          </p:nvSpPr>
          <p:spPr bwMode="auto">
            <a:xfrm flipV="1">
              <a:off x="720" y="1200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36" name="Line 6"/>
            <p:cNvSpPr>
              <a:spLocks noChangeShapeType="1"/>
            </p:cNvSpPr>
            <p:nvPr/>
          </p:nvSpPr>
          <p:spPr bwMode="auto">
            <a:xfrm flipH="1" flipV="1">
              <a:off x="2736" y="1200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37" name="Line 7"/>
            <p:cNvSpPr>
              <a:spLocks noChangeShapeType="1"/>
            </p:cNvSpPr>
            <p:nvPr/>
          </p:nvSpPr>
          <p:spPr bwMode="auto">
            <a:xfrm>
              <a:off x="768" y="1200"/>
              <a:ext cx="19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38" name="Line 8"/>
            <p:cNvSpPr>
              <a:spLocks noChangeShapeType="1"/>
            </p:cNvSpPr>
            <p:nvPr/>
          </p:nvSpPr>
          <p:spPr bwMode="auto">
            <a:xfrm flipV="1">
              <a:off x="1632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39" name="Line 9"/>
            <p:cNvSpPr>
              <a:spLocks noChangeShapeType="1"/>
            </p:cNvSpPr>
            <p:nvPr/>
          </p:nvSpPr>
          <p:spPr bwMode="auto">
            <a:xfrm>
              <a:off x="1632" y="1008"/>
              <a:ext cx="29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40" name="Line 10"/>
            <p:cNvSpPr>
              <a:spLocks noChangeShapeType="1"/>
            </p:cNvSpPr>
            <p:nvPr/>
          </p:nvSpPr>
          <p:spPr bwMode="auto">
            <a:xfrm>
              <a:off x="4560" y="1008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41" name="Line 11"/>
            <p:cNvSpPr>
              <a:spLocks noChangeShapeType="1"/>
            </p:cNvSpPr>
            <p:nvPr/>
          </p:nvSpPr>
          <p:spPr bwMode="auto">
            <a:xfrm>
              <a:off x="1632" y="1104"/>
              <a:ext cx="17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042" name="Line 12"/>
            <p:cNvSpPr>
              <a:spLocks noChangeShapeType="1"/>
            </p:cNvSpPr>
            <p:nvPr/>
          </p:nvSpPr>
          <p:spPr bwMode="auto">
            <a:xfrm>
              <a:off x="3408" y="1104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>
            <a:off x="1752600" y="2286000"/>
            <a:ext cx="5141913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16" name="Rectangle 12"/>
          <p:cNvSpPr>
            <a:spLocks noChangeArrowheads="1"/>
          </p:cNvSpPr>
          <p:nvPr/>
        </p:nvSpPr>
        <p:spPr bwMode="auto">
          <a:xfrm>
            <a:off x="1752600" y="2286000"/>
            <a:ext cx="5141913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17" name="Line 13"/>
          <p:cNvSpPr>
            <a:spLocks noChangeShapeType="1"/>
          </p:cNvSpPr>
          <p:nvPr/>
        </p:nvSpPr>
        <p:spPr bwMode="auto">
          <a:xfrm>
            <a:off x="1752600" y="2286000"/>
            <a:ext cx="1588" cy="3616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1752600" y="2286000"/>
            <a:ext cx="28575" cy="3616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19" name="Rectangle 15"/>
          <p:cNvSpPr>
            <a:spLocks noChangeArrowheads="1"/>
          </p:cNvSpPr>
          <p:nvPr/>
        </p:nvSpPr>
        <p:spPr bwMode="auto">
          <a:xfrm>
            <a:off x="1752600" y="2286000"/>
            <a:ext cx="5141913" cy="508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20" name="Rectangle 16"/>
          <p:cNvSpPr>
            <a:spLocks noChangeArrowheads="1"/>
          </p:cNvSpPr>
          <p:nvPr/>
        </p:nvSpPr>
        <p:spPr bwMode="auto">
          <a:xfrm>
            <a:off x="2292350" y="2314575"/>
            <a:ext cx="19859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1" name="Rectangle 17"/>
          <p:cNvSpPr>
            <a:spLocks noChangeArrowheads="1"/>
          </p:cNvSpPr>
          <p:nvPr/>
        </p:nvSpPr>
        <p:spPr bwMode="auto">
          <a:xfrm>
            <a:off x="4572000" y="2314575"/>
            <a:ext cx="22923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2" name="Rectangle 18"/>
          <p:cNvSpPr>
            <a:spLocks noChangeArrowheads="1"/>
          </p:cNvSpPr>
          <p:nvPr/>
        </p:nvSpPr>
        <p:spPr bwMode="auto">
          <a:xfrm>
            <a:off x="1919288" y="2935288"/>
            <a:ext cx="23764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Cephalosporin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3" name="Rectangle 19"/>
          <p:cNvSpPr>
            <a:spLocks noChangeArrowheads="1"/>
          </p:cNvSpPr>
          <p:nvPr/>
        </p:nvSpPr>
        <p:spPr bwMode="auto">
          <a:xfrm>
            <a:off x="4662488" y="2935288"/>
            <a:ext cx="9890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4" name="Rectangle 20"/>
          <p:cNvSpPr>
            <a:spLocks noChangeArrowheads="1"/>
          </p:cNvSpPr>
          <p:nvPr/>
        </p:nvSpPr>
        <p:spPr bwMode="auto">
          <a:xfrm>
            <a:off x="1908175" y="3557588"/>
            <a:ext cx="15795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5" name="Rectangle 21"/>
          <p:cNvSpPr>
            <a:spLocks noChangeArrowheads="1"/>
          </p:cNvSpPr>
          <p:nvPr/>
        </p:nvSpPr>
        <p:spPr bwMode="auto">
          <a:xfrm>
            <a:off x="4662488" y="3557588"/>
            <a:ext cx="9890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6" name="Rectangle 22"/>
          <p:cNvSpPr>
            <a:spLocks noChangeArrowheads="1"/>
          </p:cNvSpPr>
          <p:nvPr/>
        </p:nvSpPr>
        <p:spPr bwMode="auto">
          <a:xfrm>
            <a:off x="1836738" y="4178300"/>
            <a:ext cx="9890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7" name="Rectangle 23"/>
          <p:cNvSpPr>
            <a:spLocks noChangeArrowheads="1"/>
          </p:cNvSpPr>
          <p:nvPr/>
        </p:nvSpPr>
        <p:spPr bwMode="auto">
          <a:xfrm>
            <a:off x="4662488" y="4178300"/>
            <a:ext cx="9890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8" name="Rectangle 24"/>
          <p:cNvSpPr>
            <a:spLocks noChangeArrowheads="1"/>
          </p:cNvSpPr>
          <p:nvPr/>
        </p:nvSpPr>
        <p:spPr bwMode="auto">
          <a:xfrm>
            <a:off x="1836738" y="4800600"/>
            <a:ext cx="16097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29" name="Rectangle 25"/>
          <p:cNvSpPr>
            <a:spLocks noChangeArrowheads="1"/>
          </p:cNvSpPr>
          <p:nvPr/>
        </p:nvSpPr>
        <p:spPr bwMode="auto">
          <a:xfrm>
            <a:off x="4662488" y="4800600"/>
            <a:ext cx="876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rash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30" name="Rectangle 26"/>
          <p:cNvSpPr>
            <a:spLocks noChangeArrowheads="1"/>
          </p:cNvSpPr>
          <p:nvPr/>
        </p:nvSpPr>
        <p:spPr bwMode="auto">
          <a:xfrm>
            <a:off x="1836738" y="5421313"/>
            <a:ext cx="21478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31" name="Rectangle 27"/>
          <p:cNvSpPr>
            <a:spLocks noChangeArrowheads="1"/>
          </p:cNvSpPr>
          <p:nvPr/>
        </p:nvSpPr>
        <p:spPr bwMode="auto">
          <a:xfrm>
            <a:off x="4662488" y="5421313"/>
            <a:ext cx="11017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00">
                <a:solidFill>
                  <a:srgbClr val="000000"/>
                </a:solidFill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8932" name="Rectangle 28"/>
          <p:cNvSpPr>
            <a:spLocks noChangeArrowheads="1"/>
          </p:cNvSpPr>
          <p:nvPr/>
        </p:nvSpPr>
        <p:spPr bwMode="auto">
          <a:xfrm>
            <a:off x="1752600" y="2286000"/>
            <a:ext cx="285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33" name="Rectangle 29"/>
          <p:cNvSpPr>
            <a:spLocks noChangeArrowheads="1"/>
          </p:cNvSpPr>
          <p:nvPr/>
        </p:nvSpPr>
        <p:spPr bwMode="auto">
          <a:xfrm>
            <a:off x="4578350" y="2286000"/>
            <a:ext cx="2698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34" name="Line 30"/>
          <p:cNvSpPr>
            <a:spLocks noChangeShapeType="1"/>
          </p:cNvSpPr>
          <p:nvPr/>
        </p:nvSpPr>
        <p:spPr bwMode="auto">
          <a:xfrm>
            <a:off x="1781175" y="2286000"/>
            <a:ext cx="5113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35" name="Rectangle 31"/>
          <p:cNvSpPr>
            <a:spLocks noChangeArrowheads="1"/>
          </p:cNvSpPr>
          <p:nvPr/>
        </p:nvSpPr>
        <p:spPr bwMode="auto">
          <a:xfrm>
            <a:off x="1781175" y="2286000"/>
            <a:ext cx="511333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36" name="Rectangle 32"/>
          <p:cNvSpPr>
            <a:spLocks noChangeArrowheads="1"/>
          </p:cNvSpPr>
          <p:nvPr/>
        </p:nvSpPr>
        <p:spPr bwMode="auto">
          <a:xfrm>
            <a:off x="6865938" y="2286000"/>
            <a:ext cx="285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37" name="Line 33"/>
          <p:cNvSpPr>
            <a:spLocks noChangeShapeType="1"/>
          </p:cNvSpPr>
          <p:nvPr/>
        </p:nvSpPr>
        <p:spPr bwMode="auto">
          <a:xfrm>
            <a:off x="1752600" y="2286000"/>
            <a:ext cx="1588" cy="5080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38" name="Rectangle 34"/>
          <p:cNvSpPr>
            <a:spLocks noChangeArrowheads="1"/>
          </p:cNvSpPr>
          <p:nvPr/>
        </p:nvSpPr>
        <p:spPr bwMode="auto">
          <a:xfrm>
            <a:off x="1752600" y="2286000"/>
            <a:ext cx="28575" cy="508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39" name="Line 35"/>
          <p:cNvSpPr>
            <a:spLocks noChangeShapeType="1"/>
          </p:cNvSpPr>
          <p:nvPr/>
        </p:nvSpPr>
        <p:spPr bwMode="auto">
          <a:xfrm>
            <a:off x="4495800" y="2314575"/>
            <a:ext cx="1588" cy="479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40" name="Rectangle 36"/>
          <p:cNvSpPr>
            <a:spLocks noChangeArrowheads="1"/>
          </p:cNvSpPr>
          <p:nvPr/>
        </p:nvSpPr>
        <p:spPr bwMode="auto">
          <a:xfrm>
            <a:off x="4495800" y="2314575"/>
            <a:ext cx="26988" cy="479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>
            <a:off x="1781175" y="2767013"/>
            <a:ext cx="511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42" name="Rectangle 38"/>
          <p:cNvSpPr>
            <a:spLocks noChangeArrowheads="1"/>
          </p:cNvSpPr>
          <p:nvPr/>
        </p:nvSpPr>
        <p:spPr bwMode="auto">
          <a:xfrm>
            <a:off x="1781175" y="2767013"/>
            <a:ext cx="5113338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43" name="Line 39"/>
          <p:cNvSpPr>
            <a:spLocks noChangeShapeType="1"/>
          </p:cNvSpPr>
          <p:nvPr/>
        </p:nvSpPr>
        <p:spPr bwMode="auto">
          <a:xfrm>
            <a:off x="6865938" y="2314575"/>
            <a:ext cx="1587" cy="479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44" name="Rectangle 40"/>
          <p:cNvSpPr>
            <a:spLocks noChangeArrowheads="1"/>
          </p:cNvSpPr>
          <p:nvPr/>
        </p:nvSpPr>
        <p:spPr bwMode="auto">
          <a:xfrm>
            <a:off x="6865938" y="2314575"/>
            <a:ext cx="28575" cy="479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45" name="Line 41"/>
          <p:cNvSpPr>
            <a:spLocks noChangeShapeType="1"/>
          </p:cNvSpPr>
          <p:nvPr/>
        </p:nvSpPr>
        <p:spPr bwMode="auto">
          <a:xfrm>
            <a:off x="1781175" y="3387725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46" name="Rectangle 42"/>
          <p:cNvSpPr>
            <a:spLocks noChangeArrowheads="1"/>
          </p:cNvSpPr>
          <p:nvPr/>
        </p:nvSpPr>
        <p:spPr bwMode="auto">
          <a:xfrm>
            <a:off x="1781175" y="3387725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47" name="Line 43"/>
          <p:cNvSpPr>
            <a:spLocks noChangeShapeType="1"/>
          </p:cNvSpPr>
          <p:nvPr/>
        </p:nvSpPr>
        <p:spPr bwMode="auto">
          <a:xfrm>
            <a:off x="1781175" y="4010025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48" name="Rectangle 44"/>
          <p:cNvSpPr>
            <a:spLocks noChangeArrowheads="1"/>
          </p:cNvSpPr>
          <p:nvPr/>
        </p:nvSpPr>
        <p:spPr bwMode="auto">
          <a:xfrm>
            <a:off x="1781175" y="4010025"/>
            <a:ext cx="5113338" cy="269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49" name="Line 45"/>
          <p:cNvSpPr>
            <a:spLocks noChangeShapeType="1"/>
          </p:cNvSpPr>
          <p:nvPr/>
        </p:nvSpPr>
        <p:spPr bwMode="auto">
          <a:xfrm>
            <a:off x="1781175" y="4630738"/>
            <a:ext cx="5113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50" name="Rectangle 46"/>
          <p:cNvSpPr>
            <a:spLocks noChangeArrowheads="1"/>
          </p:cNvSpPr>
          <p:nvPr/>
        </p:nvSpPr>
        <p:spPr bwMode="auto">
          <a:xfrm>
            <a:off x="1781175" y="4630738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51" name="Line 47"/>
          <p:cNvSpPr>
            <a:spLocks noChangeShapeType="1"/>
          </p:cNvSpPr>
          <p:nvPr/>
        </p:nvSpPr>
        <p:spPr bwMode="auto">
          <a:xfrm>
            <a:off x="1781175" y="5253038"/>
            <a:ext cx="5113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52" name="Rectangle 48"/>
          <p:cNvSpPr>
            <a:spLocks noChangeArrowheads="1"/>
          </p:cNvSpPr>
          <p:nvPr/>
        </p:nvSpPr>
        <p:spPr bwMode="auto">
          <a:xfrm>
            <a:off x="1781175" y="5253038"/>
            <a:ext cx="5113338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53" name="Line 49"/>
          <p:cNvSpPr>
            <a:spLocks noChangeShapeType="1"/>
          </p:cNvSpPr>
          <p:nvPr/>
        </p:nvSpPr>
        <p:spPr bwMode="auto">
          <a:xfrm>
            <a:off x="1752600" y="2794000"/>
            <a:ext cx="1588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54" name="Rectangle 50"/>
          <p:cNvSpPr>
            <a:spLocks noChangeArrowheads="1"/>
          </p:cNvSpPr>
          <p:nvPr/>
        </p:nvSpPr>
        <p:spPr bwMode="auto">
          <a:xfrm>
            <a:off x="1752600" y="2794000"/>
            <a:ext cx="28575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55" name="Line 51"/>
          <p:cNvSpPr>
            <a:spLocks noChangeShapeType="1"/>
          </p:cNvSpPr>
          <p:nvPr/>
        </p:nvSpPr>
        <p:spPr bwMode="auto">
          <a:xfrm>
            <a:off x="4495800" y="2794000"/>
            <a:ext cx="1588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56" name="Rectangle 52"/>
          <p:cNvSpPr>
            <a:spLocks noChangeArrowheads="1"/>
          </p:cNvSpPr>
          <p:nvPr/>
        </p:nvSpPr>
        <p:spPr bwMode="auto">
          <a:xfrm>
            <a:off x="4495800" y="2794000"/>
            <a:ext cx="26988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57" name="Line 53"/>
          <p:cNvSpPr>
            <a:spLocks noChangeShapeType="1"/>
          </p:cNvSpPr>
          <p:nvPr/>
        </p:nvSpPr>
        <p:spPr bwMode="auto">
          <a:xfrm>
            <a:off x="1781175" y="5873750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58" name="Rectangle 54"/>
          <p:cNvSpPr>
            <a:spLocks noChangeArrowheads="1"/>
          </p:cNvSpPr>
          <p:nvPr/>
        </p:nvSpPr>
        <p:spPr bwMode="auto">
          <a:xfrm>
            <a:off x="1781175" y="5873750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59" name="Line 55"/>
          <p:cNvSpPr>
            <a:spLocks noChangeShapeType="1"/>
          </p:cNvSpPr>
          <p:nvPr/>
        </p:nvSpPr>
        <p:spPr bwMode="auto">
          <a:xfrm>
            <a:off x="6865938" y="2794000"/>
            <a:ext cx="1587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60" name="Rectangle 56"/>
          <p:cNvSpPr>
            <a:spLocks noChangeArrowheads="1"/>
          </p:cNvSpPr>
          <p:nvPr/>
        </p:nvSpPr>
        <p:spPr bwMode="auto">
          <a:xfrm>
            <a:off x="6865938" y="2794000"/>
            <a:ext cx="28575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61" name="Line 57"/>
          <p:cNvSpPr>
            <a:spLocks noChangeShapeType="1"/>
          </p:cNvSpPr>
          <p:nvPr/>
        </p:nvSpPr>
        <p:spPr bwMode="auto">
          <a:xfrm>
            <a:off x="1752600" y="59023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62" name="Rectangle 58"/>
          <p:cNvSpPr>
            <a:spLocks noChangeArrowheads="1"/>
          </p:cNvSpPr>
          <p:nvPr/>
        </p:nvSpPr>
        <p:spPr bwMode="auto">
          <a:xfrm>
            <a:off x="1752600" y="59023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63" name="Line 59"/>
          <p:cNvSpPr>
            <a:spLocks noChangeShapeType="1"/>
          </p:cNvSpPr>
          <p:nvPr/>
        </p:nvSpPr>
        <p:spPr bwMode="auto">
          <a:xfrm>
            <a:off x="4578350" y="59023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64" name="Rectangle 60"/>
          <p:cNvSpPr>
            <a:spLocks noChangeArrowheads="1"/>
          </p:cNvSpPr>
          <p:nvPr/>
        </p:nvSpPr>
        <p:spPr bwMode="auto">
          <a:xfrm>
            <a:off x="4578350" y="5902325"/>
            <a:ext cx="2698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65" name="Line 61"/>
          <p:cNvSpPr>
            <a:spLocks noChangeShapeType="1"/>
          </p:cNvSpPr>
          <p:nvPr/>
        </p:nvSpPr>
        <p:spPr bwMode="auto">
          <a:xfrm>
            <a:off x="6865938" y="59023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66" name="Rectangle 62"/>
          <p:cNvSpPr>
            <a:spLocks noChangeArrowheads="1"/>
          </p:cNvSpPr>
          <p:nvPr/>
        </p:nvSpPr>
        <p:spPr bwMode="auto">
          <a:xfrm>
            <a:off x="6865938" y="59023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67" name="Line 63"/>
          <p:cNvSpPr>
            <a:spLocks noChangeShapeType="1"/>
          </p:cNvSpPr>
          <p:nvPr/>
        </p:nvSpPr>
        <p:spPr bwMode="auto">
          <a:xfrm>
            <a:off x="6894513" y="22860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68" name="Rectangle 64"/>
          <p:cNvSpPr>
            <a:spLocks noChangeArrowheads="1"/>
          </p:cNvSpPr>
          <p:nvPr/>
        </p:nvSpPr>
        <p:spPr bwMode="auto">
          <a:xfrm>
            <a:off x="6894513" y="2286000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69" name="Line 65"/>
          <p:cNvSpPr>
            <a:spLocks noChangeShapeType="1"/>
          </p:cNvSpPr>
          <p:nvPr/>
        </p:nvSpPr>
        <p:spPr bwMode="auto">
          <a:xfrm>
            <a:off x="6894513" y="2767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70" name="Rectangle 66"/>
          <p:cNvSpPr>
            <a:spLocks noChangeArrowheads="1"/>
          </p:cNvSpPr>
          <p:nvPr/>
        </p:nvSpPr>
        <p:spPr bwMode="auto">
          <a:xfrm>
            <a:off x="6894513" y="2767013"/>
            <a:ext cx="28575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71" name="Line 67"/>
          <p:cNvSpPr>
            <a:spLocks noChangeShapeType="1"/>
          </p:cNvSpPr>
          <p:nvPr/>
        </p:nvSpPr>
        <p:spPr bwMode="auto">
          <a:xfrm>
            <a:off x="6894513" y="33877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72" name="Rectangle 68"/>
          <p:cNvSpPr>
            <a:spLocks noChangeArrowheads="1"/>
          </p:cNvSpPr>
          <p:nvPr/>
        </p:nvSpPr>
        <p:spPr bwMode="auto">
          <a:xfrm>
            <a:off x="6894513" y="33877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73" name="Line 69"/>
          <p:cNvSpPr>
            <a:spLocks noChangeShapeType="1"/>
          </p:cNvSpPr>
          <p:nvPr/>
        </p:nvSpPr>
        <p:spPr bwMode="auto">
          <a:xfrm>
            <a:off x="6894513" y="40100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74" name="Rectangle 70"/>
          <p:cNvSpPr>
            <a:spLocks noChangeArrowheads="1"/>
          </p:cNvSpPr>
          <p:nvPr/>
        </p:nvSpPr>
        <p:spPr bwMode="auto">
          <a:xfrm>
            <a:off x="6894513" y="4010025"/>
            <a:ext cx="28575" cy="269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75" name="Line 71"/>
          <p:cNvSpPr>
            <a:spLocks noChangeShapeType="1"/>
          </p:cNvSpPr>
          <p:nvPr/>
        </p:nvSpPr>
        <p:spPr bwMode="auto">
          <a:xfrm>
            <a:off x="6894513" y="46307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76" name="Rectangle 72"/>
          <p:cNvSpPr>
            <a:spLocks noChangeArrowheads="1"/>
          </p:cNvSpPr>
          <p:nvPr/>
        </p:nvSpPr>
        <p:spPr bwMode="auto">
          <a:xfrm>
            <a:off x="6894513" y="4630738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77" name="Line 73"/>
          <p:cNvSpPr>
            <a:spLocks noChangeShapeType="1"/>
          </p:cNvSpPr>
          <p:nvPr/>
        </p:nvSpPr>
        <p:spPr bwMode="auto">
          <a:xfrm>
            <a:off x="6894513" y="52530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78" name="Rectangle 74"/>
          <p:cNvSpPr>
            <a:spLocks noChangeArrowheads="1"/>
          </p:cNvSpPr>
          <p:nvPr/>
        </p:nvSpPr>
        <p:spPr bwMode="auto">
          <a:xfrm>
            <a:off x="6894513" y="5253038"/>
            <a:ext cx="28575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38979" name="Line 75"/>
          <p:cNvSpPr>
            <a:spLocks noChangeShapeType="1"/>
          </p:cNvSpPr>
          <p:nvPr/>
        </p:nvSpPr>
        <p:spPr bwMode="auto">
          <a:xfrm>
            <a:off x="6894513" y="58737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8980" name="Rectangle 76"/>
          <p:cNvSpPr>
            <a:spLocks noChangeArrowheads="1"/>
          </p:cNvSpPr>
          <p:nvPr/>
        </p:nvSpPr>
        <p:spPr bwMode="auto">
          <a:xfrm>
            <a:off x="6894513" y="5873750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grpSp>
        <p:nvGrpSpPr>
          <p:cNvPr id="38981" name="Group 4"/>
          <p:cNvGrpSpPr>
            <a:grpSpLocks/>
          </p:cNvGrpSpPr>
          <p:nvPr/>
        </p:nvGrpSpPr>
        <p:grpSpPr bwMode="auto">
          <a:xfrm>
            <a:off x="1752600" y="1828800"/>
            <a:ext cx="3886200" cy="457200"/>
            <a:chOff x="1104" y="1152"/>
            <a:chExt cx="2496" cy="288"/>
          </a:xfrm>
        </p:grpSpPr>
        <p:sp>
          <p:nvSpPr>
            <p:cNvPr id="38982" name="Line 5"/>
            <p:cNvSpPr>
              <a:spLocks noChangeShapeType="1"/>
            </p:cNvSpPr>
            <p:nvPr/>
          </p:nvSpPr>
          <p:spPr bwMode="auto">
            <a:xfrm flipV="1">
              <a:off x="1104" y="1296"/>
              <a:ext cx="14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983" name="Line 6"/>
            <p:cNvSpPr>
              <a:spLocks noChangeShapeType="1"/>
            </p:cNvSpPr>
            <p:nvPr/>
          </p:nvSpPr>
          <p:spPr bwMode="auto">
            <a:xfrm flipH="1" flipV="1">
              <a:off x="2736" y="1296"/>
              <a:ext cx="14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984" name="Line 7"/>
            <p:cNvSpPr>
              <a:spLocks noChangeShapeType="1"/>
            </p:cNvSpPr>
            <p:nvPr/>
          </p:nvSpPr>
          <p:spPr bwMode="auto">
            <a:xfrm>
              <a:off x="1248" y="1296"/>
              <a:ext cx="148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985" name="Line 8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986" name="Line 9"/>
            <p:cNvSpPr>
              <a:spLocks noChangeShapeType="1"/>
            </p:cNvSpPr>
            <p:nvPr/>
          </p:nvSpPr>
          <p:spPr bwMode="auto">
            <a:xfrm>
              <a:off x="1920" y="1152"/>
              <a:ext cx="16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38987" name="Line 10"/>
            <p:cNvSpPr>
              <a:spLocks noChangeShapeType="1"/>
            </p:cNvSpPr>
            <p:nvPr/>
          </p:nvSpPr>
          <p:spPr bwMode="auto">
            <a:xfrm>
              <a:off x="3600" y="1152"/>
              <a:ext cx="0" cy="2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Boyce-Codd Normal Form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3NF umumnya adalah juga relasi BCNF.</a:t>
            </a:r>
          </a:p>
          <a:p>
            <a:pPr eaLnBrk="1" hangingPunct="1"/>
            <a:r>
              <a:rPr lang="en-US" altLang="en-US" smtClean="0"/>
              <a:t>Relasi 3NF TIDAK memenuhi BCNF jika:</a:t>
            </a:r>
          </a:p>
          <a:p>
            <a:pPr lvl="1" eaLnBrk="1" hangingPunct="1"/>
            <a:r>
              <a:rPr lang="en-US" altLang="en-US" smtClean="0"/>
              <a:t>Kandidat key dalam relasi adalah key gabungan (multi-atribut)</a:t>
            </a:r>
          </a:p>
          <a:p>
            <a:pPr lvl="1" eaLnBrk="1" hangingPunct="1"/>
            <a:r>
              <a:rPr lang="en-US" altLang="en-US" smtClean="0"/>
              <a:t>Ada lebih dari satu kandidat key dalam relasi</a:t>
            </a:r>
          </a:p>
          <a:p>
            <a:pPr lvl="1" eaLnBrk="1" hangingPunct="1"/>
            <a:r>
              <a:rPr lang="en-US" altLang="en-US" smtClean="0"/>
              <a:t>Key-key tidak disjoint: beberapa atribut dalam key-key tsb bernilai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BCNF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904875" y="1298575"/>
            <a:ext cx="5159375" cy="346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914400" y="1317625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2438400" y="1317625"/>
            <a:ext cx="152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1844675" y="195103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2473325" y="1951038"/>
            <a:ext cx="127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844675" y="258445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2471738" y="258445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844675" y="32178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2471738" y="28924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2468563" y="321786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844675" y="38512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470150" y="3851275"/>
            <a:ext cx="1046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1844675" y="446563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2474913" y="4465638"/>
            <a:ext cx="138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1844675" y="509905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2466975" y="5099050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904875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auto">
          <a:xfrm>
            <a:off x="2368550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1" name="Rectangle 23"/>
          <p:cNvSpPr>
            <a:spLocks noChangeArrowheads="1"/>
          </p:cNvSpPr>
          <p:nvPr/>
        </p:nvSpPr>
        <p:spPr bwMode="auto">
          <a:xfrm>
            <a:off x="3965575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904875" y="1298575"/>
            <a:ext cx="1588" cy="34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3" name="Rectangle 25"/>
          <p:cNvSpPr>
            <a:spLocks noChangeArrowheads="1"/>
          </p:cNvSpPr>
          <p:nvPr/>
        </p:nvSpPr>
        <p:spPr bwMode="auto">
          <a:xfrm>
            <a:off x="904875" y="1298575"/>
            <a:ext cx="19050" cy="346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2436813" y="1317625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5" name="Rectangle 27"/>
          <p:cNvSpPr>
            <a:spLocks noChangeArrowheads="1"/>
          </p:cNvSpPr>
          <p:nvPr/>
        </p:nvSpPr>
        <p:spPr bwMode="auto">
          <a:xfrm>
            <a:off x="2419350" y="1317625"/>
            <a:ext cx="19050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4037013" y="1317625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7" name="Rectangle 29"/>
          <p:cNvSpPr>
            <a:spLocks noChangeArrowheads="1"/>
          </p:cNvSpPr>
          <p:nvPr/>
        </p:nvSpPr>
        <p:spPr bwMode="auto">
          <a:xfrm>
            <a:off x="4019550" y="1317625"/>
            <a:ext cx="19050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>
            <a:off x="904875" y="1644650"/>
            <a:ext cx="1588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89" name="Rectangle 31"/>
          <p:cNvSpPr>
            <a:spLocks noChangeArrowheads="1"/>
          </p:cNvSpPr>
          <p:nvPr/>
        </p:nvSpPr>
        <p:spPr bwMode="auto">
          <a:xfrm>
            <a:off x="904875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2436813" y="1644650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1" name="Rectangle 33"/>
          <p:cNvSpPr>
            <a:spLocks noChangeArrowheads="1"/>
          </p:cNvSpPr>
          <p:nvPr/>
        </p:nvSpPr>
        <p:spPr bwMode="auto">
          <a:xfrm>
            <a:off x="2419350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4037013" y="1644650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3" name="Rectangle 35"/>
          <p:cNvSpPr>
            <a:spLocks noChangeArrowheads="1"/>
          </p:cNvSpPr>
          <p:nvPr/>
        </p:nvSpPr>
        <p:spPr bwMode="auto">
          <a:xfrm>
            <a:off x="4019550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94" name="Line 36"/>
          <p:cNvSpPr>
            <a:spLocks noChangeShapeType="1"/>
          </p:cNvSpPr>
          <p:nvPr/>
        </p:nvSpPr>
        <p:spPr bwMode="auto">
          <a:xfrm>
            <a:off x="904875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5" name="Rectangle 37"/>
          <p:cNvSpPr>
            <a:spLocks noChangeArrowheads="1"/>
          </p:cNvSpPr>
          <p:nvPr/>
        </p:nvSpPr>
        <p:spPr bwMode="auto">
          <a:xfrm>
            <a:off x="904875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96" name="Line 38"/>
          <p:cNvSpPr>
            <a:spLocks noChangeShapeType="1"/>
          </p:cNvSpPr>
          <p:nvPr/>
        </p:nvSpPr>
        <p:spPr bwMode="auto">
          <a:xfrm>
            <a:off x="2368550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7" name="Rectangle 39"/>
          <p:cNvSpPr>
            <a:spLocks noChangeArrowheads="1"/>
          </p:cNvSpPr>
          <p:nvPr/>
        </p:nvSpPr>
        <p:spPr bwMode="auto">
          <a:xfrm>
            <a:off x="2368550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0998" name="Line 40"/>
          <p:cNvSpPr>
            <a:spLocks noChangeShapeType="1"/>
          </p:cNvSpPr>
          <p:nvPr/>
        </p:nvSpPr>
        <p:spPr bwMode="auto">
          <a:xfrm>
            <a:off x="3965575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0999" name="Rectangle 41"/>
          <p:cNvSpPr>
            <a:spLocks noChangeArrowheads="1"/>
          </p:cNvSpPr>
          <p:nvPr/>
        </p:nvSpPr>
        <p:spPr bwMode="auto">
          <a:xfrm>
            <a:off x="3965575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00" name="Line 42"/>
          <p:cNvSpPr>
            <a:spLocks noChangeShapeType="1"/>
          </p:cNvSpPr>
          <p:nvPr/>
        </p:nvSpPr>
        <p:spPr bwMode="auto">
          <a:xfrm>
            <a:off x="923925" y="1298575"/>
            <a:ext cx="3060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01" name="Rectangle 43"/>
          <p:cNvSpPr>
            <a:spLocks noChangeArrowheads="1"/>
          </p:cNvSpPr>
          <p:nvPr/>
        </p:nvSpPr>
        <p:spPr bwMode="auto">
          <a:xfrm>
            <a:off x="923925" y="1298575"/>
            <a:ext cx="307975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02" name="Line 44"/>
          <p:cNvSpPr>
            <a:spLocks noChangeShapeType="1"/>
          </p:cNvSpPr>
          <p:nvPr/>
        </p:nvSpPr>
        <p:spPr bwMode="auto">
          <a:xfrm>
            <a:off x="923925" y="1625600"/>
            <a:ext cx="3060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03" name="Rectangle 45"/>
          <p:cNvSpPr>
            <a:spLocks noChangeArrowheads="1"/>
          </p:cNvSpPr>
          <p:nvPr/>
        </p:nvSpPr>
        <p:spPr bwMode="auto">
          <a:xfrm>
            <a:off x="923925" y="1625600"/>
            <a:ext cx="307975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04" name="Line 46"/>
          <p:cNvSpPr>
            <a:spLocks noChangeShapeType="1"/>
          </p:cNvSpPr>
          <p:nvPr/>
        </p:nvSpPr>
        <p:spPr bwMode="auto">
          <a:xfrm>
            <a:off x="923925" y="2259013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05" name="Rectangle 47"/>
          <p:cNvSpPr>
            <a:spLocks noChangeArrowheads="1"/>
          </p:cNvSpPr>
          <p:nvPr/>
        </p:nvSpPr>
        <p:spPr bwMode="auto">
          <a:xfrm>
            <a:off x="923925" y="2259013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06" name="Line 48"/>
          <p:cNvSpPr>
            <a:spLocks noChangeShapeType="1"/>
          </p:cNvSpPr>
          <p:nvPr/>
        </p:nvSpPr>
        <p:spPr bwMode="auto">
          <a:xfrm>
            <a:off x="923925" y="2892425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07" name="Rectangle 49"/>
          <p:cNvSpPr>
            <a:spLocks noChangeArrowheads="1"/>
          </p:cNvSpPr>
          <p:nvPr/>
        </p:nvSpPr>
        <p:spPr bwMode="auto">
          <a:xfrm>
            <a:off x="923925" y="2892425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08" name="Line 50"/>
          <p:cNvSpPr>
            <a:spLocks noChangeShapeType="1"/>
          </p:cNvSpPr>
          <p:nvPr/>
        </p:nvSpPr>
        <p:spPr bwMode="auto">
          <a:xfrm>
            <a:off x="923925" y="3525838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09" name="Rectangle 51"/>
          <p:cNvSpPr>
            <a:spLocks noChangeArrowheads="1"/>
          </p:cNvSpPr>
          <p:nvPr/>
        </p:nvSpPr>
        <p:spPr bwMode="auto">
          <a:xfrm>
            <a:off x="923925" y="3525838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10" name="Line 52"/>
          <p:cNvSpPr>
            <a:spLocks noChangeShapeType="1"/>
          </p:cNvSpPr>
          <p:nvPr/>
        </p:nvSpPr>
        <p:spPr bwMode="auto">
          <a:xfrm>
            <a:off x="923925" y="4159250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11" name="Rectangle 53"/>
          <p:cNvSpPr>
            <a:spLocks noChangeArrowheads="1"/>
          </p:cNvSpPr>
          <p:nvPr/>
        </p:nvSpPr>
        <p:spPr bwMode="auto">
          <a:xfrm>
            <a:off x="923925" y="4159250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12" name="Line 54"/>
          <p:cNvSpPr>
            <a:spLocks noChangeShapeType="1"/>
          </p:cNvSpPr>
          <p:nvPr/>
        </p:nvSpPr>
        <p:spPr bwMode="auto">
          <a:xfrm>
            <a:off x="923925" y="4773613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13" name="Rectangle 55"/>
          <p:cNvSpPr>
            <a:spLocks noChangeArrowheads="1"/>
          </p:cNvSpPr>
          <p:nvPr/>
        </p:nvSpPr>
        <p:spPr bwMode="auto">
          <a:xfrm>
            <a:off x="923925" y="4773613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14" name="Line 56"/>
          <p:cNvSpPr>
            <a:spLocks noChangeShapeType="1"/>
          </p:cNvSpPr>
          <p:nvPr/>
        </p:nvSpPr>
        <p:spPr bwMode="auto">
          <a:xfrm>
            <a:off x="923925" y="5407025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15" name="Rectangle 57"/>
          <p:cNvSpPr>
            <a:spLocks noChangeArrowheads="1"/>
          </p:cNvSpPr>
          <p:nvPr/>
        </p:nvSpPr>
        <p:spPr bwMode="auto">
          <a:xfrm>
            <a:off x="923925" y="5407025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16" name="Rectangle 58"/>
          <p:cNvSpPr>
            <a:spLocks noChangeArrowheads="1"/>
          </p:cNvSpPr>
          <p:nvPr/>
        </p:nvSpPr>
        <p:spPr bwMode="auto">
          <a:xfrm>
            <a:off x="4927600" y="1295400"/>
            <a:ext cx="3225800" cy="346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17" name="Rectangle 59"/>
          <p:cNvSpPr>
            <a:spLocks noChangeArrowheads="1"/>
          </p:cNvSpPr>
          <p:nvPr/>
        </p:nvSpPr>
        <p:spPr bwMode="auto">
          <a:xfrm>
            <a:off x="4806950" y="13144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18" name="Rectangle 60"/>
          <p:cNvSpPr>
            <a:spLocks noChangeArrowheads="1"/>
          </p:cNvSpPr>
          <p:nvPr/>
        </p:nvSpPr>
        <p:spPr bwMode="auto">
          <a:xfrm>
            <a:off x="6400800" y="1314450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19" name="Rectangle 61"/>
          <p:cNvSpPr>
            <a:spLocks noChangeArrowheads="1"/>
          </p:cNvSpPr>
          <p:nvPr/>
        </p:nvSpPr>
        <p:spPr bwMode="auto">
          <a:xfrm>
            <a:off x="5638800" y="19478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0" name="Rectangle 62"/>
          <p:cNvSpPr>
            <a:spLocks noChangeArrowheads="1"/>
          </p:cNvSpPr>
          <p:nvPr/>
        </p:nvSpPr>
        <p:spPr bwMode="auto">
          <a:xfrm>
            <a:off x="6289675" y="1622425"/>
            <a:ext cx="189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15 New St. New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1" name="Rectangle 63"/>
          <p:cNvSpPr>
            <a:spLocks noChangeArrowheads="1"/>
          </p:cNvSpPr>
          <p:nvPr/>
        </p:nvSpPr>
        <p:spPr bwMode="auto">
          <a:xfrm>
            <a:off x="6375400" y="19478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York,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2" name="Rectangle 64"/>
          <p:cNvSpPr>
            <a:spLocks noChangeArrowheads="1"/>
          </p:cNvSpPr>
          <p:nvPr/>
        </p:nvSpPr>
        <p:spPr bwMode="auto">
          <a:xfrm>
            <a:off x="5562600" y="25812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3" name="Rectangle 65"/>
          <p:cNvSpPr>
            <a:spLocks noChangeArrowheads="1"/>
          </p:cNvSpPr>
          <p:nvPr/>
        </p:nvSpPr>
        <p:spPr bwMode="auto">
          <a:xfrm>
            <a:off x="6288088" y="2255838"/>
            <a:ext cx="1944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10 Main St. Rye,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4" name="Rectangle 66"/>
          <p:cNvSpPr>
            <a:spLocks noChangeArrowheads="1"/>
          </p:cNvSpPr>
          <p:nvPr/>
        </p:nvSpPr>
        <p:spPr bwMode="auto">
          <a:xfrm>
            <a:off x="6350000" y="2581275"/>
            <a:ext cx="354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5" name="Rectangle 67"/>
          <p:cNvSpPr>
            <a:spLocks noChangeArrowheads="1"/>
          </p:cNvSpPr>
          <p:nvPr/>
        </p:nvSpPr>
        <p:spPr bwMode="auto">
          <a:xfrm>
            <a:off x="5562600" y="321468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6" name="Rectangle 68"/>
          <p:cNvSpPr>
            <a:spLocks noChangeArrowheads="1"/>
          </p:cNvSpPr>
          <p:nvPr/>
        </p:nvSpPr>
        <p:spPr bwMode="auto">
          <a:xfrm>
            <a:off x="6286500" y="2889250"/>
            <a:ext cx="177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Dogwood 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7" name="Rectangle 69"/>
          <p:cNvSpPr>
            <a:spLocks noChangeArrowheads="1"/>
          </p:cNvSpPr>
          <p:nvPr/>
        </p:nvSpPr>
        <p:spPr bwMode="auto">
          <a:xfrm>
            <a:off x="6345238" y="3214688"/>
            <a:ext cx="145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Harrison,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8" name="Rectangle 70"/>
          <p:cNvSpPr>
            <a:spLocks noChangeArrowheads="1"/>
          </p:cNvSpPr>
          <p:nvPr/>
        </p:nvSpPr>
        <p:spPr bwMode="auto">
          <a:xfrm>
            <a:off x="5562600" y="384810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29" name="Rectangle 71"/>
          <p:cNvSpPr>
            <a:spLocks noChangeArrowheads="1"/>
          </p:cNvSpPr>
          <p:nvPr/>
        </p:nvSpPr>
        <p:spPr bwMode="auto">
          <a:xfrm>
            <a:off x="6297613" y="3522663"/>
            <a:ext cx="179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55 Boston Post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0" name="Rectangle 72"/>
          <p:cNvSpPr>
            <a:spLocks noChangeArrowheads="1"/>
          </p:cNvSpPr>
          <p:nvPr/>
        </p:nvSpPr>
        <p:spPr bwMode="auto">
          <a:xfrm>
            <a:off x="6337300" y="3848100"/>
            <a:ext cx="177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Road, 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1" name="Rectangle 73"/>
          <p:cNvSpPr>
            <a:spLocks noChangeArrowheads="1"/>
          </p:cNvSpPr>
          <p:nvPr/>
        </p:nvSpPr>
        <p:spPr bwMode="auto">
          <a:xfrm>
            <a:off x="5562600" y="44624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2" name="Rectangle 74"/>
          <p:cNvSpPr>
            <a:spLocks noChangeArrowheads="1"/>
          </p:cNvSpPr>
          <p:nvPr/>
        </p:nvSpPr>
        <p:spPr bwMode="auto">
          <a:xfrm>
            <a:off x="6294438" y="4137025"/>
            <a:ext cx="1370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3" name="Rectangle 75"/>
          <p:cNvSpPr>
            <a:spLocks noChangeArrowheads="1"/>
          </p:cNvSpPr>
          <p:nvPr/>
        </p:nvSpPr>
        <p:spPr bwMode="auto">
          <a:xfrm>
            <a:off x="6283325" y="4462463"/>
            <a:ext cx="189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Mamaroneck,NY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4" name="Rectangle 76"/>
          <p:cNvSpPr>
            <a:spLocks noChangeArrowheads="1"/>
          </p:cNvSpPr>
          <p:nvPr/>
        </p:nvSpPr>
        <p:spPr bwMode="auto">
          <a:xfrm>
            <a:off x="5562600" y="50958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5" name="Rectangle 77"/>
          <p:cNvSpPr>
            <a:spLocks noChangeArrowheads="1"/>
          </p:cNvSpPr>
          <p:nvPr/>
        </p:nvSpPr>
        <p:spPr bwMode="auto">
          <a:xfrm>
            <a:off x="6289675" y="4770438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6" name="Rectangle 78"/>
          <p:cNvSpPr>
            <a:spLocks noChangeArrowheads="1"/>
          </p:cNvSpPr>
          <p:nvPr/>
        </p:nvSpPr>
        <p:spPr bwMode="auto">
          <a:xfrm>
            <a:off x="6308725" y="5095875"/>
            <a:ext cx="169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Larchmont,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037" name="Rectangle 79"/>
          <p:cNvSpPr>
            <a:spLocks noChangeArrowheads="1"/>
          </p:cNvSpPr>
          <p:nvPr/>
        </p:nvSpPr>
        <p:spPr bwMode="auto">
          <a:xfrm>
            <a:off x="4953000" y="1981200"/>
            <a:ext cx="17463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38" name="Rectangle 80"/>
          <p:cNvSpPr>
            <a:spLocks noChangeArrowheads="1"/>
          </p:cNvSpPr>
          <p:nvPr/>
        </p:nvSpPr>
        <p:spPr bwMode="auto">
          <a:xfrm>
            <a:off x="6246813" y="19812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39" name="Line 81"/>
          <p:cNvSpPr>
            <a:spLocks noChangeShapeType="1"/>
          </p:cNvSpPr>
          <p:nvPr/>
        </p:nvSpPr>
        <p:spPr bwMode="auto">
          <a:xfrm>
            <a:off x="4800600" y="1295400"/>
            <a:ext cx="3302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40" name="Rectangle 82"/>
          <p:cNvSpPr>
            <a:spLocks noChangeArrowheads="1"/>
          </p:cNvSpPr>
          <p:nvPr/>
        </p:nvSpPr>
        <p:spPr bwMode="auto">
          <a:xfrm>
            <a:off x="4800600" y="1295400"/>
            <a:ext cx="3132138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41" name="Rectangle 83"/>
          <p:cNvSpPr>
            <a:spLocks noChangeArrowheads="1"/>
          </p:cNvSpPr>
          <p:nvPr/>
        </p:nvSpPr>
        <p:spPr bwMode="auto">
          <a:xfrm>
            <a:off x="8085138" y="19812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42" name="Line 84"/>
          <p:cNvSpPr>
            <a:spLocks noChangeShapeType="1"/>
          </p:cNvSpPr>
          <p:nvPr/>
        </p:nvSpPr>
        <p:spPr bwMode="auto">
          <a:xfrm>
            <a:off x="4800600" y="1295400"/>
            <a:ext cx="1588" cy="34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43" name="Rectangle 85"/>
          <p:cNvSpPr>
            <a:spLocks noChangeArrowheads="1"/>
          </p:cNvSpPr>
          <p:nvPr/>
        </p:nvSpPr>
        <p:spPr bwMode="auto">
          <a:xfrm>
            <a:off x="4800600" y="1295400"/>
            <a:ext cx="17463" cy="346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44" name="Line 86"/>
          <p:cNvSpPr>
            <a:spLocks noChangeShapeType="1"/>
          </p:cNvSpPr>
          <p:nvPr/>
        </p:nvSpPr>
        <p:spPr bwMode="auto">
          <a:xfrm>
            <a:off x="6246813" y="1314450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45" name="Rectangle 87"/>
          <p:cNvSpPr>
            <a:spLocks noChangeArrowheads="1"/>
          </p:cNvSpPr>
          <p:nvPr/>
        </p:nvSpPr>
        <p:spPr bwMode="auto">
          <a:xfrm>
            <a:off x="6246813" y="1314450"/>
            <a:ext cx="17462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46" name="Line 88"/>
          <p:cNvSpPr>
            <a:spLocks noChangeShapeType="1"/>
          </p:cNvSpPr>
          <p:nvPr/>
        </p:nvSpPr>
        <p:spPr bwMode="auto">
          <a:xfrm>
            <a:off x="4970463" y="1622425"/>
            <a:ext cx="31321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47" name="Rectangle 89"/>
          <p:cNvSpPr>
            <a:spLocks noChangeArrowheads="1"/>
          </p:cNvSpPr>
          <p:nvPr/>
        </p:nvSpPr>
        <p:spPr bwMode="auto">
          <a:xfrm>
            <a:off x="4800600" y="1622425"/>
            <a:ext cx="3132138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48" name="Line 90"/>
          <p:cNvSpPr>
            <a:spLocks noChangeShapeType="1"/>
          </p:cNvSpPr>
          <p:nvPr/>
        </p:nvSpPr>
        <p:spPr bwMode="auto">
          <a:xfrm>
            <a:off x="8151813" y="1314450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49" name="Rectangle 91"/>
          <p:cNvSpPr>
            <a:spLocks noChangeArrowheads="1"/>
          </p:cNvSpPr>
          <p:nvPr/>
        </p:nvSpPr>
        <p:spPr bwMode="auto">
          <a:xfrm>
            <a:off x="8135938" y="1314450"/>
            <a:ext cx="17462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50" name="Line 92"/>
          <p:cNvSpPr>
            <a:spLocks noChangeShapeType="1"/>
          </p:cNvSpPr>
          <p:nvPr/>
        </p:nvSpPr>
        <p:spPr bwMode="auto">
          <a:xfrm>
            <a:off x="5021263" y="2255838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51" name="Rectangle 93"/>
          <p:cNvSpPr>
            <a:spLocks noChangeArrowheads="1"/>
          </p:cNvSpPr>
          <p:nvPr/>
        </p:nvSpPr>
        <p:spPr bwMode="auto">
          <a:xfrm>
            <a:off x="4800600" y="22669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52" name="Line 94"/>
          <p:cNvSpPr>
            <a:spLocks noChangeShapeType="1"/>
          </p:cNvSpPr>
          <p:nvPr/>
        </p:nvSpPr>
        <p:spPr bwMode="auto">
          <a:xfrm>
            <a:off x="4970463" y="2889250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53" name="Rectangle 95"/>
          <p:cNvSpPr>
            <a:spLocks noChangeArrowheads="1"/>
          </p:cNvSpPr>
          <p:nvPr/>
        </p:nvSpPr>
        <p:spPr bwMode="auto">
          <a:xfrm>
            <a:off x="4800600" y="28892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54" name="Line 96"/>
          <p:cNvSpPr>
            <a:spLocks noChangeShapeType="1"/>
          </p:cNvSpPr>
          <p:nvPr/>
        </p:nvSpPr>
        <p:spPr bwMode="auto">
          <a:xfrm>
            <a:off x="4970463" y="3522663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55" name="Rectangle 97"/>
          <p:cNvSpPr>
            <a:spLocks noChangeArrowheads="1"/>
          </p:cNvSpPr>
          <p:nvPr/>
        </p:nvSpPr>
        <p:spPr bwMode="auto">
          <a:xfrm>
            <a:off x="4800600" y="3522663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56" name="Line 98"/>
          <p:cNvSpPr>
            <a:spLocks noChangeShapeType="1"/>
          </p:cNvSpPr>
          <p:nvPr/>
        </p:nvSpPr>
        <p:spPr bwMode="auto">
          <a:xfrm>
            <a:off x="4970463" y="4156075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57" name="Rectangle 99"/>
          <p:cNvSpPr>
            <a:spLocks noChangeArrowheads="1"/>
          </p:cNvSpPr>
          <p:nvPr/>
        </p:nvSpPr>
        <p:spPr bwMode="auto">
          <a:xfrm>
            <a:off x="4800600" y="4156075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58" name="Line 100"/>
          <p:cNvSpPr>
            <a:spLocks noChangeShapeType="1"/>
          </p:cNvSpPr>
          <p:nvPr/>
        </p:nvSpPr>
        <p:spPr bwMode="auto">
          <a:xfrm>
            <a:off x="4970463" y="4770438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59" name="Rectangle 101"/>
          <p:cNvSpPr>
            <a:spLocks noChangeArrowheads="1"/>
          </p:cNvSpPr>
          <p:nvPr/>
        </p:nvSpPr>
        <p:spPr bwMode="auto">
          <a:xfrm>
            <a:off x="4800600" y="4770438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60" name="Line 102"/>
          <p:cNvSpPr>
            <a:spLocks noChangeShapeType="1"/>
          </p:cNvSpPr>
          <p:nvPr/>
        </p:nvSpPr>
        <p:spPr bwMode="auto">
          <a:xfrm>
            <a:off x="4800600" y="1641475"/>
            <a:ext cx="1588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61" name="Rectangle 103"/>
          <p:cNvSpPr>
            <a:spLocks noChangeArrowheads="1"/>
          </p:cNvSpPr>
          <p:nvPr/>
        </p:nvSpPr>
        <p:spPr bwMode="auto">
          <a:xfrm>
            <a:off x="4800600" y="1641475"/>
            <a:ext cx="17463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62" name="Line 104"/>
          <p:cNvSpPr>
            <a:spLocks noChangeShapeType="1"/>
          </p:cNvSpPr>
          <p:nvPr/>
        </p:nvSpPr>
        <p:spPr bwMode="auto">
          <a:xfrm>
            <a:off x="6246813" y="1641475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63" name="Rectangle 105"/>
          <p:cNvSpPr>
            <a:spLocks noChangeArrowheads="1"/>
          </p:cNvSpPr>
          <p:nvPr/>
        </p:nvSpPr>
        <p:spPr bwMode="auto">
          <a:xfrm>
            <a:off x="6246813" y="1641475"/>
            <a:ext cx="17462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64" name="Line 106"/>
          <p:cNvSpPr>
            <a:spLocks noChangeShapeType="1"/>
          </p:cNvSpPr>
          <p:nvPr/>
        </p:nvSpPr>
        <p:spPr bwMode="auto">
          <a:xfrm>
            <a:off x="4970463" y="5403850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65" name="Rectangle 107"/>
          <p:cNvSpPr>
            <a:spLocks noChangeArrowheads="1"/>
          </p:cNvSpPr>
          <p:nvPr/>
        </p:nvSpPr>
        <p:spPr bwMode="auto">
          <a:xfrm>
            <a:off x="4800600" y="54038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66" name="Line 108"/>
          <p:cNvSpPr>
            <a:spLocks noChangeShapeType="1"/>
          </p:cNvSpPr>
          <p:nvPr/>
        </p:nvSpPr>
        <p:spPr bwMode="auto">
          <a:xfrm>
            <a:off x="8151813" y="1641475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67" name="Rectangle 109"/>
          <p:cNvSpPr>
            <a:spLocks noChangeArrowheads="1"/>
          </p:cNvSpPr>
          <p:nvPr/>
        </p:nvSpPr>
        <p:spPr bwMode="auto">
          <a:xfrm>
            <a:off x="8135938" y="1641475"/>
            <a:ext cx="17462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68" name="Line 110"/>
          <p:cNvSpPr>
            <a:spLocks noChangeShapeType="1"/>
          </p:cNvSpPr>
          <p:nvPr/>
        </p:nvSpPr>
        <p:spPr bwMode="auto">
          <a:xfrm>
            <a:off x="4953000" y="54229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69" name="Rectangle 111"/>
          <p:cNvSpPr>
            <a:spLocks noChangeArrowheads="1"/>
          </p:cNvSpPr>
          <p:nvPr/>
        </p:nvSpPr>
        <p:spPr bwMode="auto">
          <a:xfrm>
            <a:off x="4953000" y="542290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70" name="Line 112"/>
          <p:cNvSpPr>
            <a:spLocks noChangeShapeType="1"/>
          </p:cNvSpPr>
          <p:nvPr/>
        </p:nvSpPr>
        <p:spPr bwMode="auto">
          <a:xfrm>
            <a:off x="6246813" y="54229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71" name="Rectangle 113"/>
          <p:cNvSpPr>
            <a:spLocks noChangeArrowheads="1"/>
          </p:cNvSpPr>
          <p:nvPr/>
        </p:nvSpPr>
        <p:spPr bwMode="auto">
          <a:xfrm>
            <a:off x="6246813" y="5422900"/>
            <a:ext cx="174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72" name="Line 114"/>
          <p:cNvSpPr>
            <a:spLocks noChangeShapeType="1"/>
          </p:cNvSpPr>
          <p:nvPr/>
        </p:nvSpPr>
        <p:spPr bwMode="auto">
          <a:xfrm>
            <a:off x="8085138" y="54229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73" name="Rectangle 115"/>
          <p:cNvSpPr>
            <a:spLocks noChangeArrowheads="1"/>
          </p:cNvSpPr>
          <p:nvPr/>
        </p:nvSpPr>
        <p:spPr bwMode="auto">
          <a:xfrm>
            <a:off x="8085138" y="5422900"/>
            <a:ext cx="174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74" name="Line 116"/>
          <p:cNvSpPr>
            <a:spLocks noChangeShapeType="1"/>
          </p:cNvSpPr>
          <p:nvPr/>
        </p:nvSpPr>
        <p:spPr bwMode="auto">
          <a:xfrm>
            <a:off x="8102600" y="12954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75" name="Rectangle 117"/>
          <p:cNvSpPr>
            <a:spLocks noChangeArrowheads="1"/>
          </p:cNvSpPr>
          <p:nvPr/>
        </p:nvSpPr>
        <p:spPr bwMode="auto">
          <a:xfrm>
            <a:off x="8102600" y="129540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76" name="Line 118"/>
          <p:cNvSpPr>
            <a:spLocks noChangeShapeType="1"/>
          </p:cNvSpPr>
          <p:nvPr/>
        </p:nvSpPr>
        <p:spPr bwMode="auto">
          <a:xfrm>
            <a:off x="8102600" y="1622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77" name="Rectangle 119"/>
          <p:cNvSpPr>
            <a:spLocks noChangeArrowheads="1"/>
          </p:cNvSpPr>
          <p:nvPr/>
        </p:nvSpPr>
        <p:spPr bwMode="auto">
          <a:xfrm>
            <a:off x="8102600" y="1622425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78" name="Line 120"/>
          <p:cNvSpPr>
            <a:spLocks noChangeShapeType="1"/>
          </p:cNvSpPr>
          <p:nvPr/>
        </p:nvSpPr>
        <p:spPr bwMode="auto">
          <a:xfrm>
            <a:off x="8102600" y="22558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79" name="Rectangle 121"/>
          <p:cNvSpPr>
            <a:spLocks noChangeArrowheads="1"/>
          </p:cNvSpPr>
          <p:nvPr/>
        </p:nvSpPr>
        <p:spPr bwMode="auto">
          <a:xfrm>
            <a:off x="8102600" y="2255838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80" name="Line 122"/>
          <p:cNvSpPr>
            <a:spLocks noChangeShapeType="1"/>
          </p:cNvSpPr>
          <p:nvPr/>
        </p:nvSpPr>
        <p:spPr bwMode="auto">
          <a:xfrm>
            <a:off x="8102600" y="28892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81" name="Rectangle 123"/>
          <p:cNvSpPr>
            <a:spLocks noChangeArrowheads="1"/>
          </p:cNvSpPr>
          <p:nvPr/>
        </p:nvSpPr>
        <p:spPr bwMode="auto">
          <a:xfrm>
            <a:off x="8102600" y="288925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82" name="Line 124"/>
          <p:cNvSpPr>
            <a:spLocks noChangeShapeType="1"/>
          </p:cNvSpPr>
          <p:nvPr/>
        </p:nvSpPr>
        <p:spPr bwMode="auto">
          <a:xfrm>
            <a:off x="8102600" y="35226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83" name="Rectangle 125"/>
          <p:cNvSpPr>
            <a:spLocks noChangeArrowheads="1"/>
          </p:cNvSpPr>
          <p:nvPr/>
        </p:nvSpPr>
        <p:spPr bwMode="auto">
          <a:xfrm>
            <a:off x="8102600" y="3522663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84" name="Line 126"/>
          <p:cNvSpPr>
            <a:spLocks noChangeShapeType="1"/>
          </p:cNvSpPr>
          <p:nvPr/>
        </p:nvSpPr>
        <p:spPr bwMode="auto">
          <a:xfrm>
            <a:off x="8102600" y="415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85" name="Rectangle 127"/>
          <p:cNvSpPr>
            <a:spLocks noChangeArrowheads="1"/>
          </p:cNvSpPr>
          <p:nvPr/>
        </p:nvSpPr>
        <p:spPr bwMode="auto">
          <a:xfrm>
            <a:off x="8102600" y="4156075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86" name="Line 128"/>
          <p:cNvSpPr>
            <a:spLocks noChangeShapeType="1"/>
          </p:cNvSpPr>
          <p:nvPr/>
        </p:nvSpPr>
        <p:spPr bwMode="auto">
          <a:xfrm>
            <a:off x="8102600" y="4770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87" name="Rectangle 129"/>
          <p:cNvSpPr>
            <a:spLocks noChangeArrowheads="1"/>
          </p:cNvSpPr>
          <p:nvPr/>
        </p:nvSpPr>
        <p:spPr bwMode="auto">
          <a:xfrm>
            <a:off x="8102600" y="4770438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41088" name="Line 130"/>
          <p:cNvSpPr>
            <a:spLocks noChangeShapeType="1"/>
          </p:cNvSpPr>
          <p:nvPr/>
        </p:nvSpPr>
        <p:spPr bwMode="auto">
          <a:xfrm>
            <a:off x="8102600" y="54038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089" name="Rectangle 131"/>
          <p:cNvSpPr>
            <a:spLocks noChangeArrowheads="1"/>
          </p:cNvSpPr>
          <p:nvPr/>
        </p:nvSpPr>
        <p:spPr bwMode="auto">
          <a:xfrm>
            <a:off x="8102600" y="540385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33400" y="2514600"/>
          <a:ext cx="8610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Document" r:id="rId3" imgW="5643880" imgH="1249680" progId="Word.Document.8">
                  <p:embed/>
                </p:oleObj>
              </mc:Choice>
              <mc:Fallback>
                <p:oleObj name="Document" r:id="rId3" imgW="5643880" imgH="1249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610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533400" y="1981200"/>
            <a:ext cx="7477125" cy="3238500"/>
            <a:chOff x="336" y="1056"/>
            <a:chExt cx="4710" cy="2040"/>
          </a:xfrm>
        </p:grpSpPr>
        <p:sp>
          <p:nvSpPr>
            <p:cNvPr id="43013" name="Text Box 4"/>
            <p:cNvSpPr txBox="1">
              <a:spLocks noChangeArrowheads="1"/>
            </p:cNvSpPr>
            <p:nvPr/>
          </p:nvSpPr>
          <p:spPr bwMode="auto">
            <a:xfrm>
              <a:off x="336" y="1056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PEGAWAI_DEPT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14" name="Freeform 5"/>
            <p:cNvSpPr>
              <a:spLocks/>
            </p:cNvSpPr>
            <p:nvPr/>
          </p:nvSpPr>
          <p:spPr bwMode="auto">
            <a:xfrm>
              <a:off x="672" y="2497"/>
              <a:ext cx="819" cy="194"/>
            </a:xfrm>
            <a:custGeom>
              <a:avLst/>
              <a:gdLst>
                <a:gd name="T0" fmla="*/ 819 w 819"/>
                <a:gd name="T1" fmla="*/ 194 h 194"/>
                <a:gd name="T2" fmla="*/ 819 w 819"/>
                <a:gd name="T3" fmla="*/ 191 h 194"/>
                <a:gd name="T4" fmla="*/ 1 w 819"/>
                <a:gd name="T5" fmla="*/ 191 h 194"/>
                <a:gd name="T6" fmla="*/ 0 w 819"/>
                <a:gd name="T7" fmla="*/ 0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9"/>
                <a:gd name="T13" fmla="*/ 0 h 194"/>
                <a:gd name="T14" fmla="*/ 819 w 819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9" h="194">
                  <a:moveTo>
                    <a:pt x="819" y="194"/>
                  </a:moveTo>
                  <a:lnTo>
                    <a:pt x="819" y="191"/>
                  </a:lnTo>
                  <a:lnTo>
                    <a:pt x="1" y="19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15" name="Freeform 6"/>
            <p:cNvSpPr>
              <a:spLocks/>
            </p:cNvSpPr>
            <p:nvPr/>
          </p:nvSpPr>
          <p:spPr bwMode="auto">
            <a:xfrm>
              <a:off x="3024" y="2496"/>
              <a:ext cx="480" cy="192"/>
            </a:xfrm>
            <a:custGeom>
              <a:avLst/>
              <a:gdLst>
                <a:gd name="T0" fmla="*/ 0 w 678"/>
                <a:gd name="T1" fmla="*/ 219 h 168"/>
                <a:gd name="T2" fmla="*/ 340 w 678"/>
                <a:gd name="T3" fmla="*/ 219 h 168"/>
                <a:gd name="T4" fmla="*/ 340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16" name="Freeform 7"/>
            <p:cNvSpPr>
              <a:spLocks/>
            </p:cNvSpPr>
            <p:nvPr/>
          </p:nvSpPr>
          <p:spPr bwMode="auto">
            <a:xfrm>
              <a:off x="2160" y="2496"/>
              <a:ext cx="864" cy="192"/>
            </a:xfrm>
            <a:custGeom>
              <a:avLst/>
              <a:gdLst>
                <a:gd name="T0" fmla="*/ 0 w 678"/>
                <a:gd name="T1" fmla="*/ 219 h 168"/>
                <a:gd name="T2" fmla="*/ 1101 w 678"/>
                <a:gd name="T3" fmla="*/ 219 h 168"/>
                <a:gd name="T4" fmla="*/ 1101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17" name="Freeform 8"/>
            <p:cNvSpPr>
              <a:spLocks/>
            </p:cNvSpPr>
            <p:nvPr/>
          </p:nvSpPr>
          <p:spPr bwMode="auto">
            <a:xfrm>
              <a:off x="1488" y="2496"/>
              <a:ext cx="678" cy="192"/>
            </a:xfrm>
            <a:custGeom>
              <a:avLst/>
              <a:gdLst>
                <a:gd name="T0" fmla="*/ 0 w 678"/>
                <a:gd name="T1" fmla="*/ 219 h 168"/>
                <a:gd name="T2" fmla="*/ 678 w 678"/>
                <a:gd name="T3" fmla="*/ 219 h 168"/>
                <a:gd name="T4" fmla="*/ 678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18" name="Freeform 9"/>
            <p:cNvSpPr>
              <a:spLocks/>
            </p:cNvSpPr>
            <p:nvPr/>
          </p:nvSpPr>
          <p:spPr bwMode="auto">
            <a:xfrm>
              <a:off x="3552" y="2496"/>
              <a:ext cx="630" cy="288"/>
            </a:xfrm>
            <a:custGeom>
              <a:avLst/>
              <a:gdLst>
                <a:gd name="T0" fmla="*/ 0 w 678"/>
                <a:gd name="T1" fmla="*/ 494 h 168"/>
                <a:gd name="T2" fmla="*/ 585 w 678"/>
                <a:gd name="T3" fmla="*/ 494 h 168"/>
                <a:gd name="T4" fmla="*/ 585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19" name="Freeform 10"/>
            <p:cNvSpPr>
              <a:spLocks/>
            </p:cNvSpPr>
            <p:nvPr/>
          </p:nvSpPr>
          <p:spPr bwMode="auto">
            <a:xfrm>
              <a:off x="4176" y="2496"/>
              <a:ext cx="870" cy="288"/>
            </a:xfrm>
            <a:custGeom>
              <a:avLst/>
              <a:gdLst>
                <a:gd name="T0" fmla="*/ 0 w 678"/>
                <a:gd name="T1" fmla="*/ 494 h 168"/>
                <a:gd name="T2" fmla="*/ 1116 w 678"/>
                <a:gd name="T3" fmla="*/ 494 h 168"/>
                <a:gd name="T4" fmla="*/ 1116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1392" y="2865"/>
              <a:ext cx="29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  <a:r>
                <a:rPr lang="en-US" altLang="en-US" sz="1800" baseline="30000">
                  <a:latin typeface="Times New Roman" panose="02020603050405020304" pitchFamily="18" charset="0"/>
                </a:rPr>
                <a:t>rd</a:t>
              </a:r>
              <a:r>
                <a:rPr lang="en-US" altLang="en-US" sz="1800">
                  <a:latin typeface="Times New Roman" panose="02020603050405020304" pitchFamily="18" charset="0"/>
                </a:rPr>
                <a:t> NF violation: transitive functional dependency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 flipV="1">
              <a:off x="14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 flipV="1">
              <a:off x="355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sp>
        <p:nvSpPr>
          <p:cNvPr id="43012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Contoh Soal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38200" y="1752600"/>
          <a:ext cx="11353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Document" r:id="rId3" imgW="5643880" imgH="1249680" progId="Word.Document.8">
                  <p:embed/>
                </p:oleObj>
              </mc:Choice>
              <mc:Fallback>
                <p:oleObj name="Document" r:id="rId3" imgW="5643880" imgH="1249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1353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PEGAWAI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22325" y="3771900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DEPARTEMEN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62000" y="4267200"/>
          <a:ext cx="982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Document" r:id="rId5" imgW="5643880" imgH="899160" progId="Word.Document.8">
                  <p:embed/>
                </p:oleObj>
              </mc:Choice>
              <mc:Fallback>
                <p:oleObj name="Document" r:id="rId5" imgW="5643880" imgH="8991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982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Freeform 6"/>
          <p:cNvSpPr>
            <a:spLocks/>
          </p:cNvSpPr>
          <p:nvPr/>
        </p:nvSpPr>
        <p:spPr bwMode="auto">
          <a:xfrm>
            <a:off x="2209800" y="5410200"/>
            <a:ext cx="151765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990600" y="5410200"/>
            <a:ext cx="1212850" cy="228600"/>
          </a:xfrm>
          <a:custGeom>
            <a:avLst/>
            <a:gdLst>
              <a:gd name="T0" fmla="*/ 0 w 764"/>
              <a:gd name="T1" fmla="*/ 239715413 h 218"/>
              <a:gd name="T2" fmla="*/ 1925399375 w 764"/>
              <a:gd name="T3" fmla="*/ 239715413 h 218"/>
              <a:gd name="T4" fmla="*/ 1925399375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990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3200400" y="3352800"/>
            <a:ext cx="151765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4724400" y="3352800"/>
            <a:ext cx="159385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6324600" y="3352800"/>
            <a:ext cx="1136650" cy="228600"/>
          </a:xfrm>
          <a:custGeom>
            <a:avLst/>
            <a:gdLst>
              <a:gd name="T0" fmla="*/ 0 w 764"/>
              <a:gd name="T1" fmla="*/ 239715413 h 218"/>
              <a:gd name="T2" fmla="*/ 1691064427 w 764"/>
              <a:gd name="T3" fmla="*/ 239715413 h 218"/>
              <a:gd name="T4" fmla="*/ 1691064427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1524000" y="3352800"/>
            <a:ext cx="1693863" cy="228600"/>
          </a:xfrm>
          <a:custGeom>
            <a:avLst/>
            <a:gdLst>
              <a:gd name="T0" fmla="*/ 2147483646 w 927"/>
              <a:gd name="T1" fmla="*/ 360383138 h 144"/>
              <a:gd name="T2" fmla="*/ 0 w 927"/>
              <a:gd name="T3" fmla="*/ 362902500 h 144"/>
              <a:gd name="T4" fmla="*/ 0 w 927"/>
              <a:gd name="T5" fmla="*/ 0 h 144"/>
              <a:gd name="T6" fmla="*/ 0 60000 65536"/>
              <a:gd name="T7" fmla="*/ 0 60000 65536"/>
              <a:gd name="T8" fmla="*/ 0 60000 65536"/>
              <a:gd name="T9" fmla="*/ 0 w 927"/>
              <a:gd name="T10" fmla="*/ 0 h 144"/>
              <a:gd name="T11" fmla="*/ 927 w 927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7" h="144">
                <a:moveTo>
                  <a:pt x="927" y="143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32004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5070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Perancangan Database</a:t>
            </a: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2362200" y="3200400"/>
            <a:ext cx="1447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4495800" y="3200400"/>
            <a:ext cx="1447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Logis</a:t>
            </a:r>
          </a:p>
        </p:txBody>
      </p:sp>
      <p:sp>
        <p:nvSpPr>
          <p:cNvPr id="9221" name="AutoShape 1029"/>
          <p:cNvSpPr>
            <a:spLocks noChangeArrowheads="1"/>
          </p:cNvSpPr>
          <p:nvPr/>
        </p:nvSpPr>
        <p:spPr bwMode="auto">
          <a:xfrm>
            <a:off x="7696200" y="2819400"/>
            <a:ext cx="762000" cy="1295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  <p:sp>
        <p:nvSpPr>
          <p:cNvPr id="9222" name="AutoShape 1030"/>
          <p:cNvSpPr>
            <a:spLocks noChangeArrowheads="1"/>
          </p:cNvSpPr>
          <p:nvPr/>
        </p:nvSpPr>
        <p:spPr bwMode="auto">
          <a:xfrm>
            <a:off x="7239000" y="3276600"/>
            <a:ext cx="762000" cy="1295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000">
              <a:solidFill>
                <a:schemeClr val="bg1"/>
              </a:solidFill>
            </a:endParaRPr>
          </a:p>
        </p:txBody>
      </p:sp>
      <p:sp>
        <p:nvSpPr>
          <p:cNvPr id="9223" name="Rectangle 1031"/>
          <p:cNvSpPr>
            <a:spLocks noChangeArrowheads="1"/>
          </p:cNvSpPr>
          <p:nvPr/>
        </p:nvSpPr>
        <p:spPr bwMode="auto">
          <a:xfrm>
            <a:off x="25908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Rectangle 1032"/>
          <p:cNvSpPr>
            <a:spLocks noChangeArrowheads="1"/>
          </p:cNvSpPr>
          <p:nvPr/>
        </p:nvSpPr>
        <p:spPr bwMode="auto">
          <a:xfrm>
            <a:off x="304800" y="24384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Rectangle 1033"/>
          <p:cNvSpPr>
            <a:spLocks noChangeArrowheads="1"/>
          </p:cNvSpPr>
          <p:nvPr/>
        </p:nvSpPr>
        <p:spPr bwMode="auto">
          <a:xfrm>
            <a:off x="304800" y="32004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9226" name="Rectangle 1034"/>
          <p:cNvSpPr>
            <a:spLocks noChangeArrowheads="1"/>
          </p:cNvSpPr>
          <p:nvPr/>
        </p:nvSpPr>
        <p:spPr bwMode="auto">
          <a:xfrm>
            <a:off x="304800" y="4114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9227" name="Rectangle 1035"/>
          <p:cNvSpPr>
            <a:spLocks noChangeArrowheads="1"/>
          </p:cNvSpPr>
          <p:nvPr/>
        </p:nvSpPr>
        <p:spPr bwMode="auto">
          <a:xfrm>
            <a:off x="304800" y="487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Kebutuhan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Konseptual</a:t>
            </a:r>
          </a:p>
        </p:txBody>
      </p:sp>
      <p:sp>
        <p:nvSpPr>
          <p:cNvPr id="9228" name="Text Box 1036"/>
          <p:cNvSpPr txBox="1">
            <a:spLocks noChangeArrowheads="1"/>
          </p:cNvSpPr>
          <p:nvPr/>
        </p:nvSpPr>
        <p:spPr bwMode="auto">
          <a:xfrm>
            <a:off x="28194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1</a:t>
            </a:r>
          </a:p>
        </p:txBody>
      </p:sp>
      <p:sp>
        <p:nvSpPr>
          <p:cNvPr id="9229" name="Text Box 1037"/>
          <p:cNvSpPr txBox="1">
            <a:spLocks noChangeArrowheads="1"/>
          </p:cNvSpPr>
          <p:nvPr/>
        </p:nvSpPr>
        <p:spPr bwMode="auto">
          <a:xfrm>
            <a:off x="533400" y="22066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1</a:t>
            </a:r>
          </a:p>
        </p:txBody>
      </p:sp>
      <p:sp>
        <p:nvSpPr>
          <p:cNvPr id="9230" name="Text Box 1038"/>
          <p:cNvSpPr txBox="1">
            <a:spLocks noChangeArrowheads="1"/>
          </p:cNvSpPr>
          <p:nvPr/>
        </p:nvSpPr>
        <p:spPr bwMode="auto">
          <a:xfrm>
            <a:off x="43434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2</a:t>
            </a:r>
          </a:p>
        </p:txBody>
      </p:sp>
      <p:sp>
        <p:nvSpPr>
          <p:cNvPr id="9231" name="Text Box 1039"/>
          <p:cNvSpPr txBox="1">
            <a:spLocks noChangeArrowheads="1"/>
          </p:cNvSpPr>
          <p:nvPr/>
        </p:nvSpPr>
        <p:spPr bwMode="auto">
          <a:xfrm>
            <a:off x="59436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3</a:t>
            </a:r>
          </a:p>
        </p:txBody>
      </p:sp>
      <p:sp>
        <p:nvSpPr>
          <p:cNvPr id="9232" name="Text Box 1040"/>
          <p:cNvSpPr txBox="1">
            <a:spLocks noChangeArrowheads="1"/>
          </p:cNvSpPr>
          <p:nvPr/>
        </p:nvSpPr>
        <p:spPr bwMode="auto">
          <a:xfrm>
            <a:off x="7543800" y="15208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4</a:t>
            </a:r>
          </a:p>
        </p:txBody>
      </p:sp>
      <p:sp>
        <p:nvSpPr>
          <p:cNvPr id="9233" name="Text Box 1041"/>
          <p:cNvSpPr txBox="1">
            <a:spLocks noChangeArrowheads="1"/>
          </p:cNvSpPr>
          <p:nvPr/>
        </p:nvSpPr>
        <p:spPr bwMode="auto">
          <a:xfrm>
            <a:off x="457200" y="29686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2</a:t>
            </a:r>
          </a:p>
        </p:txBody>
      </p:sp>
      <p:sp>
        <p:nvSpPr>
          <p:cNvPr id="9234" name="Text Box 1042"/>
          <p:cNvSpPr txBox="1">
            <a:spLocks noChangeArrowheads="1"/>
          </p:cNvSpPr>
          <p:nvPr/>
        </p:nvSpPr>
        <p:spPr bwMode="auto">
          <a:xfrm>
            <a:off x="457200" y="38830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3</a:t>
            </a:r>
          </a:p>
        </p:txBody>
      </p:sp>
      <p:sp>
        <p:nvSpPr>
          <p:cNvPr id="9235" name="Text Box 1043"/>
          <p:cNvSpPr txBox="1">
            <a:spLocks noChangeArrowheads="1"/>
          </p:cNvSpPr>
          <p:nvPr/>
        </p:nvSpPr>
        <p:spPr bwMode="auto">
          <a:xfrm>
            <a:off x="457200" y="4645025"/>
            <a:ext cx="833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Aplikasi 4</a:t>
            </a:r>
          </a:p>
        </p:txBody>
      </p:sp>
      <p:sp>
        <p:nvSpPr>
          <p:cNvPr id="9236" name="Rectangle 1044"/>
          <p:cNvSpPr>
            <a:spLocks noChangeArrowheads="1"/>
          </p:cNvSpPr>
          <p:nvPr/>
        </p:nvSpPr>
        <p:spPr bwMode="auto">
          <a:xfrm>
            <a:off x="73914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9237" name="Rectangle 1045"/>
          <p:cNvSpPr>
            <a:spLocks noChangeArrowheads="1"/>
          </p:cNvSpPr>
          <p:nvPr/>
        </p:nvSpPr>
        <p:spPr bwMode="auto">
          <a:xfrm>
            <a:off x="57912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9238" name="Rectangle 1046"/>
          <p:cNvSpPr>
            <a:spLocks noChangeArrowheads="1"/>
          </p:cNvSpPr>
          <p:nvPr/>
        </p:nvSpPr>
        <p:spPr bwMode="auto">
          <a:xfrm>
            <a:off x="4191000" y="1752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Model</a:t>
            </a:r>
          </a:p>
          <a:p>
            <a:pPr algn="ctr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Eksternal</a:t>
            </a:r>
          </a:p>
        </p:txBody>
      </p:sp>
      <p:sp>
        <p:nvSpPr>
          <p:cNvPr id="9239" name="Line 1047"/>
          <p:cNvSpPr>
            <a:spLocks noChangeShapeType="1"/>
          </p:cNvSpPr>
          <p:nvPr/>
        </p:nvSpPr>
        <p:spPr bwMode="auto">
          <a:xfrm>
            <a:off x="1676400" y="2667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0" name="Line 1048"/>
          <p:cNvSpPr>
            <a:spLocks noChangeShapeType="1"/>
          </p:cNvSpPr>
          <p:nvPr/>
        </p:nvSpPr>
        <p:spPr bwMode="auto">
          <a:xfrm>
            <a:off x="1676400" y="3429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1" name="Line 1049"/>
          <p:cNvSpPr>
            <a:spLocks noChangeShapeType="1"/>
          </p:cNvSpPr>
          <p:nvPr/>
        </p:nvSpPr>
        <p:spPr bwMode="auto">
          <a:xfrm flipV="1">
            <a:off x="1676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2" name="Line 1050"/>
          <p:cNvSpPr>
            <a:spLocks noChangeShapeType="1"/>
          </p:cNvSpPr>
          <p:nvPr/>
        </p:nvSpPr>
        <p:spPr bwMode="auto">
          <a:xfrm flipV="1">
            <a:off x="1676400" y="38862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3" name="Line 1051"/>
          <p:cNvSpPr>
            <a:spLocks noChangeShapeType="1"/>
          </p:cNvSpPr>
          <p:nvPr/>
        </p:nvSpPr>
        <p:spPr bwMode="auto">
          <a:xfrm>
            <a:off x="3810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4" name="Line 1052"/>
          <p:cNvSpPr>
            <a:spLocks noChangeShapeType="1"/>
          </p:cNvSpPr>
          <p:nvPr/>
        </p:nvSpPr>
        <p:spPr bwMode="auto">
          <a:xfrm>
            <a:off x="59436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5" name="Line 1053"/>
          <p:cNvSpPr>
            <a:spLocks noChangeShapeType="1"/>
          </p:cNvSpPr>
          <p:nvPr/>
        </p:nvSpPr>
        <p:spPr bwMode="auto">
          <a:xfrm>
            <a:off x="6477000" y="2667000"/>
            <a:ext cx="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6" name="Line 1054"/>
          <p:cNvSpPr>
            <a:spLocks noChangeShapeType="1"/>
          </p:cNvSpPr>
          <p:nvPr/>
        </p:nvSpPr>
        <p:spPr bwMode="auto">
          <a:xfrm>
            <a:off x="4191000" y="2743200"/>
            <a:ext cx="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7" name="Text Box 1055"/>
          <p:cNvSpPr txBox="1">
            <a:spLocks noChangeArrowheads="1"/>
          </p:cNvSpPr>
          <p:nvPr/>
        </p:nvSpPr>
        <p:spPr bwMode="auto">
          <a:xfrm>
            <a:off x="7315200" y="3260725"/>
            <a:ext cx="152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Model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9248" name="Line 1056"/>
          <p:cNvSpPr>
            <a:spLocks noChangeShapeType="1"/>
          </p:cNvSpPr>
          <p:nvPr/>
        </p:nvSpPr>
        <p:spPr bwMode="auto">
          <a:xfrm flipH="1" flipV="1">
            <a:off x="3276600" y="22098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49" name="Line 1057"/>
          <p:cNvSpPr>
            <a:spLocks noChangeShapeType="1"/>
          </p:cNvSpPr>
          <p:nvPr/>
        </p:nvSpPr>
        <p:spPr bwMode="auto">
          <a:xfrm flipH="1" flipV="1">
            <a:off x="4876800" y="22098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50" name="Line 1058"/>
          <p:cNvSpPr>
            <a:spLocks noChangeShapeType="1"/>
          </p:cNvSpPr>
          <p:nvPr/>
        </p:nvSpPr>
        <p:spPr bwMode="auto">
          <a:xfrm flipV="1">
            <a:off x="5181600" y="2209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51" name="Line 1059"/>
          <p:cNvSpPr>
            <a:spLocks noChangeShapeType="1"/>
          </p:cNvSpPr>
          <p:nvPr/>
        </p:nvSpPr>
        <p:spPr bwMode="auto">
          <a:xfrm flipV="1">
            <a:off x="5181600" y="22098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52" name="AutoShape 1060"/>
          <p:cNvSpPr>
            <a:spLocks noChangeArrowheads="1"/>
          </p:cNvSpPr>
          <p:nvPr/>
        </p:nvSpPr>
        <p:spPr bwMode="auto">
          <a:xfrm>
            <a:off x="5000625" y="4953000"/>
            <a:ext cx="485775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33400" y="2286000"/>
          <a:ext cx="9067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Document" r:id="rId3" imgW="5641340" imgH="1016000" progId="Word.Document.8">
                  <p:embed/>
                </p:oleObj>
              </mc:Choice>
              <mc:Fallback>
                <p:oleObj name="Document" r:id="rId3" imgW="5641340" imgH="101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9067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Freeform 3"/>
          <p:cNvSpPr>
            <a:spLocks/>
          </p:cNvSpPr>
          <p:nvPr/>
        </p:nvSpPr>
        <p:spPr bwMode="auto">
          <a:xfrm>
            <a:off x="990600" y="3810000"/>
            <a:ext cx="1143000" cy="457200"/>
          </a:xfrm>
          <a:custGeom>
            <a:avLst/>
            <a:gdLst>
              <a:gd name="T0" fmla="*/ 0 w 730"/>
              <a:gd name="T1" fmla="*/ 78150334 h 237"/>
              <a:gd name="T2" fmla="*/ 7354344 w 730"/>
              <a:gd name="T3" fmla="*/ 881990886 h 237"/>
              <a:gd name="T4" fmla="*/ 1789656164 w 730"/>
              <a:gd name="T5" fmla="*/ 881990886 h 237"/>
              <a:gd name="T6" fmla="*/ 1789656164 w 730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30"/>
              <a:gd name="T13" fmla="*/ 0 h 237"/>
              <a:gd name="T14" fmla="*/ 730 w 730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0" h="237">
                <a:moveTo>
                  <a:pt x="0" y="21"/>
                </a:moveTo>
                <a:lnTo>
                  <a:pt x="3" y="237"/>
                </a:lnTo>
                <a:lnTo>
                  <a:pt x="730" y="237"/>
                </a:lnTo>
                <a:lnTo>
                  <a:pt x="7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2149475" y="3810000"/>
            <a:ext cx="1212850" cy="457200"/>
          </a:xfrm>
          <a:custGeom>
            <a:avLst/>
            <a:gdLst>
              <a:gd name="T0" fmla="*/ 0 w 764"/>
              <a:gd name="T1" fmla="*/ 958861651 h 218"/>
              <a:gd name="T2" fmla="*/ 1925399375 w 764"/>
              <a:gd name="T3" fmla="*/ 958861651 h 218"/>
              <a:gd name="T4" fmla="*/ 1925399375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3352800" y="3810000"/>
            <a:ext cx="1676400" cy="457200"/>
          </a:xfrm>
          <a:custGeom>
            <a:avLst/>
            <a:gdLst>
              <a:gd name="T0" fmla="*/ 0 w 764"/>
              <a:gd name="T1" fmla="*/ 958861651 h 218"/>
              <a:gd name="T2" fmla="*/ 2147483646 w 764"/>
              <a:gd name="T3" fmla="*/ 958861651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5029200" y="3810000"/>
            <a:ext cx="1212850" cy="457200"/>
          </a:xfrm>
          <a:custGeom>
            <a:avLst/>
            <a:gdLst>
              <a:gd name="T0" fmla="*/ 0 w 764"/>
              <a:gd name="T1" fmla="*/ 958861651 h 218"/>
              <a:gd name="T2" fmla="*/ 1925399375 w 764"/>
              <a:gd name="T3" fmla="*/ 958861651 h 218"/>
              <a:gd name="T4" fmla="*/ 1925399375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6248400" y="3810000"/>
            <a:ext cx="1212850" cy="457200"/>
          </a:xfrm>
          <a:custGeom>
            <a:avLst/>
            <a:gdLst>
              <a:gd name="T0" fmla="*/ 0 w 764"/>
              <a:gd name="T1" fmla="*/ 958861651 h 218"/>
              <a:gd name="T2" fmla="*/ 1925399375 w 764"/>
              <a:gd name="T3" fmla="*/ 958861651 h 218"/>
              <a:gd name="T4" fmla="*/ 1925399375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438400" y="4495800"/>
            <a:ext cx="458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2nd NF violation: partial functional dependency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09600" y="17526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PEG_PROYEK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609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Contoh Soal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295400" y="1524000"/>
          <a:ext cx="883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Document" r:id="rId3" imgW="5641340" imgH="782320" progId="Word.Document.8">
                  <p:embed/>
                </p:oleObj>
              </mc:Choice>
              <mc:Fallback>
                <p:oleObj name="Document" r:id="rId3" imgW="5641340" imgH="782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883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95400" y="2895600"/>
          <a:ext cx="94519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Document" r:id="rId5" imgW="5643880" imgH="1016000" progId="Word.Document.8">
                  <p:embed/>
                </p:oleObj>
              </mc:Choice>
              <mc:Fallback>
                <p:oleObj name="Document" r:id="rId5" imgW="5643880" imgH="1016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94519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295400" y="4876800"/>
          <a:ext cx="868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Document" r:id="rId7" imgW="5643880" imgH="782320" progId="Word.Document.8">
                  <p:embed/>
                </p:oleObj>
              </mc:Choice>
              <mc:Fallback>
                <p:oleObj name="Document" r:id="rId7" imgW="5643880" imgH="7823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868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Freeform 5"/>
          <p:cNvSpPr>
            <a:spLocks/>
          </p:cNvSpPr>
          <p:nvPr/>
        </p:nvSpPr>
        <p:spPr bwMode="auto">
          <a:xfrm>
            <a:off x="1828800" y="4191000"/>
            <a:ext cx="1066800" cy="228600"/>
          </a:xfrm>
          <a:custGeom>
            <a:avLst/>
            <a:gdLst>
              <a:gd name="T0" fmla="*/ 0 w 730"/>
              <a:gd name="T1" fmla="*/ 19538066 h 237"/>
              <a:gd name="T2" fmla="*/ 6406645 w 730"/>
              <a:gd name="T3" fmla="*/ 220497722 h 237"/>
              <a:gd name="T4" fmla="*/ 1558989370 w 730"/>
              <a:gd name="T5" fmla="*/ 220497722 h 237"/>
              <a:gd name="T6" fmla="*/ 1558989370 w 730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30"/>
              <a:gd name="T13" fmla="*/ 0 h 237"/>
              <a:gd name="T14" fmla="*/ 730 w 730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0" h="237">
                <a:moveTo>
                  <a:pt x="0" y="21"/>
                </a:moveTo>
                <a:lnTo>
                  <a:pt x="3" y="237"/>
                </a:lnTo>
                <a:lnTo>
                  <a:pt x="730" y="237"/>
                </a:lnTo>
                <a:lnTo>
                  <a:pt x="7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0" name="Freeform 6"/>
          <p:cNvSpPr>
            <a:spLocks/>
          </p:cNvSpPr>
          <p:nvPr/>
        </p:nvSpPr>
        <p:spPr bwMode="auto">
          <a:xfrm>
            <a:off x="2895600" y="4191000"/>
            <a:ext cx="129540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1676400" y="5943600"/>
            <a:ext cx="129540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2971800" y="5943600"/>
            <a:ext cx="129540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16764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4" name="Freeform 10"/>
          <p:cNvSpPr>
            <a:spLocks/>
          </p:cNvSpPr>
          <p:nvPr/>
        </p:nvSpPr>
        <p:spPr bwMode="auto">
          <a:xfrm>
            <a:off x="3124200" y="2514600"/>
            <a:ext cx="1066800" cy="228600"/>
          </a:xfrm>
          <a:custGeom>
            <a:avLst/>
            <a:gdLst>
              <a:gd name="T0" fmla="*/ 0 w 764"/>
              <a:gd name="T1" fmla="*/ 239715413 h 218"/>
              <a:gd name="T2" fmla="*/ 1489610262 w 764"/>
              <a:gd name="T3" fmla="*/ 239715413 h 218"/>
              <a:gd name="T4" fmla="*/ 1489610262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5" name="Freeform 11"/>
          <p:cNvSpPr>
            <a:spLocks/>
          </p:cNvSpPr>
          <p:nvPr/>
        </p:nvSpPr>
        <p:spPr bwMode="auto">
          <a:xfrm>
            <a:off x="4191000" y="2514600"/>
            <a:ext cx="1593850" cy="228600"/>
          </a:xfrm>
          <a:custGeom>
            <a:avLst/>
            <a:gdLst>
              <a:gd name="T0" fmla="*/ 0 w 764"/>
              <a:gd name="T1" fmla="*/ 239715413 h 218"/>
              <a:gd name="T2" fmla="*/ 2147483646 w 764"/>
              <a:gd name="T3" fmla="*/ 239715413 h 218"/>
              <a:gd name="T4" fmla="*/ 2147483646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6" name="Freeform 12"/>
          <p:cNvSpPr>
            <a:spLocks/>
          </p:cNvSpPr>
          <p:nvPr/>
        </p:nvSpPr>
        <p:spPr bwMode="auto">
          <a:xfrm>
            <a:off x="1447800" y="2514600"/>
            <a:ext cx="1693863" cy="228600"/>
          </a:xfrm>
          <a:custGeom>
            <a:avLst/>
            <a:gdLst>
              <a:gd name="T0" fmla="*/ 2147483646 w 927"/>
              <a:gd name="T1" fmla="*/ 360383138 h 144"/>
              <a:gd name="T2" fmla="*/ 0 w 927"/>
              <a:gd name="T3" fmla="*/ 362902500 h 144"/>
              <a:gd name="T4" fmla="*/ 0 w 927"/>
              <a:gd name="T5" fmla="*/ 0 h 144"/>
              <a:gd name="T6" fmla="*/ 0 60000 65536"/>
              <a:gd name="T7" fmla="*/ 0 60000 65536"/>
              <a:gd name="T8" fmla="*/ 0 60000 65536"/>
              <a:gd name="T9" fmla="*/ 0 w 927"/>
              <a:gd name="T10" fmla="*/ 0 h 144"/>
              <a:gd name="T11" fmla="*/ 927 w 927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7" h="144">
                <a:moveTo>
                  <a:pt x="927" y="143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31242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34000" y="5257800"/>
            <a:ext cx="105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PROYEK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486400" y="3352800"/>
            <a:ext cx="882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TUGAS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6461125" y="1890713"/>
            <a:ext cx="1176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PEGAWAI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7121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Latihan Normalisasi</a:t>
            </a:r>
            <a:endParaRPr lang="en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8790142" cy="36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 dilakukan untuk menghindari anomali dalam memasukkan, mengubah dan menghapus data</a:t>
            </a:r>
          </a:p>
          <a:p>
            <a:pPr eaLnBrk="1" hangingPunct="1"/>
            <a:r>
              <a:rPr lang="en-US" altLang="en-US" smtClean="0"/>
              <a:t>Tetapi, database yang ternormalisasi penuh belum tentu merupakan implementasi yang paling efisien dan efektif</a:t>
            </a:r>
          </a:p>
          <a:p>
            <a:pPr eaLnBrk="1" hangingPunct="1"/>
            <a:r>
              <a:rPr lang="en-US" altLang="en-US" smtClean="0"/>
              <a:t>Denormalisasi sering digunakan untuk meningkatkan efisiensi pemrosesan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Umumnya dilakukan untuk meningkatkan kecepatan (kinerja) query</a:t>
            </a:r>
          </a:p>
          <a:p>
            <a:pPr eaLnBrk="1" hangingPunct="1"/>
            <a:r>
              <a:rPr lang="en-US" altLang="en-US" smtClean="0"/>
              <a:t>Kecepatan query meningkat dengan kerugian meningkatnya kompleksitas/ kesulitan dalam pemasukan, pengubahan dan penghapusan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 Ke bawah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600200" y="1371600"/>
            <a:ext cx="1676400" cy="1803400"/>
            <a:chOff x="1008" y="1104"/>
            <a:chExt cx="1056" cy="1104"/>
          </a:xfrm>
        </p:grpSpPr>
        <p:sp>
          <p:nvSpPr>
            <p:cNvPr id="50204" name="Text Box 5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10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Pelanggan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u="sng">
                  <a:latin typeface="Times New Roman" panose="02020603050405020304" pitchFamily="18" charset="0"/>
                </a:rPr>
                <a:t>ID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Alamat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Nama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Telepon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5" name="Line 6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1371600" y="3810000"/>
            <a:ext cx="2133600" cy="2168525"/>
            <a:chOff x="1008" y="1104"/>
            <a:chExt cx="1056" cy="1366"/>
          </a:xfrm>
        </p:grpSpPr>
        <p:sp>
          <p:nvSpPr>
            <p:cNvPr id="5020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36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Order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u="sng">
                  <a:latin typeface="Times New Roman" panose="02020603050405020304" pitchFamily="18" charset="0"/>
                </a:rPr>
                <a:t>Order No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Order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Kirim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Tagihan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ID Pelanggan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203" name="Line 9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50181" name="Group 10"/>
          <p:cNvGrpSpPr>
            <a:grpSpLocks/>
          </p:cNvGrpSpPr>
          <p:nvPr/>
        </p:nvGrpSpPr>
        <p:grpSpPr bwMode="auto">
          <a:xfrm>
            <a:off x="2362200" y="3200400"/>
            <a:ext cx="152400" cy="609600"/>
            <a:chOff x="1488" y="2256"/>
            <a:chExt cx="96" cy="384"/>
          </a:xfrm>
        </p:grpSpPr>
        <p:sp>
          <p:nvSpPr>
            <p:cNvPr id="50197" name="Line 11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98" name="Line 12"/>
            <p:cNvSpPr>
              <a:spLocks noChangeShapeType="1"/>
            </p:cNvSpPr>
            <p:nvPr/>
          </p:nvSpPr>
          <p:spPr bwMode="auto">
            <a:xfrm flipH="1">
              <a:off x="1488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99" name="Line 13"/>
            <p:cNvSpPr>
              <a:spLocks noChangeShapeType="1"/>
            </p:cNvSpPr>
            <p:nvPr/>
          </p:nvSpPr>
          <p:spPr bwMode="auto">
            <a:xfrm>
              <a:off x="1536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200" name="Line 14"/>
            <p:cNvSpPr>
              <a:spLocks noChangeShapeType="1"/>
            </p:cNvSpPr>
            <p:nvPr/>
          </p:nvSpPr>
          <p:spPr bwMode="auto">
            <a:xfrm>
              <a:off x="1488" y="23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201" name="Oval 15"/>
            <p:cNvSpPr>
              <a:spLocks noChangeArrowheads="1"/>
            </p:cNvSpPr>
            <p:nvPr/>
          </p:nvSpPr>
          <p:spPr bwMode="auto">
            <a:xfrm>
              <a:off x="1488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</p:grpSp>
      <p:sp>
        <p:nvSpPr>
          <p:cNvPr id="50182" name="Text Box 16"/>
          <p:cNvSpPr txBox="1">
            <a:spLocks noChangeArrowheads="1"/>
          </p:cNvSpPr>
          <p:nvPr/>
        </p:nvSpPr>
        <p:spPr bwMode="auto">
          <a:xfrm>
            <a:off x="228600" y="14478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Sebelum: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0183" name="Group 18"/>
          <p:cNvGrpSpPr>
            <a:grpSpLocks/>
          </p:cNvGrpSpPr>
          <p:nvPr/>
        </p:nvGrpSpPr>
        <p:grpSpPr bwMode="auto">
          <a:xfrm>
            <a:off x="6096000" y="1371600"/>
            <a:ext cx="1676400" cy="1803400"/>
            <a:chOff x="3840" y="1152"/>
            <a:chExt cx="1056" cy="1136"/>
          </a:xfrm>
        </p:grpSpPr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840" y="1152"/>
              <a:ext cx="1056" cy="113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Pelanggan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u="sng">
                  <a:latin typeface="Times New Roman" panose="02020603050405020304" pitchFamily="18" charset="0"/>
                </a:rPr>
                <a:t>ID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Alamat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Nama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Telepon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3840" y="13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50184" name="Group 21"/>
          <p:cNvGrpSpPr>
            <a:grpSpLocks/>
          </p:cNvGrpSpPr>
          <p:nvPr/>
        </p:nvGrpSpPr>
        <p:grpSpPr bwMode="auto">
          <a:xfrm>
            <a:off x="5943600" y="3810000"/>
            <a:ext cx="2133600" cy="2533650"/>
            <a:chOff x="1008" y="1104"/>
            <a:chExt cx="1056" cy="1596"/>
          </a:xfrm>
        </p:grpSpPr>
        <p:sp>
          <p:nvSpPr>
            <p:cNvPr id="50193" name="Text Box 22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59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Order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u="sng">
                  <a:latin typeface="Times New Roman" panose="02020603050405020304" pitchFamily="18" charset="0"/>
                </a:rPr>
                <a:t>Order No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Order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Kirim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Tanggal Tagihan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ID Pelanggan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Nama Pelanggan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94" name="Line 23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50185" name="Group 24"/>
          <p:cNvGrpSpPr>
            <a:grpSpLocks/>
          </p:cNvGrpSpPr>
          <p:nvPr/>
        </p:nvGrpSpPr>
        <p:grpSpPr bwMode="auto">
          <a:xfrm>
            <a:off x="6858000" y="3200400"/>
            <a:ext cx="152400" cy="609600"/>
            <a:chOff x="1488" y="2256"/>
            <a:chExt cx="96" cy="384"/>
          </a:xfrm>
        </p:grpSpPr>
        <p:sp>
          <p:nvSpPr>
            <p:cNvPr id="50188" name="Line 25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89" name="Line 26"/>
            <p:cNvSpPr>
              <a:spLocks noChangeShapeType="1"/>
            </p:cNvSpPr>
            <p:nvPr/>
          </p:nvSpPr>
          <p:spPr bwMode="auto">
            <a:xfrm flipH="1">
              <a:off x="1488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90" name="Line 27"/>
            <p:cNvSpPr>
              <a:spLocks noChangeShapeType="1"/>
            </p:cNvSpPr>
            <p:nvPr/>
          </p:nvSpPr>
          <p:spPr bwMode="auto">
            <a:xfrm>
              <a:off x="1536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91" name="Line 28"/>
            <p:cNvSpPr>
              <a:spLocks noChangeShapeType="1"/>
            </p:cNvSpPr>
            <p:nvPr/>
          </p:nvSpPr>
          <p:spPr bwMode="auto">
            <a:xfrm>
              <a:off x="1488" y="23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  <p:sp>
          <p:nvSpPr>
            <p:cNvPr id="50192" name="Oval 29"/>
            <p:cNvSpPr>
              <a:spLocks noChangeArrowheads="1"/>
            </p:cNvSpPr>
            <p:nvPr/>
          </p:nvSpPr>
          <p:spPr bwMode="auto">
            <a:xfrm>
              <a:off x="1488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600">
                <a:latin typeface="Verdana" panose="020B0604030504040204" pitchFamily="34" charset="0"/>
              </a:endParaRPr>
            </a:p>
          </p:txBody>
        </p:sp>
      </p:grp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4724400" y="1371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Sesudah: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7" name="Freeform 31"/>
          <p:cNvSpPr>
            <a:spLocks/>
          </p:cNvSpPr>
          <p:nvPr/>
        </p:nvSpPr>
        <p:spPr bwMode="auto">
          <a:xfrm>
            <a:off x="2590800" y="2590800"/>
            <a:ext cx="3276600" cy="3582988"/>
          </a:xfrm>
          <a:custGeom>
            <a:avLst/>
            <a:gdLst>
              <a:gd name="T0" fmla="*/ 0 w 2064"/>
              <a:gd name="T1" fmla="*/ 0 h 2257"/>
              <a:gd name="T2" fmla="*/ 2147483646 w 2064"/>
              <a:gd name="T3" fmla="*/ 5040313 h 2257"/>
              <a:gd name="T4" fmla="*/ 2147483646 w 2064"/>
              <a:gd name="T5" fmla="*/ 2147483646 h 2257"/>
              <a:gd name="T6" fmla="*/ 2147483646 w 2064"/>
              <a:gd name="T7" fmla="*/ 2147483646 h 2257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2257"/>
              <a:gd name="T14" fmla="*/ 2064 w 2064"/>
              <a:gd name="T15" fmla="*/ 2257 h 2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2257">
                <a:moveTo>
                  <a:pt x="0" y="0"/>
                </a:moveTo>
                <a:lnTo>
                  <a:pt x="1244" y="2"/>
                </a:lnTo>
                <a:lnTo>
                  <a:pt x="1244" y="2257"/>
                </a:lnTo>
                <a:lnTo>
                  <a:pt x="2064" y="2256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 Ke atas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5943600" y="1143000"/>
            <a:ext cx="2133600" cy="5080000"/>
            <a:chOff x="3408" y="1056"/>
            <a:chExt cx="1344" cy="3200"/>
          </a:xfrm>
        </p:grpSpPr>
        <p:grpSp>
          <p:nvGrpSpPr>
            <p:cNvPr id="51220" name="Group 4"/>
            <p:cNvGrpSpPr>
              <a:grpSpLocks/>
            </p:cNvGrpSpPr>
            <p:nvPr/>
          </p:nvGrpSpPr>
          <p:grpSpPr bwMode="auto">
            <a:xfrm>
              <a:off x="3408" y="1056"/>
              <a:ext cx="1344" cy="1826"/>
              <a:chOff x="1008" y="1104"/>
              <a:chExt cx="1056" cy="1826"/>
            </a:xfrm>
          </p:grpSpPr>
          <p:sp>
            <p:nvSpPr>
              <p:cNvPr id="51230" name="Text Box 5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82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Order  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 u="sng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Order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Kirim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Tagihan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ID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Nama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Total Tagihan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1" name="Line 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51221" name="Group 7"/>
            <p:cNvGrpSpPr>
              <a:grpSpLocks/>
            </p:cNvGrpSpPr>
            <p:nvPr/>
          </p:nvGrpSpPr>
          <p:grpSpPr bwMode="auto">
            <a:xfrm>
              <a:off x="3552" y="3120"/>
              <a:ext cx="1056" cy="1136"/>
              <a:chOff x="1008" y="1104"/>
              <a:chExt cx="1056" cy="1103"/>
            </a:xfrm>
          </p:grpSpPr>
          <p:sp>
            <p:nvSpPr>
              <p:cNvPr id="51228" name="Text Box 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Item Order</a:t>
                </a:r>
                <a:endParaRPr lang="en-US" altLang="en-US" sz="2000" u="sng">
                  <a:latin typeface="Times New Roman" panose="02020603050405020304" pitchFamily="18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No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Harga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Jumlah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9" name="Line 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51222" name="Group 10"/>
            <p:cNvGrpSpPr>
              <a:grpSpLocks/>
            </p:cNvGrpSpPr>
            <p:nvPr/>
          </p:nvGrpSpPr>
          <p:grpSpPr bwMode="auto">
            <a:xfrm>
              <a:off x="4032" y="2880"/>
              <a:ext cx="48" cy="240"/>
              <a:chOff x="1488" y="2256"/>
              <a:chExt cx="96" cy="384"/>
            </a:xfrm>
          </p:grpSpPr>
          <p:sp>
            <p:nvSpPr>
              <p:cNvPr id="51223" name="Line 11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24" name="Line 12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25" name="Line 1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26" name="Line 1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27" name="Oval 15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id-ID" altLang="en-US" sz="16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1204" name="Group 16"/>
          <p:cNvGrpSpPr>
            <a:grpSpLocks/>
          </p:cNvGrpSpPr>
          <p:nvPr/>
        </p:nvGrpSpPr>
        <p:grpSpPr bwMode="auto">
          <a:xfrm>
            <a:off x="1828800" y="1168400"/>
            <a:ext cx="2133600" cy="4775200"/>
            <a:chOff x="816" y="1104"/>
            <a:chExt cx="1344" cy="3008"/>
          </a:xfrm>
        </p:grpSpPr>
        <p:grpSp>
          <p:nvGrpSpPr>
            <p:cNvPr id="51208" name="Group 17"/>
            <p:cNvGrpSpPr>
              <a:grpSpLocks/>
            </p:cNvGrpSpPr>
            <p:nvPr/>
          </p:nvGrpSpPr>
          <p:grpSpPr bwMode="auto">
            <a:xfrm>
              <a:off x="816" y="1104"/>
              <a:ext cx="1344" cy="1596"/>
              <a:chOff x="1008" y="1104"/>
              <a:chExt cx="1056" cy="1596"/>
            </a:xfrm>
          </p:grpSpPr>
          <p:sp>
            <p:nvSpPr>
              <p:cNvPr id="51218" name="Text Box 1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59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Order  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 u="sng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Order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Kirim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Tagihan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ID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Nama Pelanggan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51209" name="Group 20"/>
            <p:cNvGrpSpPr>
              <a:grpSpLocks/>
            </p:cNvGrpSpPr>
            <p:nvPr/>
          </p:nvGrpSpPr>
          <p:grpSpPr bwMode="auto">
            <a:xfrm>
              <a:off x="912" y="2976"/>
              <a:ext cx="1056" cy="1136"/>
              <a:chOff x="1008" y="1104"/>
              <a:chExt cx="1056" cy="1103"/>
            </a:xfrm>
          </p:grpSpPr>
          <p:sp>
            <p:nvSpPr>
              <p:cNvPr id="51216" name="Text Box 21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Item Order</a:t>
                </a:r>
                <a:endParaRPr lang="en-US" altLang="en-US" sz="2000" u="sng">
                  <a:latin typeface="Times New Roman" panose="02020603050405020304" pitchFamily="18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No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Harga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Jumlah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7" name="Line 2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</p:grpSp>
        <p:grpSp>
          <p:nvGrpSpPr>
            <p:cNvPr id="51210" name="Group 23"/>
            <p:cNvGrpSpPr>
              <a:grpSpLocks/>
            </p:cNvGrpSpPr>
            <p:nvPr/>
          </p:nvGrpSpPr>
          <p:grpSpPr bwMode="auto">
            <a:xfrm>
              <a:off x="1392" y="2688"/>
              <a:ext cx="96" cy="288"/>
              <a:chOff x="1488" y="2256"/>
              <a:chExt cx="96" cy="384"/>
            </a:xfrm>
          </p:grpSpPr>
          <p:sp>
            <p:nvSpPr>
              <p:cNvPr id="51211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12" name="Line 25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13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14" name="Line 27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D"/>
              </a:p>
            </p:txBody>
          </p:sp>
          <p:sp>
            <p:nvSpPr>
              <p:cNvPr id="51215" name="Oval 28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id-ID" altLang="en-US" sz="1600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51205" name="Text Box 29"/>
          <p:cNvSpPr txBox="1">
            <a:spLocks noChangeArrowheads="1"/>
          </p:cNvSpPr>
          <p:nvPr/>
        </p:nvSpPr>
        <p:spPr bwMode="auto">
          <a:xfrm>
            <a:off x="381000" y="11430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Sebelum: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6" name="Text Box 30"/>
          <p:cNvSpPr txBox="1">
            <a:spLocks noChangeArrowheads="1"/>
          </p:cNvSpPr>
          <p:nvPr/>
        </p:nvSpPr>
        <p:spPr bwMode="auto">
          <a:xfrm>
            <a:off x="4506913" y="114300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Sesudah: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7" name="Line 31"/>
          <p:cNvSpPr>
            <a:spLocks noChangeShapeType="1"/>
          </p:cNvSpPr>
          <p:nvPr/>
        </p:nvSpPr>
        <p:spPr bwMode="auto">
          <a:xfrm>
            <a:off x="53340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D"/>
          </a:p>
        </p:txBody>
      </p:sp>
      <p:sp>
        <p:nvSpPr>
          <p:cNvPr id="552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altLang="en-US" sz="3200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Rancangan Logis: Pemetaan ke Model Relational</a:t>
            </a:r>
            <a:endParaRPr lang="en-US" altLang="en-US" sz="32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Setiap </a:t>
            </a:r>
            <a:r>
              <a:rPr lang="en-US" altLang="en-US" sz="3600" smtClean="0">
                <a:solidFill>
                  <a:srgbClr val="FF3300"/>
                </a:solidFill>
              </a:rPr>
              <a:t>entitas</a:t>
            </a:r>
            <a:r>
              <a:rPr lang="en-US" altLang="en-US" sz="3600" smtClean="0"/>
              <a:t> dalam diagram ER adalah suatu relasi.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Relasi direpresentasikan sebagai tabel dalam Model Relational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Hubungan antar relasi direpresentasikan dengan kolom (atau </a:t>
            </a:r>
            <a:r>
              <a:rPr lang="en-US" altLang="en-US" sz="3600" i="1" smtClean="0"/>
              <a:t>domain</a:t>
            </a:r>
            <a:r>
              <a:rPr lang="en-US" altLang="en-US" sz="3600" smtClean="0"/>
              <a:t>) yang sama di tabel-tabel yang saling berhubungan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Entitas Biasa</a:t>
            </a:r>
          </a:p>
        </p:txBody>
      </p:sp>
      <p:pic>
        <p:nvPicPr>
          <p:cNvPr id="11267" name="Picture 8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52900"/>
            <a:ext cx="7620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1100"/>
            <a:ext cx="7620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838200" y="1181100"/>
            <a:ext cx="762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762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Atribut Komposit</a:t>
            </a:r>
          </a:p>
        </p:txBody>
      </p:sp>
      <p:pic>
        <p:nvPicPr>
          <p:cNvPr id="12292" name="Picture 7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0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762000" y="1143000"/>
            <a:ext cx="762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48100"/>
            <a:ext cx="762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6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Atribut Multi-nilai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62000" y="990600"/>
            <a:ext cx="762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F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7620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Rancangan Logis: Entitas Lemah</a:t>
            </a:r>
          </a:p>
        </p:txBody>
      </p:sp>
      <p:pic>
        <p:nvPicPr>
          <p:cNvPr id="14340" name="Picture 6" descr="F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00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0" y="914400"/>
            <a:ext cx="762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1633</Words>
  <Application>Microsoft Office PowerPoint</Application>
  <PresentationFormat>On-screen Show (4:3)</PresentationFormat>
  <Paragraphs>719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Courier New</vt:lpstr>
      <vt:lpstr>Futura Md BT</vt:lpstr>
      <vt:lpstr>Times New Roman</vt:lpstr>
      <vt:lpstr>Verdana</vt:lpstr>
      <vt:lpstr>Default Design</vt:lpstr>
      <vt:lpstr>Document</vt:lpstr>
      <vt:lpstr>Rancangan Logis DB</vt:lpstr>
      <vt:lpstr>Pengembangan Model Konsepsual</vt:lpstr>
      <vt:lpstr>Pengembangan Model Konseptual</vt:lpstr>
      <vt:lpstr>Proses Perancangan Database</vt:lpstr>
      <vt:lpstr>Rancangan Logis: Pemetaan ke Model Relational</vt:lpstr>
      <vt:lpstr>Rancangan Logis: Entitas Biasa</vt:lpstr>
      <vt:lpstr>Rancangan Logis: Atribut Komposit</vt:lpstr>
      <vt:lpstr>Rancangan Logis: Atribut Multi-nilai</vt:lpstr>
      <vt:lpstr>Rancangan Logis: Entitas Lemah</vt:lpstr>
      <vt:lpstr>Rancangan Logis: Relasi satu-ke-banyak</vt:lpstr>
      <vt:lpstr>Rancangan Logis: Relasi banyak-ke-banyak</vt:lpstr>
      <vt:lpstr>Rancangan Logis: Relasi satu-ke-satu</vt:lpstr>
      <vt:lpstr>Rancangan Logis: Entitas Asosiatif</vt:lpstr>
      <vt:lpstr>Rancangan Logis: Entitas Asosiatif ber-ID</vt:lpstr>
      <vt:lpstr>Rancangan Logis: Relasi Unary</vt:lpstr>
      <vt:lpstr>Rancangan Logis: Relasi Unary</vt:lpstr>
      <vt:lpstr>Rancangan Logis: Relasi Ternary</vt:lpstr>
      <vt:lpstr>Rancangan Logis: Relasi Subtipe/Supertipe</vt:lpstr>
      <vt:lpstr>Garis Besar Kuliah</vt:lpstr>
      <vt:lpstr>Normalisasi</vt:lpstr>
      <vt:lpstr>Normal Form</vt:lpstr>
      <vt:lpstr>PowerPoint Presentation</vt:lpstr>
      <vt:lpstr>Anomali</vt:lpstr>
      <vt:lpstr>Jenis Anomali</vt:lpstr>
      <vt:lpstr>Relasi Tak-ternormalisir</vt:lpstr>
      <vt:lpstr>Relasi Tak-ternormalisir</vt:lpstr>
      <vt:lpstr>Normal Form Pertama</vt:lpstr>
      <vt:lpstr>Normal Form Pertama</vt:lpstr>
      <vt:lpstr>Normal Form Kedua</vt:lpstr>
      <vt:lpstr>Normal Form Kedua</vt:lpstr>
      <vt:lpstr>Normal Form Kedua</vt:lpstr>
      <vt:lpstr>Normal Form Kedua</vt:lpstr>
      <vt:lpstr>Normal Form Ketiga</vt:lpstr>
      <vt:lpstr>Normal Form Ketiga</vt:lpstr>
      <vt:lpstr>Normal Form Ketiga</vt:lpstr>
      <vt:lpstr>Boyce-Codd Normal Form</vt:lpstr>
      <vt:lpstr>Relasi BCNF</vt:lpstr>
      <vt:lpstr>Contoh Soal</vt:lpstr>
      <vt:lpstr>Normal Form Ketiga</vt:lpstr>
      <vt:lpstr>Contoh Soal</vt:lpstr>
      <vt:lpstr>Normal Form Kedua</vt:lpstr>
      <vt:lpstr>Latihan Normalisasi</vt:lpstr>
      <vt:lpstr>Normalisasi</vt:lpstr>
      <vt:lpstr>Denormalisasi</vt:lpstr>
      <vt:lpstr>Denormalisasi Ke bawah</vt:lpstr>
      <vt:lpstr>Denormalisasi Ke atas</vt:lpstr>
      <vt:lpstr>PowerPoint Presentation</vt:lpstr>
    </vt:vector>
  </TitlesOfParts>
  <Company>MTI-UI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Session 3</dc:title>
  <dc:creator>Budi Yuwono</dc:creator>
  <cp:lastModifiedBy>Achmad Solichin</cp:lastModifiedBy>
  <cp:revision>260</cp:revision>
  <dcterms:created xsi:type="dcterms:W3CDTF">2002-08-26T07:08:49Z</dcterms:created>
  <dcterms:modified xsi:type="dcterms:W3CDTF">2020-10-09T06:45:27Z</dcterms:modified>
</cp:coreProperties>
</file>