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5" r:id="rId3"/>
    <p:sldId id="276" r:id="rId4"/>
    <p:sldId id="277" r:id="rId5"/>
    <p:sldId id="279" r:id="rId6"/>
    <p:sldId id="278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72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11/6/2020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J9TpkWKyU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Physical Data Modelling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smtClean="0"/>
              <a:t>Manajemen Data (CS201) / Manajemen Basisdata (MM550)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Magister </a:t>
            </a:r>
            <a:r>
              <a:rPr lang="en-US" sz="2400" err="1" smtClean="0"/>
              <a:t>Ilmu</a:t>
            </a:r>
            <a:r>
              <a:rPr lang="en-US" sz="2400" smtClean="0"/>
              <a:t> Komputer / Magister Manajemen </a:t>
            </a:r>
            <a:br>
              <a:rPr lang="en-US" sz="2400" smtClean="0"/>
            </a:br>
            <a:r>
              <a:rPr lang="en-US" sz="2400" smtClean="0"/>
              <a:t>Universitas </a:t>
            </a:r>
            <a:r>
              <a:rPr lang="en-US" sz="2400" dirty="0" smtClean="0"/>
              <a:t>Budi </a:t>
            </a:r>
            <a:r>
              <a:rPr lang="en-US" sz="2400" dirty="0" err="1" smtClean="0"/>
              <a:t>Luhur</a:t>
            </a:r>
            <a:endParaRPr lang="id-ID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89"/>
          <a:stretch/>
        </p:blipFill>
        <p:spPr>
          <a:xfrm>
            <a:off x="-221381" y="-881870"/>
            <a:ext cx="12339587" cy="34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7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Format Penyimpanan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648" y="2336873"/>
            <a:ext cx="9437534" cy="35993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smtClean="0"/>
              <a:t>Pemilihan format penyimpanan data untuk setiap atribut (</a:t>
            </a:r>
            <a:r>
              <a:rPr lang="en-US" altLang="en-US" sz="2800" i="1" smtClean="0"/>
              <a:t>field</a:t>
            </a:r>
            <a:r>
              <a:rPr lang="en-US" altLang="en-US" sz="2800" smtClean="0"/>
              <a:t>). DBMS menyediakan satu set tipe-tipe data yang dapat dipilih.</a:t>
            </a:r>
          </a:p>
          <a:p>
            <a:pPr eaLnBrk="1" hangingPunct="1"/>
            <a:r>
              <a:rPr lang="en-US" altLang="en-US" sz="2800" smtClean="0"/>
              <a:t>Tipe (format) data dipilih untuk meminimasi ruang penyimpanan data dan memaksimasi integritas data.</a:t>
            </a:r>
          </a:p>
          <a:p>
            <a:pPr lvl="1" eaLnBrk="1" hangingPunct="1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55619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Tujuan Pemilihan Tipe Data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648" y="2336873"/>
            <a:ext cx="9437534" cy="35993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Minimasi kebutuhan ruang penyimpanan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Merepresentasikan semua nilai yang mungkin untuk atribut tersebut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Menjaga integritas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Memfasilitasi semua operasi manipulasi data</a:t>
            </a:r>
          </a:p>
        </p:txBody>
      </p:sp>
    </p:spTree>
    <p:extLst>
      <p:ext uri="{BB962C8B-B14F-4D97-AF65-F5344CB8AC3E}">
        <p14:creationId xmlns:p14="http://schemas.microsoft.com/office/powerpoint/2010/main" val="11741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Tujuan Pemilihan Tipe Data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398" y="2336873"/>
            <a:ext cx="9456784" cy="359931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Tipe data yang tepat adalah yang dapat merepresentasikan semua nilai yang mungkin (dan menghindari adanya nilai yang ilegal) dari suatu atribut, dengan menggunakan ruang minimal, dan memungkinkan operasi-operasi manipulasi data yang diperlukan (misal operasi numerik, </a:t>
            </a:r>
            <a:r>
              <a:rPr lang="en-US" altLang="en-US" i="1" smtClean="0"/>
              <a:t>string</a:t>
            </a:r>
            <a:r>
              <a:rPr lang="en-US" altLang="en-US" smtClean="0"/>
              <a:t>, dsb)</a:t>
            </a:r>
          </a:p>
        </p:txBody>
      </p:sp>
    </p:spTree>
    <p:extLst>
      <p:ext uri="{BB962C8B-B14F-4D97-AF65-F5344CB8AC3E}">
        <p14:creationId xmlns:p14="http://schemas.microsoft.com/office/powerpoint/2010/main" val="349634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Tipe Data (MS Access)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149" y="2338938"/>
            <a:ext cx="9772851" cy="375706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Numeric</a:t>
            </a:r>
            <a:r>
              <a:rPr lang="en-US" altLang="en-US" sz="2800"/>
              <a:t> (1, 2, 4, 8 bytes, </a:t>
            </a:r>
            <a:r>
              <a:rPr lang="en-US" altLang="en-US" sz="2800" i="1"/>
              <a:t>integer</a:t>
            </a:r>
            <a:r>
              <a:rPr lang="en-US" altLang="en-US" sz="2800"/>
              <a:t> atau </a:t>
            </a:r>
            <a:r>
              <a:rPr lang="en-US" altLang="en-US" sz="2800" i="1"/>
              <a:t>float</a:t>
            </a:r>
            <a:r>
              <a:rPr lang="en-US" altLang="en-US" sz="28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Text</a:t>
            </a:r>
            <a:r>
              <a:rPr lang="en-US" altLang="en-US" sz="2800"/>
              <a:t> (255 karakter max)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Memo</a:t>
            </a:r>
            <a:r>
              <a:rPr lang="en-US" altLang="en-US" sz="2800"/>
              <a:t> (64000 karakter max)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Date/Time</a:t>
            </a:r>
            <a:r>
              <a:rPr lang="en-US" altLang="en-US" sz="2800"/>
              <a:t> (8 byte)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Currency</a:t>
            </a:r>
            <a:r>
              <a:rPr lang="en-US" altLang="en-US" sz="2800"/>
              <a:t> (8 byte, 15 digit + 4 digit desimal)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Autonumber</a:t>
            </a:r>
            <a:r>
              <a:rPr lang="en-US" altLang="en-US" sz="2800"/>
              <a:t> (4 byte)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Yes/No</a:t>
            </a:r>
            <a:r>
              <a:rPr lang="en-US" altLang="en-US" sz="2800"/>
              <a:t> (1 bit)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OLE</a:t>
            </a:r>
            <a:r>
              <a:rPr lang="en-US" altLang="en-US" sz="2800"/>
              <a:t> (dibatasi oleh ketersediaan ruang dalam </a:t>
            </a:r>
            <a:r>
              <a:rPr lang="en-US" altLang="en-US" sz="2800" i="1"/>
              <a:t>disk</a:t>
            </a:r>
            <a:r>
              <a:rPr lang="en-US" altLang="en-US" sz="28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/>
              <a:t>Hyperlinks</a:t>
            </a:r>
            <a:r>
              <a:rPr lang="en-US" altLang="en-US" sz="2800"/>
              <a:t> (s/d 64000 karakter)</a:t>
            </a:r>
          </a:p>
        </p:txBody>
      </p:sp>
    </p:spTree>
    <p:extLst>
      <p:ext uri="{BB962C8B-B14F-4D97-AF65-F5344CB8AC3E}">
        <p14:creationId xmlns:p14="http://schemas.microsoft.com/office/powerpoint/2010/main" val="37640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Penjaminan Integritas Data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Nilai otomatis (</a:t>
            </a:r>
            <a:r>
              <a:rPr lang="en-US" altLang="en-US" i="1" smtClean="0"/>
              <a:t>default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Pengecekan batas-batas nilai</a:t>
            </a:r>
          </a:p>
          <a:p>
            <a:pPr eaLnBrk="1" hangingPunct="1"/>
            <a:r>
              <a:rPr lang="en-US" altLang="en-US" smtClean="0"/>
              <a:t>Pengecekan nilai kosong (</a:t>
            </a:r>
            <a:r>
              <a:rPr lang="en-US" altLang="en-US" i="1" smtClean="0"/>
              <a:t>null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Integritas referensial</a:t>
            </a:r>
          </a:p>
          <a:p>
            <a:pPr eaLnBrk="1" hangingPunct="1"/>
            <a:r>
              <a:rPr lang="en-US" altLang="en-US" smtClean="0"/>
              <a:t>Penanganan data yang tidak lengkap (nilai yang hilang)</a:t>
            </a:r>
          </a:p>
        </p:txBody>
      </p:sp>
    </p:spTree>
    <p:extLst>
      <p:ext uri="{BB962C8B-B14F-4D97-AF65-F5344CB8AC3E}">
        <p14:creationId xmlns:p14="http://schemas.microsoft.com/office/powerpoint/2010/main" val="417946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Rancangan Fisik Record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Secara fisik suatu record adalah sekelompok atribut (</a:t>
            </a:r>
            <a:r>
              <a:rPr lang="en-US" altLang="en-US" i="1" smtClean="0"/>
              <a:t>field</a:t>
            </a:r>
            <a:r>
              <a:rPr lang="en-US" altLang="en-US" smtClean="0"/>
              <a:t>) yang disimpan pada lokasi berdekatan dalam ruang memori dan diakses secara bersamaan sebagai satu kesatuan</a:t>
            </a:r>
          </a:p>
          <a:p>
            <a:pPr eaLnBrk="1" hangingPunct="1"/>
            <a:r>
              <a:rPr lang="en-US" altLang="en-US" smtClean="0"/>
              <a:t>Panjang record tetap atau bervariasi</a:t>
            </a:r>
          </a:p>
        </p:txBody>
      </p:sp>
    </p:spTree>
    <p:extLst>
      <p:ext uri="{BB962C8B-B14F-4D97-AF65-F5344CB8AC3E}">
        <p14:creationId xmlns:p14="http://schemas.microsoft.com/office/powerpoint/2010/main" val="20267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Persyaratan Integritas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21" y="2271562"/>
            <a:ext cx="9987679" cy="3900638"/>
          </a:xfrm>
        </p:spPr>
        <p:txBody>
          <a:bodyPr/>
          <a:lstStyle/>
          <a:p>
            <a:pPr eaLnBrk="1" hangingPunct="1"/>
            <a:r>
              <a:rPr lang="en-US" altLang="en-US" smtClean="0"/>
              <a:t>Persyaratan-2/batasan-2 (constraints) yang harus diberlakukan untuk melindungi database dari inkonsistensi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   Lima jenis persyaratan/batasan:</a:t>
            </a:r>
          </a:p>
          <a:p>
            <a:pPr lvl="1" eaLnBrk="1" hangingPunct="1"/>
            <a:r>
              <a:rPr lang="en-US" altLang="en-US" smtClean="0"/>
              <a:t>Nilai tidak boleh kosong (</a:t>
            </a:r>
            <a:r>
              <a:rPr lang="en-US" altLang="en-US" i="1" smtClean="0"/>
              <a:t>null</a:t>
            </a:r>
            <a:r>
              <a:rPr lang="en-US" altLang="en-US" smtClean="0"/>
              <a:t>)</a:t>
            </a:r>
          </a:p>
          <a:p>
            <a:pPr lvl="1" eaLnBrk="1" hangingPunct="1"/>
            <a:r>
              <a:rPr lang="en-US" altLang="en-US" smtClean="0"/>
              <a:t>Ketentuan domain atribut</a:t>
            </a:r>
          </a:p>
          <a:p>
            <a:pPr lvl="1" eaLnBrk="1" hangingPunct="1"/>
            <a:r>
              <a:rPr lang="en-US" altLang="en-US" smtClean="0"/>
              <a:t>Integritas entitas</a:t>
            </a:r>
          </a:p>
          <a:p>
            <a:pPr lvl="1" eaLnBrk="1" hangingPunct="1"/>
            <a:r>
              <a:rPr lang="en-US" altLang="en-US" smtClean="0"/>
              <a:t>Integritas referensial</a:t>
            </a:r>
          </a:p>
          <a:p>
            <a:pPr lvl="1" eaLnBrk="1" hangingPunct="1"/>
            <a:r>
              <a:rPr lang="en-US" altLang="en-US" smtClean="0"/>
              <a:t>Ketentuan organisasi</a:t>
            </a:r>
          </a:p>
        </p:txBody>
      </p:sp>
    </p:spTree>
    <p:extLst>
      <p:ext uri="{BB962C8B-B14F-4D97-AF65-F5344CB8AC3E}">
        <p14:creationId xmlns:p14="http://schemas.microsoft.com/office/powerpoint/2010/main" val="32345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Nilai Tak Boleh Kosong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Atribut-atribut tertentu tidak sah jika tidak berisi nilai</a:t>
            </a:r>
          </a:p>
          <a:p>
            <a:pPr eaLnBrk="1" hangingPunct="1"/>
            <a:r>
              <a:rPr lang="en-US" altLang="en-US" smtClean="0"/>
              <a:t>Contoh:</a:t>
            </a:r>
          </a:p>
          <a:p>
            <a:pPr lvl="1" eaLnBrk="1" hangingPunct="1"/>
            <a:r>
              <a:rPr lang="en-US" altLang="en-US" smtClean="0"/>
              <a:t>Setiap karyawan harus memiliki status/posisi kerja </a:t>
            </a:r>
          </a:p>
          <a:p>
            <a:pPr lvl="1" eaLnBrk="1" hangingPunct="1"/>
            <a:r>
              <a:rPr lang="en-US" altLang="en-US" smtClean="0"/>
              <a:t>Setiap barang dalam pesanan harus memiliki kode barang</a:t>
            </a:r>
          </a:p>
          <a:p>
            <a:pPr lvl="1" eaLnBrk="1" hangingPunct="1"/>
            <a:r>
              <a:rPr lang="en-US" altLang="en-US" smtClean="0"/>
              <a:t>Dsb.</a:t>
            </a:r>
          </a:p>
        </p:txBody>
      </p:sp>
    </p:spTree>
    <p:extLst>
      <p:ext uri="{BB962C8B-B14F-4D97-AF65-F5344CB8AC3E}">
        <p14:creationId xmlns:p14="http://schemas.microsoft.com/office/powerpoint/2010/main" val="1587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Ketentuan Domain Atribut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Setiap atribut memiliki domain: set nilai-nilai legal/valid untuk atribut tersebut</a:t>
            </a:r>
          </a:p>
          <a:p>
            <a:pPr eaLnBrk="1" hangingPunct="1"/>
            <a:r>
              <a:rPr lang="en-US" altLang="en-US" smtClean="0"/>
              <a:t>Contoh:</a:t>
            </a:r>
          </a:p>
          <a:p>
            <a:pPr lvl="1" eaLnBrk="1" hangingPunct="1"/>
            <a:r>
              <a:rPr lang="en-US" altLang="en-US" smtClean="0"/>
              <a:t>Domain atribut “jenis kelamin” dalam relasi “karyawan” adalah “</a:t>
            </a:r>
            <a:r>
              <a:rPr lang="en-US" altLang="en-US" b="1" smtClean="0">
                <a:latin typeface="Courier New" panose="02070309020205020404" pitchFamily="49" charset="0"/>
              </a:rPr>
              <a:t>L</a:t>
            </a:r>
            <a:r>
              <a:rPr lang="en-US" altLang="en-US" smtClean="0"/>
              <a:t>” atau “</a:t>
            </a:r>
            <a:r>
              <a:rPr lang="en-US" altLang="en-US" b="1" smtClean="0">
                <a:latin typeface="Courier New" panose="02070309020205020404" pitchFamily="49" charset="0"/>
              </a:rPr>
              <a:t>P</a:t>
            </a:r>
            <a:r>
              <a:rPr lang="en-US" altLang="en-US" smtClean="0"/>
              <a:t>”</a:t>
            </a:r>
          </a:p>
          <a:p>
            <a:pPr eaLnBrk="1" hangingPunct="1"/>
            <a:r>
              <a:rPr lang="en-US" altLang="en-US" smtClean="0"/>
              <a:t>Domain dapat digunakan untuk mencek validitas input ke database</a:t>
            </a:r>
          </a:p>
        </p:txBody>
      </p:sp>
    </p:spTree>
    <p:extLst>
      <p:ext uri="{BB962C8B-B14F-4D97-AF65-F5344CB8AC3E}">
        <p14:creationId xmlns:p14="http://schemas.microsoft.com/office/powerpoint/2010/main" val="54375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Integritas Entitas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Nilai key primer dari suatu entitas tidak boleh kosong (</a:t>
            </a:r>
            <a:r>
              <a:rPr lang="en-US" altLang="en-US" i="1" smtClean="0"/>
              <a:t>NULL</a:t>
            </a:r>
            <a:r>
              <a:rPr lang="en-US" altLang="en-US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7038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Conceptual, Logical and Physical Data Model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/>
              <a:t>Conceptual ERD models information gathered from business requirements. </a:t>
            </a:r>
            <a:endParaRPr lang="en-GB" smtClean="0"/>
          </a:p>
          <a:p>
            <a:r>
              <a:rPr lang="en-GB" smtClean="0"/>
              <a:t>Entities </a:t>
            </a:r>
            <a:r>
              <a:rPr lang="en-GB"/>
              <a:t>and relationships modeled in such ERD are defined around the business's need. </a:t>
            </a:r>
            <a:endParaRPr lang="en-GB" smtClean="0"/>
          </a:p>
          <a:p>
            <a:r>
              <a:rPr lang="en-GB" smtClean="0"/>
              <a:t>The </a:t>
            </a:r>
            <a:r>
              <a:rPr lang="en-GB"/>
              <a:t>need of satisfying the database design is not considered yet. Conceptual ERD is the simplest model among all.</a:t>
            </a:r>
            <a:endParaRPr lang="en-ID"/>
          </a:p>
        </p:txBody>
      </p:sp>
      <p:pic>
        <p:nvPicPr>
          <p:cNvPr id="1028" name="Picture 4" descr="https://images.visual-paradigm.com/docs/vp_user_guide/11/3563/3564/3573/conceptual_erd_27340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016" y="2336800"/>
            <a:ext cx="4483255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4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Integritas Referensial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0021" y="2336873"/>
            <a:ext cx="9524161" cy="3599316"/>
          </a:xfrm>
        </p:spPr>
        <p:txBody>
          <a:bodyPr/>
          <a:lstStyle/>
          <a:p>
            <a:pPr eaLnBrk="1" hangingPunct="1"/>
            <a:r>
              <a:rPr lang="en-US" altLang="en-US" sz="2800"/>
              <a:t>Suatu key asing (foreign) menghubungkan setiap entitas anak (tidak memiliki key primer sendiri) dengan entitas induknya berdasarkan persamaan nilai key tersebut</a:t>
            </a:r>
          </a:p>
          <a:p>
            <a:pPr eaLnBrk="1" hangingPunct="1"/>
            <a:r>
              <a:rPr lang="en-US" altLang="en-US" sz="2800"/>
              <a:t>Integritas referensial artinya jika key asing memiliki nilai, nilai tersebut harus mengacu kepada suatu entitas induk.</a:t>
            </a:r>
          </a:p>
        </p:txBody>
      </p:sp>
    </p:spTree>
    <p:extLst>
      <p:ext uri="{BB962C8B-B14F-4D97-AF65-F5344CB8AC3E}">
        <p14:creationId xmlns:p14="http://schemas.microsoft.com/office/powerpoint/2010/main" val="30133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Integritas Referensial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92339"/>
            <a:ext cx="8229600" cy="1905000"/>
          </a:xfrm>
        </p:spPr>
        <p:txBody>
          <a:bodyPr/>
          <a:lstStyle/>
          <a:p>
            <a:pPr eaLnBrk="1" hangingPunct="1"/>
            <a:r>
              <a:rPr lang="en-US" altLang="en-US" sz="2800"/>
              <a:t>Contoh:</a:t>
            </a:r>
          </a:p>
          <a:p>
            <a:pPr lvl="1" eaLnBrk="1" hangingPunct="1"/>
            <a:r>
              <a:rPr lang="en-US" altLang="en-US" sz="2400"/>
              <a:t>Atribut “Kode Order” dalam record “Item Order” mengacu pada suatu order, order tersebut harus ada untuk memenuhi persyaratan integritas referensial</a:t>
            </a:r>
          </a:p>
        </p:txBody>
      </p:sp>
      <p:grpSp>
        <p:nvGrpSpPr>
          <p:cNvPr id="61444" name="Group 17"/>
          <p:cNvGrpSpPr>
            <a:grpSpLocks/>
          </p:cNvGrpSpPr>
          <p:nvPr/>
        </p:nvGrpSpPr>
        <p:grpSpPr bwMode="auto">
          <a:xfrm>
            <a:off x="5919537" y="4097339"/>
            <a:ext cx="4648200" cy="1222375"/>
            <a:chOff x="480" y="2158"/>
            <a:chExt cx="2928" cy="770"/>
          </a:xfrm>
        </p:grpSpPr>
        <p:sp>
          <p:nvSpPr>
            <p:cNvPr id="61456" name="Rectangle 12"/>
            <p:cNvSpPr>
              <a:spLocks noChangeArrowheads="1"/>
            </p:cNvSpPr>
            <p:nvPr/>
          </p:nvSpPr>
          <p:spPr bwMode="auto">
            <a:xfrm>
              <a:off x="480" y="2160"/>
              <a:ext cx="2928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57" name="Text Box 8"/>
            <p:cNvSpPr txBox="1">
              <a:spLocks noChangeArrowheads="1"/>
            </p:cNvSpPr>
            <p:nvPr/>
          </p:nvSpPr>
          <p:spPr bwMode="auto">
            <a:xfrm>
              <a:off x="1248" y="2160"/>
              <a:ext cx="105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Kode Pembeli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1002301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1004506</a:t>
              </a:r>
            </a:p>
          </p:txBody>
        </p:sp>
        <p:sp>
          <p:nvSpPr>
            <p:cNvPr id="61458" name="Text Box 9"/>
            <p:cNvSpPr txBox="1">
              <a:spLocks noChangeArrowheads="1"/>
            </p:cNvSpPr>
            <p:nvPr/>
          </p:nvSpPr>
          <p:spPr bwMode="auto">
            <a:xfrm>
              <a:off x="480" y="2158"/>
              <a:ext cx="81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Kode Order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10022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 b="1">
                  <a:latin typeface="Arial" panose="020B0604020202020204" pitchFamily="34" charset="0"/>
                </a:rPr>
                <a:t>10023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61459" name="Text Box 11"/>
            <p:cNvSpPr txBox="1">
              <a:spLocks noChangeArrowheads="1"/>
            </p:cNvSpPr>
            <p:nvPr/>
          </p:nvSpPr>
          <p:spPr bwMode="auto">
            <a:xfrm>
              <a:off x="2160" y="2160"/>
              <a:ext cx="672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Alamat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...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61460" name="Text Box 13"/>
            <p:cNvSpPr txBox="1">
              <a:spLocks noChangeArrowheads="1"/>
            </p:cNvSpPr>
            <p:nvPr/>
          </p:nvSpPr>
          <p:spPr bwMode="auto">
            <a:xfrm>
              <a:off x="2784" y="2160"/>
              <a:ext cx="57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...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...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...</a:t>
              </a:r>
            </a:p>
          </p:txBody>
        </p:sp>
        <p:sp>
          <p:nvSpPr>
            <p:cNvPr id="61461" name="Line 15"/>
            <p:cNvSpPr>
              <a:spLocks noChangeShapeType="1"/>
            </p:cNvSpPr>
            <p:nvPr/>
          </p:nvSpPr>
          <p:spPr bwMode="auto">
            <a:xfrm>
              <a:off x="480" y="2352"/>
              <a:ext cx="29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  <p:grpSp>
        <p:nvGrpSpPr>
          <p:cNvPr id="61445" name="Group 18"/>
          <p:cNvGrpSpPr>
            <a:grpSpLocks/>
          </p:cNvGrpSpPr>
          <p:nvPr/>
        </p:nvGrpSpPr>
        <p:grpSpPr bwMode="auto">
          <a:xfrm>
            <a:off x="4166937" y="5545138"/>
            <a:ext cx="4572000" cy="1143000"/>
            <a:chOff x="2592" y="3024"/>
            <a:chExt cx="2880" cy="720"/>
          </a:xfrm>
        </p:grpSpPr>
        <p:sp>
          <p:nvSpPr>
            <p:cNvPr id="61450" name="Rectangle 14"/>
            <p:cNvSpPr>
              <a:spLocks noChangeArrowheads="1"/>
            </p:cNvSpPr>
            <p:nvPr/>
          </p:nvSpPr>
          <p:spPr bwMode="auto">
            <a:xfrm>
              <a:off x="2592" y="3024"/>
              <a:ext cx="288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451" name="Text Box 4"/>
            <p:cNvSpPr txBox="1">
              <a:spLocks noChangeArrowheads="1"/>
            </p:cNvSpPr>
            <p:nvPr/>
          </p:nvSpPr>
          <p:spPr bwMode="auto">
            <a:xfrm>
              <a:off x="2592" y="3024"/>
              <a:ext cx="81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Kode Order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 b="1">
                  <a:latin typeface="Arial" panose="020B0604020202020204" pitchFamily="34" charset="0"/>
                </a:rPr>
                <a:t>10023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 b="1">
                  <a:latin typeface="Arial" panose="020B0604020202020204" pitchFamily="34" charset="0"/>
                </a:rPr>
                <a:t>10023</a:t>
              </a:r>
            </a:p>
          </p:txBody>
        </p:sp>
        <p:sp>
          <p:nvSpPr>
            <p:cNvPr id="61452" name="Text Box 5"/>
            <p:cNvSpPr txBox="1">
              <a:spLocks noChangeArrowheads="1"/>
            </p:cNvSpPr>
            <p:nvPr/>
          </p:nvSpPr>
          <p:spPr bwMode="auto">
            <a:xfrm>
              <a:off x="3456" y="3024"/>
              <a:ext cx="864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Kode Produk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A203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B405</a:t>
              </a:r>
            </a:p>
          </p:txBody>
        </p:sp>
        <p:sp>
          <p:nvSpPr>
            <p:cNvPr id="61453" name="Text Box 6"/>
            <p:cNvSpPr txBox="1">
              <a:spLocks noChangeArrowheads="1"/>
            </p:cNvSpPr>
            <p:nvPr/>
          </p:nvSpPr>
          <p:spPr bwMode="auto">
            <a:xfrm>
              <a:off x="4368" y="3024"/>
              <a:ext cx="528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Jumlah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100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61454" name="Text Box 7"/>
            <p:cNvSpPr txBox="1">
              <a:spLocks noChangeArrowheads="1"/>
            </p:cNvSpPr>
            <p:nvPr/>
          </p:nvSpPr>
          <p:spPr bwMode="auto">
            <a:xfrm>
              <a:off x="4944" y="3024"/>
              <a:ext cx="528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Harga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150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GB" altLang="en-US" sz="1600">
                  <a:latin typeface="Arial" panose="020B0604020202020204" pitchFamily="34" charset="0"/>
                </a:rPr>
                <a:t>750</a:t>
              </a:r>
            </a:p>
          </p:txBody>
        </p:sp>
        <p:sp>
          <p:nvSpPr>
            <p:cNvPr id="61455" name="Line 16"/>
            <p:cNvSpPr>
              <a:spLocks noChangeShapeType="1"/>
            </p:cNvSpPr>
            <p:nvPr/>
          </p:nvSpPr>
          <p:spPr bwMode="auto">
            <a:xfrm>
              <a:off x="2592" y="3216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D"/>
            </a:p>
          </p:txBody>
        </p:sp>
      </p:grpSp>
      <p:sp>
        <p:nvSpPr>
          <p:cNvPr id="61446" name="Freeform 19"/>
          <p:cNvSpPr>
            <a:spLocks/>
          </p:cNvSpPr>
          <p:nvPr/>
        </p:nvSpPr>
        <p:spPr bwMode="auto">
          <a:xfrm>
            <a:off x="3408581" y="5006976"/>
            <a:ext cx="2479675" cy="1452562"/>
          </a:xfrm>
          <a:custGeom>
            <a:avLst/>
            <a:gdLst>
              <a:gd name="T0" fmla="*/ 458 w 1562"/>
              <a:gd name="T1" fmla="*/ 864 h 867"/>
              <a:gd name="T2" fmla="*/ 0 w 1562"/>
              <a:gd name="T3" fmla="*/ 867 h 867"/>
              <a:gd name="T4" fmla="*/ 0 w 1562"/>
              <a:gd name="T5" fmla="*/ 3 h 867"/>
              <a:gd name="T6" fmla="*/ 1562 w 1562"/>
              <a:gd name="T7" fmla="*/ 0 h 867"/>
              <a:gd name="T8" fmla="*/ 0 60000 65536"/>
              <a:gd name="T9" fmla="*/ 0 60000 65536"/>
              <a:gd name="T10" fmla="*/ 0 60000 65536"/>
              <a:gd name="T11" fmla="*/ 0 60000 65536"/>
              <a:gd name="T12" fmla="*/ 0 w 1562"/>
              <a:gd name="T13" fmla="*/ 0 h 867"/>
              <a:gd name="T14" fmla="*/ 1562 w 1562"/>
              <a:gd name="T15" fmla="*/ 867 h 86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2" h="867">
                <a:moveTo>
                  <a:pt x="458" y="864"/>
                </a:moveTo>
                <a:lnTo>
                  <a:pt x="0" y="867"/>
                </a:lnTo>
                <a:lnTo>
                  <a:pt x="0" y="3"/>
                </a:lnTo>
                <a:lnTo>
                  <a:pt x="1562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7" name="Line 20"/>
          <p:cNvSpPr>
            <a:spLocks noChangeShapeType="1"/>
          </p:cNvSpPr>
          <p:nvPr/>
        </p:nvSpPr>
        <p:spPr bwMode="auto">
          <a:xfrm flipH="1">
            <a:off x="3402527" y="6078538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D"/>
          </a:p>
        </p:txBody>
      </p:sp>
      <p:sp>
        <p:nvSpPr>
          <p:cNvPr id="61448" name="Text Box 22"/>
          <p:cNvSpPr txBox="1">
            <a:spLocks noChangeArrowheads="1"/>
          </p:cNvSpPr>
          <p:nvPr/>
        </p:nvSpPr>
        <p:spPr bwMode="auto">
          <a:xfrm>
            <a:off x="5614738" y="3716338"/>
            <a:ext cx="1217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/>
              <a:t>ORDER</a:t>
            </a:r>
          </a:p>
        </p:txBody>
      </p:sp>
      <p:sp>
        <p:nvSpPr>
          <p:cNvPr id="61449" name="Text Box 23"/>
          <p:cNvSpPr txBox="1">
            <a:spLocks noChangeArrowheads="1"/>
          </p:cNvSpPr>
          <p:nvPr/>
        </p:nvSpPr>
        <p:spPr bwMode="auto">
          <a:xfrm>
            <a:off x="3938337" y="5129213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GB" altLang="en-US"/>
              <a:t>ITEM ORDER</a:t>
            </a:r>
          </a:p>
        </p:txBody>
      </p:sp>
    </p:spTree>
    <p:extLst>
      <p:ext uri="{BB962C8B-B14F-4D97-AF65-F5344CB8AC3E}">
        <p14:creationId xmlns:p14="http://schemas.microsoft.com/office/powerpoint/2010/main" val="302450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Integritas Referensial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21" y="2271562"/>
            <a:ext cx="9759079" cy="3900638"/>
          </a:xfrm>
        </p:spPr>
        <p:txBody>
          <a:bodyPr/>
          <a:lstStyle/>
          <a:p>
            <a:pPr eaLnBrk="1" hangingPunct="1"/>
            <a:r>
              <a:rPr lang="en-US" altLang="en-US" smtClean="0"/>
              <a:t>Integritas referensial umumnya dideklarasikan pada saat tabel didefinisikan</a:t>
            </a:r>
          </a:p>
          <a:p>
            <a:pPr eaLnBrk="1" hangingPunct="1"/>
            <a:r>
              <a:rPr lang="en-US" altLang="en-US" smtClean="0"/>
              <a:t>Ada beberapa permasalahan dengan implementasi persyaratan integritas referensial dalam hal pemasukan dan penghapusan data dari tabel induk dan tabel anaknya</a:t>
            </a:r>
          </a:p>
        </p:txBody>
      </p:sp>
    </p:spTree>
    <p:extLst>
      <p:ext uri="{BB962C8B-B14F-4D97-AF65-F5344CB8AC3E}">
        <p14:creationId xmlns:p14="http://schemas.microsoft.com/office/powerpoint/2010/main" val="36509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Aturan Pemasukan Data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21" y="2252312"/>
            <a:ext cx="9759079" cy="3691288"/>
          </a:xfrm>
        </p:spPr>
        <p:txBody>
          <a:bodyPr/>
          <a:lstStyle/>
          <a:p>
            <a:pPr eaLnBrk="1" hangingPunct="1"/>
            <a:r>
              <a:rPr lang="en-US" altLang="en-US" smtClean="0"/>
              <a:t>Jangan memasukkan baris di tabel anak kecuali sudah ada baris acuannya di tabel induk</a:t>
            </a:r>
          </a:p>
          <a:p>
            <a:pPr eaLnBrk="1" hangingPunct="1"/>
            <a:r>
              <a:rPr lang="en-US" altLang="en-US" smtClean="0"/>
              <a:t>Pemasukan data baru di tabel induk seharusnya tidak menimbulkan masalah integritas referensial</a:t>
            </a:r>
          </a:p>
          <a:p>
            <a:pPr eaLnBrk="1" hangingPunct="1"/>
            <a:r>
              <a:rPr lang="en-US" altLang="en-US" smtClean="0"/>
              <a:t>Beberapa sistem mengijinkan penggunaan nilai NULL untuk memasukkan baris di tabel anak tanpa acuan di tabel induk (atau dengan baris </a:t>
            </a:r>
            <a:r>
              <a:rPr lang="en-US" altLang="en-US" i="1" smtClean="0"/>
              <a:t>dummy</a:t>
            </a:r>
            <a:r>
              <a:rPr lang="en-US" altLang="en-US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921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Aturan Penghapusan data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Jangan menghapus suatu baris pada tabel induk jika ada baris di tabel anak yang mengacu kepadanya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Tiga cara untuk mencegah terjadinya: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/>
              <a:t>Restrict</a:t>
            </a:r>
            <a:r>
              <a:rPr lang="en-US" altLang="en-US" sz="2400" smtClean="0"/>
              <a:t> -- dibuat tidak bisa dihapus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/>
              <a:t>Nullify</a:t>
            </a:r>
            <a:r>
              <a:rPr lang="en-US" altLang="en-US" sz="2400" smtClean="0"/>
              <a:t> -- </a:t>
            </a:r>
            <a:r>
              <a:rPr lang="en-US" altLang="en-US" sz="2400" i="1" smtClean="0"/>
              <a:t>reset</a:t>
            </a:r>
            <a:r>
              <a:rPr lang="en-US" altLang="en-US" sz="2400" smtClean="0"/>
              <a:t> nilai key asing pada tabel anak dengan NULL atau </a:t>
            </a:r>
            <a:r>
              <a:rPr lang="en-US" altLang="en-US" sz="2400" i="1" smtClean="0"/>
              <a:t>dummy</a:t>
            </a:r>
            <a:endParaRPr lang="en-US" alt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smtClean="0"/>
              <a:t>Cascade</a:t>
            </a:r>
            <a:r>
              <a:rPr lang="en-US" altLang="en-US" sz="2400" smtClean="0"/>
              <a:t> -- hapus semua baris di tabel anak yang nilai key asingnya mengacu pada baris tabel induk yang sedang dihapus.</a:t>
            </a:r>
          </a:p>
        </p:txBody>
      </p:sp>
    </p:spTree>
    <p:extLst>
      <p:ext uri="{BB962C8B-B14F-4D97-AF65-F5344CB8AC3E}">
        <p14:creationId xmlns:p14="http://schemas.microsoft.com/office/powerpoint/2010/main" val="375720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Integritas Referensial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Dapat diimplementasikan dengan program eksternal yang mengakses database</a:t>
            </a:r>
          </a:p>
          <a:p>
            <a:pPr eaLnBrk="1" hangingPunct="1"/>
            <a:r>
              <a:rPr lang="en-US" altLang="en-US" smtClean="0"/>
              <a:t>Beberapa DBMS mutakhir mengimplementasikan aturan yang dapat dieksekusi atau persyaratan integritas yang sudah </a:t>
            </a:r>
            <a:r>
              <a:rPr lang="en-US" altLang="en-US" i="1" smtClean="0"/>
              <a:t>built-in</a:t>
            </a:r>
            <a:r>
              <a:rPr lang="en-US" alt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3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Persyaratan Organisasi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200" smtClean="0"/>
              <a:t>Aturan-aturan bisnis yang dikenakan pada database beserta isinya</a:t>
            </a:r>
          </a:p>
          <a:p>
            <a:pPr lvl="1" eaLnBrk="1" hangingPunct="1"/>
            <a:r>
              <a:rPr lang="en-US" altLang="en-US" sz="2800" smtClean="0"/>
              <a:t>Misalnya, pada database karyawan, seorang manajer hanya diijinkan untuk mengawasi 10 karyawan, maka persyaratan organisasi dilanggar jika lebih dari 10.</a:t>
            </a:r>
          </a:p>
        </p:txBody>
      </p:sp>
    </p:spTree>
    <p:extLst>
      <p:ext uri="{BB962C8B-B14F-4D97-AF65-F5344CB8AC3E}">
        <p14:creationId xmlns:p14="http://schemas.microsoft.com/office/powerpoint/2010/main" val="160929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Questions?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461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Slide ini disusun oleh: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Achmad Solichin</a:t>
            </a:r>
          </a:p>
          <a:p>
            <a:r>
              <a:rPr lang="en-ID" smtClean="0"/>
              <a:t>Universitas Budi Luhur</a:t>
            </a:r>
          </a:p>
          <a:p>
            <a:r>
              <a:rPr lang="en-ID" smtClean="0"/>
              <a:t>achmatim@gmail.com | achmad.solichin@budiluhur.ac.id</a:t>
            </a:r>
          </a:p>
          <a:p>
            <a:r>
              <a:rPr lang="en-ID" smtClean="0"/>
              <a:t>Web http://achmatim.net </a:t>
            </a:r>
          </a:p>
          <a:p>
            <a:r>
              <a:rPr lang="en-ID" smtClean="0"/>
              <a:t>Twitter @achmatim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985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Conceptual, Logical and Physical Data Model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Logical ERD also models information gathered from business requirements. </a:t>
            </a:r>
            <a:endParaRPr lang="en-GB" smtClean="0"/>
          </a:p>
          <a:p>
            <a:r>
              <a:rPr lang="en-GB" smtClean="0"/>
              <a:t>It </a:t>
            </a:r>
            <a:r>
              <a:rPr lang="en-GB"/>
              <a:t>is more complex than conceptual model in that </a:t>
            </a:r>
            <a:r>
              <a:rPr lang="en-GB" b="1"/>
              <a:t>column types are set</a:t>
            </a:r>
            <a:r>
              <a:rPr lang="en-GB"/>
              <a:t>. Note that the setting of column types is optional and if you do that, you should be doing that to aid business analysis. </a:t>
            </a:r>
            <a:endParaRPr lang="en-GB" smtClean="0"/>
          </a:p>
          <a:p>
            <a:r>
              <a:rPr lang="en-GB" smtClean="0"/>
              <a:t>It </a:t>
            </a:r>
            <a:r>
              <a:rPr lang="en-GB"/>
              <a:t>has nothing to do with database creation </a:t>
            </a:r>
            <a:r>
              <a:rPr lang="en-GB" smtClean="0"/>
              <a:t>yet.</a:t>
            </a:r>
            <a:endParaRPr lang="en-ID"/>
          </a:p>
        </p:txBody>
      </p:sp>
      <p:pic>
        <p:nvPicPr>
          <p:cNvPr id="3074" name="Picture 2" descr="https://images.visual-paradigm.com/docs/vp_user_guide/11/3563/3564/3573/logical_erd_27341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1" y="2336873"/>
            <a:ext cx="5896498" cy="323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7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Conceptual, Logical and Physical Data Model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0319" y="2336873"/>
            <a:ext cx="5951487" cy="3599316"/>
          </a:xfrm>
        </p:spPr>
        <p:txBody>
          <a:bodyPr>
            <a:noAutofit/>
          </a:bodyPr>
          <a:lstStyle/>
          <a:p>
            <a:r>
              <a:rPr lang="en-GB" sz="2000"/>
              <a:t>Physical ERD represents the actual design blueprint of a relational database. </a:t>
            </a:r>
            <a:endParaRPr lang="en-GB" sz="2000" smtClean="0"/>
          </a:p>
          <a:p>
            <a:r>
              <a:rPr lang="en-GB" sz="2000" smtClean="0"/>
              <a:t>It </a:t>
            </a:r>
            <a:r>
              <a:rPr lang="en-GB" sz="2000"/>
              <a:t>represents how data should be structured and related in a specific DBMS so it is important to consider the convention and restriction of the DBMS you use when you are designing a physical ERD. </a:t>
            </a:r>
            <a:endParaRPr lang="en-GB" sz="2000" smtClean="0"/>
          </a:p>
          <a:p>
            <a:r>
              <a:rPr lang="en-GB" sz="2000" smtClean="0"/>
              <a:t>This </a:t>
            </a:r>
            <a:r>
              <a:rPr lang="en-GB" sz="2000"/>
              <a:t>means that an accurate use of data type is needed for entity columns and the use of reserved words has to be avoided in naming entities and columns. </a:t>
            </a:r>
            <a:endParaRPr lang="en-GB" sz="2000" smtClean="0"/>
          </a:p>
          <a:p>
            <a:r>
              <a:rPr lang="en-GB" sz="2000" smtClean="0"/>
              <a:t>Besides</a:t>
            </a:r>
            <a:r>
              <a:rPr lang="en-GB" sz="2000"/>
              <a:t>, database designers may also add primary keys, foreign keys and constraints to the design.</a:t>
            </a:r>
            <a:endParaRPr lang="en-ID" sz="2000"/>
          </a:p>
        </p:txBody>
      </p:sp>
      <p:pic>
        <p:nvPicPr>
          <p:cNvPr id="2050" name="Picture 2" descr="https://images.visual-paradigm.com/docs/vp_user_guide/11/3563/3564/3573/physical_erd_27342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384" y="2336873"/>
            <a:ext cx="4700588" cy="321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4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Level of Data Abstraction</a:t>
            </a:r>
            <a:endParaRPr lang="en-ID"/>
          </a:p>
        </p:txBody>
      </p:sp>
      <p:pic>
        <p:nvPicPr>
          <p:cNvPr id="7" name="Picture 4" descr="C:\Users\Amster\Documents\AmityWork\DBSystems\Figures\C7888_02\C7888_02\Tbl02-04.bmp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0" y="2544826"/>
            <a:ext cx="10847989" cy="274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430703" y="5467149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mtClean="0"/>
              <a:t>Sumber: Database Systems 10</a:t>
            </a:r>
            <a:r>
              <a:rPr lang="en-ID" baseline="30000" smtClean="0"/>
              <a:t>th</a:t>
            </a:r>
            <a:r>
              <a:rPr lang="en-ID" smtClean="0"/>
              <a:t> edition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84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Recommended Video: Conceptual, Logical &amp; Physical Data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78" y="2228258"/>
            <a:ext cx="6731346" cy="381654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121578" y="6153419"/>
            <a:ext cx="6608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mtClean="0"/>
              <a:t>Lihat di </a:t>
            </a:r>
            <a:r>
              <a:rPr lang="en-ID" smtClean="0">
                <a:hlinkClick r:id="rId3"/>
              </a:rPr>
              <a:t>https</a:t>
            </a:r>
            <a:r>
              <a:rPr lang="en-ID">
                <a:hlinkClick r:id="rId3"/>
              </a:rPr>
              <a:t>://</a:t>
            </a:r>
            <a:r>
              <a:rPr lang="en-ID" smtClean="0">
                <a:hlinkClick r:id="rId3"/>
              </a:rPr>
              <a:t>www.youtube.com/watch?v=RJ9TpkWKyU0</a:t>
            </a:r>
            <a:r>
              <a:rPr lang="en-ID" smtClean="0"/>
              <a:t>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76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Perancangan Fisik Database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646" y="2336873"/>
            <a:ext cx="9514536" cy="3599316"/>
          </a:xfrm>
        </p:spPr>
        <p:txBody>
          <a:bodyPr/>
          <a:lstStyle/>
          <a:p>
            <a:pPr eaLnBrk="1" hangingPunct="1"/>
            <a:r>
              <a:rPr lang="en-US" altLang="en-US" smtClean="0"/>
              <a:t>Sasaran utama perancangan fisik database adalah efisiensi pengolahan data</a:t>
            </a:r>
          </a:p>
          <a:p>
            <a:pPr eaLnBrk="1" hangingPunct="1"/>
            <a:r>
              <a:rPr lang="en-US" altLang="en-US" smtClean="0"/>
              <a:t>Di sini, konsentrasinya pada alternatif-alternatif untuk mengoptimasi kinerja database</a:t>
            </a:r>
          </a:p>
          <a:p>
            <a:pPr eaLnBrk="1" hangingPunct="1"/>
            <a:r>
              <a:rPr lang="en-US" altLang="en-US" smtClean="0"/>
              <a:t>Perancangan fisik database membutuhkan informasi yang dikumpulkan pada tahapan-tahapan awal dari proses perancangan</a:t>
            </a:r>
          </a:p>
        </p:txBody>
      </p:sp>
    </p:spTree>
    <p:extLst>
      <p:ext uri="{BB962C8B-B14F-4D97-AF65-F5344CB8AC3E}">
        <p14:creationId xmlns:p14="http://schemas.microsoft.com/office/powerpoint/2010/main" val="35655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Informasi untuk Perancangan Fisik</a:t>
            </a:r>
            <a:endParaRPr lang="en-US" altLang="en-US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773" y="2233060"/>
            <a:ext cx="9654139" cy="408111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Informasi yang dibutuhkan untuk perancangan fisik database dan file: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Relasi-relasi yang telah dinormalisasi dan estimasi ukurannya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Definisi setiap atribut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Deskripsi tentang di mana dan kapan data digunakan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/>
              <a:t>Dimasukkan, diambil, dihapus, diubah, dan seberapa sering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Ekspektasi dan persyaratan response time, keamanan data, backup, recovery, retensi dan integritas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Deskripsi dari teknologi yang digunakan untuk implementasi database</a:t>
            </a:r>
          </a:p>
        </p:txBody>
      </p:sp>
    </p:spTree>
    <p:extLst>
      <p:ext uri="{BB962C8B-B14F-4D97-AF65-F5344CB8AC3E}">
        <p14:creationId xmlns:p14="http://schemas.microsoft.com/office/powerpoint/2010/main" val="175894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Aspek Rancangan Fisik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8147" y="2336873"/>
            <a:ext cx="9476035" cy="359931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smtClean="0"/>
              <a:t>Beberapa aspek kritis yang berpengaruh pada integritas dan kinerja sistem</a:t>
            </a:r>
          </a:p>
          <a:p>
            <a:pPr lvl="1" eaLnBrk="1" hangingPunct="1"/>
            <a:r>
              <a:rPr lang="en-US" altLang="en-US" sz="2400" smtClean="0"/>
              <a:t>Format penyimpanan data</a:t>
            </a:r>
          </a:p>
          <a:p>
            <a:pPr lvl="1" eaLnBrk="1" hangingPunct="1"/>
            <a:r>
              <a:rPr lang="en-US" altLang="en-US" sz="2400" smtClean="0"/>
              <a:t>Komposisi/struktur fisik record</a:t>
            </a:r>
          </a:p>
          <a:p>
            <a:pPr lvl="1" eaLnBrk="1" hangingPunct="1"/>
            <a:r>
              <a:rPr lang="en-US" altLang="en-US" sz="2400" smtClean="0"/>
              <a:t>Tata letak/susunan data</a:t>
            </a:r>
          </a:p>
          <a:p>
            <a:pPr lvl="1" eaLnBrk="1" hangingPunct="1"/>
            <a:r>
              <a:rPr lang="en-US" altLang="en-US" sz="2400" smtClean="0"/>
              <a:t>Indeks-indeks</a:t>
            </a:r>
          </a:p>
          <a:p>
            <a:pPr lvl="1" eaLnBrk="1" hangingPunct="1"/>
            <a:r>
              <a:rPr lang="en-US" altLang="en-US" sz="2400" smtClean="0"/>
              <a:t>Optimasi query dan maksimasi kinerja pemrosesan query</a:t>
            </a:r>
          </a:p>
        </p:txBody>
      </p:sp>
    </p:spTree>
    <p:extLst>
      <p:ext uri="{BB962C8B-B14F-4D97-AF65-F5344CB8AC3E}">
        <p14:creationId xmlns:p14="http://schemas.microsoft.com/office/powerpoint/2010/main" val="254765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971</TotalTime>
  <Words>1095</Words>
  <Application>Microsoft Office PowerPoint</Application>
  <PresentationFormat>Widescreen</PresentationFormat>
  <Paragraphs>146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 New</vt:lpstr>
      <vt:lpstr>Times New Roman</vt:lpstr>
      <vt:lpstr>Trebuchet MS</vt:lpstr>
      <vt:lpstr>Berlin</vt:lpstr>
      <vt:lpstr>Physical Data Modelling</vt:lpstr>
      <vt:lpstr>Conceptual, Logical and Physical Data Model</vt:lpstr>
      <vt:lpstr>Conceptual, Logical and Physical Data Model</vt:lpstr>
      <vt:lpstr>Conceptual, Logical and Physical Data Model</vt:lpstr>
      <vt:lpstr>Level of Data Abstraction</vt:lpstr>
      <vt:lpstr>Recommended Video: Conceptual, Logical &amp; Physical Data Models</vt:lpstr>
      <vt:lpstr>Perancangan Fisik Database</vt:lpstr>
      <vt:lpstr>Informasi untuk Perancangan Fisik</vt:lpstr>
      <vt:lpstr>Aspek Rancangan Fisik</vt:lpstr>
      <vt:lpstr>Format Penyimpanan</vt:lpstr>
      <vt:lpstr>Tujuan Pemilihan Tipe Data</vt:lpstr>
      <vt:lpstr>Tujuan Pemilihan Tipe Data</vt:lpstr>
      <vt:lpstr>Tipe Data (MS Access)</vt:lpstr>
      <vt:lpstr>Penjaminan Integritas Data</vt:lpstr>
      <vt:lpstr>Rancangan Fisik Record</vt:lpstr>
      <vt:lpstr>Persyaratan Integritas</vt:lpstr>
      <vt:lpstr>Nilai Tak Boleh Kosong</vt:lpstr>
      <vt:lpstr>Ketentuan Domain Atribut</vt:lpstr>
      <vt:lpstr>Integritas Entitas</vt:lpstr>
      <vt:lpstr>Integritas Referensial</vt:lpstr>
      <vt:lpstr>Integritas Referensial</vt:lpstr>
      <vt:lpstr>Integritas Referensial</vt:lpstr>
      <vt:lpstr>Aturan Pemasukan Data</vt:lpstr>
      <vt:lpstr>Aturan Penghapusan data</vt:lpstr>
      <vt:lpstr>Integritas Referensial</vt:lpstr>
      <vt:lpstr>Persyaratan Organisasi</vt:lpstr>
      <vt:lpstr>Questions?</vt:lpstr>
      <vt:lpstr>Slide ini disusun oleh: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Management</dc:title>
  <dc:creator>Achmad Solichin</dc:creator>
  <cp:lastModifiedBy>Achmad Solichin</cp:lastModifiedBy>
  <cp:revision>84</cp:revision>
  <dcterms:created xsi:type="dcterms:W3CDTF">2017-08-25T21:47:57Z</dcterms:created>
  <dcterms:modified xsi:type="dcterms:W3CDTF">2020-11-06T06:39:31Z</dcterms:modified>
</cp:coreProperties>
</file>