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9" r:id="rId23"/>
    <p:sldId id="281" r:id="rId24"/>
    <p:sldId id="283" r:id="rId25"/>
    <p:sldId id="282" r:id="rId26"/>
    <p:sldId id="284" r:id="rId27"/>
    <p:sldId id="285" r:id="rId28"/>
    <p:sldId id="286" r:id="rId29"/>
    <p:sldId id="287" r:id="rId30"/>
    <p:sldId id="289" r:id="rId31"/>
    <p:sldId id="288" r:id="rId32"/>
    <p:sldId id="290" r:id="rId33"/>
    <p:sldId id="278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280" r:id="rId5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8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B871A-0786-4AB2-B10E-926AD77A3D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30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A62D4-69E0-46E7-B14C-366C7FC784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38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6F000-0DE7-4DEB-85E6-7F1ACF0C2E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9666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4AB68-5256-4CC9-8D6E-ACA94708A0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387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E369A-043D-459D-BE36-C9A02F5154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241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48E91-0EFD-4EE9-8F34-002D827664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104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DF1A4-BF60-451A-95FD-9BFB9006A5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154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5C2A7-C055-44EA-8813-E23EE8D4818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096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8769D-F84A-4002-9301-75604D48A0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801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A7A514-53E7-4A85-B1F1-4C7AD6C5A1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3901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D8B20-EF61-492F-9DDA-68623A34D4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5061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330A9B-DB1F-468F-A2F5-CA3CA9CD46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hmatim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achmatim@gmail.com" TargetMode="External"/><Relationship Id="rId2" Type="http://schemas.openxmlformats.org/officeDocument/2006/relationships/hyperlink" Target="http://achmatim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chmad.Solichin@budiluhur.ac.i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6325" y="758826"/>
            <a:ext cx="7543800" cy="3565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#5 - SQL Basics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defRPr/>
            </a:pPr>
            <a:r>
              <a:rPr lang="en-US" altLang="en-US"/>
              <a:t>Achmad Solichin</a:t>
            </a:r>
          </a:p>
          <a:p>
            <a:pPr fontAlgn="auto">
              <a:defRPr/>
            </a:pPr>
            <a:r>
              <a:rPr lang="en-US" altLang="en-US">
                <a:hlinkClick r:id="rId2"/>
              </a:rPr>
              <a:t>http://achmatim.net</a:t>
            </a:r>
            <a:endParaRPr lang="en-US" altLang="en-US"/>
          </a:p>
          <a:p>
            <a:pPr fontAlgn="auto">
              <a:defRPr/>
            </a:pPr>
            <a:r>
              <a:rPr lang="en-US" altLang="en-US"/>
              <a:t>achmatim@gmail.com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Merancang Database yang Baik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altLang="en-US" smtClean="0"/>
              <a:t>Tidak boleh ada </a:t>
            </a:r>
            <a:r>
              <a:rPr lang="en-US" altLang="en-US" b="1" smtClean="0"/>
              <a:t>redudancy</a:t>
            </a:r>
            <a:r>
              <a:rPr lang="en-US" altLang="en-US" smtClean="0"/>
              <a:t> data</a:t>
            </a:r>
            <a:r>
              <a:rPr lang="id-ID" altLang="en-US" smtClean="0"/>
              <a:t>.</a:t>
            </a:r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altLang="en-US" smtClean="0"/>
              <a:t>Setiap tabel harus ada</a:t>
            </a:r>
            <a:r>
              <a:rPr lang="id-ID" altLang="en-US" smtClean="0"/>
              <a:t> </a:t>
            </a:r>
            <a:r>
              <a:rPr lang="en-US" altLang="en-US" smtClean="0"/>
              <a:t>p</a:t>
            </a:r>
            <a:r>
              <a:rPr lang="id-ID" altLang="en-US" smtClean="0"/>
              <a:t>rimary Key.</a:t>
            </a:r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id-ID" altLang="en-US" smtClean="0"/>
              <a:t>Tabel harus sudah normal.</a:t>
            </a:r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id-ID" altLang="en-US" smtClean="0"/>
              <a:t>Besar atau ukuran database hendaknya dibuat seminimal mungkin.</a:t>
            </a:r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altLang="en-US" smtClean="0"/>
              <a:t>Daya tampung database.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Tips Penamaan Identifier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2438" indent="-452438" fontAlgn="auto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id-ID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Penamaan identifier (database, tabel, kolom) di MySQL bersifat case-sensitive. </a:t>
            </a:r>
            <a:endParaRPr lang="en-US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2438" indent="-452438" fontAlgn="auto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id-ID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Penamaan identifier hendaknya konsisten untuk semua tabel dalam suatu database.</a:t>
            </a:r>
          </a:p>
          <a:p>
            <a:pPr marL="452438" indent="-452438" fontAlgn="auto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id-ID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Nama database, tabel dan kolom maksimal 64 karakter.</a:t>
            </a:r>
          </a:p>
          <a:p>
            <a:pPr marL="452438" indent="-452438" fontAlgn="auto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id-ID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Hindari penggunaan karakter khusus, seperti üàû, karena bisa bermasalah dalam sistem operasi yang lain.</a:t>
            </a:r>
          </a:p>
          <a:p>
            <a:pPr marL="452438" indent="-452438" fontAlgn="auto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r>
              <a:rPr lang="id-ID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Pilih nama untuk field (kolom) yang mencerminkan isi dari data yang disimpan.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Next on…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mtClean="0"/>
              <a:t>Dasar-dasar SQL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Pembagian SQL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DDL</a:t>
            </a:r>
          </a:p>
          <a:p>
            <a:r>
              <a:rPr lang="en-US" altLang="en-US" smtClean="0"/>
              <a:t>DML</a:t>
            </a:r>
          </a:p>
          <a:p>
            <a:r>
              <a:rPr lang="en-US" altLang="en-US" smtClean="0"/>
              <a:t>DCL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Pembagian SQL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DDL</a:t>
            </a:r>
          </a:p>
          <a:p>
            <a:pPr lvl="1"/>
            <a:r>
              <a:rPr lang="en-US" altLang="en-US" smtClean="0"/>
              <a:t>CREATE</a:t>
            </a:r>
          </a:p>
          <a:p>
            <a:pPr lvl="1"/>
            <a:r>
              <a:rPr lang="en-US" altLang="en-US" smtClean="0"/>
              <a:t>ALTER</a:t>
            </a:r>
          </a:p>
          <a:p>
            <a:pPr lvl="1"/>
            <a:r>
              <a:rPr lang="en-US" altLang="en-US" smtClean="0"/>
              <a:t>RENAME</a:t>
            </a:r>
          </a:p>
          <a:p>
            <a:pPr lvl="1"/>
            <a:r>
              <a:rPr lang="en-US" altLang="en-US" smtClean="0"/>
              <a:t>DROP</a:t>
            </a:r>
          </a:p>
          <a:p>
            <a:r>
              <a:rPr lang="en-US" altLang="en-US" smtClean="0">
                <a:solidFill>
                  <a:schemeClr val="bg2"/>
                </a:solidFill>
              </a:rPr>
              <a:t>DML</a:t>
            </a:r>
          </a:p>
          <a:p>
            <a:r>
              <a:rPr lang="en-US" altLang="en-US" smtClean="0">
                <a:solidFill>
                  <a:schemeClr val="bg2"/>
                </a:solidFill>
              </a:rPr>
              <a:t>DCL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Pembagian SQL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bg2"/>
                </a:solidFill>
              </a:rPr>
              <a:t>DDL</a:t>
            </a:r>
          </a:p>
          <a:p>
            <a:r>
              <a:rPr lang="en-US" altLang="en-US" smtClean="0"/>
              <a:t>DML</a:t>
            </a:r>
          </a:p>
          <a:p>
            <a:pPr lvl="1"/>
            <a:r>
              <a:rPr lang="en-US" altLang="en-US" smtClean="0"/>
              <a:t>SELECT</a:t>
            </a:r>
          </a:p>
          <a:p>
            <a:pPr lvl="1"/>
            <a:r>
              <a:rPr lang="en-US" altLang="en-US" smtClean="0"/>
              <a:t>INSERT</a:t>
            </a:r>
          </a:p>
          <a:p>
            <a:pPr lvl="1"/>
            <a:r>
              <a:rPr lang="en-US" altLang="en-US" smtClean="0"/>
              <a:t>UPDATE</a:t>
            </a:r>
          </a:p>
          <a:p>
            <a:pPr lvl="1"/>
            <a:r>
              <a:rPr lang="en-US" altLang="en-US" smtClean="0"/>
              <a:t>DELETE</a:t>
            </a:r>
          </a:p>
          <a:p>
            <a:r>
              <a:rPr lang="en-US" altLang="en-US" smtClean="0">
                <a:solidFill>
                  <a:schemeClr val="bg2"/>
                </a:solidFill>
              </a:rPr>
              <a:t>DCL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Pembagian SQL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bg2"/>
                </a:solidFill>
              </a:rPr>
              <a:t>DDL</a:t>
            </a:r>
          </a:p>
          <a:p>
            <a:r>
              <a:rPr lang="en-US" altLang="en-US" smtClean="0">
                <a:solidFill>
                  <a:schemeClr val="bg2"/>
                </a:solidFill>
              </a:rPr>
              <a:t>DML</a:t>
            </a:r>
          </a:p>
          <a:p>
            <a:r>
              <a:rPr lang="en-US" altLang="en-US" smtClean="0"/>
              <a:t>DCL</a:t>
            </a:r>
          </a:p>
          <a:p>
            <a:pPr lvl="1"/>
            <a:r>
              <a:rPr lang="en-US" altLang="en-US" smtClean="0"/>
              <a:t>GRANT</a:t>
            </a:r>
          </a:p>
          <a:p>
            <a:pPr lvl="1"/>
            <a:r>
              <a:rPr lang="en-US" altLang="en-US" smtClean="0"/>
              <a:t>REVOKE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Membuat Database Baru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2347914"/>
            <a:ext cx="8291513" cy="720725"/>
          </a:xfrm>
          <a:solidFill>
            <a:schemeClr val="folHlink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id-ID" altLang="en-US" b="1" smtClean="0">
                <a:latin typeface="Courier New" panose="02070309020205020404" pitchFamily="49" charset="0"/>
              </a:rPr>
              <a:t>CREATE DATABASE [IF NOT EXISTS]</a:t>
            </a:r>
            <a:r>
              <a:rPr lang="id-ID" altLang="en-US" smtClean="0">
                <a:latin typeface="Courier New" panose="02070309020205020404" pitchFamily="49" charset="0"/>
              </a:rPr>
              <a:t> nama_database;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965326" y="4221163"/>
            <a:ext cx="829151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3200" b="1">
                <a:latin typeface="Courier New" panose="02070309020205020404" pitchFamily="49" charset="0"/>
              </a:rPr>
              <a:t>CREATE DATABASE</a:t>
            </a:r>
            <a:r>
              <a:rPr lang="id-ID" altLang="en-US" sz="3200">
                <a:latin typeface="Courier New" panose="02070309020205020404" pitchFamily="49" charset="0"/>
              </a:rPr>
              <a:t> penjualan;</a:t>
            </a:r>
            <a:r>
              <a:rPr lang="en-US" altLang="en-US" sz="32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Menampilkan Database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2203450"/>
            <a:ext cx="8291513" cy="649288"/>
          </a:xfrm>
          <a:solidFill>
            <a:schemeClr val="folHlink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SHOW</a:t>
            </a:r>
            <a:r>
              <a:rPr lang="id-ID" altLang="en-US" b="1" smtClean="0">
                <a:latin typeface="Courier New" panose="02070309020205020404" pitchFamily="49" charset="0"/>
              </a:rPr>
              <a:t> DATABASE</a:t>
            </a:r>
            <a:r>
              <a:rPr lang="en-US" altLang="en-US" b="1" smtClean="0">
                <a:latin typeface="Courier New" panose="02070309020205020404" pitchFamily="49" charset="0"/>
              </a:rPr>
              <a:t>S</a:t>
            </a:r>
            <a:r>
              <a:rPr lang="id-ID" altLang="en-US" smtClean="0">
                <a:latin typeface="Courier New" panose="02070309020205020404" pitchFamily="49" charset="0"/>
              </a:rPr>
              <a:t>;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Membuka Database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2132014"/>
            <a:ext cx="8291513" cy="649287"/>
          </a:xfrm>
          <a:solidFill>
            <a:schemeClr val="folHlink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USE</a:t>
            </a:r>
            <a:r>
              <a:rPr lang="id-ID" altLang="en-US" sz="2800" b="1">
                <a:latin typeface="Courier New" panose="02070309020205020404" pitchFamily="49" charset="0"/>
              </a:rPr>
              <a:t> </a:t>
            </a:r>
            <a:r>
              <a:rPr lang="id-ID" altLang="en-US" sz="2800">
                <a:latin typeface="Courier New" panose="02070309020205020404" pitchFamily="49" charset="0"/>
              </a:rPr>
              <a:t>nama_database;</a:t>
            </a:r>
            <a:r>
              <a:rPr lang="en-US" altLang="en-US" sz="28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81201" y="3068638"/>
            <a:ext cx="829151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3200" b="1">
                <a:latin typeface="Courier New" panose="02070309020205020404" pitchFamily="49" charset="0"/>
              </a:rPr>
              <a:t>USE</a:t>
            </a:r>
            <a:r>
              <a:rPr lang="id-ID" altLang="en-US" sz="3200">
                <a:latin typeface="Courier New" panose="02070309020205020404" pitchFamily="49" charset="0"/>
              </a:rPr>
              <a:t> penjualan;</a:t>
            </a:r>
            <a:r>
              <a:rPr lang="en-US" altLang="en-US" sz="32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15480" y="836713"/>
            <a:ext cx="9433048" cy="503227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5400" smtClean="0"/>
              <a:t>Contoh Studi Kasus</a:t>
            </a:r>
            <a:endParaRPr lang="en-US" altLang="en-US" sz="54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Menghapus Database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89139"/>
            <a:ext cx="8291513" cy="719137"/>
          </a:xfrm>
          <a:solidFill>
            <a:schemeClr val="folHlink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id-ID" altLang="en-US" sz="2400" b="1">
                <a:latin typeface="Courier New" panose="02070309020205020404" pitchFamily="49" charset="0"/>
              </a:rPr>
              <a:t>DROP DATABASE [IF EXISTS]</a:t>
            </a:r>
            <a:r>
              <a:rPr lang="id-ID" altLang="en-US" sz="2400">
                <a:latin typeface="Courier New" panose="02070309020205020404" pitchFamily="49" charset="0"/>
              </a:rPr>
              <a:t> nama_database;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981201" y="3068638"/>
            <a:ext cx="829151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3200" b="1">
                <a:latin typeface="Courier New" panose="02070309020205020404" pitchFamily="49" charset="0"/>
              </a:rPr>
              <a:t>DROP DATABASE</a:t>
            </a:r>
            <a:r>
              <a:rPr lang="id-ID" altLang="en-US" sz="3200">
                <a:latin typeface="Courier New" panose="02070309020205020404" pitchFamily="49" charset="0"/>
              </a:rPr>
              <a:t> penjualan;</a:t>
            </a:r>
            <a:r>
              <a:rPr lang="en-US" altLang="en-US" sz="3200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152401"/>
            <a:ext cx="7543800" cy="11160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Tabel</a:t>
            </a: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19289" y="1484314"/>
            <a:ext cx="8353425" cy="2592387"/>
          </a:xfrm>
          <a:solidFill>
            <a:schemeClr val="folHlink"/>
          </a:solidFill>
        </p:spPr>
        <p:txBody>
          <a:bodyPr rtlCol="0">
            <a:normAutofit fontScale="92500" lnSpcReduction="20000"/>
          </a:bodyPr>
          <a:lstStyle/>
          <a:p>
            <a:pPr marL="0" indent="0" fontAlgn="auto">
              <a:lnSpc>
                <a:spcPct val="80000"/>
              </a:lnSpc>
              <a:buNone/>
              <a:defRPr/>
            </a:pPr>
            <a:r>
              <a:rPr lang="id-ID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CREATE TABLE </a:t>
            </a: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nama_tabel (</a:t>
            </a:r>
          </a:p>
          <a:p>
            <a:pPr marL="0" indent="0" fontAlgn="auto">
              <a:lnSpc>
                <a:spcPct val="80000"/>
              </a:lnSpc>
              <a:buNone/>
              <a:defRPr/>
            </a:pP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field1 tipe(panjang),</a:t>
            </a:r>
          </a:p>
          <a:p>
            <a:pPr marL="0" indent="0" fontAlgn="auto">
              <a:lnSpc>
                <a:spcPct val="80000"/>
              </a:lnSpc>
              <a:buNone/>
              <a:defRPr/>
            </a:pP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field2 tipe(panjang),</a:t>
            </a:r>
          </a:p>
          <a:p>
            <a:pPr marL="0" indent="0" fontAlgn="auto">
              <a:lnSpc>
                <a:spcPct val="80000"/>
              </a:lnSpc>
              <a:buNone/>
              <a:defRPr/>
            </a:pP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 fontAlgn="auto">
              <a:lnSpc>
                <a:spcPct val="80000"/>
              </a:lnSpc>
              <a:buNone/>
              <a:defRPr/>
            </a:pP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fieldn tipe(panjang),</a:t>
            </a:r>
          </a:p>
          <a:p>
            <a:pPr marL="0" indent="0" fontAlgn="auto">
              <a:lnSpc>
                <a:spcPct val="80000"/>
              </a:lnSpc>
              <a:buNone/>
              <a:defRPr/>
            </a:pP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PRIMARY KEY (field_key)</a:t>
            </a:r>
          </a:p>
          <a:p>
            <a:pPr marL="0" indent="0" fontAlgn="auto">
              <a:lnSpc>
                <a:spcPct val="80000"/>
              </a:lnSpc>
              <a:buNone/>
              <a:defRPr/>
            </a:pP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919288" y="4221163"/>
            <a:ext cx="8291512" cy="215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2000" b="1">
                <a:latin typeface="Courier New" panose="02070309020205020404" pitchFamily="49" charset="0"/>
              </a:rPr>
              <a:t>CREATE TABLE</a:t>
            </a:r>
            <a:r>
              <a:rPr lang="id-ID" altLang="en-US" sz="2000">
                <a:latin typeface="Courier New" panose="02070309020205020404" pitchFamily="49" charset="0"/>
              </a:rPr>
              <a:t> pelanggan ( 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2000">
                <a:latin typeface="Courier New" panose="02070309020205020404" pitchFamily="49" charset="0"/>
              </a:rPr>
              <a:t>id_pelanggan varchar(5) NOT NULL, 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2000">
                <a:latin typeface="Courier New" panose="02070309020205020404" pitchFamily="49" charset="0"/>
              </a:rPr>
              <a:t>nm_pelanggan varchar(30) NOT NULL, 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2000">
                <a:latin typeface="Courier New" panose="02070309020205020404" pitchFamily="49" charset="0"/>
              </a:rPr>
              <a:t>alamat text, 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2000">
                <a:latin typeface="Courier New" panose="02070309020205020404" pitchFamily="49" charset="0"/>
              </a:rPr>
              <a:t>telepon varchar (20), 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2000">
                <a:latin typeface="Courier New" panose="02070309020205020404" pitchFamily="49" charset="0"/>
              </a:rPr>
              <a:t>email varchar (50), PRIMARY KEY(id_pelanggan) );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Mengubah Struktur Tabel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89138"/>
            <a:ext cx="8291513" cy="863600"/>
          </a:xfrm>
          <a:solidFill>
            <a:schemeClr val="folHlink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id-ID" altLang="en-US" sz="2400" b="1">
                <a:latin typeface="Courier New" panose="02070309020205020404" pitchFamily="49" charset="0"/>
              </a:rPr>
              <a:t>ALTER TABLE </a:t>
            </a:r>
            <a:r>
              <a:rPr lang="id-ID" altLang="en-US" sz="2400">
                <a:latin typeface="Courier New" panose="02070309020205020404" pitchFamily="49" charset="0"/>
              </a:rPr>
              <a:t>nama_tabel alter_options;</a:t>
            </a:r>
            <a:r>
              <a:rPr lang="en-US" altLang="en-US" sz="2400"/>
              <a:t>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992313" y="3068639"/>
            <a:ext cx="8280400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3200" b="1">
                <a:latin typeface="Courier New" panose="02070309020205020404" pitchFamily="49" charset="0"/>
              </a:rPr>
              <a:t>ALTER TABLE </a:t>
            </a:r>
            <a:r>
              <a:rPr lang="id-ID" altLang="en-US" sz="3200">
                <a:latin typeface="Courier New" panose="02070309020205020404" pitchFamily="49" charset="0"/>
              </a:rPr>
              <a:t>pelanggan</a:t>
            </a:r>
            <a:r>
              <a:rPr lang="id-ID" altLang="en-US" sz="3200" b="1">
                <a:latin typeface="Courier New" panose="02070309020205020404" pitchFamily="49" charset="0"/>
              </a:rPr>
              <a:t> </a:t>
            </a:r>
            <a:endParaRPr lang="en-US" altLang="en-US" sz="3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3200" b="1">
                <a:latin typeface="Courier New" panose="02070309020205020404" pitchFamily="49" charset="0"/>
              </a:rPr>
              <a:t>ADD </a:t>
            </a:r>
            <a:r>
              <a:rPr lang="id-ID" altLang="en-US" sz="3200">
                <a:latin typeface="Courier New" panose="02070309020205020404" pitchFamily="49" charset="0"/>
              </a:rPr>
              <a:t>tgllahir</a:t>
            </a:r>
            <a:r>
              <a:rPr lang="id-ID" altLang="en-US" sz="3200" b="1">
                <a:latin typeface="Courier New" panose="02070309020205020404" pitchFamily="49" charset="0"/>
              </a:rPr>
              <a:t> date NOT NULL;</a:t>
            </a:r>
            <a:endParaRPr lang="en-US" altLang="en-US" sz="3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Menghapus Tabel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2058989"/>
            <a:ext cx="8291513" cy="649287"/>
          </a:xfrm>
          <a:solidFill>
            <a:schemeClr val="folHlink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DROP</a:t>
            </a:r>
            <a:r>
              <a:rPr lang="id-ID" altLang="en-US" sz="2800" b="1">
                <a:latin typeface="Courier New" panose="02070309020205020404" pitchFamily="49" charset="0"/>
              </a:rPr>
              <a:t> TABLE </a:t>
            </a:r>
            <a:r>
              <a:rPr lang="id-ID" altLang="en-US" sz="2800">
                <a:latin typeface="Courier New" panose="02070309020205020404" pitchFamily="49" charset="0"/>
              </a:rPr>
              <a:t>nama_tabel;</a:t>
            </a:r>
            <a:r>
              <a:rPr lang="en-US" altLang="en-US" sz="2800"/>
              <a:t>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992313" y="3068639"/>
            <a:ext cx="82804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3200" b="1">
                <a:latin typeface="Courier New" panose="02070309020205020404" pitchFamily="49" charset="0"/>
              </a:rPr>
              <a:t>DROP</a:t>
            </a:r>
            <a:r>
              <a:rPr lang="id-ID" altLang="en-US" sz="3200" b="1">
                <a:latin typeface="Courier New" panose="02070309020205020404" pitchFamily="49" charset="0"/>
              </a:rPr>
              <a:t> TABLE </a:t>
            </a:r>
            <a:r>
              <a:rPr lang="id-ID" altLang="en-US" sz="3200">
                <a:latin typeface="Courier New" panose="02070309020205020404" pitchFamily="49" charset="0"/>
              </a:rPr>
              <a:t>pelanggan</a:t>
            </a:r>
            <a:r>
              <a:rPr lang="id-ID" altLang="en-US" sz="3200" b="1">
                <a:latin typeface="Courier New" panose="02070309020205020404" pitchFamily="49" charset="0"/>
              </a:rPr>
              <a:t>;</a:t>
            </a:r>
            <a:endParaRPr lang="en-US" altLang="en-US" sz="3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Next 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mtClean="0"/>
              <a:t>INSERT, UPDATE, DELETE, SELECT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60350"/>
            <a:ext cx="7543800" cy="9731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Menambahkan</a:t>
            </a: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Record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484314"/>
            <a:ext cx="8291513" cy="3240087"/>
          </a:xfrm>
          <a:solidFill>
            <a:schemeClr val="folHlink"/>
          </a:solidFill>
        </p:spPr>
        <p:txBody>
          <a:bodyPr rtlCol="0">
            <a:normAutofit fontScale="92500" lnSpcReduction="20000"/>
          </a:bodyPr>
          <a:lstStyle/>
          <a:p>
            <a:pPr marL="0" indent="0" fontAlgn="auto">
              <a:buNone/>
              <a:defRPr/>
            </a:pPr>
            <a:r>
              <a:rPr lang="id-ID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INSERT INTO </a:t>
            </a: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nama_tabel </a:t>
            </a:r>
            <a:r>
              <a:rPr lang="id-ID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VALUES </a:t>
            </a: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(‘nilai1’,’nilai2’,...);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fontAlgn="auto">
              <a:buNone/>
              <a:defRPr/>
            </a:pPr>
            <a:endParaRPr lang="en-US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marL="0" indent="0" fontAlgn="auto">
              <a:buNone/>
              <a:defRPr/>
            </a:pPr>
            <a:r>
              <a:rPr lang="id-ID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INSERT INTO </a:t>
            </a: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nama_tabel(field1,field2,...)</a:t>
            </a:r>
            <a:endParaRPr lang="id-ID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marL="0" indent="0" fontAlgn="auto">
              <a:buNone/>
              <a:defRPr/>
            </a:pPr>
            <a:r>
              <a:rPr lang="id-ID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VALUES</a:t>
            </a: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(‘nilai1’,’nilai2’,...);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 fontAlgn="auto">
              <a:buNone/>
              <a:defRPr/>
            </a:pPr>
            <a:endParaRPr lang="en-US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marL="0" indent="0" fontAlgn="auto">
              <a:buNone/>
              <a:defRPr/>
            </a:pPr>
            <a:r>
              <a:rPr lang="id-ID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INSERT INTO </a:t>
            </a: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nama_tabel </a:t>
            </a:r>
            <a:endParaRPr lang="id-ID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marL="0" indent="0" fontAlgn="auto">
              <a:buNone/>
              <a:defRPr/>
            </a:pPr>
            <a:r>
              <a:rPr lang="id-ID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SET </a:t>
            </a:r>
            <a:r>
              <a:rPr lang="id-ID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field1=’nilai1’, field2=’nilai2’,...;</a:t>
            </a: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92313" y="5157788"/>
            <a:ext cx="8280400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fi-FI" altLang="en-US" sz="2400" b="1">
                <a:latin typeface="Courier New" panose="02070309020205020404" pitchFamily="49" charset="0"/>
              </a:rPr>
              <a:t>INSERT INTO pelanggan VALUES ('P0001', 'Achmad Solichin','Jakarta Selatan', '0217327762', 'achmatim@gmail.com');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60350"/>
            <a:ext cx="7543800" cy="9731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Mengubah</a:t>
            </a: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Record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484314"/>
            <a:ext cx="8291513" cy="2016125"/>
          </a:xfrm>
          <a:solidFill>
            <a:schemeClr val="folHlink"/>
          </a:solidFill>
        </p:spPr>
        <p:txBody>
          <a:bodyPr/>
          <a:lstStyle/>
          <a:p>
            <a:pPr marL="0" indent="0">
              <a:buNone/>
            </a:pPr>
            <a:r>
              <a:rPr lang="id-ID" altLang="en-US" sz="2800" b="1">
                <a:latin typeface="Courier New" panose="02070309020205020404" pitchFamily="49" charset="0"/>
              </a:rPr>
              <a:t>UPDATE</a:t>
            </a:r>
            <a:r>
              <a:rPr lang="id-ID" altLang="en-US" sz="2800">
                <a:latin typeface="Courier New" panose="02070309020205020404" pitchFamily="49" charset="0"/>
              </a:rPr>
              <a:t> nama_tabel </a:t>
            </a:r>
            <a:endParaRPr lang="en-US" altLang="en-US" sz="280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altLang="en-US" sz="2800" b="1">
                <a:latin typeface="Courier New" panose="02070309020205020404" pitchFamily="49" charset="0"/>
              </a:rPr>
              <a:t>SET</a:t>
            </a:r>
            <a:r>
              <a:rPr lang="id-ID" altLang="en-US" sz="2800">
                <a:latin typeface="Courier New" panose="02070309020205020404" pitchFamily="49" charset="0"/>
              </a:rPr>
              <a:t> field1=’nilaibaru’</a:t>
            </a:r>
          </a:p>
          <a:p>
            <a:pPr marL="0" indent="0">
              <a:buNone/>
            </a:pPr>
            <a:r>
              <a:rPr lang="id-ID" altLang="en-US" sz="2800">
                <a:latin typeface="Courier New" panose="02070309020205020404" pitchFamily="49" charset="0"/>
              </a:rPr>
              <a:t>[</a:t>
            </a:r>
            <a:r>
              <a:rPr lang="id-ID" altLang="en-US" sz="2800" b="1">
                <a:latin typeface="Courier New" panose="02070309020205020404" pitchFamily="49" charset="0"/>
              </a:rPr>
              <a:t>WHERE</a:t>
            </a:r>
            <a:r>
              <a:rPr lang="id-ID" altLang="en-US" sz="2800">
                <a:latin typeface="Courier New" panose="02070309020205020404" pitchFamily="49" charset="0"/>
              </a:rPr>
              <a:t> kondisi];</a:t>
            </a:r>
            <a:r>
              <a:rPr lang="id-ID" altLang="en-US" sz="2800"/>
              <a:t> </a:t>
            </a:r>
            <a:endParaRPr lang="en-US" altLang="en-US" sz="28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919288" y="3789363"/>
            <a:ext cx="828040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fi-FI" altLang="en-US" sz="2800" b="1">
                <a:latin typeface="Courier New" panose="02070309020205020404" pitchFamily="49" charset="0"/>
              </a:rPr>
              <a:t>UPDATE pelanggan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fi-FI" altLang="en-US" sz="2800" b="1">
                <a:latin typeface="Courier New" panose="02070309020205020404" pitchFamily="49" charset="0"/>
              </a:rPr>
              <a:t>SET alamat='Tangerang'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fi-FI" altLang="en-US" sz="2800" b="1">
                <a:latin typeface="Courier New" panose="02070309020205020404" pitchFamily="49" charset="0"/>
              </a:rPr>
              <a:t>WHERE id_pelanggan='P0001';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115888"/>
            <a:ext cx="7543800" cy="1117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Menghapus</a:t>
            </a: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Record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484314"/>
            <a:ext cx="8291513" cy="2016125"/>
          </a:xfrm>
          <a:solidFill>
            <a:schemeClr val="folHlink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DELETE</a:t>
            </a:r>
            <a:r>
              <a:rPr lang="en-US" altLang="en-US" sz="2800">
                <a:latin typeface="Courier New" panose="02070309020205020404" pitchFamily="49" charset="0"/>
              </a:rPr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FROM</a:t>
            </a:r>
            <a:r>
              <a:rPr lang="en-US" altLang="en-US" sz="2800">
                <a:latin typeface="Courier New" panose="02070309020205020404" pitchFamily="49" charset="0"/>
              </a:rPr>
              <a:t> nama_tabel </a:t>
            </a:r>
          </a:p>
          <a:p>
            <a:pPr marL="0" indent="0">
              <a:buNone/>
            </a:pPr>
            <a:r>
              <a:rPr lang="en-US" altLang="en-US" sz="2800">
                <a:latin typeface="Courier New" panose="02070309020205020404" pitchFamily="49" charset="0"/>
              </a:rPr>
              <a:t>[</a:t>
            </a:r>
            <a:r>
              <a:rPr lang="en-US" altLang="en-US" sz="2800" b="1">
                <a:latin typeface="Courier New" panose="02070309020205020404" pitchFamily="49" charset="0"/>
              </a:rPr>
              <a:t>WHERE</a:t>
            </a:r>
            <a:r>
              <a:rPr lang="en-US" altLang="en-US" sz="2800">
                <a:latin typeface="Courier New" panose="02070309020205020404" pitchFamily="49" charset="0"/>
              </a:rPr>
              <a:t> kondisi];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919288" y="3789363"/>
            <a:ext cx="828040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3200" b="1">
                <a:latin typeface="Courier New" panose="02070309020205020404" pitchFamily="49" charset="0"/>
              </a:rPr>
              <a:t>DELETE FROM </a:t>
            </a:r>
            <a:r>
              <a:rPr lang="en-US" altLang="en-US" sz="3200">
                <a:latin typeface="Courier New" panose="02070309020205020404" pitchFamily="49" charset="0"/>
              </a:rPr>
              <a:t>pelanggan</a:t>
            </a:r>
            <a:r>
              <a:rPr lang="en-US" altLang="en-US" sz="3200" b="1">
                <a:latin typeface="Courier New" panose="02070309020205020404" pitchFamily="49" charset="0"/>
              </a:rPr>
              <a:t> WHERE </a:t>
            </a:r>
            <a:r>
              <a:rPr lang="en-US" altLang="en-US" sz="3200">
                <a:latin typeface="Courier New" panose="02070309020205020404" pitchFamily="49" charset="0"/>
              </a:rPr>
              <a:t>id_pelanggan='P0005';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Menampilkan Data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2133601"/>
            <a:ext cx="8291513" cy="1655763"/>
          </a:xfrm>
          <a:solidFill>
            <a:schemeClr val="folHlink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SELECT</a:t>
            </a:r>
            <a:r>
              <a:rPr lang="en-US" altLang="en-US" sz="2800">
                <a:latin typeface="Courier New" panose="02070309020205020404" pitchFamily="49" charset="0"/>
              </a:rPr>
              <a:t> [field | *] </a:t>
            </a:r>
          </a:p>
          <a:p>
            <a:pPr marL="0" indent="0"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FROM</a:t>
            </a:r>
            <a:r>
              <a:rPr lang="en-US" altLang="en-US" sz="2800">
                <a:latin typeface="Courier New" panose="02070309020205020404" pitchFamily="49" charset="0"/>
              </a:rPr>
              <a:t> nama_tabel </a:t>
            </a:r>
          </a:p>
          <a:p>
            <a:pPr marL="0" indent="0">
              <a:buNone/>
            </a:pPr>
            <a:r>
              <a:rPr lang="en-US" altLang="en-US" sz="2800">
                <a:latin typeface="Courier New" panose="02070309020205020404" pitchFamily="49" charset="0"/>
              </a:rPr>
              <a:t>[</a:t>
            </a:r>
            <a:r>
              <a:rPr lang="en-US" altLang="en-US" sz="2800" b="1">
                <a:latin typeface="Courier New" panose="02070309020205020404" pitchFamily="49" charset="0"/>
              </a:rPr>
              <a:t>WHERE</a:t>
            </a:r>
            <a:r>
              <a:rPr lang="en-US" altLang="en-US" sz="2800">
                <a:latin typeface="Courier New" panose="02070309020205020404" pitchFamily="49" charset="0"/>
              </a:rPr>
              <a:t> kondisi];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919288" y="4078288"/>
            <a:ext cx="828040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3200" b="1">
                <a:latin typeface="Courier New" panose="02070309020205020404" pitchFamily="49" charset="0"/>
              </a:rPr>
              <a:t>SELECT * FROM </a:t>
            </a:r>
            <a:r>
              <a:rPr lang="id-ID" altLang="en-US" sz="3200">
                <a:latin typeface="Courier New" panose="02070309020205020404" pitchFamily="49" charset="0"/>
              </a:rPr>
              <a:t>pelanggan</a:t>
            </a:r>
            <a:r>
              <a:rPr lang="id-ID" altLang="en-US" sz="3200" b="1">
                <a:latin typeface="Courier New" panose="02070309020205020404" pitchFamily="49" charset="0"/>
              </a:rPr>
              <a:t>;</a:t>
            </a:r>
            <a:r>
              <a:rPr lang="en-US" altLang="en-US" sz="3200"/>
              <a:t>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3200" b="1">
                <a:latin typeface="Courier New" panose="02070309020205020404" pitchFamily="49" charset="0"/>
              </a:rPr>
              <a:t>SELECT</a:t>
            </a:r>
            <a:r>
              <a:rPr lang="en-US" altLang="en-US" sz="3200">
                <a:latin typeface="Courier New" panose="02070309020205020404" pitchFamily="49" charset="0"/>
              </a:rPr>
              <a:t> id_pelanggan, nm_pelanggan </a:t>
            </a:r>
            <a:r>
              <a:rPr lang="en-US" altLang="en-US" sz="3200" b="1">
                <a:latin typeface="Courier New" panose="02070309020205020404" pitchFamily="49" charset="0"/>
              </a:rPr>
              <a:t>FROM</a:t>
            </a:r>
            <a:r>
              <a:rPr lang="en-US" altLang="en-US" sz="3200">
                <a:latin typeface="Courier New" panose="02070309020205020404" pitchFamily="49" charset="0"/>
              </a:rPr>
              <a:t> pelanggan;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LIKE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919288" y="2638425"/>
            <a:ext cx="8280400" cy="2446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3200" b="1">
                <a:latin typeface="Courier New" panose="02070309020205020404" pitchFamily="49" charset="0"/>
              </a:rPr>
              <a:t>SELECT </a:t>
            </a:r>
            <a:r>
              <a:rPr lang="id-ID" altLang="en-US" sz="3200">
                <a:latin typeface="Courier New" panose="02070309020205020404" pitchFamily="49" charset="0"/>
              </a:rPr>
              <a:t>id_pelanggan, nm_pelanggan, email</a:t>
            </a:r>
            <a:r>
              <a:rPr lang="id-ID" altLang="en-US" sz="3200" b="1">
                <a:latin typeface="Courier New" panose="02070309020205020404" pitchFamily="49" charset="0"/>
              </a:rPr>
              <a:t> </a:t>
            </a:r>
            <a:br>
              <a:rPr lang="id-ID" altLang="en-US" sz="3200" b="1">
                <a:latin typeface="Courier New" panose="02070309020205020404" pitchFamily="49" charset="0"/>
              </a:rPr>
            </a:br>
            <a:r>
              <a:rPr lang="id-ID" altLang="en-US" sz="3200" b="1">
                <a:latin typeface="Courier New" panose="02070309020205020404" pitchFamily="49" charset="0"/>
              </a:rPr>
              <a:t>FROM </a:t>
            </a:r>
            <a:r>
              <a:rPr lang="id-ID" altLang="en-US" sz="3200">
                <a:latin typeface="Courier New" panose="02070309020205020404" pitchFamily="49" charset="0"/>
              </a:rPr>
              <a:t>pelanggan</a:t>
            </a:r>
            <a:r>
              <a:rPr lang="id-ID" altLang="en-US" sz="3200" b="1">
                <a:latin typeface="Courier New" panose="02070309020205020404" pitchFamily="49" charset="0"/>
              </a:rPr>
              <a:t> </a:t>
            </a:r>
            <a:endParaRPr lang="en-US" altLang="en-US" sz="3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3200" b="1">
                <a:latin typeface="Courier New" panose="02070309020205020404" pitchFamily="49" charset="0"/>
              </a:rPr>
              <a:t>WHERE </a:t>
            </a:r>
            <a:r>
              <a:rPr lang="id-ID" altLang="en-US" sz="3200">
                <a:latin typeface="Courier New" panose="02070309020205020404" pitchFamily="49" charset="0"/>
              </a:rPr>
              <a:t>email</a:t>
            </a:r>
            <a:r>
              <a:rPr lang="id-ID" altLang="en-US" sz="3200" b="1">
                <a:latin typeface="Courier New" panose="02070309020205020404" pitchFamily="49" charset="0"/>
              </a:rPr>
              <a:t> LIKE '%yahoo%';</a:t>
            </a:r>
            <a:endParaRPr lang="en-US" altLang="en-US" sz="3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Sistem Pemesanan Barang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1677540"/>
            <a:ext cx="7926388" cy="432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ORDER BY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919288" y="2638425"/>
            <a:ext cx="828040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3200" b="1">
                <a:latin typeface="Courier New" panose="02070309020205020404" pitchFamily="49" charset="0"/>
              </a:rPr>
              <a:t>SELECT </a:t>
            </a:r>
            <a:r>
              <a:rPr lang="id-ID" altLang="en-US" sz="3200">
                <a:latin typeface="Courier New" panose="02070309020205020404" pitchFamily="49" charset="0"/>
              </a:rPr>
              <a:t>id_pelanggan, nm_pelanggan</a:t>
            </a:r>
            <a:r>
              <a:rPr lang="id-ID" altLang="en-US" sz="3200" b="1">
                <a:latin typeface="Courier New" panose="02070309020205020404" pitchFamily="49" charset="0"/>
              </a:rPr>
              <a:t> </a:t>
            </a:r>
            <a:br>
              <a:rPr lang="id-ID" altLang="en-US" sz="3200" b="1">
                <a:latin typeface="Courier New" panose="02070309020205020404" pitchFamily="49" charset="0"/>
              </a:rPr>
            </a:br>
            <a:r>
              <a:rPr lang="id-ID" altLang="en-US" sz="3200" b="1">
                <a:latin typeface="Courier New" panose="02070309020205020404" pitchFamily="49" charset="0"/>
              </a:rPr>
              <a:t>FROM </a:t>
            </a:r>
            <a:r>
              <a:rPr lang="id-ID" altLang="en-US" sz="3200">
                <a:latin typeface="Courier New" panose="02070309020205020404" pitchFamily="49" charset="0"/>
              </a:rPr>
              <a:t>pelanggan</a:t>
            </a:r>
            <a:r>
              <a:rPr lang="id-ID" altLang="en-US" sz="3200" b="1">
                <a:latin typeface="Courier New" panose="02070309020205020404" pitchFamily="49" charset="0"/>
              </a:rPr>
              <a:t> </a:t>
            </a:r>
            <a:r>
              <a:rPr lang="en-US" altLang="en-US" sz="3200" b="1">
                <a:latin typeface="Courier New" panose="02070309020205020404" pitchFamily="49" charset="0"/>
              </a:rPr>
              <a:t/>
            </a:r>
            <a:br>
              <a:rPr lang="en-US" altLang="en-US" sz="3200" b="1">
                <a:latin typeface="Courier New" panose="02070309020205020404" pitchFamily="49" charset="0"/>
              </a:rPr>
            </a:br>
            <a:r>
              <a:rPr lang="id-ID" altLang="en-US" sz="3200" b="1">
                <a:latin typeface="Courier New" panose="02070309020205020404" pitchFamily="49" charset="0"/>
              </a:rPr>
              <a:t>ORDER BY </a:t>
            </a:r>
            <a:r>
              <a:rPr lang="id-ID" altLang="en-US" sz="3200">
                <a:latin typeface="Courier New" panose="02070309020205020404" pitchFamily="49" charset="0"/>
              </a:rPr>
              <a:t>nm_pelanggan;</a:t>
            </a:r>
            <a:r>
              <a:rPr lang="en-US" altLang="en-US" sz="3200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LIMIT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919288" y="2638425"/>
            <a:ext cx="828040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3200" b="1">
                <a:latin typeface="Courier New" panose="02070309020205020404" pitchFamily="49" charset="0"/>
              </a:rPr>
              <a:t>SELECT </a:t>
            </a:r>
            <a:r>
              <a:rPr lang="id-ID" altLang="en-US" sz="3200">
                <a:latin typeface="Courier New" panose="02070309020205020404" pitchFamily="49" charset="0"/>
              </a:rPr>
              <a:t>id_pelanggan, nm_pelanggan</a:t>
            </a:r>
            <a:r>
              <a:rPr lang="id-ID" altLang="en-US" sz="3200" b="1">
                <a:latin typeface="Courier New" panose="02070309020205020404" pitchFamily="49" charset="0"/>
              </a:rPr>
              <a:t> </a:t>
            </a:r>
            <a:br>
              <a:rPr lang="id-ID" altLang="en-US" sz="3200" b="1">
                <a:latin typeface="Courier New" panose="02070309020205020404" pitchFamily="49" charset="0"/>
              </a:rPr>
            </a:br>
            <a:r>
              <a:rPr lang="id-ID" altLang="en-US" sz="3200" b="1">
                <a:latin typeface="Courier New" panose="02070309020205020404" pitchFamily="49" charset="0"/>
              </a:rPr>
              <a:t>FROM </a:t>
            </a:r>
            <a:r>
              <a:rPr lang="id-ID" altLang="en-US" sz="3200">
                <a:latin typeface="Courier New" panose="02070309020205020404" pitchFamily="49" charset="0"/>
              </a:rPr>
              <a:t>pelanggan</a:t>
            </a:r>
            <a:r>
              <a:rPr lang="id-ID" altLang="en-US" sz="3200" b="1">
                <a:latin typeface="Courier New" panose="02070309020205020404" pitchFamily="49" charset="0"/>
              </a:rPr>
              <a:t> </a:t>
            </a:r>
            <a:endParaRPr lang="en-US" altLang="en-US" sz="32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3200" b="1">
                <a:latin typeface="Courier New" panose="02070309020205020404" pitchFamily="49" charset="0"/>
              </a:rPr>
              <a:t>ORDER BY </a:t>
            </a:r>
            <a:r>
              <a:rPr lang="id-ID" altLang="en-US" sz="3200">
                <a:latin typeface="Courier New" panose="02070309020205020404" pitchFamily="49" charset="0"/>
              </a:rPr>
              <a:t>nm_pelanggan</a:t>
            </a:r>
            <a:r>
              <a:rPr lang="id-ID" altLang="en-US" sz="3200" b="1">
                <a:latin typeface="Courier New" panose="02070309020205020404" pitchFamily="49" charset="0"/>
              </a:rPr>
              <a:t> LIMIT 0,3;</a:t>
            </a:r>
            <a:r>
              <a:rPr lang="en-US" altLang="en-US" sz="3200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919288" y="2638425"/>
            <a:ext cx="8280400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325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0313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83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id-ID" altLang="en-US" sz="3200" b="1">
                <a:latin typeface="Courier New" panose="02070309020205020404" pitchFamily="49" charset="0"/>
              </a:rPr>
              <a:t>SELECT COUNT(*)FROM </a:t>
            </a:r>
            <a:r>
              <a:rPr lang="id-ID" altLang="en-US" sz="3200">
                <a:latin typeface="Courier New" panose="02070309020205020404" pitchFamily="49" charset="0"/>
              </a:rPr>
              <a:t>pelanggan</a:t>
            </a:r>
            <a:r>
              <a:rPr lang="id-ID" altLang="en-US" sz="3200" b="1">
                <a:latin typeface="Courier New" panose="02070309020205020404" pitchFamily="49" charset="0"/>
              </a:rPr>
              <a:t>;</a:t>
            </a:r>
            <a:r>
              <a:rPr lang="en-US" altLang="en-US" sz="3200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25" y="758826"/>
            <a:ext cx="7543800" cy="3565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D" dirty="0" smtClean="0"/>
              <a:t>Advanced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6325" y="4452938"/>
            <a:ext cx="7543800" cy="1143000"/>
          </a:xfrm>
        </p:spPr>
        <p:txBody>
          <a:bodyPr rtlCol="0"/>
          <a:lstStyle/>
          <a:p>
            <a:pPr fontAlgn="auto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JOIN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Digunakan untuk menggabungkan 2 atau lebih tabel.</a:t>
            </a:r>
          </a:p>
          <a:p>
            <a:r>
              <a:rPr lang="en-US" altLang="en-US" sz="2800"/>
              <a:t>Penggabungan tabel didasarkan pada konsep PK dan FK (relationship)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CONTOH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Bagaimana menampilkan daftar </a:t>
            </a:r>
            <a:r>
              <a:rPr lang="en-US" altLang="en-US" sz="3200" u="sng"/>
              <a:t>pelanggan</a:t>
            </a:r>
            <a:r>
              <a:rPr lang="en-US" altLang="en-US" sz="3200"/>
              <a:t> beserta informasi </a:t>
            </a:r>
            <a:r>
              <a:rPr lang="en-US" altLang="en-US" sz="3200" u="sng"/>
              <a:t>transaksi</a:t>
            </a:r>
            <a:r>
              <a:rPr lang="en-US" altLang="en-US" sz="3200"/>
              <a:t> (pemesanan) yang pernah dilakukan 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844675"/>
            <a:ext cx="532923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2474913" y="1431926"/>
            <a:ext cx="1903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Tabel Pelanggan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844675"/>
            <a:ext cx="532923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4149726"/>
            <a:ext cx="45878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474913" y="1431926"/>
            <a:ext cx="1903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Tabel Pelanggan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248275" y="3783013"/>
            <a:ext cx="1454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Tabel Pesan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844675"/>
            <a:ext cx="532923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4149726"/>
            <a:ext cx="45878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474913" y="1431926"/>
            <a:ext cx="1903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Tabel Pelanggan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248275" y="3783013"/>
            <a:ext cx="1454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Tabel Pesan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2566988" y="1844676"/>
            <a:ext cx="1873250" cy="1871663"/>
          </a:xfrm>
          <a:prstGeom prst="rect">
            <a:avLst/>
          </a:prstGeom>
          <a:solidFill>
            <a:srgbClr val="FF0000">
              <a:alpha val="2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633663" y="4791076"/>
            <a:ext cx="1441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Primary Key</a:t>
            </a:r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2927350" y="3933826"/>
            <a:ext cx="863600" cy="79216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844675"/>
            <a:ext cx="532923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4149726"/>
            <a:ext cx="45878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474913" y="1431926"/>
            <a:ext cx="1903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Tabel Pelanggan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248275" y="3783013"/>
            <a:ext cx="1454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Tabel Pesan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566988" y="1844676"/>
            <a:ext cx="1873250" cy="1871663"/>
          </a:xfrm>
          <a:prstGeom prst="rect">
            <a:avLst/>
          </a:prstGeom>
          <a:solidFill>
            <a:srgbClr val="FF0000">
              <a:alpha val="2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6672263" y="4149726"/>
            <a:ext cx="1873250" cy="1871663"/>
          </a:xfrm>
          <a:prstGeom prst="rect">
            <a:avLst/>
          </a:prstGeom>
          <a:solidFill>
            <a:srgbClr val="FF0000">
              <a:alpha val="2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6881813" y="6491288"/>
            <a:ext cx="1428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Foreign Key</a:t>
            </a:r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7175500" y="6021389"/>
            <a:ext cx="863600" cy="504825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Tipe Tabel di MySQL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MyISAM</a:t>
            </a:r>
          </a:p>
          <a:p>
            <a:pPr lvl="1"/>
            <a:r>
              <a:rPr lang="en-US" altLang="en-US" smtClean="0"/>
              <a:t>Non-transaction</a:t>
            </a:r>
          </a:p>
          <a:p>
            <a:r>
              <a:rPr lang="en-US" altLang="en-US" smtClean="0"/>
              <a:t>InnoDB</a:t>
            </a:r>
          </a:p>
          <a:p>
            <a:pPr lvl="1"/>
            <a:r>
              <a:rPr lang="en-US" altLang="en-US" smtClean="0"/>
              <a:t>Transaction</a:t>
            </a:r>
          </a:p>
          <a:p>
            <a:r>
              <a:rPr lang="en-US" altLang="en-US" smtClean="0"/>
              <a:t>HEAP</a:t>
            </a:r>
          </a:p>
          <a:p>
            <a:r>
              <a:rPr lang="en-US" altLang="en-US" smtClean="0"/>
              <a:t>Lainnya</a:t>
            </a:r>
          </a:p>
          <a:p>
            <a:pPr lvl="1"/>
            <a:r>
              <a:rPr lang="en-US" altLang="en-US" smtClean="0"/>
              <a:t>BDB, Archieves, CSV, NDB, dll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844675"/>
            <a:ext cx="532923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4149726"/>
            <a:ext cx="45878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474913" y="1431926"/>
            <a:ext cx="1903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Tabel Pelanggan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248275" y="3783013"/>
            <a:ext cx="1454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Tabel Pesan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566988" y="1844676"/>
            <a:ext cx="1873250" cy="1871663"/>
          </a:xfrm>
          <a:prstGeom prst="rect">
            <a:avLst/>
          </a:prstGeom>
          <a:solidFill>
            <a:srgbClr val="FF0000">
              <a:alpha val="2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672263" y="4149726"/>
            <a:ext cx="1873250" cy="1871663"/>
          </a:xfrm>
          <a:prstGeom prst="rect">
            <a:avLst/>
          </a:prstGeom>
          <a:solidFill>
            <a:srgbClr val="FF0000">
              <a:alpha val="2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8137" name="AutoShape 9"/>
          <p:cNvCxnSpPr>
            <a:cxnSpLocks noChangeShapeType="1"/>
            <a:stCxn id="48135" idx="2"/>
            <a:endCxn id="48136" idx="2"/>
          </p:cNvCxnSpPr>
          <p:nvPr/>
        </p:nvCxnSpPr>
        <p:spPr bwMode="auto">
          <a:xfrm rot="16200000" flipH="1">
            <a:off x="4403726" y="2816226"/>
            <a:ext cx="2305050" cy="4105275"/>
          </a:xfrm>
          <a:prstGeom prst="bentConnector3">
            <a:avLst>
              <a:gd name="adj1" fmla="val 10984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627438" y="4960938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Relasi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(1)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89139"/>
            <a:ext cx="8291513" cy="3455987"/>
          </a:xfrm>
          <a:solidFill>
            <a:schemeClr val="accent1">
              <a:alpha val="39999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id-ID" altLang="en-US" sz="2400" b="1">
                <a:latin typeface="Courier New" panose="02070309020205020404" pitchFamily="49" charset="0"/>
              </a:rPr>
              <a:t>SELECT </a:t>
            </a:r>
            <a:r>
              <a:rPr lang="id-ID" altLang="en-US" sz="2400">
                <a:latin typeface="Courier New" panose="02070309020205020404" pitchFamily="49" charset="0"/>
              </a:rPr>
              <a:t>pelanggan.id_pelanggan, pelanggan.nm_pelanggan,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id-ID" altLang="en-US" sz="2400">
                <a:latin typeface="Courier New" panose="02070309020205020404" pitchFamily="49" charset="0"/>
              </a:rPr>
              <a:t>pesan.id_pesan, pesan.tgl_pesan</a:t>
            </a:r>
            <a:endParaRPr lang="id-ID" altLang="en-US" sz="24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400" b="1">
                <a:latin typeface="Courier New" panose="02070309020205020404" pitchFamily="49" charset="0"/>
              </a:rPr>
              <a:t>FROM </a:t>
            </a:r>
            <a:r>
              <a:rPr lang="id-ID" altLang="en-US" sz="2400">
                <a:latin typeface="Courier New" panose="02070309020205020404" pitchFamily="49" charset="0"/>
              </a:rPr>
              <a:t>pelanggan, pesan</a:t>
            </a:r>
            <a:endParaRPr lang="id-ID" altLang="en-US" sz="24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400" b="1">
                <a:latin typeface="Courier New" panose="02070309020205020404" pitchFamily="49" charset="0"/>
              </a:rPr>
              <a:t>WHERE </a:t>
            </a:r>
            <a:r>
              <a:rPr lang="id-ID" altLang="en-US" sz="2400">
                <a:latin typeface="Courier New" panose="02070309020205020404" pitchFamily="49" charset="0"/>
              </a:rPr>
              <a:t>pelanggan.id_pelanggan=</a:t>
            </a:r>
            <a:r>
              <a:rPr lang="en-US" altLang="en-US" sz="2400">
                <a:latin typeface="Courier New" panose="02070309020205020404" pitchFamily="49" charset="0"/>
              </a:rPr>
              <a:t/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id-ID" altLang="en-US" sz="2400">
                <a:latin typeface="Courier New" panose="02070309020205020404" pitchFamily="49" charset="0"/>
              </a:rPr>
              <a:t>pesan.id_pelanggan</a:t>
            </a:r>
            <a:r>
              <a:rPr lang="id-ID" altLang="en-US" sz="2400" b="1">
                <a:latin typeface="Courier New" panose="02070309020205020404" pitchFamily="49" charset="0"/>
              </a:rPr>
              <a:t>;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(1)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Hasilnya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76476"/>
            <a:ext cx="7343775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(2)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2060575"/>
            <a:ext cx="8291513" cy="3384550"/>
          </a:xfrm>
          <a:solidFill>
            <a:schemeClr val="accent1">
              <a:alpha val="39999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id-ID" altLang="en-US" b="1" smtClean="0">
                <a:latin typeface="Courier New" panose="02070309020205020404" pitchFamily="49" charset="0"/>
              </a:rPr>
              <a:t>SELECT</a:t>
            </a:r>
            <a:r>
              <a:rPr lang="id-ID" altLang="en-US" smtClean="0">
                <a:latin typeface="Courier New" panose="02070309020205020404" pitchFamily="49" charset="0"/>
              </a:rPr>
              <a:t> pelanggan.id_pelanggan, pelanggan.nm_pelanggan,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  <a:r>
              <a:rPr lang="id-ID" altLang="en-US" smtClean="0">
                <a:latin typeface="Courier New" panose="02070309020205020404" pitchFamily="49" charset="0"/>
              </a:rPr>
              <a:t>pesan.id_pesan, pesan.tgl_pesan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b="1" smtClean="0">
                <a:latin typeface="Courier New" panose="02070309020205020404" pitchFamily="49" charset="0"/>
              </a:rPr>
              <a:t>FROM</a:t>
            </a:r>
            <a:r>
              <a:rPr lang="id-ID" altLang="en-US" smtClean="0">
                <a:latin typeface="Courier New" panose="02070309020205020404" pitchFamily="49" charset="0"/>
              </a:rPr>
              <a:t> pelanggan </a:t>
            </a:r>
            <a:r>
              <a:rPr lang="id-ID" altLang="en-US" b="1" smtClean="0">
                <a:latin typeface="Courier New" panose="02070309020205020404" pitchFamily="49" charset="0"/>
              </a:rPr>
              <a:t>INNER JOIN</a:t>
            </a:r>
            <a:r>
              <a:rPr lang="id-ID" altLang="en-US" smtClean="0">
                <a:latin typeface="Courier New" panose="02070309020205020404" pitchFamily="49" charset="0"/>
              </a:rPr>
              <a:t> pesan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b="1" smtClean="0">
                <a:latin typeface="Courier New" panose="02070309020205020404" pitchFamily="49" charset="0"/>
              </a:rPr>
              <a:t>ON</a:t>
            </a:r>
            <a:r>
              <a:rPr lang="id-ID" altLang="en-US" smtClean="0">
                <a:latin typeface="Courier New" panose="02070309020205020404" pitchFamily="49" charset="0"/>
              </a:rPr>
              <a:t> pelanggan.id_pelanggan=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  <a:r>
              <a:rPr lang="id-ID" altLang="en-US" smtClean="0">
                <a:latin typeface="Courier New" panose="02070309020205020404" pitchFamily="49" charset="0"/>
              </a:rPr>
              <a:t>pesan.id_pelanggan;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INNER JOIN (2)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Hasilnya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76476"/>
            <a:ext cx="7343775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LEFT JOIN (3)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2060575"/>
            <a:ext cx="8291513" cy="3384550"/>
          </a:xfrm>
          <a:solidFill>
            <a:schemeClr val="accent1">
              <a:alpha val="39999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id-ID" altLang="en-US" b="1" smtClean="0">
                <a:latin typeface="Courier New" panose="02070309020205020404" pitchFamily="49" charset="0"/>
              </a:rPr>
              <a:t>SELECT </a:t>
            </a:r>
            <a:r>
              <a:rPr lang="id-ID" altLang="en-US" smtClean="0">
                <a:latin typeface="Courier New" panose="02070309020205020404" pitchFamily="49" charset="0"/>
              </a:rPr>
              <a:t>pelanggan.id_pelanggan, pelanggan.nm_pelanggan,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  <a:r>
              <a:rPr lang="id-ID" altLang="en-US" smtClean="0">
                <a:latin typeface="Courier New" panose="02070309020205020404" pitchFamily="49" charset="0"/>
              </a:rPr>
              <a:t>pesan.id_pesan, pesan.tgl_pesan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en-US" b="1" smtClean="0">
                <a:latin typeface="Courier New" panose="02070309020205020404" pitchFamily="49" charset="0"/>
              </a:rPr>
              <a:t>FROM </a:t>
            </a:r>
            <a:r>
              <a:rPr lang="id-ID" altLang="en-US" smtClean="0">
                <a:latin typeface="Courier New" panose="02070309020205020404" pitchFamily="49" charset="0"/>
              </a:rPr>
              <a:t>pelanggan </a:t>
            </a:r>
            <a:r>
              <a:rPr lang="id-ID" altLang="en-US" b="1" smtClean="0">
                <a:latin typeface="Courier New" panose="02070309020205020404" pitchFamily="49" charset="0"/>
              </a:rPr>
              <a:t>LEFT JOIN</a:t>
            </a:r>
            <a:r>
              <a:rPr lang="id-ID" altLang="en-US" smtClean="0">
                <a:latin typeface="Courier New" panose="02070309020205020404" pitchFamily="49" charset="0"/>
              </a:rPr>
              <a:t> pesan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en-US" b="1" smtClean="0">
                <a:latin typeface="Courier New" panose="02070309020205020404" pitchFamily="49" charset="0"/>
              </a:rPr>
              <a:t>ON </a:t>
            </a:r>
            <a:r>
              <a:rPr lang="id-ID" altLang="en-US" smtClean="0">
                <a:latin typeface="Courier New" panose="02070309020205020404" pitchFamily="49" charset="0"/>
              </a:rPr>
              <a:t>pelanggan.id_pelanggan=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  <a:r>
              <a:rPr lang="id-ID" altLang="en-US" smtClean="0">
                <a:latin typeface="Courier New" panose="02070309020205020404" pitchFamily="49" charset="0"/>
              </a:rPr>
              <a:t>pesan.id_pelanggan</a:t>
            </a:r>
            <a:r>
              <a:rPr lang="id-ID" altLang="en-US" b="1" smtClean="0">
                <a:latin typeface="Courier New" panose="02070309020205020404" pitchFamily="49" charset="0"/>
              </a:rPr>
              <a:t>;</a:t>
            </a:r>
            <a:endParaRPr lang="en-US" altLang="en-US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LEFT JOIN (3)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Hasilnya 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205038"/>
            <a:ext cx="7632700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RIGHT JOIN (4)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2133601"/>
            <a:ext cx="8291513" cy="3311525"/>
          </a:xfrm>
          <a:solidFill>
            <a:schemeClr val="accent1">
              <a:alpha val="39999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id-ID" altLang="en-US" b="1" smtClean="0">
                <a:latin typeface="Courier New" panose="02070309020205020404" pitchFamily="49" charset="0"/>
              </a:rPr>
              <a:t>SELECT </a:t>
            </a:r>
            <a:r>
              <a:rPr lang="id-ID" altLang="en-US" smtClean="0">
                <a:latin typeface="Courier New" panose="02070309020205020404" pitchFamily="49" charset="0"/>
              </a:rPr>
              <a:t>pelanggan.id_pelanggan, pelanggan.nm_pelanggan,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  <a:r>
              <a:rPr lang="id-ID" altLang="en-US" smtClean="0">
                <a:latin typeface="Courier New" panose="02070309020205020404" pitchFamily="49" charset="0"/>
              </a:rPr>
              <a:t>pesan.id_pesan, pesan.tgl_pesan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en-US" b="1" smtClean="0">
                <a:latin typeface="Courier New" panose="02070309020205020404" pitchFamily="49" charset="0"/>
              </a:rPr>
              <a:t>FROM </a:t>
            </a:r>
            <a:r>
              <a:rPr lang="id-ID" altLang="en-US" smtClean="0">
                <a:latin typeface="Courier New" panose="02070309020205020404" pitchFamily="49" charset="0"/>
              </a:rPr>
              <a:t>pelanggan </a:t>
            </a:r>
            <a:r>
              <a:rPr lang="en-US" altLang="en-US" b="1" smtClean="0">
                <a:latin typeface="Courier New" panose="02070309020205020404" pitchFamily="49" charset="0"/>
              </a:rPr>
              <a:t>RIGHT</a:t>
            </a:r>
            <a:r>
              <a:rPr lang="id-ID" altLang="en-US" b="1" smtClean="0">
                <a:latin typeface="Courier New" panose="02070309020205020404" pitchFamily="49" charset="0"/>
              </a:rPr>
              <a:t> JOIN</a:t>
            </a:r>
            <a:r>
              <a:rPr lang="id-ID" altLang="en-US" smtClean="0">
                <a:latin typeface="Courier New" panose="02070309020205020404" pitchFamily="49" charset="0"/>
              </a:rPr>
              <a:t> pesan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en-US" b="1" smtClean="0">
                <a:latin typeface="Courier New" panose="02070309020205020404" pitchFamily="49" charset="0"/>
              </a:rPr>
              <a:t>ON </a:t>
            </a:r>
            <a:r>
              <a:rPr lang="id-ID" altLang="en-US" smtClean="0">
                <a:latin typeface="Courier New" panose="02070309020205020404" pitchFamily="49" charset="0"/>
              </a:rPr>
              <a:t>pelanggan.id_pelanggan=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  <a:r>
              <a:rPr lang="id-ID" altLang="en-US" smtClean="0">
                <a:latin typeface="Courier New" panose="02070309020205020404" pitchFamily="49" charset="0"/>
              </a:rPr>
              <a:t>pesan.id_pelanggan</a:t>
            </a:r>
            <a:r>
              <a:rPr lang="id-ID" altLang="en-US" b="1" smtClean="0">
                <a:latin typeface="Courier New" panose="02070309020205020404" pitchFamily="49" charset="0"/>
              </a:rPr>
              <a:t>;</a:t>
            </a:r>
            <a:endParaRPr lang="en-US" altLang="en-US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RIGHT JOIN (4)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Hasilnya 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76476"/>
            <a:ext cx="7343775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Menggabungkan 3 Tabel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Bagaimana menampilkan produk-produk yang dibeli (pesan) oleh pelanggan, termasuk informasi kode produk, nama produk dan harganya pada satu proses transaksi ??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3429000"/>
            <a:ext cx="5112817" cy="279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Tipe Field di MySQL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91440" indent="-91440" fontAlgn="auto">
              <a:defRPr/>
            </a:pP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Numerik</a:t>
            </a:r>
          </a:p>
          <a:p>
            <a:pPr marL="384048" lvl="1" indent="-182880" fontAlgn="auto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TINYINT</a:t>
            </a:r>
          </a:p>
          <a:p>
            <a:pPr marL="384048" lvl="1" indent="-182880" fontAlgn="auto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SMALLINT</a:t>
            </a:r>
          </a:p>
          <a:p>
            <a:pPr marL="384048" lvl="1" indent="-182880" fontAlgn="auto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MEDIUMINT</a:t>
            </a:r>
          </a:p>
          <a:p>
            <a:pPr marL="384048" lvl="1" indent="-182880" fontAlgn="auto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</a:p>
          <a:p>
            <a:pPr marL="384048" lvl="1" indent="-182880" fontAlgn="auto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BIGINT</a:t>
            </a:r>
          </a:p>
          <a:p>
            <a:pPr marL="384048" lvl="1" indent="-182880" fontAlgn="auto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</a:p>
          <a:p>
            <a:pPr marL="384048" lvl="1" indent="-182880" fontAlgn="auto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</a:p>
          <a:p>
            <a:pPr marL="384048" lvl="1" indent="-182880" fontAlgn="auto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REAL</a:t>
            </a:r>
          </a:p>
          <a:p>
            <a:pPr marL="384048" lvl="1" indent="-182880" fontAlgn="auto">
              <a:defRPr/>
            </a:pPr>
            <a:r>
              <a:rPr lang="en-US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DECIMAL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Next On…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GROUP BY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Bagaimana menampilkan jumlah barang (jenisnya) yang dibeli pada tiap transaksi ??</a:t>
            </a:r>
          </a:p>
          <a:p>
            <a:r>
              <a:rPr lang="en-US" altLang="en-US" sz="2800"/>
              <a:t>Id_pesan, tgl_pesan, jumlah barang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HAVING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Bagaimana menampilkan jumlah item (jenis) barang untuk tiap transaksi yang lebih dari 2 ??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157539"/>
            <a:ext cx="374808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SUB-SELECT / SUB-QUERY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 fontAlgn="auto">
              <a:defRPr/>
            </a:pPr>
            <a:r>
              <a:rPr lang="id-ID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SELECT ... WHERE col=[ANY|ALL] (SELECT ...);</a:t>
            </a:r>
          </a:p>
          <a:p>
            <a:pPr marL="91440" indent="-91440" fontAlgn="auto">
              <a:defRPr/>
            </a:pPr>
            <a:r>
              <a:rPr lang="id-ID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SELECT ... WHERE col [NOT] IN (SELECT ...);</a:t>
            </a:r>
          </a:p>
          <a:p>
            <a:pPr marL="91440" indent="-91440" fontAlgn="auto">
              <a:defRPr/>
            </a:pPr>
            <a:r>
              <a:rPr lang="id-ID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SELECT ROW(val1,val2,..) =[ANY] (SELECT col1,col2,..);</a:t>
            </a:r>
          </a:p>
          <a:p>
            <a:pPr marL="91440" indent="-91440" fontAlgn="auto">
              <a:defRPr/>
            </a:pPr>
            <a:r>
              <a:rPr lang="id-ID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SELECT ... WHERE col = [NOT] EXISTS (SELECT ...);</a:t>
            </a:r>
          </a:p>
          <a:p>
            <a:pPr marL="91440" indent="-91440" fontAlgn="auto">
              <a:defRPr/>
            </a:pPr>
            <a:r>
              <a:rPr lang="id-ID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SELECT ... FROM (SELECT ...) AS name WHERE ...;</a:t>
            </a:r>
            <a:r>
              <a:rPr lang="en-US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SUB-SELECT / SUB-QUERY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Bagaimana m</a:t>
            </a:r>
            <a:r>
              <a:rPr lang="id-ID" altLang="en-US" sz="2800"/>
              <a:t>enampilkan daftar pelanggan yang pernah melakukan transaksi (pemesanan)</a:t>
            </a:r>
            <a:r>
              <a:rPr lang="en-US" altLang="en-US" sz="2800"/>
              <a:t> ?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284538"/>
            <a:ext cx="4216400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SUB-SELECT / SUB-QUERY</a:t>
            </a:r>
            <a:endParaRPr lang="en-US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Bagaimana m</a:t>
            </a:r>
            <a:r>
              <a:rPr lang="id-ID" altLang="en-US" sz="2800"/>
              <a:t>enampilkan data pemesanan dengan jumlah barang terbanyak</a:t>
            </a:r>
            <a:r>
              <a:rPr lang="en-US" altLang="en-US" sz="2800"/>
              <a:t> ??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3243263"/>
            <a:ext cx="38782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Bagaimana menampilkan record secara random ??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6" y="2914650"/>
            <a:ext cx="53435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2C9B-71EC-4FD9-931F-D3B5D7229E53}" type="slidenum">
              <a:rPr lang="he-IL" altLang="en-US"/>
              <a:pPr/>
              <a:t>57</a:t>
            </a:fld>
            <a:endParaRPr lang="en-US" altLang="en-US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736726" y="1870076"/>
            <a:ext cx="73020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Product (pname,  price, category, manufacturer)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Purchase (buyer,  seller,  store,  product)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Company (cname, stock price, country)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Person(per-name, phone number, city)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>
                <a:solidFill>
                  <a:schemeClr val="accent1"/>
                </a:solidFill>
              </a:rPr>
              <a:t>Ex #1:</a:t>
            </a:r>
            <a:r>
              <a:rPr lang="en-US" altLang="en-US"/>
              <a:t> Find people who bought telephony products.</a:t>
            </a:r>
          </a:p>
          <a:p>
            <a:pPr eaLnBrk="0" hangingPunct="0"/>
            <a:r>
              <a:rPr lang="en-US" altLang="en-US">
                <a:solidFill>
                  <a:schemeClr val="accent1"/>
                </a:solidFill>
              </a:rPr>
              <a:t>Ex #2:</a:t>
            </a:r>
            <a:r>
              <a:rPr lang="en-US" altLang="en-US"/>
              <a:t> Find names of people who bought American products</a:t>
            </a:r>
          </a:p>
          <a:p>
            <a:pPr eaLnBrk="0" hangingPunct="0"/>
            <a:r>
              <a:rPr lang="en-US" altLang="en-US">
                <a:solidFill>
                  <a:schemeClr val="accent1"/>
                </a:solidFill>
              </a:rPr>
              <a:t>Ex #3:</a:t>
            </a:r>
            <a:r>
              <a:rPr lang="en-US" altLang="en-US"/>
              <a:t> Find names of people who bought American products and they</a:t>
            </a:r>
          </a:p>
          <a:p>
            <a:pPr eaLnBrk="0" hangingPunct="0"/>
            <a:r>
              <a:rPr lang="en-US" altLang="en-US"/>
              <a:t>            live in Seattle.</a:t>
            </a:r>
          </a:p>
          <a:p>
            <a:pPr eaLnBrk="0" hangingPunct="0"/>
            <a:r>
              <a:rPr lang="en-US" altLang="en-US">
                <a:solidFill>
                  <a:schemeClr val="accent1"/>
                </a:solidFill>
              </a:rPr>
              <a:t>Ex #4: </a:t>
            </a:r>
            <a:r>
              <a:rPr lang="en-US" altLang="en-US"/>
              <a:t>Find people who have both bought and sold something.</a:t>
            </a:r>
          </a:p>
          <a:p>
            <a:r>
              <a:rPr lang="en-US" altLang="en-US">
                <a:solidFill>
                  <a:schemeClr val="accent1"/>
                </a:solidFill>
              </a:rPr>
              <a:t>Ex #5: </a:t>
            </a:r>
            <a:r>
              <a:rPr lang="en-US" altLang="en-US"/>
              <a:t> Find people who bought stuff from Joe or bought products</a:t>
            </a:r>
          </a:p>
          <a:p>
            <a:r>
              <a:rPr lang="en-US" altLang="en-US"/>
              <a:t>            from a company whose stock prices is more than $50.</a:t>
            </a:r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749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Terima Kasih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/>
              <a:t>Achmad Solichin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Fakultas Teknologi Informasi, Univ. Budi Luhur</a:t>
            </a:r>
            <a:br>
              <a:rPr lang="en-US" altLang="en-US" smtClean="0"/>
            </a:br>
            <a:r>
              <a:rPr lang="en-US" altLang="en-US" smtClean="0">
                <a:hlinkClick r:id="rId2"/>
              </a:rPr>
              <a:t>http://achmatim.net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>
                <a:hlinkClick r:id="rId3"/>
              </a:rPr>
              <a:t>achmatim@gmail.com</a:t>
            </a:r>
            <a:r>
              <a:rPr lang="en-US" altLang="en-US" smtClean="0"/>
              <a:t>, </a:t>
            </a:r>
            <a:r>
              <a:rPr lang="en-US" altLang="en-US" smtClean="0">
                <a:hlinkClick r:id="rId4"/>
              </a:rPr>
              <a:t>Achmad.Solichin@budiluhur.ac.id</a:t>
            </a:r>
            <a:r>
              <a:rPr lang="en-US" altLang="en-US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Tipe Field di MySQL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Tanggal dan Waktu</a:t>
            </a:r>
          </a:p>
          <a:p>
            <a:pPr lvl="1"/>
            <a:r>
              <a:rPr lang="en-US" altLang="en-US" smtClean="0"/>
              <a:t>DATE</a:t>
            </a:r>
          </a:p>
          <a:p>
            <a:pPr lvl="1"/>
            <a:r>
              <a:rPr lang="en-US" altLang="en-US" smtClean="0"/>
              <a:t>DATETIME</a:t>
            </a:r>
          </a:p>
          <a:p>
            <a:pPr lvl="1"/>
            <a:r>
              <a:rPr lang="en-US" altLang="en-US" smtClean="0"/>
              <a:t>TIME</a:t>
            </a:r>
          </a:p>
          <a:p>
            <a:pPr lvl="1"/>
            <a:r>
              <a:rPr lang="en-US" altLang="en-US" smtClean="0"/>
              <a:t>YEAR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Tipe Field di MySQL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String</a:t>
            </a:r>
          </a:p>
          <a:p>
            <a:pPr lvl="1"/>
            <a:r>
              <a:rPr lang="en-US" altLang="en-US" smtClean="0"/>
              <a:t>CHAR</a:t>
            </a:r>
          </a:p>
          <a:p>
            <a:pPr lvl="1"/>
            <a:r>
              <a:rPr lang="en-US" altLang="en-US" smtClean="0"/>
              <a:t>VARCHAR</a:t>
            </a:r>
          </a:p>
          <a:p>
            <a:pPr lvl="1"/>
            <a:r>
              <a:rPr lang="en-US" altLang="en-US" smtClean="0"/>
              <a:t>TINYTEXT</a:t>
            </a:r>
          </a:p>
          <a:p>
            <a:pPr lvl="1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MEDIUMTEXT</a:t>
            </a:r>
          </a:p>
          <a:p>
            <a:pPr lvl="1"/>
            <a:r>
              <a:rPr lang="en-US" altLang="en-US" smtClean="0"/>
              <a:t>LONGTEXT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Tipe Field di MySQL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BLOB</a:t>
            </a:r>
          </a:p>
          <a:p>
            <a:pPr lvl="1"/>
            <a:r>
              <a:rPr lang="en-US" altLang="en-US" smtClean="0"/>
              <a:t>BIT</a:t>
            </a:r>
          </a:p>
          <a:p>
            <a:pPr lvl="1"/>
            <a:r>
              <a:rPr lang="en-US" altLang="en-US" smtClean="0"/>
              <a:t>TINYBLOB</a:t>
            </a:r>
          </a:p>
          <a:p>
            <a:pPr lvl="1"/>
            <a:r>
              <a:rPr lang="en-US" altLang="en-US" smtClean="0"/>
              <a:t>MEDIUMBLOB</a:t>
            </a:r>
          </a:p>
          <a:p>
            <a:pPr lvl="1"/>
            <a:r>
              <a:rPr lang="en-US" altLang="en-US" smtClean="0"/>
              <a:t>BLOB</a:t>
            </a:r>
          </a:p>
          <a:p>
            <a:pPr lvl="1"/>
            <a:r>
              <a:rPr lang="en-US" altLang="en-US" smtClean="0"/>
              <a:t>LONGBLOB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Tipe Field di MySQL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Lainnya</a:t>
            </a:r>
          </a:p>
          <a:p>
            <a:pPr lvl="1"/>
            <a:r>
              <a:rPr lang="en-US" altLang="en-US" smtClean="0"/>
              <a:t>ENUM</a:t>
            </a:r>
          </a:p>
          <a:p>
            <a:pPr lvl="1"/>
            <a:r>
              <a:rPr lang="en-US" altLang="en-US" smtClean="0"/>
              <a:t>SET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3604</TotalTime>
  <Words>967</Words>
  <Application>Microsoft Office PowerPoint</Application>
  <PresentationFormat>Widescreen</PresentationFormat>
  <Paragraphs>245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Wingdings</vt:lpstr>
      <vt:lpstr>Retrospect</vt:lpstr>
      <vt:lpstr>#5 - SQL Basics</vt:lpstr>
      <vt:lpstr>PowerPoint Presentation</vt:lpstr>
      <vt:lpstr>Sistem Pemesanan Barang</vt:lpstr>
      <vt:lpstr>Tipe Tabel di MySQL</vt:lpstr>
      <vt:lpstr>Tipe Field di MySQL</vt:lpstr>
      <vt:lpstr>Tipe Field di MySQL</vt:lpstr>
      <vt:lpstr>Tipe Field di MySQL</vt:lpstr>
      <vt:lpstr>Tipe Field di MySQL</vt:lpstr>
      <vt:lpstr>Tipe Field di MySQL</vt:lpstr>
      <vt:lpstr>Merancang Database yang Baik</vt:lpstr>
      <vt:lpstr>Tips Penamaan Identifier</vt:lpstr>
      <vt:lpstr>Next on…</vt:lpstr>
      <vt:lpstr>Pembagian SQL</vt:lpstr>
      <vt:lpstr>Pembagian SQL</vt:lpstr>
      <vt:lpstr>Pembagian SQL</vt:lpstr>
      <vt:lpstr>Pembagian SQL</vt:lpstr>
      <vt:lpstr>Membuat Database Baru</vt:lpstr>
      <vt:lpstr>Menampilkan Database</vt:lpstr>
      <vt:lpstr>Membuka Database</vt:lpstr>
      <vt:lpstr>Menghapus Database</vt:lpstr>
      <vt:lpstr>Membuat Tabel Baru</vt:lpstr>
      <vt:lpstr>Mengubah Struktur Tabel</vt:lpstr>
      <vt:lpstr>Menghapus Tabel</vt:lpstr>
      <vt:lpstr>Next …</vt:lpstr>
      <vt:lpstr>Menambahkan Record</vt:lpstr>
      <vt:lpstr>Mengubah Record</vt:lpstr>
      <vt:lpstr>Menghapus Record</vt:lpstr>
      <vt:lpstr>Menampilkan Data</vt:lpstr>
      <vt:lpstr>LIKE</vt:lpstr>
      <vt:lpstr>ORDER BY</vt:lpstr>
      <vt:lpstr>LIMIT</vt:lpstr>
      <vt:lpstr>COUNT</vt:lpstr>
      <vt:lpstr>Advanced SQL</vt:lpstr>
      <vt:lpstr>JOIN</vt:lpstr>
      <vt:lpstr>CONTOH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INNER JOIN (1)</vt:lpstr>
      <vt:lpstr>INNER JOIN (1)</vt:lpstr>
      <vt:lpstr>INNER JOIN (2)</vt:lpstr>
      <vt:lpstr>INNER JOIN (2)</vt:lpstr>
      <vt:lpstr>LEFT JOIN (3)</vt:lpstr>
      <vt:lpstr>LEFT JOIN (3)</vt:lpstr>
      <vt:lpstr>RIGHT JOIN (4)</vt:lpstr>
      <vt:lpstr>RIGHT JOIN (4)</vt:lpstr>
      <vt:lpstr>Menggabungkan 3 Tabel</vt:lpstr>
      <vt:lpstr>Next On…</vt:lpstr>
      <vt:lpstr>GROUP BY</vt:lpstr>
      <vt:lpstr>HAVING</vt:lpstr>
      <vt:lpstr>SUB-SELECT / SUB-QUERY</vt:lpstr>
      <vt:lpstr>SUB-SELECT / SUB-QUERY</vt:lpstr>
      <vt:lpstr>SUB-SELECT / SUB-QUERY</vt:lpstr>
      <vt:lpstr>RANDOM</vt:lpstr>
      <vt:lpstr>Exercises </vt:lpstr>
      <vt:lpstr>Terima Kasih</vt:lpstr>
    </vt:vector>
  </TitlesOfParts>
  <Company>PT Achmatim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Dasar-dasar MySQL</dc:title>
  <dc:creator>Achmad Otim</dc:creator>
  <cp:lastModifiedBy>Achmad Solichin</cp:lastModifiedBy>
  <cp:revision>124</cp:revision>
  <dcterms:created xsi:type="dcterms:W3CDTF">2008-02-25T16:24:32Z</dcterms:created>
  <dcterms:modified xsi:type="dcterms:W3CDTF">2020-11-07T04:21:06Z</dcterms:modified>
</cp:coreProperties>
</file>