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600" r:id="rId2"/>
    <p:sldId id="700" r:id="rId3"/>
    <p:sldId id="699" r:id="rId4"/>
    <p:sldId id="724" r:id="rId5"/>
    <p:sldId id="697" r:id="rId6"/>
    <p:sldId id="696" r:id="rId7"/>
    <p:sldId id="695" r:id="rId8"/>
    <p:sldId id="694" r:id="rId9"/>
    <p:sldId id="693" r:id="rId10"/>
    <p:sldId id="692" r:id="rId11"/>
    <p:sldId id="691" r:id="rId12"/>
    <p:sldId id="690" r:id="rId13"/>
    <p:sldId id="689" r:id="rId14"/>
    <p:sldId id="688" r:id="rId15"/>
    <p:sldId id="687" r:id="rId16"/>
    <p:sldId id="686" r:id="rId17"/>
    <p:sldId id="685" r:id="rId18"/>
    <p:sldId id="682" r:id="rId19"/>
    <p:sldId id="723" r:id="rId20"/>
    <p:sldId id="722" r:id="rId21"/>
    <p:sldId id="721" r:id="rId22"/>
    <p:sldId id="720" r:id="rId23"/>
    <p:sldId id="719" r:id="rId24"/>
    <p:sldId id="718" r:id="rId25"/>
    <p:sldId id="681" r:id="rId26"/>
    <p:sldId id="680" r:id="rId27"/>
    <p:sldId id="679" r:id="rId28"/>
    <p:sldId id="725" r:id="rId29"/>
    <p:sldId id="726" r:id="rId30"/>
    <p:sldId id="727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0000"/>
    <a:srgbClr val="FFFFFF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0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8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8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5E3EA697-6667-4323-988E-6E9D84072B3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21A6224C-A9CA-496E-9E7A-458520A6EBC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9F006CDA-200A-4D0C-872C-3ECC2F773A3C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931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345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3589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 lvl="0"/>
            <a:endParaRPr lang="id-ID" noProof="0" smtClean="0"/>
          </a:p>
        </p:txBody>
      </p:sp>
    </p:spTree>
    <p:extLst>
      <p:ext uri="{BB962C8B-B14F-4D97-AF65-F5344CB8AC3E}">
        <p14:creationId xmlns:p14="http://schemas.microsoft.com/office/powerpoint/2010/main" val="326845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359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008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457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788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330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478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356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926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0070C0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046" name="Rectangle 22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0070C0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Titles Can Be Long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This the Top Level of the Slide Text</a:t>
            </a:r>
          </a:p>
          <a:p>
            <a:pPr lvl="1"/>
            <a:r>
              <a:rPr lang="en-US" altLang="en-US" smtClean="0"/>
              <a:t>This Is the Second Level of the Slide Text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6781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000" b="1">
                <a:solidFill>
                  <a:srgbClr val="FFFFFF"/>
                </a:solidFill>
                <a:latin typeface="Futura Md BT" pitchFamily="34" charset="0"/>
              </a:rPr>
              <a:t>SLIDE </a:t>
            </a:r>
            <a:fld id="{5B5AACAC-FA91-4C17-9C26-8BB3BF987FED}" type="slidenum">
              <a:rPr lang="en-US" altLang="en-US" sz="1000" b="1">
                <a:solidFill>
                  <a:srgbClr val="FFFFFF"/>
                </a:solidFill>
                <a:latin typeface="Futura Md BT" pitchFamily="34" charset="0"/>
              </a:rPr>
              <a:pPr eaLnBrk="1" hangingPunct="1"/>
              <a:t>‹#›</a:t>
            </a:fld>
            <a:r>
              <a:rPr lang="en-US" altLang="en-US" sz="1000" b="1">
                <a:solidFill>
                  <a:srgbClr val="FFFFFF"/>
                </a:solidFill>
                <a:latin typeface="Futura Md BT" pitchFamily="34" charset="0"/>
              </a:rPr>
              <a:t>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en-US" b="1" dirty="0" err="1" smtClean="0">
                <a:solidFill>
                  <a:schemeClr val="tx1"/>
                </a:solidFill>
              </a:rPr>
              <a:t>Normalisasi</a:t>
            </a:r>
            <a:endParaRPr lang="en-US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4419600"/>
            <a:ext cx="8153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algn="ctr">
              <a:spcBef>
                <a:spcPct val="20000"/>
              </a:spcBef>
              <a:defRPr/>
            </a:pPr>
            <a:r>
              <a:rPr lang="en-US" sz="3200" b="1" kern="0" dirty="0">
                <a:latin typeface="+mn-lt"/>
              </a:rPr>
              <a:t>Program </a:t>
            </a:r>
            <a:r>
              <a:rPr lang="en-US" sz="3200" b="1" kern="0" dirty="0" err="1">
                <a:latin typeface="+mn-lt"/>
              </a:rPr>
              <a:t>Studi</a:t>
            </a:r>
            <a:r>
              <a:rPr lang="en-US" sz="3200" b="1" kern="0" dirty="0">
                <a:latin typeface="+mn-lt"/>
              </a:rPr>
              <a:t>: Magister </a:t>
            </a:r>
            <a:r>
              <a:rPr lang="en-US" sz="3200" b="1" kern="0" dirty="0" err="1" smtClean="0">
                <a:latin typeface="+mn-lt"/>
              </a:rPr>
              <a:t>Ilmu</a:t>
            </a:r>
            <a:r>
              <a:rPr lang="en-US" sz="3200" b="1" kern="0" dirty="0" smtClean="0">
                <a:latin typeface="+mn-lt"/>
              </a:rPr>
              <a:t> </a:t>
            </a:r>
            <a:r>
              <a:rPr lang="en-US" sz="3200" b="1" kern="0" dirty="0" err="1" smtClean="0">
                <a:latin typeface="+mn-lt"/>
              </a:rPr>
              <a:t>Komputer</a:t>
            </a:r>
            <a:endParaRPr lang="en-US" sz="3200" b="1" kern="0" dirty="0">
              <a:latin typeface="+mn-lt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sz="2800" b="1" kern="0" dirty="0">
                <a:latin typeface="+mn-lt"/>
              </a:rPr>
              <a:t>Program </a:t>
            </a:r>
            <a:r>
              <a:rPr lang="en-US" sz="2800" b="1" kern="0" dirty="0" err="1" smtClean="0">
                <a:latin typeface="+mn-lt"/>
              </a:rPr>
              <a:t>Pascasarjana</a:t>
            </a:r>
            <a:endParaRPr lang="en-US" sz="2800" b="1" kern="0" dirty="0">
              <a:latin typeface="+mn-lt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sz="2800" b="1" kern="0" dirty="0" err="1">
                <a:latin typeface="+mn-lt"/>
              </a:rPr>
              <a:t>Universitas</a:t>
            </a:r>
            <a:r>
              <a:rPr lang="en-US" sz="2800" b="1" kern="0" dirty="0">
                <a:latin typeface="+mn-lt"/>
              </a:rPr>
              <a:t> Budi </a:t>
            </a:r>
            <a:r>
              <a:rPr lang="en-US" sz="2800" b="1" kern="0" dirty="0" err="1">
                <a:latin typeface="+mn-lt"/>
              </a:rPr>
              <a:t>Luhur</a:t>
            </a:r>
            <a:endParaRPr lang="en-US" sz="3600" b="1" i="1" kern="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 Form Kedua</a:t>
            </a:r>
          </a:p>
        </p:txBody>
      </p:sp>
      <p:sp>
        <p:nvSpPr>
          <p:cNvPr id="35843" name="Line 13"/>
          <p:cNvSpPr>
            <a:spLocks noChangeShapeType="1"/>
          </p:cNvSpPr>
          <p:nvPr/>
        </p:nvSpPr>
        <p:spPr bwMode="auto">
          <a:xfrm>
            <a:off x="1981200" y="1600200"/>
            <a:ext cx="5410200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Rectangle 14"/>
          <p:cNvSpPr>
            <a:spLocks noChangeArrowheads="1"/>
          </p:cNvSpPr>
          <p:nvPr/>
        </p:nvSpPr>
        <p:spPr bwMode="auto">
          <a:xfrm>
            <a:off x="1981200" y="1600200"/>
            <a:ext cx="5410200" cy="206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5845" name="Line 15"/>
          <p:cNvSpPr>
            <a:spLocks noChangeShapeType="1"/>
          </p:cNvSpPr>
          <p:nvPr/>
        </p:nvSpPr>
        <p:spPr bwMode="auto">
          <a:xfrm>
            <a:off x="1981200" y="1600200"/>
            <a:ext cx="1588" cy="434022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Rectangle 16"/>
          <p:cNvSpPr>
            <a:spLocks noChangeArrowheads="1"/>
          </p:cNvSpPr>
          <p:nvPr/>
        </p:nvSpPr>
        <p:spPr bwMode="auto">
          <a:xfrm>
            <a:off x="1981200" y="1600200"/>
            <a:ext cx="20638" cy="43402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5847" name="Rectangle 17"/>
          <p:cNvSpPr>
            <a:spLocks noChangeArrowheads="1"/>
          </p:cNvSpPr>
          <p:nvPr/>
        </p:nvSpPr>
        <p:spPr bwMode="auto">
          <a:xfrm>
            <a:off x="1981200" y="1600200"/>
            <a:ext cx="5410200" cy="3635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5848" name="Rectangle 18"/>
          <p:cNvSpPr>
            <a:spLocks noChangeArrowheads="1"/>
          </p:cNvSpPr>
          <p:nvPr/>
        </p:nvSpPr>
        <p:spPr bwMode="auto">
          <a:xfrm>
            <a:off x="1997075" y="1620838"/>
            <a:ext cx="15081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100">
                <a:solidFill>
                  <a:srgbClr val="000000"/>
                </a:solidFill>
                <a:latin typeface="Arial" panose="020B0604020202020204" pitchFamily="34" charset="0"/>
              </a:rPr>
              <a:t>Kode Pasien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49" name="Rectangle 19"/>
          <p:cNvSpPr>
            <a:spLocks noChangeArrowheads="1"/>
          </p:cNvSpPr>
          <p:nvPr/>
        </p:nvSpPr>
        <p:spPr bwMode="auto">
          <a:xfrm>
            <a:off x="3581400" y="1620838"/>
            <a:ext cx="15970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100">
                <a:solidFill>
                  <a:srgbClr val="000000"/>
                </a:solidFill>
                <a:latin typeface="Arial" panose="020B0604020202020204" pitchFamily="34" charset="0"/>
              </a:rPr>
              <a:t>Nama Pasien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50" name="Rectangle 20"/>
          <p:cNvSpPr>
            <a:spLocks noChangeArrowheads="1"/>
          </p:cNvSpPr>
          <p:nvPr/>
        </p:nvSpPr>
        <p:spPr bwMode="auto">
          <a:xfrm>
            <a:off x="5491163" y="1620838"/>
            <a:ext cx="17160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100">
                <a:solidFill>
                  <a:srgbClr val="000000"/>
                </a:solidFill>
                <a:latin typeface="Arial" panose="020B0604020202020204" pitchFamily="34" charset="0"/>
              </a:rPr>
              <a:t>Alamat Pasien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51" name="Rectangle 21"/>
          <p:cNvSpPr>
            <a:spLocks noChangeArrowheads="1"/>
          </p:cNvSpPr>
          <p:nvPr/>
        </p:nvSpPr>
        <p:spPr bwMode="auto">
          <a:xfrm>
            <a:off x="2909888" y="2286000"/>
            <a:ext cx="7064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100">
                <a:solidFill>
                  <a:srgbClr val="000000"/>
                </a:solidFill>
                <a:latin typeface="Arial" panose="020B0604020202020204" pitchFamily="34" charset="0"/>
              </a:rPr>
              <a:t>1111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52" name="Rectangle 22"/>
          <p:cNvSpPr>
            <a:spLocks noChangeArrowheads="1"/>
          </p:cNvSpPr>
          <p:nvPr/>
        </p:nvSpPr>
        <p:spPr bwMode="auto">
          <a:xfrm>
            <a:off x="3576638" y="2286000"/>
            <a:ext cx="14335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100">
                <a:solidFill>
                  <a:srgbClr val="000000"/>
                </a:solidFill>
                <a:latin typeface="Arial" panose="020B0604020202020204" pitchFamily="34" charset="0"/>
              </a:rPr>
              <a:t>John White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53" name="Rectangle 23"/>
          <p:cNvSpPr>
            <a:spLocks noChangeArrowheads="1"/>
          </p:cNvSpPr>
          <p:nvPr/>
        </p:nvSpPr>
        <p:spPr bwMode="auto">
          <a:xfrm>
            <a:off x="5251450" y="1943100"/>
            <a:ext cx="20796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100">
                <a:solidFill>
                  <a:srgbClr val="000000"/>
                </a:solidFill>
                <a:latin typeface="Arial" panose="020B0604020202020204" pitchFamily="34" charset="0"/>
              </a:rPr>
              <a:t>15 New St. New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54" name="Rectangle 24"/>
          <p:cNvSpPr>
            <a:spLocks noChangeArrowheads="1"/>
          </p:cNvSpPr>
          <p:nvPr/>
        </p:nvSpPr>
        <p:spPr bwMode="auto">
          <a:xfrm>
            <a:off x="5251450" y="2286000"/>
            <a:ext cx="11715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100">
                <a:solidFill>
                  <a:srgbClr val="000000"/>
                </a:solidFill>
                <a:latin typeface="Arial" panose="020B0604020202020204" pitchFamily="34" charset="0"/>
              </a:rPr>
              <a:t>York, NY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55" name="Rectangle 25"/>
          <p:cNvSpPr>
            <a:spLocks noChangeArrowheads="1"/>
          </p:cNvSpPr>
          <p:nvPr/>
        </p:nvSpPr>
        <p:spPr bwMode="auto">
          <a:xfrm>
            <a:off x="2909888" y="2952750"/>
            <a:ext cx="7064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100">
                <a:solidFill>
                  <a:srgbClr val="000000"/>
                </a:solidFill>
                <a:latin typeface="Arial" panose="020B0604020202020204" pitchFamily="34" charset="0"/>
              </a:rPr>
              <a:t>1234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56" name="Rectangle 26"/>
          <p:cNvSpPr>
            <a:spLocks noChangeArrowheads="1"/>
          </p:cNvSpPr>
          <p:nvPr/>
        </p:nvSpPr>
        <p:spPr bwMode="auto">
          <a:xfrm>
            <a:off x="3576638" y="2952750"/>
            <a:ext cx="1473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100">
                <a:solidFill>
                  <a:srgbClr val="000000"/>
                </a:solidFill>
                <a:latin typeface="Arial" panose="020B0604020202020204" pitchFamily="34" charset="0"/>
              </a:rPr>
              <a:t>Mary Jones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57" name="Rectangle 27"/>
          <p:cNvSpPr>
            <a:spLocks noChangeArrowheads="1"/>
          </p:cNvSpPr>
          <p:nvPr/>
        </p:nvSpPr>
        <p:spPr bwMode="auto">
          <a:xfrm>
            <a:off x="5251450" y="2609850"/>
            <a:ext cx="2139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100">
                <a:solidFill>
                  <a:srgbClr val="000000"/>
                </a:solidFill>
                <a:latin typeface="Arial" panose="020B0604020202020204" pitchFamily="34" charset="0"/>
              </a:rPr>
              <a:t>10 Main St. Rye,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58" name="Rectangle 28"/>
          <p:cNvSpPr>
            <a:spLocks noChangeArrowheads="1"/>
          </p:cNvSpPr>
          <p:nvPr/>
        </p:nvSpPr>
        <p:spPr bwMode="auto">
          <a:xfrm>
            <a:off x="5251450" y="2952750"/>
            <a:ext cx="4841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100">
                <a:solidFill>
                  <a:srgbClr val="000000"/>
                </a:solidFill>
                <a:latin typeface="Arial" panose="020B0604020202020204" pitchFamily="34" charset="0"/>
              </a:rPr>
              <a:t>NY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59" name="Rectangle 29"/>
          <p:cNvSpPr>
            <a:spLocks noChangeArrowheads="1"/>
          </p:cNvSpPr>
          <p:nvPr/>
        </p:nvSpPr>
        <p:spPr bwMode="auto">
          <a:xfrm>
            <a:off x="2909888" y="3619500"/>
            <a:ext cx="7064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100">
                <a:solidFill>
                  <a:srgbClr val="000000"/>
                </a:solidFill>
                <a:latin typeface="Arial" panose="020B0604020202020204" pitchFamily="34" charset="0"/>
              </a:rPr>
              <a:t>2345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60" name="Rectangle 30"/>
          <p:cNvSpPr>
            <a:spLocks noChangeArrowheads="1"/>
          </p:cNvSpPr>
          <p:nvPr/>
        </p:nvSpPr>
        <p:spPr bwMode="auto">
          <a:xfrm>
            <a:off x="3576638" y="3275013"/>
            <a:ext cx="10906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100">
                <a:solidFill>
                  <a:srgbClr val="000000"/>
                </a:solidFill>
                <a:latin typeface="Arial" panose="020B0604020202020204" pitchFamily="34" charset="0"/>
              </a:rPr>
              <a:t>Charles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61" name="Rectangle 31"/>
          <p:cNvSpPr>
            <a:spLocks noChangeArrowheads="1"/>
          </p:cNvSpPr>
          <p:nvPr/>
        </p:nvSpPr>
        <p:spPr bwMode="auto">
          <a:xfrm>
            <a:off x="3576638" y="3619500"/>
            <a:ext cx="86836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100">
                <a:solidFill>
                  <a:srgbClr val="000000"/>
                </a:solidFill>
                <a:latin typeface="Arial" panose="020B0604020202020204" pitchFamily="34" charset="0"/>
              </a:rPr>
              <a:t>Brown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62" name="Rectangle 32"/>
          <p:cNvSpPr>
            <a:spLocks noChangeArrowheads="1"/>
          </p:cNvSpPr>
          <p:nvPr/>
        </p:nvSpPr>
        <p:spPr bwMode="auto">
          <a:xfrm>
            <a:off x="5251450" y="3275013"/>
            <a:ext cx="19573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100">
                <a:solidFill>
                  <a:srgbClr val="000000"/>
                </a:solidFill>
                <a:latin typeface="Arial" panose="020B0604020202020204" pitchFamily="34" charset="0"/>
              </a:rPr>
              <a:t>Dogwood Lane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63" name="Rectangle 33"/>
          <p:cNvSpPr>
            <a:spLocks noChangeArrowheads="1"/>
          </p:cNvSpPr>
          <p:nvPr/>
        </p:nvSpPr>
        <p:spPr bwMode="auto">
          <a:xfrm>
            <a:off x="5251450" y="3619500"/>
            <a:ext cx="16144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100">
                <a:solidFill>
                  <a:srgbClr val="000000"/>
                </a:solidFill>
                <a:latin typeface="Arial" panose="020B0604020202020204" pitchFamily="34" charset="0"/>
              </a:rPr>
              <a:t>Harrison, NY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64" name="Rectangle 34"/>
          <p:cNvSpPr>
            <a:spLocks noChangeArrowheads="1"/>
          </p:cNvSpPr>
          <p:nvPr/>
        </p:nvSpPr>
        <p:spPr bwMode="auto">
          <a:xfrm>
            <a:off x="2909888" y="4284663"/>
            <a:ext cx="7064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100">
                <a:solidFill>
                  <a:srgbClr val="000000"/>
                </a:solidFill>
                <a:latin typeface="Arial" panose="020B0604020202020204" pitchFamily="34" charset="0"/>
              </a:rPr>
              <a:t>4876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65" name="Rectangle 35"/>
          <p:cNvSpPr>
            <a:spLocks noChangeArrowheads="1"/>
          </p:cNvSpPr>
          <p:nvPr/>
        </p:nvSpPr>
        <p:spPr bwMode="auto">
          <a:xfrm>
            <a:off x="3576638" y="4284663"/>
            <a:ext cx="11906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100">
                <a:solidFill>
                  <a:srgbClr val="000000"/>
                </a:solidFill>
                <a:latin typeface="Arial" panose="020B0604020202020204" pitchFamily="34" charset="0"/>
              </a:rPr>
              <a:t>Hal Kane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66" name="Rectangle 36"/>
          <p:cNvSpPr>
            <a:spLocks noChangeArrowheads="1"/>
          </p:cNvSpPr>
          <p:nvPr/>
        </p:nvSpPr>
        <p:spPr bwMode="auto">
          <a:xfrm>
            <a:off x="5251450" y="3941763"/>
            <a:ext cx="19780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100">
                <a:solidFill>
                  <a:srgbClr val="000000"/>
                </a:solidFill>
                <a:latin typeface="Arial" panose="020B0604020202020204" pitchFamily="34" charset="0"/>
              </a:rPr>
              <a:t>55 Boston Post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67" name="Rectangle 37"/>
          <p:cNvSpPr>
            <a:spLocks noChangeArrowheads="1"/>
          </p:cNvSpPr>
          <p:nvPr/>
        </p:nvSpPr>
        <p:spPr bwMode="auto">
          <a:xfrm>
            <a:off x="5251450" y="4284663"/>
            <a:ext cx="19573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100">
                <a:solidFill>
                  <a:srgbClr val="000000"/>
                </a:solidFill>
                <a:latin typeface="Arial" panose="020B0604020202020204" pitchFamily="34" charset="0"/>
              </a:rPr>
              <a:t>Road, Chester,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68" name="Rectangle 38"/>
          <p:cNvSpPr>
            <a:spLocks noChangeArrowheads="1"/>
          </p:cNvSpPr>
          <p:nvPr/>
        </p:nvSpPr>
        <p:spPr bwMode="auto">
          <a:xfrm>
            <a:off x="2909888" y="4930775"/>
            <a:ext cx="7064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100">
                <a:solidFill>
                  <a:srgbClr val="000000"/>
                </a:solidFill>
                <a:latin typeface="Arial" panose="020B0604020202020204" pitchFamily="34" charset="0"/>
              </a:rPr>
              <a:t>5123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69" name="Rectangle 39"/>
          <p:cNvSpPr>
            <a:spLocks noChangeArrowheads="1"/>
          </p:cNvSpPr>
          <p:nvPr/>
        </p:nvSpPr>
        <p:spPr bwMode="auto">
          <a:xfrm>
            <a:off x="3576638" y="4930775"/>
            <a:ext cx="155416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100">
                <a:solidFill>
                  <a:srgbClr val="000000"/>
                </a:solidFill>
                <a:latin typeface="Arial" panose="020B0604020202020204" pitchFamily="34" charset="0"/>
              </a:rPr>
              <a:t>Paul Kosher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70" name="Rectangle 40"/>
          <p:cNvSpPr>
            <a:spLocks noChangeArrowheads="1"/>
          </p:cNvSpPr>
          <p:nvPr/>
        </p:nvSpPr>
        <p:spPr bwMode="auto">
          <a:xfrm>
            <a:off x="5251450" y="4587875"/>
            <a:ext cx="15335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100">
                <a:solidFill>
                  <a:srgbClr val="000000"/>
                </a:solidFill>
                <a:latin typeface="Arial" panose="020B0604020202020204" pitchFamily="34" charset="0"/>
              </a:rPr>
              <a:t>Blind Brook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71" name="Rectangle 41"/>
          <p:cNvSpPr>
            <a:spLocks noChangeArrowheads="1"/>
          </p:cNvSpPr>
          <p:nvPr/>
        </p:nvSpPr>
        <p:spPr bwMode="auto">
          <a:xfrm>
            <a:off x="5251450" y="4930775"/>
            <a:ext cx="21399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100">
                <a:solidFill>
                  <a:srgbClr val="000000"/>
                </a:solidFill>
                <a:latin typeface="Arial" panose="020B0604020202020204" pitchFamily="34" charset="0"/>
              </a:rPr>
              <a:t>Mamaroneck, NY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72" name="Rectangle 42"/>
          <p:cNvSpPr>
            <a:spLocks noChangeArrowheads="1"/>
          </p:cNvSpPr>
          <p:nvPr/>
        </p:nvSpPr>
        <p:spPr bwMode="auto">
          <a:xfrm>
            <a:off x="2909888" y="5597525"/>
            <a:ext cx="7064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100">
                <a:solidFill>
                  <a:srgbClr val="000000"/>
                </a:solidFill>
                <a:latin typeface="Arial" panose="020B0604020202020204" pitchFamily="34" charset="0"/>
              </a:rPr>
              <a:t>6845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73" name="Rectangle 43"/>
          <p:cNvSpPr>
            <a:spLocks noChangeArrowheads="1"/>
          </p:cNvSpPr>
          <p:nvPr/>
        </p:nvSpPr>
        <p:spPr bwMode="auto">
          <a:xfrm>
            <a:off x="3576638" y="5597525"/>
            <a:ext cx="12922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100">
                <a:solidFill>
                  <a:srgbClr val="000000"/>
                </a:solidFill>
                <a:latin typeface="Arial" panose="020B0604020202020204" pitchFamily="34" charset="0"/>
              </a:rPr>
              <a:t>Ann Hood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74" name="Rectangle 44"/>
          <p:cNvSpPr>
            <a:spLocks noChangeArrowheads="1"/>
          </p:cNvSpPr>
          <p:nvPr/>
        </p:nvSpPr>
        <p:spPr bwMode="auto">
          <a:xfrm>
            <a:off x="5251450" y="5254625"/>
            <a:ext cx="15748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100">
                <a:solidFill>
                  <a:srgbClr val="000000"/>
                </a:solidFill>
                <a:latin typeface="Arial" panose="020B0604020202020204" pitchFamily="34" charset="0"/>
              </a:rPr>
              <a:t>Hilton Road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75" name="Rectangle 45"/>
          <p:cNvSpPr>
            <a:spLocks noChangeArrowheads="1"/>
          </p:cNvSpPr>
          <p:nvPr/>
        </p:nvSpPr>
        <p:spPr bwMode="auto">
          <a:xfrm>
            <a:off x="5302250" y="5597525"/>
            <a:ext cx="17764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100">
                <a:solidFill>
                  <a:srgbClr val="000000"/>
                </a:solidFill>
                <a:latin typeface="Arial" panose="020B0604020202020204" pitchFamily="34" charset="0"/>
              </a:rPr>
              <a:t>Larchmont, NY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76" name="Rectangle 46"/>
          <p:cNvSpPr>
            <a:spLocks noChangeArrowheads="1"/>
          </p:cNvSpPr>
          <p:nvPr/>
        </p:nvSpPr>
        <p:spPr bwMode="auto">
          <a:xfrm>
            <a:off x="1981200" y="1600200"/>
            <a:ext cx="20638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5877" name="Rectangle 47"/>
          <p:cNvSpPr>
            <a:spLocks noChangeArrowheads="1"/>
          </p:cNvSpPr>
          <p:nvPr/>
        </p:nvSpPr>
        <p:spPr bwMode="auto">
          <a:xfrm>
            <a:off x="3514725" y="1600200"/>
            <a:ext cx="20638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5878" name="Rectangle 48"/>
          <p:cNvSpPr>
            <a:spLocks noChangeArrowheads="1"/>
          </p:cNvSpPr>
          <p:nvPr/>
        </p:nvSpPr>
        <p:spPr bwMode="auto">
          <a:xfrm>
            <a:off x="5191125" y="1600200"/>
            <a:ext cx="20638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5879" name="Line 49"/>
          <p:cNvSpPr>
            <a:spLocks noChangeShapeType="1"/>
          </p:cNvSpPr>
          <p:nvPr/>
        </p:nvSpPr>
        <p:spPr bwMode="auto">
          <a:xfrm>
            <a:off x="2001838" y="1600200"/>
            <a:ext cx="53895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0" name="Rectangle 50"/>
          <p:cNvSpPr>
            <a:spLocks noChangeArrowheads="1"/>
          </p:cNvSpPr>
          <p:nvPr/>
        </p:nvSpPr>
        <p:spPr bwMode="auto">
          <a:xfrm>
            <a:off x="2001838" y="1600200"/>
            <a:ext cx="5389562" cy="20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5881" name="Rectangle 51"/>
          <p:cNvSpPr>
            <a:spLocks noChangeArrowheads="1"/>
          </p:cNvSpPr>
          <p:nvPr/>
        </p:nvSpPr>
        <p:spPr bwMode="auto">
          <a:xfrm>
            <a:off x="7370763" y="1600200"/>
            <a:ext cx="20637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5882" name="Line 52"/>
          <p:cNvSpPr>
            <a:spLocks noChangeShapeType="1"/>
          </p:cNvSpPr>
          <p:nvPr/>
        </p:nvSpPr>
        <p:spPr bwMode="auto">
          <a:xfrm>
            <a:off x="1981200" y="1600200"/>
            <a:ext cx="1588" cy="3635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3" name="Rectangle 53"/>
          <p:cNvSpPr>
            <a:spLocks noChangeArrowheads="1"/>
          </p:cNvSpPr>
          <p:nvPr/>
        </p:nvSpPr>
        <p:spPr bwMode="auto">
          <a:xfrm>
            <a:off x="1981200" y="1600200"/>
            <a:ext cx="20638" cy="3635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5884" name="Line 54"/>
          <p:cNvSpPr>
            <a:spLocks noChangeShapeType="1"/>
          </p:cNvSpPr>
          <p:nvPr/>
        </p:nvSpPr>
        <p:spPr bwMode="auto">
          <a:xfrm>
            <a:off x="3579813" y="1620838"/>
            <a:ext cx="1587" cy="3429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5" name="Rectangle 55"/>
          <p:cNvSpPr>
            <a:spLocks noChangeArrowheads="1"/>
          </p:cNvSpPr>
          <p:nvPr/>
        </p:nvSpPr>
        <p:spPr bwMode="auto">
          <a:xfrm>
            <a:off x="3560763" y="1620838"/>
            <a:ext cx="20637" cy="3429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5886" name="Line 56"/>
          <p:cNvSpPr>
            <a:spLocks noChangeShapeType="1"/>
          </p:cNvSpPr>
          <p:nvPr/>
        </p:nvSpPr>
        <p:spPr bwMode="auto">
          <a:xfrm>
            <a:off x="5191125" y="1620838"/>
            <a:ext cx="1588" cy="3429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7" name="Rectangle 57"/>
          <p:cNvSpPr>
            <a:spLocks noChangeArrowheads="1"/>
          </p:cNvSpPr>
          <p:nvPr/>
        </p:nvSpPr>
        <p:spPr bwMode="auto">
          <a:xfrm>
            <a:off x="5191125" y="1620838"/>
            <a:ext cx="20638" cy="3429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5888" name="Line 58"/>
          <p:cNvSpPr>
            <a:spLocks noChangeShapeType="1"/>
          </p:cNvSpPr>
          <p:nvPr/>
        </p:nvSpPr>
        <p:spPr bwMode="auto">
          <a:xfrm>
            <a:off x="2001838" y="1943100"/>
            <a:ext cx="53895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9" name="Rectangle 59"/>
          <p:cNvSpPr>
            <a:spLocks noChangeArrowheads="1"/>
          </p:cNvSpPr>
          <p:nvPr/>
        </p:nvSpPr>
        <p:spPr bwMode="auto">
          <a:xfrm>
            <a:off x="2001838" y="1943100"/>
            <a:ext cx="5389562" cy="20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5890" name="Line 60"/>
          <p:cNvSpPr>
            <a:spLocks noChangeShapeType="1"/>
          </p:cNvSpPr>
          <p:nvPr/>
        </p:nvSpPr>
        <p:spPr bwMode="auto">
          <a:xfrm>
            <a:off x="7370763" y="1620838"/>
            <a:ext cx="1587" cy="3429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1" name="Rectangle 61"/>
          <p:cNvSpPr>
            <a:spLocks noChangeArrowheads="1"/>
          </p:cNvSpPr>
          <p:nvPr/>
        </p:nvSpPr>
        <p:spPr bwMode="auto">
          <a:xfrm>
            <a:off x="7370763" y="1620838"/>
            <a:ext cx="20637" cy="3429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5892" name="Line 62"/>
          <p:cNvSpPr>
            <a:spLocks noChangeShapeType="1"/>
          </p:cNvSpPr>
          <p:nvPr/>
        </p:nvSpPr>
        <p:spPr bwMode="auto">
          <a:xfrm>
            <a:off x="2001838" y="2609850"/>
            <a:ext cx="5389562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3" name="Rectangle 63"/>
          <p:cNvSpPr>
            <a:spLocks noChangeArrowheads="1"/>
          </p:cNvSpPr>
          <p:nvPr/>
        </p:nvSpPr>
        <p:spPr bwMode="auto">
          <a:xfrm>
            <a:off x="2001838" y="2609850"/>
            <a:ext cx="5389562" cy="206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5894" name="Line 64"/>
          <p:cNvSpPr>
            <a:spLocks noChangeShapeType="1"/>
          </p:cNvSpPr>
          <p:nvPr/>
        </p:nvSpPr>
        <p:spPr bwMode="auto">
          <a:xfrm>
            <a:off x="2001838" y="3275013"/>
            <a:ext cx="5389562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5" name="Rectangle 65"/>
          <p:cNvSpPr>
            <a:spLocks noChangeArrowheads="1"/>
          </p:cNvSpPr>
          <p:nvPr/>
        </p:nvSpPr>
        <p:spPr bwMode="auto">
          <a:xfrm>
            <a:off x="2001838" y="3275013"/>
            <a:ext cx="5389562" cy="206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5896" name="Line 66"/>
          <p:cNvSpPr>
            <a:spLocks noChangeShapeType="1"/>
          </p:cNvSpPr>
          <p:nvPr/>
        </p:nvSpPr>
        <p:spPr bwMode="auto">
          <a:xfrm>
            <a:off x="2001838" y="3941763"/>
            <a:ext cx="5389562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7" name="Rectangle 67"/>
          <p:cNvSpPr>
            <a:spLocks noChangeArrowheads="1"/>
          </p:cNvSpPr>
          <p:nvPr/>
        </p:nvSpPr>
        <p:spPr bwMode="auto">
          <a:xfrm>
            <a:off x="2001838" y="3941763"/>
            <a:ext cx="5389562" cy="206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5898" name="Line 68"/>
          <p:cNvSpPr>
            <a:spLocks noChangeShapeType="1"/>
          </p:cNvSpPr>
          <p:nvPr/>
        </p:nvSpPr>
        <p:spPr bwMode="auto">
          <a:xfrm>
            <a:off x="2001838" y="4608513"/>
            <a:ext cx="5389562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9" name="Rectangle 69"/>
          <p:cNvSpPr>
            <a:spLocks noChangeArrowheads="1"/>
          </p:cNvSpPr>
          <p:nvPr/>
        </p:nvSpPr>
        <p:spPr bwMode="auto">
          <a:xfrm>
            <a:off x="2001838" y="4608513"/>
            <a:ext cx="5389562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5900" name="Line 70"/>
          <p:cNvSpPr>
            <a:spLocks noChangeShapeType="1"/>
          </p:cNvSpPr>
          <p:nvPr/>
        </p:nvSpPr>
        <p:spPr bwMode="auto">
          <a:xfrm>
            <a:off x="2001838" y="5254625"/>
            <a:ext cx="5389562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1" name="Rectangle 71"/>
          <p:cNvSpPr>
            <a:spLocks noChangeArrowheads="1"/>
          </p:cNvSpPr>
          <p:nvPr/>
        </p:nvSpPr>
        <p:spPr bwMode="auto">
          <a:xfrm>
            <a:off x="2001838" y="5254625"/>
            <a:ext cx="5389562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5902" name="Line 72"/>
          <p:cNvSpPr>
            <a:spLocks noChangeShapeType="1"/>
          </p:cNvSpPr>
          <p:nvPr/>
        </p:nvSpPr>
        <p:spPr bwMode="auto">
          <a:xfrm>
            <a:off x="1981200" y="1963738"/>
            <a:ext cx="1588" cy="39766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3" name="Rectangle 73"/>
          <p:cNvSpPr>
            <a:spLocks noChangeArrowheads="1"/>
          </p:cNvSpPr>
          <p:nvPr/>
        </p:nvSpPr>
        <p:spPr bwMode="auto">
          <a:xfrm>
            <a:off x="1981200" y="1963738"/>
            <a:ext cx="20638" cy="39766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5904" name="Line 74"/>
          <p:cNvSpPr>
            <a:spLocks noChangeShapeType="1"/>
          </p:cNvSpPr>
          <p:nvPr/>
        </p:nvSpPr>
        <p:spPr bwMode="auto">
          <a:xfrm>
            <a:off x="3579813" y="1963738"/>
            <a:ext cx="1587" cy="39766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5" name="Rectangle 75"/>
          <p:cNvSpPr>
            <a:spLocks noChangeArrowheads="1"/>
          </p:cNvSpPr>
          <p:nvPr/>
        </p:nvSpPr>
        <p:spPr bwMode="auto">
          <a:xfrm>
            <a:off x="3560763" y="1963738"/>
            <a:ext cx="20637" cy="39766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5906" name="Line 76"/>
          <p:cNvSpPr>
            <a:spLocks noChangeShapeType="1"/>
          </p:cNvSpPr>
          <p:nvPr/>
        </p:nvSpPr>
        <p:spPr bwMode="auto">
          <a:xfrm>
            <a:off x="5191125" y="1963738"/>
            <a:ext cx="1588" cy="39766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7" name="Rectangle 77"/>
          <p:cNvSpPr>
            <a:spLocks noChangeArrowheads="1"/>
          </p:cNvSpPr>
          <p:nvPr/>
        </p:nvSpPr>
        <p:spPr bwMode="auto">
          <a:xfrm>
            <a:off x="5191125" y="1963738"/>
            <a:ext cx="20638" cy="39766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5908" name="Line 78"/>
          <p:cNvSpPr>
            <a:spLocks noChangeShapeType="1"/>
          </p:cNvSpPr>
          <p:nvPr/>
        </p:nvSpPr>
        <p:spPr bwMode="auto">
          <a:xfrm>
            <a:off x="2001838" y="5919788"/>
            <a:ext cx="5389562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9" name="Rectangle 79"/>
          <p:cNvSpPr>
            <a:spLocks noChangeArrowheads="1"/>
          </p:cNvSpPr>
          <p:nvPr/>
        </p:nvSpPr>
        <p:spPr bwMode="auto">
          <a:xfrm>
            <a:off x="2001838" y="5919788"/>
            <a:ext cx="5389562" cy="206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5910" name="Line 80"/>
          <p:cNvSpPr>
            <a:spLocks noChangeShapeType="1"/>
          </p:cNvSpPr>
          <p:nvPr/>
        </p:nvSpPr>
        <p:spPr bwMode="auto">
          <a:xfrm>
            <a:off x="7370763" y="1963738"/>
            <a:ext cx="1587" cy="39766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1" name="Rectangle 81"/>
          <p:cNvSpPr>
            <a:spLocks noChangeArrowheads="1"/>
          </p:cNvSpPr>
          <p:nvPr/>
        </p:nvSpPr>
        <p:spPr bwMode="auto">
          <a:xfrm>
            <a:off x="7370763" y="1963738"/>
            <a:ext cx="20637" cy="39766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5912" name="Line 82"/>
          <p:cNvSpPr>
            <a:spLocks noChangeShapeType="1"/>
          </p:cNvSpPr>
          <p:nvPr/>
        </p:nvSpPr>
        <p:spPr bwMode="auto">
          <a:xfrm>
            <a:off x="1981200" y="5940425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3" name="Rectangle 83"/>
          <p:cNvSpPr>
            <a:spLocks noChangeArrowheads="1"/>
          </p:cNvSpPr>
          <p:nvPr/>
        </p:nvSpPr>
        <p:spPr bwMode="auto">
          <a:xfrm>
            <a:off x="1981200" y="5940425"/>
            <a:ext cx="20638" cy="206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5914" name="Line 84"/>
          <p:cNvSpPr>
            <a:spLocks noChangeShapeType="1"/>
          </p:cNvSpPr>
          <p:nvPr/>
        </p:nvSpPr>
        <p:spPr bwMode="auto">
          <a:xfrm>
            <a:off x="3514725" y="5940425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5" name="Rectangle 85"/>
          <p:cNvSpPr>
            <a:spLocks noChangeArrowheads="1"/>
          </p:cNvSpPr>
          <p:nvPr/>
        </p:nvSpPr>
        <p:spPr bwMode="auto">
          <a:xfrm>
            <a:off x="3514725" y="5940425"/>
            <a:ext cx="20638" cy="206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5916" name="Line 86"/>
          <p:cNvSpPr>
            <a:spLocks noChangeShapeType="1"/>
          </p:cNvSpPr>
          <p:nvPr/>
        </p:nvSpPr>
        <p:spPr bwMode="auto">
          <a:xfrm>
            <a:off x="5191125" y="5940425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7" name="Rectangle 87"/>
          <p:cNvSpPr>
            <a:spLocks noChangeArrowheads="1"/>
          </p:cNvSpPr>
          <p:nvPr/>
        </p:nvSpPr>
        <p:spPr bwMode="auto">
          <a:xfrm>
            <a:off x="5191125" y="5940425"/>
            <a:ext cx="20638" cy="206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5918" name="Line 88"/>
          <p:cNvSpPr>
            <a:spLocks noChangeShapeType="1"/>
          </p:cNvSpPr>
          <p:nvPr/>
        </p:nvSpPr>
        <p:spPr bwMode="auto">
          <a:xfrm>
            <a:off x="7370763" y="5940425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9" name="Rectangle 89"/>
          <p:cNvSpPr>
            <a:spLocks noChangeArrowheads="1"/>
          </p:cNvSpPr>
          <p:nvPr/>
        </p:nvSpPr>
        <p:spPr bwMode="auto">
          <a:xfrm>
            <a:off x="7370763" y="5940425"/>
            <a:ext cx="20637" cy="206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5920" name="Line 90"/>
          <p:cNvSpPr>
            <a:spLocks noChangeShapeType="1"/>
          </p:cNvSpPr>
          <p:nvPr/>
        </p:nvSpPr>
        <p:spPr bwMode="auto">
          <a:xfrm>
            <a:off x="7391400" y="16002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1" name="Rectangle 91"/>
          <p:cNvSpPr>
            <a:spLocks noChangeArrowheads="1"/>
          </p:cNvSpPr>
          <p:nvPr/>
        </p:nvSpPr>
        <p:spPr bwMode="auto">
          <a:xfrm>
            <a:off x="7391400" y="1600200"/>
            <a:ext cx="20638" cy="206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5922" name="Line 92"/>
          <p:cNvSpPr>
            <a:spLocks noChangeShapeType="1"/>
          </p:cNvSpPr>
          <p:nvPr/>
        </p:nvSpPr>
        <p:spPr bwMode="auto">
          <a:xfrm>
            <a:off x="7391400" y="19431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3" name="Rectangle 93"/>
          <p:cNvSpPr>
            <a:spLocks noChangeArrowheads="1"/>
          </p:cNvSpPr>
          <p:nvPr/>
        </p:nvSpPr>
        <p:spPr bwMode="auto">
          <a:xfrm>
            <a:off x="7391400" y="1943100"/>
            <a:ext cx="20638" cy="206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5924" name="Line 94"/>
          <p:cNvSpPr>
            <a:spLocks noChangeShapeType="1"/>
          </p:cNvSpPr>
          <p:nvPr/>
        </p:nvSpPr>
        <p:spPr bwMode="auto">
          <a:xfrm>
            <a:off x="7391400" y="260985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5" name="Rectangle 95"/>
          <p:cNvSpPr>
            <a:spLocks noChangeArrowheads="1"/>
          </p:cNvSpPr>
          <p:nvPr/>
        </p:nvSpPr>
        <p:spPr bwMode="auto">
          <a:xfrm>
            <a:off x="7391400" y="2609850"/>
            <a:ext cx="20638" cy="206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5926" name="Line 96"/>
          <p:cNvSpPr>
            <a:spLocks noChangeShapeType="1"/>
          </p:cNvSpPr>
          <p:nvPr/>
        </p:nvSpPr>
        <p:spPr bwMode="auto">
          <a:xfrm>
            <a:off x="7391400" y="327501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7" name="Rectangle 97"/>
          <p:cNvSpPr>
            <a:spLocks noChangeArrowheads="1"/>
          </p:cNvSpPr>
          <p:nvPr/>
        </p:nvSpPr>
        <p:spPr bwMode="auto">
          <a:xfrm>
            <a:off x="7391400" y="3275013"/>
            <a:ext cx="20638" cy="206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5928" name="Line 98"/>
          <p:cNvSpPr>
            <a:spLocks noChangeShapeType="1"/>
          </p:cNvSpPr>
          <p:nvPr/>
        </p:nvSpPr>
        <p:spPr bwMode="auto">
          <a:xfrm>
            <a:off x="7391400" y="394176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29" name="Rectangle 99"/>
          <p:cNvSpPr>
            <a:spLocks noChangeArrowheads="1"/>
          </p:cNvSpPr>
          <p:nvPr/>
        </p:nvSpPr>
        <p:spPr bwMode="auto">
          <a:xfrm>
            <a:off x="7391400" y="3941763"/>
            <a:ext cx="20638" cy="206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5930" name="Line 100"/>
          <p:cNvSpPr>
            <a:spLocks noChangeShapeType="1"/>
          </p:cNvSpPr>
          <p:nvPr/>
        </p:nvSpPr>
        <p:spPr bwMode="auto">
          <a:xfrm>
            <a:off x="7391400" y="460851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1" name="Rectangle 101"/>
          <p:cNvSpPr>
            <a:spLocks noChangeArrowheads="1"/>
          </p:cNvSpPr>
          <p:nvPr/>
        </p:nvSpPr>
        <p:spPr bwMode="auto">
          <a:xfrm>
            <a:off x="7391400" y="4608513"/>
            <a:ext cx="20638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5932" name="Line 102"/>
          <p:cNvSpPr>
            <a:spLocks noChangeShapeType="1"/>
          </p:cNvSpPr>
          <p:nvPr/>
        </p:nvSpPr>
        <p:spPr bwMode="auto">
          <a:xfrm>
            <a:off x="7391400" y="5254625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3" name="Rectangle 103"/>
          <p:cNvSpPr>
            <a:spLocks noChangeArrowheads="1"/>
          </p:cNvSpPr>
          <p:nvPr/>
        </p:nvSpPr>
        <p:spPr bwMode="auto">
          <a:xfrm>
            <a:off x="7391400" y="5254625"/>
            <a:ext cx="20638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5934" name="Line 104"/>
          <p:cNvSpPr>
            <a:spLocks noChangeShapeType="1"/>
          </p:cNvSpPr>
          <p:nvPr/>
        </p:nvSpPr>
        <p:spPr bwMode="auto">
          <a:xfrm>
            <a:off x="7391400" y="591978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5" name="Rectangle 105"/>
          <p:cNvSpPr>
            <a:spLocks noChangeArrowheads="1"/>
          </p:cNvSpPr>
          <p:nvPr/>
        </p:nvSpPr>
        <p:spPr bwMode="auto">
          <a:xfrm>
            <a:off x="7391400" y="5919788"/>
            <a:ext cx="20638" cy="206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pSp>
        <p:nvGrpSpPr>
          <p:cNvPr id="35936" name="Group 4"/>
          <p:cNvGrpSpPr>
            <a:grpSpLocks/>
          </p:cNvGrpSpPr>
          <p:nvPr/>
        </p:nvGrpSpPr>
        <p:grpSpPr bwMode="auto">
          <a:xfrm>
            <a:off x="1981200" y="5943600"/>
            <a:ext cx="4267200" cy="381000"/>
            <a:chOff x="1248" y="3744"/>
            <a:chExt cx="2688" cy="240"/>
          </a:xfrm>
        </p:grpSpPr>
        <p:sp>
          <p:nvSpPr>
            <p:cNvPr id="35937" name="Line 5"/>
            <p:cNvSpPr>
              <a:spLocks noChangeShapeType="1"/>
            </p:cNvSpPr>
            <p:nvPr/>
          </p:nvSpPr>
          <p:spPr bwMode="auto">
            <a:xfrm>
              <a:off x="1248" y="3744"/>
              <a:ext cx="96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38" name="Line 6"/>
            <p:cNvSpPr>
              <a:spLocks noChangeShapeType="1"/>
            </p:cNvSpPr>
            <p:nvPr/>
          </p:nvSpPr>
          <p:spPr bwMode="auto">
            <a:xfrm flipH="1">
              <a:off x="2112" y="3744"/>
              <a:ext cx="96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39" name="Line 7"/>
            <p:cNvSpPr>
              <a:spLocks noChangeShapeType="1"/>
            </p:cNvSpPr>
            <p:nvPr/>
          </p:nvSpPr>
          <p:spPr bwMode="auto">
            <a:xfrm>
              <a:off x="1344" y="3840"/>
              <a:ext cx="7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0" name="Line 8"/>
            <p:cNvSpPr>
              <a:spLocks noChangeShapeType="1"/>
            </p:cNvSpPr>
            <p:nvPr/>
          </p:nvSpPr>
          <p:spPr bwMode="auto">
            <a:xfrm>
              <a:off x="1728" y="3840"/>
              <a:ext cx="0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1" name="Line 9"/>
            <p:cNvSpPr>
              <a:spLocks noChangeShapeType="1"/>
            </p:cNvSpPr>
            <p:nvPr/>
          </p:nvSpPr>
          <p:spPr bwMode="auto">
            <a:xfrm>
              <a:off x="1728" y="3984"/>
              <a:ext cx="220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2" name="Line 10"/>
            <p:cNvSpPr>
              <a:spLocks noChangeShapeType="1"/>
            </p:cNvSpPr>
            <p:nvPr/>
          </p:nvSpPr>
          <p:spPr bwMode="auto">
            <a:xfrm flipV="1">
              <a:off x="3936" y="3744"/>
              <a:ext cx="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3" name="Line 11"/>
            <p:cNvSpPr>
              <a:spLocks noChangeShapeType="1"/>
            </p:cNvSpPr>
            <p:nvPr/>
          </p:nvSpPr>
          <p:spPr bwMode="auto">
            <a:xfrm>
              <a:off x="1728" y="3888"/>
              <a:ext cx="96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44" name="Line 12"/>
            <p:cNvSpPr>
              <a:spLocks noChangeShapeType="1"/>
            </p:cNvSpPr>
            <p:nvPr/>
          </p:nvSpPr>
          <p:spPr bwMode="auto">
            <a:xfrm flipV="1">
              <a:off x="2688" y="3744"/>
              <a:ext cx="0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 Form Kedua</a:t>
            </a:r>
          </a:p>
        </p:txBody>
      </p:sp>
      <p:sp>
        <p:nvSpPr>
          <p:cNvPr id="36867" name="Line 11"/>
          <p:cNvSpPr>
            <a:spLocks noChangeShapeType="1"/>
          </p:cNvSpPr>
          <p:nvPr/>
        </p:nvSpPr>
        <p:spPr bwMode="auto">
          <a:xfrm>
            <a:off x="2438400" y="1752600"/>
            <a:ext cx="3848100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Rectangle 12"/>
          <p:cNvSpPr>
            <a:spLocks noChangeArrowheads="1"/>
          </p:cNvSpPr>
          <p:nvPr/>
        </p:nvSpPr>
        <p:spPr bwMode="auto">
          <a:xfrm>
            <a:off x="2438400" y="1752600"/>
            <a:ext cx="3848100" cy="206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6869" name="Line 13"/>
          <p:cNvSpPr>
            <a:spLocks noChangeShapeType="1"/>
          </p:cNvSpPr>
          <p:nvPr/>
        </p:nvSpPr>
        <p:spPr bwMode="auto">
          <a:xfrm>
            <a:off x="2438400" y="1752600"/>
            <a:ext cx="1588" cy="402113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Rectangle 14"/>
          <p:cNvSpPr>
            <a:spLocks noChangeArrowheads="1"/>
          </p:cNvSpPr>
          <p:nvPr/>
        </p:nvSpPr>
        <p:spPr bwMode="auto">
          <a:xfrm>
            <a:off x="2438400" y="1752600"/>
            <a:ext cx="20638" cy="40211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6871" name="Rectangle 15"/>
          <p:cNvSpPr>
            <a:spLocks noChangeArrowheads="1"/>
          </p:cNvSpPr>
          <p:nvPr/>
        </p:nvSpPr>
        <p:spPr bwMode="auto">
          <a:xfrm>
            <a:off x="2438400" y="1752600"/>
            <a:ext cx="3886200" cy="3857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6872" name="Rectangle 16"/>
          <p:cNvSpPr>
            <a:spLocks noChangeArrowheads="1"/>
          </p:cNvSpPr>
          <p:nvPr/>
        </p:nvSpPr>
        <p:spPr bwMode="auto">
          <a:xfrm>
            <a:off x="2433638" y="1773238"/>
            <a:ext cx="15541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Kode Dokter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6873" name="Rectangle 17"/>
          <p:cNvSpPr>
            <a:spLocks noChangeArrowheads="1"/>
          </p:cNvSpPr>
          <p:nvPr/>
        </p:nvSpPr>
        <p:spPr bwMode="auto">
          <a:xfrm>
            <a:off x="4300538" y="1773238"/>
            <a:ext cx="16478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Nama Dokter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6874" name="Rectangle 18"/>
          <p:cNvSpPr>
            <a:spLocks noChangeArrowheads="1"/>
          </p:cNvSpPr>
          <p:nvPr/>
        </p:nvSpPr>
        <p:spPr bwMode="auto">
          <a:xfrm>
            <a:off x="3314700" y="2501900"/>
            <a:ext cx="59848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145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6875" name="Rectangle 19"/>
          <p:cNvSpPr>
            <a:spLocks noChangeArrowheads="1"/>
          </p:cNvSpPr>
          <p:nvPr/>
        </p:nvSpPr>
        <p:spPr bwMode="auto">
          <a:xfrm>
            <a:off x="4114800" y="2514600"/>
            <a:ext cx="12430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Beth Little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6876" name="Rectangle 20"/>
          <p:cNvSpPr>
            <a:spLocks noChangeArrowheads="1"/>
          </p:cNvSpPr>
          <p:nvPr/>
        </p:nvSpPr>
        <p:spPr bwMode="auto">
          <a:xfrm>
            <a:off x="3314700" y="3228975"/>
            <a:ext cx="59848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189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6877" name="Rectangle 21"/>
          <p:cNvSpPr>
            <a:spLocks noChangeArrowheads="1"/>
          </p:cNvSpPr>
          <p:nvPr/>
        </p:nvSpPr>
        <p:spPr bwMode="auto">
          <a:xfrm>
            <a:off x="4114800" y="3228975"/>
            <a:ext cx="16002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David Rosen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6878" name="Rectangle 22"/>
          <p:cNvSpPr>
            <a:spLocks noChangeArrowheads="1"/>
          </p:cNvSpPr>
          <p:nvPr/>
        </p:nvSpPr>
        <p:spPr bwMode="auto">
          <a:xfrm>
            <a:off x="3314700" y="3956050"/>
            <a:ext cx="59848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243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6879" name="Rectangle 23"/>
          <p:cNvSpPr>
            <a:spLocks noChangeArrowheads="1"/>
          </p:cNvSpPr>
          <p:nvPr/>
        </p:nvSpPr>
        <p:spPr bwMode="auto">
          <a:xfrm>
            <a:off x="4114800" y="3956050"/>
            <a:ext cx="16478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Charles Field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6880" name="Rectangle 24"/>
          <p:cNvSpPr>
            <a:spLocks noChangeArrowheads="1"/>
          </p:cNvSpPr>
          <p:nvPr/>
        </p:nvSpPr>
        <p:spPr bwMode="auto">
          <a:xfrm>
            <a:off x="3314700" y="4683125"/>
            <a:ext cx="59848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311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6881" name="Rectangle 25"/>
          <p:cNvSpPr>
            <a:spLocks noChangeArrowheads="1"/>
          </p:cNvSpPr>
          <p:nvPr/>
        </p:nvSpPr>
        <p:spPr bwMode="auto">
          <a:xfrm>
            <a:off x="4114800" y="4683125"/>
            <a:ext cx="21605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Michael Diamond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6882" name="Rectangle 26"/>
          <p:cNvSpPr>
            <a:spLocks noChangeArrowheads="1"/>
          </p:cNvSpPr>
          <p:nvPr/>
        </p:nvSpPr>
        <p:spPr bwMode="auto">
          <a:xfrm>
            <a:off x="3314700" y="5410200"/>
            <a:ext cx="59848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467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6883" name="Rectangle 27"/>
          <p:cNvSpPr>
            <a:spLocks noChangeArrowheads="1"/>
          </p:cNvSpPr>
          <p:nvPr/>
        </p:nvSpPr>
        <p:spPr bwMode="auto">
          <a:xfrm>
            <a:off x="4114800" y="5410200"/>
            <a:ext cx="16002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200">
                <a:solidFill>
                  <a:srgbClr val="000000"/>
                </a:solidFill>
                <a:latin typeface="Arial" panose="020B0604020202020204" pitchFamily="34" charset="0"/>
              </a:rPr>
              <a:t>Patricia Gold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6884" name="Rectangle 28"/>
          <p:cNvSpPr>
            <a:spLocks noChangeArrowheads="1"/>
          </p:cNvSpPr>
          <p:nvPr/>
        </p:nvSpPr>
        <p:spPr bwMode="auto">
          <a:xfrm>
            <a:off x="2438400" y="1752600"/>
            <a:ext cx="20638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6885" name="Rectangle 29"/>
          <p:cNvSpPr>
            <a:spLocks noChangeArrowheads="1"/>
          </p:cNvSpPr>
          <p:nvPr/>
        </p:nvSpPr>
        <p:spPr bwMode="auto">
          <a:xfrm>
            <a:off x="3806825" y="1752600"/>
            <a:ext cx="20638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6886" name="Line 30"/>
          <p:cNvSpPr>
            <a:spLocks noChangeShapeType="1"/>
          </p:cNvSpPr>
          <p:nvPr/>
        </p:nvSpPr>
        <p:spPr bwMode="auto">
          <a:xfrm>
            <a:off x="2459038" y="1752600"/>
            <a:ext cx="38274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7" name="Rectangle 31"/>
          <p:cNvSpPr>
            <a:spLocks noChangeArrowheads="1"/>
          </p:cNvSpPr>
          <p:nvPr/>
        </p:nvSpPr>
        <p:spPr bwMode="auto">
          <a:xfrm>
            <a:off x="2459038" y="1752600"/>
            <a:ext cx="3827462" cy="20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6888" name="Rectangle 32"/>
          <p:cNvSpPr>
            <a:spLocks noChangeArrowheads="1"/>
          </p:cNvSpPr>
          <p:nvPr/>
        </p:nvSpPr>
        <p:spPr bwMode="auto">
          <a:xfrm>
            <a:off x="6265863" y="1752600"/>
            <a:ext cx="20637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6889" name="Line 33"/>
          <p:cNvSpPr>
            <a:spLocks noChangeShapeType="1"/>
          </p:cNvSpPr>
          <p:nvPr/>
        </p:nvSpPr>
        <p:spPr bwMode="auto">
          <a:xfrm>
            <a:off x="2438400" y="1752600"/>
            <a:ext cx="1588" cy="385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0" name="Rectangle 34"/>
          <p:cNvSpPr>
            <a:spLocks noChangeArrowheads="1"/>
          </p:cNvSpPr>
          <p:nvPr/>
        </p:nvSpPr>
        <p:spPr bwMode="auto">
          <a:xfrm>
            <a:off x="2438400" y="1752600"/>
            <a:ext cx="20638" cy="385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6891" name="Line 35"/>
          <p:cNvSpPr>
            <a:spLocks noChangeShapeType="1"/>
          </p:cNvSpPr>
          <p:nvPr/>
        </p:nvSpPr>
        <p:spPr bwMode="auto">
          <a:xfrm>
            <a:off x="4037013" y="1773238"/>
            <a:ext cx="1587" cy="365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2" name="Rectangle 36"/>
          <p:cNvSpPr>
            <a:spLocks noChangeArrowheads="1"/>
          </p:cNvSpPr>
          <p:nvPr/>
        </p:nvSpPr>
        <p:spPr bwMode="auto">
          <a:xfrm>
            <a:off x="4017963" y="1773238"/>
            <a:ext cx="20637" cy="3651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6893" name="Line 37"/>
          <p:cNvSpPr>
            <a:spLocks noChangeShapeType="1"/>
          </p:cNvSpPr>
          <p:nvPr/>
        </p:nvSpPr>
        <p:spPr bwMode="auto">
          <a:xfrm>
            <a:off x="2459038" y="2116138"/>
            <a:ext cx="3941762" cy="174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4" name="Rectangle 38"/>
          <p:cNvSpPr>
            <a:spLocks noChangeArrowheads="1"/>
          </p:cNvSpPr>
          <p:nvPr/>
        </p:nvSpPr>
        <p:spPr bwMode="auto">
          <a:xfrm>
            <a:off x="2459038" y="2116138"/>
            <a:ext cx="3827462" cy="222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6895" name="Line 39"/>
          <p:cNvSpPr>
            <a:spLocks noChangeShapeType="1"/>
          </p:cNvSpPr>
          <p:nvPr/>
        </p:nvSpPr>
        <p:spPr bwMode="auto">
          <a:xfrm>
            <a:off x="6323013" y="1773238"/>
            <a:ext cx="1587" cy="3651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6" name="Rectangle 40"/>
          <p:cNvSpPr>
            <a:spLocks noChangeArrowheads="1"/>
          </p:cNvSpPr>
          <p:nvPr/>
        </p:nvSpPr>
        <p:spPr bwMode="auto">
          <a:xfrm>
            <a:off x="6303963" y="1773238"/>
            <a:ext cx="20637" cy="3651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6897" name="Line 41"/>
          <p:cNvSpPr>
            <a:spLocks noChangeShapeType="1"/>
          </p:cNvSpPr>
          <p:nvPr/>
        </p:nvSpPr>
        <p:spPr bwMode="auto">
          <a:xfrm>
            <a:off x="2459038" y="2843213"/>
            <a:ext cx="3827462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8" name="Rectangle 42"/>
          <p:cNvSpPr>
            <a:spLocks noChangeArrowheads="1"/>
          </p:cNvSpPr>
          <p:nvPr/>
        </p:nvSpPr>
        <p:spPr bwMode="auto">
          <a:xfrm>
            <a:off x="2459038" y="2843213"/>
            <a:ext cx="3827462" cy="222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6899" name="Line 43"/>
          <p:cNvSpPr>
            <a:spLocks noChangeShapeType="1"/>
          </p:cNvSpPr>
          <p:nvPr/>
        </p:nvSpPr>
        <p:spPr bwMode="auto">
          <a:xfrm>
            <a:off x="2459038" y="3570288"/>
            <a:ext cx="3827462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0" name="Rectangle 44"/>
          <p:cNvSpPr>
            <a:spLocks noChangeArrowheads="1"/>
          </p:cNvSpPr>
          <p:nvPr/>
        </p:nvSpPr>
        <p:spPr bwMode="auto">
          <a:xfrm>
            <a:off x="2459038" y="3570288"/>
            <a:ext cx="3827462" cy="222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6901" name="Line 45"/>
          <p:cNvSpPr>
            <a:spLocks noChangeShapeType="1"/>
          </p:cNvSpPr>
          <p:nvPr/>
        </p:nvSpPr>
        <p:spPr bwMode="auto">
          <a:xfrm>
            <a:off x="2459038" y="4297363"/>
            <a:ext cx="3827462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2" name="Rectangle 46"/>
          <p:cNvSpPr>
            <a:spLocks noChangeArrowheads="1"/>
          </p:cNvSpPr>
          <p:nvPr/>
        </p:nvSpPr>
        <p:spPr bwMode="auto">
          <a:xfrm>
            <a:off x="2459038" y="4297363"/>
            <a:ext cx="3827462" cy="222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6903" name="Line 47"/>
          <p:cNvSpPr>
            <a:spLocks noChangeShapeType="1"/>
          </p:cNvSpPr>
          <p:nvPr/>
        </p:nvSpPr>
        <p:spPr bwMode="auto">
          <a:xfrm>
            <a:off x="2459038" y="5024438"/>
            <a:ext cx="3827462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4" name="Rectangle 48"/>
          <p:cNvSpPr>
            <a:spLocks noChangeArrowheads="1"/>
          </p:cNvSpPr>
          <p:nvPr/>
        </p:nvSpPr>
        <p:spPr bwMode="auto">
          <a:xfrm>
            <a:off x="2459038" y="5024438"/>
            <a:ext cx="3827462" cy="222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6905" name="Line 49"/>
          <p:cNvSpPr>
            <a:spLocks noChangeShapeType="1"/>
          </p:cNvSpPr>
          <p:nvPr/>
        </p:nvSpPr>
        <p:spPr bwMode="auto">
          <a:xfrm>
            <a:off x="2438400" y="2138363"/>
            <a:ext cx="1588" cy="363537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6" name="Rectangle 50"/>
          <p:cNvSpPr>
            <a:spLocks noChangeArrowheads="1"/>
          </p:cNvSpPr>
          <p:nvPr/>
        </p:nvSpPr>
        <p:spPr bwMode="auto">
          <a:xfrm>
            <a:off x="2438400" y="2138363"/>
            <a:ext cx="20638" cy="36353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6907" name="Line 51"/>
          <p:cNvSpPr>
            <a:spLocks noChangeShapeType="1"/>
          </p:cNvSpPr>
          <p:nvPr/>
        </p:nvSpPr>
        <p:spPr bwMode="auto">
          <a:xfrm>
            <a:off x="4037013" y="2138363"/>
            <a:ext cx="1587" cy="363537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8" name="Rectangle 52"/>
          <p:cNvSpPr>
            <a:spLocks noChangeArrowheads="1"/>
          </p:cNvSpPr>
          <p:nvPr/>
        </p:nvSpPr>
        <p:spPr bwMode="auto">
          <a:xfrm>
            <a:off x="4017963" y="2138363"/>
            <a:ext cx="20637" cy="36353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6909" name="Line 53"/>
          <p:cNvSpPr>
            <a:spLocks noChangeShapeType="1"/>
          </p:cNvSpPr>
          <p:nvPr/>
        </p:nvSpPr>
        <p:spPr bwMode="auto">
          <a:xfrm>
            <a:off x="2459038" y="5753100"/>
            <a:ext cx="3827462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0" name="Rectangle 54"/>
          <p:cNvSpPr>
            <a:spLocks noChangeArrowheads="1"/>
          </p:cNvSpPr>
          <p:nvPr/>
        </p:nvSpPr>
        <p:spPr bwMode="auto">
          <a:xfrm>
            <a:off x="2459038" y="5753100"/>
            <a:ext cx="3827462" cy="206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6911" name="Line 55"/>
          <p:cNvSpPr>
            <a:spLocks noChangeShapeType="1"/>
          </p:cNvSpPr>
          <p:nvPr/>
        </p:nvSpPr>
        <p:spPr bwMode="auto">
          <a:xfrm>
            <a:off x="6324600" y="2138363"/>
            <a:ext cx="1588" cy="363537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2" name="Rectangle 56"/>
          <p:cNvSpPr>
            <a:spLocks noChangeArrowheads="1"/>
          </p:cNvSpPr>
          <p:nvPr/>
        </p:nvSpPr>
        <p:spPr bwMode="auto">
          <a:xfrm>
            <a:off x="6303963" y="2138363"/>
            <a:ext cx="20637" cy="36353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6913" name="Line 57"/>
          <p:cNvSpPr>
            <a:spLocks noChangeShapeType="1"/>
          </p:cNvSpPr>
          <p:nvPr/>
        </p:nvSpPr>
        <p:spPr bwMode="auto">
          <a:xfrm>
            <a:off x="2438400" y="577373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4" name="Rectangle 58"/>
          <p:cNvSpPr>
            <a:spLocks noChangeArrowheads="1"/>
          </p:cNvSpPr>
          <p:nvPr/>
        </p:nvSpPr>
        <p:spPr bwMode="auto">
          <a:xfrm>
            <a:off x="2438400" y="5773738"/>
            <a:ext cx="20638" cy="206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6915" name="Line 59"/>
          <p:cNvSpPr>
            <a:spLocks noChangeShapeType="1"/>
          </p:cNvSpPr>
          <p:nvPr/>
        </p:nvSpPr>
        <p:spPr bwMode="auto">
          <a:xfrm>
            <a:off x="3806825" y="577373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6" name="Rectangle 60"/>
          <p:cNvSpPr>
            <a:spLocks noChangeArrowheads="1"/>
          </p:cNvSpPr>
          <p:nvPr/>
        </p:nvSpPr>
        <p:spPr bwMode="auto">
          <a:xfrm>
            <a:off x="3806825" y="5773738"/>
            <a:ext cx="20638" cy="206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6917" name="Line 61"/>
          <p:cNvSpPr>
            <a:spLocks noChangeShapeType="1"/>
          </p:cNvSpPr>
          <p:nvPr/>
        </p:nvSpPr>
        <p:spPr bwMode="auto">
          <a:xfrm>
            <a:off x="6265863" y="5773738"/>
            <a:ext cx="1587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8" name="Rectangle 62"/>
          <p:cNvSpPr>
            <a:spLocks noChangeArrowheads="1"/>
          </p:cNvSpPr>
          <p:nvPr/>
        </p:nvSpPr>
        <p:spPr bwMode="auto">
          <a:xfrm>
            <a:off x="6265863" y="5773738"/>
            <a:ext cx="20637" cy="206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6919" name="Line 63"/>
          <p:cNvSpPr>
            <a:spLocks noChangeShapeType="1"/>
          </p:cNvSpPr>
          <p:nvPr/>
        </p:nvSpPr>
        <p:spPr bwMode="auto">
          <a:xfrm>
            <a:off x="6286500" y="17526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0" name="Rectangle 64"/>
          <p:cNvSpPr>
            <a:spLocks noChangeArrowheads="1"/>
          </p:cNvSpPr>
          <p:nvPr/>
        </p:nvSpPr>
        <p:spPr bwMode="auto">
          <a:xfrm>
            <a:off x="6286500" y="1752600"/>
            <a:ext cx="20638" cy="206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6921" name="Line 65"/>
          <p:cNvSpPr>
            <a:spLocks noChangeShapeType="1"/>
          </p:cNvSpPr>
          <p:nvPr/>
        </p:nvSpPr>
        <p:spPr bwMode="auto">
          <a:xfrm>
            <a:off x="6286500" y="211613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2" name="Rectangle 66"/>
          <p:cNvSpPr>
            <a:spLocks noChangeArrowheads="1"/>
          </p:cNvSpPr>
          <p:nvPr/>
        </p:nvSpPr>
        <p:spPr bwMode="auto">
          <a:xfrm>
            <a:off x="6286500" y="2116138"/>
            <a:ext cx="20638" cy="222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6923" name="Line 67"/>
          <p:cNvSpPr>
            <a:spLocks noChangeShapeType="1"/>
          </p:cNvSpPr>
          <p:nvPr/>
        </p:nvSpPr>
        <p:spPr bwMode="auto">
          <a:xfrm>
            <a:off x="6286500" y="284321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4" name="Rectangle 68"/>
          <p:cNvSpPr>
            <a:spLocks noChangeArrowheads="1"/>
          </p:cNvSpPr>
          <p:nvPr/>
        </p:nvSpPr>
        <p:spPr bwMode="auto">
          <a:xfrm>
            <a:off x="6286500" y="2843213"/>
            <a:ext cx="20638" cy="222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6925" name="Line 69"/>
          <p:cNvSpPr>
            <a:spLocks noChangeShapeType="1"/>
          </p:cNvSpPr>
          <p:nvPr/>
        </p:nvSpPr>
        <p:spPr bwMode="auto">
          <a:xfrm>
            <a:off x="6286500" y="357028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6" name="Rectangle 70"/>
          <p:cNvSpPr>
            <a:spLocks noChangeArrowheads="1"/>
          </p:cNvSpPr>
          <p:nvPr/>
        </p:nvSpPr>
        <p:spPr bwMode="auto">
          <a:xfrm>
            <a:off x="6286500" y="3570288"/>
            <a:ext cx="20638" cy="222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6927" name="Line 71"/>
          <p:cNvSpPr>
            <a:spLocks noChangeShapeType="1"/>
          </p:cNvSpPr>
          <p:nvPr/>
        </p:nvSpPr>
        <p:spPr bwMode="auto">
          <a:xfrm>
            <a:off x="6286500" y="429736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8" name="Rectangle 72"/>
          <p:cNvSpPr>
            <a:spLocks noChangeArrowheads="1"/>
          </p:cNvSpPr>
          <p:nvPr/>
        </p:nvSpPr>
        <p:spPr bwMode="auto">
          <a:xfrm>
            <a:off x="6286500" y="4297363"/>
            <a:ext cx="20638" cy="222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6929" name="Line 73"/>
          <p:cNvSpPr>
            <a:spLocks noChangeShapeType="1"/>
          </p:cNvSpPr>
          <p:nvPr/>
        </p:nvSpPr>
        <p:spPr bwMode="auto">
          <a:xfrm>
            <a:off x="6286500" y="502443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0" name="Rectangle 74"/>
          <p:cNvSpPr>
            <a:spLocks noChangeArrowheads="1"/>
          </p:cNvSpPr>
          <p:nvPr/>
        </p:nvSpPr>
        <p:spPr bwMode="auto">
          <a:xfrm>
            <a:off x="6286500" y="5024438"/>
            <a:ext cx="20638" cy="222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6931" name="Line 75"/>
          <p:cNvSpPr>
            <a:spLocks noChangeShapeType="1"/>
          </p:cNvSpPr>
          <p:nvPr/>
        </p:nvSpPr>
        <p:spPr bwMode="auto">
          <a:xfrm>
            <a:off x="6286500" y="57531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2" name="Rectangle 76"/>
          <p:cNvSpPr>
            <a:spLocks noChangeArrowheads="1"/>
          </p:cNvSpPr>
          <p:nvPr/>
        </p:nvSpPr>
        <p:spPr bwMode="auto">
          <a:xfrm>
            <a:off x="6286500" y="5753100"/>
            <a:ext cx="20638" cy="206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pSp>
        <p:nvGrpSpPr>
          <p:cNvPr id="36933" name="Group 4"/>
          <p:cNvGrpSpPr>
            <a:grpSpLocks/>
          </p:cNvGrpSpPr>
          <p:nvPr/>
        </p:nvGrpSpPr>
        <p:grpSpPr bwMode="auto">
          <a:xfrm>
            <a:off x="2590800" y="5791200"/>
            <a:ext cx="2438400" cy="304800"/>
            <a:chOff x="1536" y="3648"/>
            <a:chExt cx="1536" cy="192"/>
          </a:xfrm>
        </p:grpSpPr>
        <p:sp>
          <p:nvSpPr>
            <p:cNvPr id="36934" name="Line 5"/>
            <p:cNvSpPr>
              <a:spLocks noChangeShapeType="1"/>
            </p:cNvSpPr>
            <p:nvPr/>
          </p:nvSpPr>
          <p:spPr bwMode="auto">
            <a:xfrm>
              <a:off x="1536" y="3648"/>
              <a:ext cx="48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5" name="Line 6"/>
            <p:cNvSpPr>
              <a:spLocks noChangeShapeType="1"/>
            </p:cNvSpPr>
            <p:nvPr/>
          </p:nvSpPr>
          <p:spPr bwMode="auto">
            <a:xfrm flipH="1">
              <a:off x="2304" y="3648"/>
              <a:ext cx="48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6" name="Line 7"/>
            <p:cNvSpPr>
              <a:spLocks noChangeShapeType="1"/>
            </p:cNvSpPr>
            <p:nvPr/>
          </p:nvSpPr>
          <p:spPr bwMode="auto">
            <a:xfrm>
              <a:off x="1584" y="3744"/>
              <a:ext cx="72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7" name="Line 8"/>
            <p:cNvSpPr>
              <a:spLocks noChangeShapeType="1"/>
            </p:cNvSpPr>
            <p:nvPr/>
          </p:nvSpPr>
          <p:spPr bwMode="auto">
            <a:xfrm>
              <a:off x="1920" y="3744"/>
              <a:ext cx="0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8" name="Line 9"/>
            <p:cNvSpPr>
              <a:spLocks noChangeShapeType="1"/>
            </p:cNvSpPr>
            <p:nvPr/>
          </p:nvSpPr>
          <p:spPr bwMode="auto">
            <a:xfrm>
              <a:off x="1920" y="3840"/>
              <a:ext cx="1152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9" name="Line 10"/>
            <p:cNvSpPr>
              <a:spLocks noChangeShapeType="1"/>
            </p:cNvSpPr>
            <p:nvPr/>
          </p:nvSpPr>
          <p:spPr bwMode="auto">
            <a:xfrm flipV="1">
              <a:off x="3072" y="3648"/>
              <a:ext cx="0" cy="1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 Form Kedua</a:t>
            </a:r>
          </a:p>
        </p:txBody>
      </p:sp>
      <p:sp>
        <p:nvSpPr>
          <p:cNvPr id="37891" name="Line 22"/>
          <p:cNvSpPr>
            <a:spLocks noChangeShapeType="1"/>
          </p:cNvSpPr>
          <p:nvPr/>
        </p:nvSpPr>
        <p:spPr bwMode="auto">
          <a:xfrm>
            <a:off x="990600" y="1371600"/>
            <a:ext cx="7102475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Rectangle 23"/>
          <p:cNvSpPr>
            <a:spLocks noChangeArrowheads="1"/>
          </p:cNvSpPr>
          <p:nvPr/>
        </p:nvSpPr>
        <p:spPr bwMode="auto">
          <a:xfrm>
            <a:off x="990600" y="1371600"/>
            <a:ext cx="7102475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7893" name="Line 24"/>
          <p:cNvSpPr>
            <a:spLocks noChangeShapeType="1"/>
          </p:cNvSpPr>
          <p:nvPr/>
        </p:nvSpPr>
        <p:spPr bwMode="auto">
          <a:xfrm>
            <a:off x="990600" y="1371600"/>
            <a:ext cx="1588" cy="4584700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Rectangle 25"/>
          <p:cNvSpPr>
            <a:spLocks noChangeArrowheads="1"/>
          </p:cNvSpPr>
          <p:nvPr/>
        </p:nvSpPr>
        <p:spPr bwMode="auto">
          <a:xfrm>
            <a:off x="990600" y="1371600"/>
            <a:ext cx="15875" cy="4584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7895" name="Rectangle 26"/>
          <p:cNvSpPr>
            <a:spLocks noChangeArrowheads="1"/>
          </p:cNvSpPr>
          <p:nvPr/>
        </p:nvSpPr>
        <p:spPr bwMode="auto">
          <a:xfrm>
            <a:off x="990600" y="1371600"/>
            <a:ext cx="7102475" cy="2365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7896" name="Rectangle 27"/>
          <p:cNvSpPr>
            <a:spLocks noChangeArrowheads="1"/>
          </p:cNvSpPr>
          <p:nvPr/>
        </p:nvSpPr>
        <p:spPr bwMode="auto">
          <a:xfrm>
            <a:off x="1004888" y="1384300"/>
            <a:ext cx="10064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Kode Pasien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897" name="Rectangle 28"/>
          <p:cNvSpPr>
            <a:spLocks noChangeArrowheads="1"/>
          </p:cNvSpPr>
          <p:nvPr/>
        </p:nvSpPr>
        <p:spPr bwMode="auto">
          <a:xfrm>
            <a:off x="2035175" y="1384300"/>
            <a:ext cx="9858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Kode Dokter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898" name="Rectangle 29"/>
          <p:cNvSpPr>
            <a:spLocks noChangeArrowheads="1"/>
          </p:cNvSpPr>
          <p:nvPr/>
        </p:nvSpPr>
        <p:spPr bwMode="auto">
          <a:xfrm>
            <a:off x="3181350" y="1384300"/>
            <a:ext cx="9159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Tgl Operasi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899" name="Rectangle 30"/>
          <p:cNvSpPr>
            <a:spLocks noChangeArrowheads="1"/>
          </p:cNvSpPr>
          <p:nvPr/>
        </p:nvSpPr>
        <p:spPr bwMode="auto">
          <a:xfrm>
            <a:off x="4660900" y="1384300"/>
            <a:ext cx="6207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Operasi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00" name="Rectangle 31"/>
          <p:cNvSpPr>
            <a:spLocks noChangeArrowheads="1"/>
          </p:cNvSpPr>
          <p:nvPr/>
        </p:nvSpPr>
        <p:spPr bwMode="auto">
          <a:xfrm>
            <a:off x="5803900" y="1384300"/>
            <a:ext cx="9556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Pengobatan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01" name="Rectangle 32"/>
          <p:cNvSpPr>
            <a:spLocks noChangeArrowheads="1"/>
          </p:cNvSpPr>
          <p:nvPr/>
        </p:nvSpPr>
        <p:spPr bwMode="auto">
          <a:xfrm>
            <a:off x="6932613" y="1384300"/>
            <a:ext cx="1104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Efek Samping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02" name="Rectangle 33"/>
          <p:cNvSpPr>
            <a:spLocks noChangeArrowheads="1"/>
          </p:cNvSpPr>
          <p:nvPr/>
        </p:nvSpPr>
        <p:spPr bwMode="auto">
          <a:xfrm>
            <a:off x="1530350" y="1870075"/>
            <a:ext cx="4921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1111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03" name="Rectangle 34"/>
          <p:cNvSpPr>
            <a:spLocks noChangeArrowheads="1"/>
          </p:cNvSpPr>
          <p:nvPr/>
        </p:nvSpPr>
        <p:spPr bwMode="auto">
          <a:xfrm>
            <a:off x="2659063" y="1870075"/>
            <a:ext cx="3810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145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04" name="Rectangle 35"/>
          <p:cNvSpPr>
            <a:spLocks noChangeArrowheads="1"/>
          </p:cNvSpPr>
          <p:nvPr/>
        </p:nvSpPr>
        <p:spPr bwMode="auto">
          <a:xfrm>
            <a:off x="3341688" y="1870075"/>
            <a:ext cx="9223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01-Jan-95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05" name="Rectangle 36"/>
          <p:cNvSpPr>
            <a:spLocks noChangeArrowheads="1"/>
          </p:cNvSpPr>
          <p:nvPr/>
        </p:nvSpPr>
        <p:spPr bwMode="auto">
          <a:xfrm>
            <a:off x="4311650" y="1647825"/>
            <a:ext cx="1001713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Gallstones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06" name="Rectangle 37"/>
          <p:cNvSpPr>
            <a:spLocks noChangeArrowheads="1"/>
          </p:cNvSpPr>
          <p:nvPr/>
        </p:nvSpPr>
        <p:spPr bwMode="auto">
          <a:xfrm>
            <a:off x="4311650" y="1870075"/>
            <a:ext cx="7302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removal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07" name="Rectangle 38"/>
          <p:cNvSpPr>
            <a:spLocks noChangeArrowheads="1"/>
          </p:cNvSpPr>
          <p:nvPr/>
        </p:nvSpPr>
        <p:spPr bwMode="auto">
          <a:xfrm>
            <a:off x="5694363" y="1870075"/>
            <a:ext cx="8096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Penicillin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08" name="Rectangle 39"/>
          <p:cNvSpPr>
            <a:spLocks noChangeArrowheads="1"/>
          </p:cNvSpPr>
          <p:nvPr/>
        </p:nvSpPr>
        <p:spPr bwMode="auto">
          <a:xfrm>
            <a:off x="6964363" y="1870075"/>
            <a:ext cx="4445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rash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09" name="Rectangle 40"/>
          <p:cNvSpPr>
            <a:spLocks noChangeArrowheads="1"/>
          </p:cNvSpPr>
          <p:nvPr/>
        </p:nvSpPr>
        <p:spPr bwMode="auto">
          <a:xfrm>
            <a:off x="1530350" y="2357438"/>
            <a:ext cx="4921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1111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10" name="Rectangle 41"/>
          <p:cNvSpPr>
            <a:spLocks noChangeArrowheads="1"/>
          </p:cNvSpPr>
          <p:nvPr/>
        </p:nvSpPr>
        <p:spPr bwMode="auto">
          <a:xfrm>
            <a:off x="2659063" y="2357438"/>
            <a:ext cx="3810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311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11" name="Rectangle 42"/>
          <p:cNvSpPr>
            <a:spLocks noChangeArrowheads="1"/>
          </p:cNvSpPr>
          <p:nvPr/>
        </p:nvSpPr>
        <p:spPr bwMode="auto">
          <a:xfrm>
            <a:off x="3341688" y="2357438"/>
            <a:ext cx="922337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12-Jun-95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12" name="Rectangle 43"/>
          <p:cNvSpPr>
            <a:spLocks noChangeArrowheads="1"/>
          </p:cNvSpPr>
          <p:nvPr/>
        </p:nvSpPr>
        <p:spPr bwMode="auto">
          <a:xfrm>
            <a:off x="4356100" y="2149475"/>
            <a:ext cx="5921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Kidney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13" name="Rectangle 44"/>
          <p:cNvSpPr>
            <a:spLocks noChangeArrowheads="1"/>
          </p:cNvSpPr>
          <p:nvPr/>
        </p:nvSpPr>
        <p:spPr bwMode="auto">
          <a:xfrm>
            <a:off x="4953000" y="2149475"/>
            <a:ext cx="5715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stones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14" name="Rectangle 45"/>
          <p:cNvSpPr>
            <a:spLocks noChangeArrowheads="1"/>
          </p:cNvSpPr>
          <p:nvPr/>
        </p:nvSpPr>
        <p:spPr bwMode="auto">
          <a:xfrm>
            <a:off x="4311650" y="2357438"/>
            <a:ext cx="7302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removal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15" name="Rectangle 46"/>
          <p:cNvSpPr>
            <a:spLocks noChangeArrowheads="1"/>
          </p:cNvSpPr>
          <p:nvPr/>
        </p:nvSpPr>
        <p:spPr bwMode="auto">
          <a:xfrm>
            <a:off x="5694363" y="2357438"/>
            <a:ext cx="4921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16" name="Rectangle 47"/>
          <p:cNvSpPr>
            <a:spLocks noChangeArrowheads="1"/>
          </p:cNvSpPr>
          <p:nvPr/>
        </p:nvSpPr>
        <p:spPr bwMode="auto">
          <a:xfrm>
            <a:off x="6964363" y="2357438"/>
            <a:ext cx="4921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17" name="Rectangle 48"/>
          <p:cNvSpPr>
            <a:spLocks noChangeArrowheads="1"/>
          </p:cNvSpPr>
          <p:nvPr/>
        </p:nvSpPr>
        <p:spPr bwMode="auto">
          <a:xfrm>
            <a:off x="1530350" y="2843213"/>
            <a:ext cx="4921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1234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18" name="Rectangle 49"/>
          <p:cNvSpPr>
            <a:spLocks noChangeArrowheads="1"/>
          </p:cNvSpPr>
          <p:nvPr/>
        </p:nvSpPr>
        <p:spPr bwMode="auto">
          <a:xfrm>
            <a:off x="2659063" y="2843213"/>
            <a:ext cx="3810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243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19" name="Rectangle 50"/>
          <p:cNvSpPr>
            <a:spLocks noChangeArrowheads="1"/>
          </p:cNvSpPr>
          <p:nvPr/>
        </p:nvSpPr>
        <p:spPr bwMode="auto">
          <a:xfrm>
            <a:off x="3341688" y="2843213"/>
            <a:ext cx="906462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05-Apr-94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20" name="Rectangle 51"/>
          <p:cNvSpPr>
            <a:spLocks noChangeArrowheads="1"/>
          </p:cNvSpPr>
          <p:nvPr/>
        </p:nvSpPr>
        <p:spPr bwMode="auto">
          <a:xfrm>
            <a:off x="4311650" y="2619375"/>
            <a:ext cx="1192213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Eye Cataract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21" name="Rectangle 52"/>
          <p:cNvSpPr>
            <a:spLocks noChangeArrowheads="1"/>
          </p:cNvSpPr>
          <p:nvPr/>
        </p:nvSpPr>
        <p:spPr bwMode="auto">
          <a:xfrm>
            <a:off x="4311650" y="2843213"/>
            <a:ext cx="7302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removal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22" name="Rectangle 53"/>
          <p:cNvSpPr>
            <a:spLocks noChangeArrowheads="1"/>
          </p:cNvSpPr>
          <p:nvPr/>
        </p:nvSpPr>
        <p:spPr bwMode="auto">
          <a:xfrm>
            <a:off x="5694363" y="2843213"/>
            <a:ext cx="1065212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Tetracycline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23" name="Rectangle 54"/>
          <p:cNvSpPr>
            <a:spLocks noChangeArrowheads="1"/>
          </p:cNvSpPr>
          <p:nvPr/>
        </p:nvSpPr>
        <p:spPr bwMode="auto">
          <a:xfrm>
            <a:off x="6964363" y="2843213"/>
            <a:ext cx="5556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Fever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24" name="Rectangle 55"/>
          <p:cNvSpPr>
            <a:spLocks noChangeArrowheads="1"/>
          </p:cNvSpPr>
          <p:nvPr/>
        </p:nvSpPr>
        <p:spPr bwMode="auto">
          <a:xfrm>
            <a:off x="1530350" y="3328988"/>
            <a:ext cx="4921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1234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25" name="Rectangle 56"/>
          <p:cNvSpPr>
            <a:spLocks noChangeArrowheads="1"/>
          </p:cNvSpPr>
          <p:nvPr/>
        </p:nvSpPr>
        <p:spPr bwMode="auto">
          <a:xfrm>
            <a:off x="2659063" y="3328988"/>
            <a:ext cx="3810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467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26" name="Rectangle 57"/>
          <p:cNvSpPr>
            <a:spLocks noChangeArrowheads="1"/>
          </p:cNvSpPr>
          <p:nvPr/>
        </p:nvSpPr>
        <p:spPr bwMode="auto">
          <a:xfrm>
            <a:off x="3262313" y="3328988"/>
            <a:ext cx="954087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10-May-95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27" name="Rectangle 58"/>
          <p:cNvSpPr>
            <a:spLocks noChangeArrowheads="1"/>
          </p:cNvSpPr>
          <p:nvPr/>
        </p:nvSpPr>
        <p:spPr bwMode="auto">
          <a:xfrm>
            <a:off x="4311650" y="3105150"/>
            <a:ext cx="1096963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Thrombosis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28" name="Rectangle 59"/>
          <p:cNvSpPr>
            <a:spLocks noChangeArrowheads="1"/>
          </p:cNvSpPr>
          <p:nvPr/>
        </p:nvSpPr>
        <p:spPr bwMode="auto">
          <a:xfrm>
            <a:off x="4311650" y="3328988"/>
            <a:ext cx="7302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removal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29" name="Rectangle 60"/>
          <p:cNvSpPr>
            <a:spLocks noChangeArrowheads="1"/>
          </p:cNvSpPr>
          <p:nvPr/>
        </p:nvSpPr>
        <p:spPr bwMode="auto">
          <a:xfrm>
            <a:off x="5694363" y="3328988"/>
            <a:ext cx="4921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30" name="Rectangle 61"/>
          <p:cNvSpPr>
            <a:spLocks noChangeArrowheads="1"/>
          </p:cNvSpPr>
          <p:nvPr/>
        </p:nvSpPr>
        <p:spPr bwMode="auto">
          <a:xfrm>
            <a:off x="6964363" y="3328988"/>
            <a:ext cx="4921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31" name="Rectangle 62"/>
          <p:cNvSpPr>
            <a:spLocks noChangeArrowheads="1"/>
          </p:cNvSpPr>
          <p:nvPr/>
        </p:nvSpPr>
        <p:spPr bwMode="auto">
          <a:xfrm>
            <a:off x="1530350" y="3814763"/>
            <a:ext cx="4921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2345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32" name="Rectangle 63"/>
          <p:cNvSpPr>
            <a:spLocks noChangeArrowheads="1"/>
          </p:cNvSpPr>
          <p:nvPr/>
        </p:nvSpPr>
        <p:spPr bwMode="auto">
          <a:xfrm>
            <a:off x="2659063" y="3814763"/>
            <a:ext cx="3810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189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33" name="Rectangle 64"/>
          <p:cNvSpPr>
            <a:spLocks noChangeArrowheads="1"/>
          </p:cNvSpPr>
          <p:nvPr/>
        </p:nvSpPr>
        <p:spPr bwMode="auto">
          <a:xfrm>
            <a:off x="3341688" y="3814763"/>
            <a:ext cx="922337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08-Jan-96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34" name="Rectangle 65"/>
          <p:cNvSpPr>
            <a:spLocks noChangeArrowheads="1"/>
          </p:cNvSpPr>
          <p:nvPr/>
        </p:nvSpPr>
        <p:spPr bwMode="auto">
          <a:xfrm>
            <a:off x="4311650" y="3592513"/>
            <a:ext cx="108108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Open Heart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35" name="Rectangle 66"/>
          <p:cNvSpPr>
            <a:spLocks noChangeArrowheads="1"/>
          </p:cNvSpPr>
          <p:nvPr/>
        </p:nvSpPr>
        <p:spPr bwMode="auto">
          <a:xfrm>
            <a:off x="4311650" y="3814763"/>
            <a:ext cx="7143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Surgery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36" name="Rectangle 67"/>
          <p:cNvSpPr>
            <a:spLocks noChangeArrowheads="1"/>
          </p:cNvSpPr>
          <p:nvPr/>
        </p:nvSpPr>
        <p:spPr bwMode="auto">
          <a:xfrm>
            <a:off x="5759450" y="3592513"/>
            <a:ext cx="10445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Cephalospori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37" name="Rectangle 68"/>
          <p:cNvSpPr>
            <a:spLocks noChangeArrowheads="1"/>
          </p:cNvSpPr>
          <p:nvPr/>
        </p:nvSpPr>
        <p:spPr bwMode="auto">
          <a:xfrm>
            <a:off x="5694363" y="3814763"/>
            <a:ext cx="1746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38" name="Rectangle 69"/>
          <p:cNvSpPr>
            <a:spLocks noChangeArrowheads="1"/>
          </p:cNvSpPr>
          <p:nvPr/>
        </p:nvSpPr>
        <p:spPr bwMode="auto">
          <a:xfrm>
            <a:off x="6964363" y="3814763"/>
            <a:ext cx="49212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39" name="Rectangle 70"/>
          <p:cNvSpPr>
            <a:spLocks noChangeArrowheads="1"/>
          </p:cNvSpPr>
          <p:nvPr/>
        </p:nvSpPr>
        <p:spPr bwMode="auto">
          <a:xfrm>
            <a:off x="1530350" y="4302125"/>
            <a:ext cx="4921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4876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40" name="Rectangle 71"/>
          <p:cNvSpPr>
            <a:spLocks noChangeArrowheads="1"/>
          </p:cNvSpPr>
          <p:nvPr/>
        </p:nvSpPr>
        <p:spPr bwMode="auto">
          <a:xfrm>
            <a:off x="2659063" y="4302125"/>
            <a:ext cx="3810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145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41" name="Rectangle 72"/>
          <p:cNvSpPr>
            <a:spLocks noChangeArrowheads="1"/>
          </p:cNvSpPr>
          <p:nvPr/>
        </p:nvSpPr>
        <p:spPr bwMode="auto">
          <a:xfrm>
            <a:off x="3325813" y="4302125"/>
            <a:ext cx="938212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05-Nov-95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42" name="Rectangle 73"/>
          <p:cNvSpPr>
            <a:spLocks noChangeArrowheads="1"/>
          </p:cNvSpPr>
          <p:nvPr/>
        </p:nvSpPr>
        <p:spPr bwMode="auto">
          <a:xfrm>
            <a:off x="4367213" y="4078288"/>
            <a:ext cx="10160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Cholecystect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43" name="Rectangle 74"/>
          <p:cNvSpPr>
            <a:spLocks noChangeArrowheads="1"/>
          </p:cNvSpPr>
          <p:nvPr/>
        </p:nvSpPr>
        <p:spPr bwMode="auto">
          <a:xfrm>
            <a:off x="4357688" y="4302125"/>
            <a:ext cx="334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omy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44" name="Rectangle 75"/>
          <p:cNvSpPr>
            <a:spLocks noChangeArrowheads="1"/>
          </p:cNvSpPr>
          <p:nvPr/>
        </p:nvSpPr>
        <p:spPr bwMode="auto">
          <a:xfrm>
            <a:off x="5749925" y="4302125"/>
            <a:ext cx="7604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Demicillin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45" name="Rectangle 76"/>
          <p:cNvSpPr>
            <a:spLocks noChangeArrowheads="1"/>
          </p:cNvSpPr>
          <p:nvPr/>
        </p:nvSpPr>
        <p:spPr bwMode="auto">
          <a:xfrm>
            <a:off x="6964363" y="4302125"/>
            <a:ext cx="4921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46" name="Rectangle 77"/>
          <p:cNvSpPr>
            <a:spLocks noChangeArrowheads="1"/>
          </p:cNvSpPr>
          <p:nvPr/>
        </p:nvSpPr>
        <p:spPr bwMode="auto">
          <a:xfrm>
            <a:off x="1530350" y="4787900"/>
            <a:ext cx="4921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5123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47" name="Rectangle 78"/>
          <p:cNvSpPr>
            <a:spLocks noChangeArrowheads="1"/>
          </p:cNvSpPr>
          <p:nvPr/>
        </p:nvSpPr>
        <p:spPr bwMode="auto">
          <a:xfrm>
            <a:off x="2659063" y="4787900"/>
            <a:ext cx="3810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145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48" name="Rectangle 79"/>
          <p:cNvSpPr>
            <a:spLocks noChangeArrowheads="1"/>
          </p:cNvSpPr>
          <p:nvPr/>
        </p:nvSpPr>
        <p:spPr bwMode="auto">
          <a:xfrm>
            <a:off x="3262313" y="4787900"/>
            <a:ext cx="95408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10-May-95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49" name="Rectangle 80"/>
          <p:cNvSpPr>
            <a:spLocks noChangeArrowheads="1"/>
          </p:cNvSpPr>
          <p:nvPr/>
        </p:nvSpPr>
        <p:spPr bwMode="auto">
          <a:xfrm>
            <a:off x="4311650" y="4564063"/>
            <a:ext cx="1001713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Gallstones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50" name="Rectangle 81"/>
          <p:cNvSpPr>
            <a:spLocks noChangeArrowheads="1"/>
          </p:cNvSpPr>
          <p:nvPr/>
        </p:nvSpPr>
        <p:spPr bwMode="auto">
          <a:xfrm>
            <a:off x="4311650" y="4787900"/>
            <a:ext cx="8096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Removal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51" name="Rectangle 82"/>
          <p:cNvSpPr>
            <a:spLocks noChangeArrowheads="1"/>
          </p:cNvSpPr>
          <p:nvPr/>
        </p:nvSpPr>
        <p:spPr bwMode="auto">
          <a:xfrm>
            <a:off x="5694363" y="4787900"/>
            <a:ext cx="4921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52" name="Rectangle 83"/>
          <p:cNvSpPr>
            <a:spLocks noChangeArrowheads="1"/>
          </p:cNvSpPr>
          <p:nvPr/>
        </p:nvSpPr>
        <p:spPr bwMode="auto">
          <a:xfrm>
            <a:off x="6964363" y="4787900"/>
            <a:ext cx="4921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53" name="Rectangle 84"/>
          <p:cNvSpPr>
            <a:spLocks noChangeArrowheads="1"/>
          </p:cNvSpPr>
          <p:nvPr/>
        </p:nvSpPr>
        <p:spPr bwMode="auto">
          <a:xfrm>
            <a:off x="1530350" y="5260975"/>
            <a:ext cx="4921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6845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54" name="Rectangle 85"/>
          <p:cNvSpPr>
            <a:spLocks noChangeArrowheads="1"/>
          </p:cNvSpPr>
          <p:nvPr/>
        </p:nvSpPr>
        <p:spPr bwMode="auto">
          <a:xfrm>
            <a:off x="2659063" y="5260975"/>
            <a:ext cx="3810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243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55" name="Rectangle 86"/>
          <p:cNvSpPr>
            <a:spLocks noChangeArrowheads="1"/>
          </p:cNvSpPr>
          <p:nvPr/>
        </p:nvSpPr>
        <p:spPr bwMode="auto">
          <a:xfrm>
            <a:off x="3294063" y="5260975"/>
            <a:ext cx="938212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15-Dec-84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56" name="Rectangle 87"/>
          <p:cNvSpPr>
            <a:spLocks noChangeArrowheads="1"/>
          </p:cNvSpPr>
          <p:nvPr/>
        </p:nvSpPr>
        <p:spPr bwMode="auto">
          <a:xfrm>
            <a:off x="4311650" y="5037138"/>
            <a:ext cx="114458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Eye cataract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57" name="Rectangle 88"/>
          <p:cNvSpPr>
            <a:spLocks noChangeArrowheads="1"/>
          </p:cNvSpPr>
          <p:nvPr/>
        </p:nvSpPr>
        <p:spPr bwMode="auto">
          <a:xfrm>
            <a:off x="4311650" y="5260975"/>
            <a:ext cx="73025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removal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58" name="Rectangle 89"/>
          <p:cNvSpPr>
            <a:spLocks noChangeArrowheads="1"/>
          </p:cNvSpPr>
          <p:nvPr/>
        </p:nvSpPr>
        <p:spPr bwMode="auto">
          <a:xfrm>
            <a:off x="5694363" y="5260975"/>
            <a:ext cx="4921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59" name="Rectangle 90"/>
          <p:cNvSpPr>
            <a:spLocks noChangeArrowheads="1"/>
          </p:cNvSpPr>
          <p:nvPr/>
        </p:nvSpPr>
        <p:spPr bwMode="auto">
          <a:xfrm>
            <a:off x="6964363" y="5260975"/>
            <a:ext cx="4921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60" name="Rectangle 91"/>
          <p:cNvSpPr>
            <a:spLocks noChangeArrowheads="1"/>
          </p:cNvSpPr>
          <p:nvPr/>
        </p:nvSpPr>
        <p:spPr bwMode="auto">
          <a:xfrm>
            <a:off x="1530350" y="5734050"/>
            <a:ext cx="4921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6845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61" name="Rectangle 92"/>
          <p:cNvSpPr>
            <a:spLocks noChangeArrowheads="1"/>
          </p:cNvSpPr>
          <p:nvPr/>
        </p:nvSpPr>
        <p:spPr bwMode="auto">
          <a:xfrm>
            <a:off x="2659063" y="5734050"/>
            <a:ext cx="3810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243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62" name="Rectangle 93"/>
          <p:cNvSpPr>
            <a:spLocks noChangeArrowheads="1"/>
          </p:cNvSpPr>
          <p:nvPr/>
        </p:nvSpPr>
        <p:spPr bwMode="auto">
          <a:xfrm>
            <a:off x="3341688" y="5734050"/>
            <a:ext cx="906462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05-Apr-94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63" name="Rectangle 94"/>
          <p:cNvSpPr>
            <a:spLocks noChangeArrowheads="1"/>
          </p:cNvSpPr>
          <p:nvPr/>
        </p:nvSpPr>
        <p:spPr bwMode="auto">
          <a:xfrm>
            <a:off x="4311650" y="5510213"/>
            <a:ext cx="1096963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Eye Cornea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64" name="Rectangle 95"/>
          <p:cNvSpPr>
            <a:spLocks noChangeArrowheads="1"/>
          </p:cNvSpPr>
          <p:nvPr/>
        </p:nvSpPr>
        <p:spPr bwMode="auto">
          <a:xfrm>
            <a:off x="4311650" y="5734050"/>
            <a:ext cx="11763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Replacement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65" name="Rectangle 96"/>
          <p:cNvSpPr>
            <a:spLocks noChangeArrowheads="1"/>
          </p:cNvSpPr>
          <p:nvPr/>
        </p:nvSpPr>
        <p:spPr bwMode="auto">
          <a:xfrm>
            <a:off x="5694363" y="5734050"/>
            <a:ext cx="1065212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Tetracycline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66" name="Rectangle 97"/>
          <p:cNvSpPr>
            <a:spLocks noChangeArrowheads="1"/>
          </p:cNvSpPr>
          <p:nvPr/>
        </p:nvSpPr>
        <p:spPr bwMode="auto">
          <a:xfrm>
            <a:off x="6964363" y="5734050"/>
            <a:ext cx="5556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400">
                <a:solidFill>
                  <a:srgbClr val="000000"/>
                </a:solidFill>
                <a:latin typeface="Arial" panose="020B0604020202020204" pitchFamily="34" charset="0"/>
              </a:rPr>
              <a:t>Fever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7967" name="Rectangle 98"/>
          <p:cNvSpPr>
            <a:spLocks noChangeArrowheads="1"/>
          </p:cNvSpPr>
          <p:nvPr/>
        </p:nvSpPr>
        <p:spPr bwMode="auto">
          <a:xfrm>
            <a:off x="990600" y="1371600"/>
            <a:ext cx="15875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7968" name="Rectangle 99"/>
          <p:cNvSpPr>
            <a:spLocks noChangeArrowheads="1"/>
          </p:cNvSpPr>
          <p:nvPr/>
        </p:nvSpPr>
        <p:spPr bwMode="auto">
          <a:xfrm>
            <a:off x="2008188" y="1371600"/>
            <a:ext cx="15875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7969" name="Rectangle 100"/>
          <p:cNvSpPr>
            <a:spLocks noChangeArrowheads="1"/>
          </p:cNvSpPr>
          <p:nvPr/>
        </p:nvSpPr>
        <p:spPr bwMode="auto">
          <a:xfrm>
            <a:off x="3024188" y="1371600"/>
            <a:ext cx="15875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7970" name="Rectangle 101"/>
          <p:cNvSpPr>
            <a:spLocks noChangeArrowheads="1"/>
          </p:cNvSpPr>
          <p:nvPr/>
        </p:nvSpPr>
        <p:spPr bwMode="auto">
          <a:xfrm>
            <a:off x="4264025" y="1371600"/>
            <a:ext cx="15875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7971" name="Rectangle 102"/>
          <p:cNvSpPr>
            <a:spLocks noChangeArrowheads="1"/>
          </p:cNvSpPr>
          <p:nvPr/>
        </p:nvSpPr>
        <p:spPr bwMode="auto">
          <a:xfrm>
            <a:off x="5646738" y="1371600"/>
            <a:ext cx="15875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7972" name="Rectangle 103"/>
          <p:cNvSpPr>
            <a:spLocks noChangeArrowheads="1"/>
          </p:cNvSpPr>
          <p:nvPr/>
        </p:nvSpPr>
        <p:spPr bwMode="auto">
          <a:xfrm>
            <a:off x="6916738" y="1371600"/>
            <a:ext cx="15875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7973" name="Line 104"/>
          <p:cNvSpPr>
            <a:spLocks noChangeShapeType="1"/>
          </p:cNvSpPr>
          <p:nvPr/>
        </p:nvSpPr>
        <p:spPr bwMode="auto">
          <a:xfrm>
            <a:off x="1006475" y="1371600"/>
            <a:ext cx="70866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4" name="Rectangle 105"/>
          <p:cNvSpPr>
            <a:spLocks noChangeArrowheads="1"/>
          </p:cNvSpPr>
          <p:nvPr/>
        </p:nvSpPr>
        <p:spPr bwMode="auto">
          <a:xfrm>
            <a:off x="1006475" y="1371600"/>
            <a:ext cx="7086600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7975" name="Rectangle 106"/>
          <p:cNvSpPr>
            <a:spLocks noChangeArrowheads="1"/>
          </p:cNvSpPr>
          <p:nvPr/>
        </p:nvSpPr>
        <p:spPr bwMode="auto">
          <a:xfrm>
            <a:off x="8077200" y="1371600"/>
            <a:ext cx="15875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7976" name="Line 107"/>
          <p:cNvSpPr>
            <a:spLocks noChangeShapeType="1"/>
          </p:cNvSpPr>
          <p:nvPr/>
        </p:nvSpPr>
        <p:spPr bwMode="auto">
          <a:xfrm>
            <a:off x="990600" y="1371600"/>
            <a:ext cx="1588" cy="2365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7" name="Rectangle 108"/>
          <p:cNvSpPr>
            <a:spLocks noChangeArrowheads="1"/>
          </p:cNvSpPr>
          <p:nvPr/>
        </p:nvSpPr>
        <p:spPr bwMode="auto">
          <a:xfrm>
            <a:off x="990600" y="1371600"/>
            <a:ext cx="15875" cy="2365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7978" name="Line 109"/>
          <p:cNvSpPr>
            <a:spLocks noChangeShapeType="1"/>
          </p:cNvSpPr>
          <p:nvPr/>
        </p:nvSpPr>
        <p:spPr bwMode="auto">
          <a:xfrm>
            <a:off x="2008188" y="1384300"/>
            <a:ext cx="1587" cy="2238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9" name="Rectangle 110"/>
          <p:cNvSpPr>
            <a:spLocks noChangeArrowheads="1"/>
          </p:cNvSpPr>
          <p:nvPr/>
        </p:nvSpPr>
        <p:spPr bwMode="auto">
          <a:xfrm>
            <a:off x="2008188" y="1384300"/>
            <a:ext cx="15875" cy="2238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7980" name="Line 111"/>
          <p:cNvSpPr>
            <a:spLocks noChangeShapeType="1"/>
          </p:cNvSpPr>
          <p:nvPr/>
        </p:nvSpPr>
        <p:spPr bwMode="auto">
          <a:xfrm>
            <a:off x="3024188" y="1384300"/>
            <a:ext cx="1587" cy="2238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1" name="Rectangle 112"/>
          <p:cNvSpPr>
            <a:spLocks noChangeArrowheads="1"/>
          </p:cNvSpPr>
          <p:nvPr/>
        </p:nvSpPr>
        <p:spPr bwMode="auto">
          <a:xfrm>
            <a:off x="3024188" y="1384300"/>
            <a:ext cx="15875" cy="2238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7982" name="Line 113"/>
          <p:cNvSpPr>
            <a:spLocks noChangeShapeType="1"/>
          </p:cNvSpPr>
          <p:nvPr/>
        </p:nvSpPr>
        <p:spPr bwMode="auto">
          <a:xfrm>
            <a:off x="4264025" y="1384300"/>
            <a:ext cx="1588" cy="2238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3" name="Rectangle 114"/>
          <p:cNvSpPr>
            <a:spLocks noChangeArrowheads="1"/>
          </p:cNvSpPr>
          <p:nvPr/>
        </p:nvSpPr>
        <p:spPr bwMode="auto">
          <a:xfrm>
            <a:off x="4264025" y="1384300"/>
            <a:ext cx="15875" cy="2238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7984" name="Line 115"/>
          <p:cNvSpPr>
            <a:spLocks noChangeShapeType="1"/>
          </p:cNvSpPr>
          <p:nvPr/>
        </p:nvSpPr>
        <p:spPr bwMode="auto">
          <a:xfrm>
            <a:off x="5646738" y="1384300"/>
            <a:ext cx="1587" cy="2238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5" name="Rectangle 116"/>
          <p:cNvSpPr>
            <a:spLocks noChangeArrowheads="1"/>
          </p:cNvSpPr>
          <p:nvPr/>
        </p:nvSpPr>
        <p:spPr bwMode="auto">
          <a:xfrm>
            <a:off x="5646738" y="1384300"/>
            <a:ext cx="15875" cy="2238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7986" name="Line 117"/>
          <p:cNvSpPr>
            <a:spLocks noChangeShapeType="1"/>
          </p:cNvSpPr>
          <p:nvPr/>
        </p:nvSpPr>
        <p:spPr bwMode="auto">
          <a:xfrm>
            <a:off x="6916738" y="1384300"/>
            <a:ext cx="1587" cy="2238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7" name="Rectangle 118"/>
          <p:cNvSpPr>
            <a:spLocks noChangeArrowheads="1"/>
          </p:cNvSpPr>
          <p:nvPr/>
        </p:nvSpPr>
        <p:spPr bwMode="auto">
          <a:xfrm>
            <a:off x="6916738" y="1384300"/>
            <a:ext cx="15875" cy="2238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7988" name="Line 119"/>
          <p:cNvSpPr>
            <a:spLocks noChangeShapeType="1"/>
          </p:cNvSpPr>
          <p:nvPr/>
        </p:nvSpPr>
        <p:spPr bwMode="auto">
          <a:xfrm>
            <a:off x="1006475" y="1595438"/>
            <a:ext cx="70866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9" name="Rectangle 120"/>
          <p:cNvSpPr>
            <a:spLocks noChangeArrowheads="1"/>
          </p:cNvSpPr>
          <p:nvPr/>
        </p:nvSpPr>
        <p:spPr bwMode="auto">
          <a:xfrm>
            <a:off x="1006475" y="1595438"/>
            <a:ext cx="7086600" cy="12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7990" name="Line 121"/>
          <p:cNvSpPr>
            <a:spLocks noChangeShapeType="1"/>
          </p:cNvSpPr>
          <p:nvPr/>
        </p:nvSpPr>
        <p:spPr bwMode="auto">
          <a:xfrm>
            <a:off x="8077200" y="1384300"/>
            <a:ext cx="1588" cy="2238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1" name="Rectangle 122"/>
          <p:cNvSpPr>
            <a:spLocks noChangeArrowheads="1"/>
          </p:cNvSpPr>
          <p:nvPr/>
        </p:nvSpPr>
        <p:spPr bwMode="auto">
          <a:xfrm>
            <a:off x="8077200" y="1384300"/>
            <a:ext cx="15875" cy="2238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7992" name="Line 123"/>
          <p:cNvSpPr>
            <a:spLocks noChangeShapeType="1"/>
          </p:cNvSpPr>
          <p:nvPr/>
        </p:nvSpPr>
        <p:spPr bwMode="auto">
          <a:xfrm>
            <a:off x="1006475" y="2081213"/>
            <a:ext cx="7086600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3" name="Rectangle 124"/>
          <p:cNvSpPr>
            <a:spLocks noChangeArrowheads="1"/>
          </p:cNvSpPr>
          <p:nvPr/>
        </p:nvSpPr>
        <p:spPr bwMode="auto">
          <a:xfrm>
            <a:off x="1006475" y="2081213"/>
            <a:ext cx="7086600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7994" name="Line 125"/>
          <p:cNvSpPr>
            <a:spLocks noChangeShapeType="1"/>
          </p:cNvSpPr>
          <p:nvPr/>
        </p:nvSpPr>
        <p:spPr bwMode="auto">
          <a:xfrm>
            <a:off x="1006475" y="2566988"/>
            <a:ext cx="7086600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5" name="Rectangle 126"/>
          <p:cNvSpPr>
            <a:spLocks noChangeArrowheads="1"/>
          </p:cNvSpPr>
          <p:nvPr/>
        </p:nvSpPr>
        <p:spPr bwMode="auto">
          <a:xfrm>
            <a:off x="1006475" y="2566988"/>
            <a:ext cx="7086600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7996" name="Line 127"/>
          <p:cNvSpPr>
            <a:spLocks noChangeShapeType="1"/>
          </p:cNvSpPr>
          <p:nvPr/>
        </p:nvSpPr>
        <p:spPr bwMode="auto">
          <a:xfrm>
            <a:off x="1006475" y="3052763"/>
            <a:ext cx="7086600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7" name="Rectangle 128"/>
          <p:cNvSpPr>
            <a:spLocks noChangeArrowheads="1"/>
          </p:cNvSpPr>
          <p:nvPr/>
        </p:nvSpPr>
        <p:spPr bwMode="auto">
          <a:xfrm>
            <a:off x="1006475" y="3052763"/>
            <a:ext cx="7086600" cy="142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7998" name="Line 129"/>
          <p:cNvSpPr>
            <a:spLocks noChangeShapeType="1"/>
          </p:cNvSpPr>
          <p:nvPr/>
        </p:nvSpPr>
        <p:spPr bwMode="auto">
          <a:xfrm>
            <a:off x="1006475" y="3540125"/>
            <a:ext cx="7086600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9" name="Rectangle 130"/>
          <p:cNvSpPr>
            <a:spLocks noChangeArrowheads="1"/>
          </p:cNvSpPr>
          <p:nvPr/>
        </p:nvSpPr>
        <p:spPr bwMode="auto">
          <a:xfrm>
            <a:off x="1006475" y="3540125"/>
            <a:ext cx="7086600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8000" name="Line 131"/>
          <p:cNvSpPr>
            <a:spLocks noChangeShapeType="1"/>
          </p:cNvSpPr>
          <p:nvPr/>
        </p:nvSpPr>
        <p:spPr bwMode="auto">
          <a:xfrm>
            <a:off x="1006475" y="4025900"/>
            <a:ext cx="7086600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1" name="Rectangle 132"/>
          <p:cNvSpPr>
            <a:spLocks noChangeArrowheads="1"/>
          </p:cNvSpPr>
          <p:nvPr/>
        </p:nvSpPr>
        <p:spPr bwMode="auto">
          <a:xfrm>
            <a:off x="1006475" y="4025900"/>
            <a:ext cx="7086600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8002" name="Line 133"/>
          <p:cNvSpPr>
            <a:spLocks noChangeShapeType="1"/>
          </p:cNvSpPr>
          <p:nvPr/>
        </p:nvSpPr>
        <p:spPr bwMode="auto">
          <a:xfrm>
            <a:off x="1006475" y="4511675"/>
            <a:ext cx="7086600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3" name="Rectangle 134"/>
          <p:cNvSpPr>
            <a:spLocks noChangeArrowheads="1"/>
          </p:cNvSpPr>
          <p:nvPr/>
        </p:nvSpPr>
        <p:spPr bwMode="auto">
          <a:xfrm>
            <a:off x="1006475" y="4511675"/>
            <a:ext cx="7086600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8004" name="Line 135"/>
          <p:cNvSpPr>
            <a:spLocks noChangeShapeType="1"/>
          </p:cNvSpPr>
          <p:nvPr/>
        </p:nvSpPr>
        <p:spPr bwMode="auto">
          <a:xfrm>
            <a:off x="1006475" y="4997450"/>
            <a:ext cx="7086600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5" name="Rectangle 136"/>
          <p:cNvSpPr>
            <a:spLocks noChangeArrowheads="1"/>
          </p:cNvSpPr>
          <p:nvPr/>
        </p:nvSpPr>
        <p:spPr bwMode="auto">
          <a:xfrm>
            <a:off x="1006475" y="4997450"/>
            <a:ext cx="7086600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8006" name="Line 137"/>
          <p:cNvSpPr>
            <a:spLocks noChangeShapeType="1"/>
          </p:cNvSpPr>
          <p:nvPr/>
        </p:nvSpPr>
        <p:spPr bwMode="auto">
          <a:xfrm>
            <a:off x="1006475" y="5470525"/>
            <a:ext cx="7086600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7" name="Rectangle 138"/>
          <p:cNvSpPr>
            <a:spLocks noChangeArrowheads="1"/>
          </p:cNvSpPr>
          <p:nvPr/>
        </p:nvSpPr>
        <p:spPr bwMode="auto">
          <a:xfrm>
            <a:off x="1006475" y="5470525"/>
            <a:ext cx="7086600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8008" name="Line 139"/>
          <p:cNvSpPr>
            <a:spLocks noChangeShapeType="1"/>
          </p:cNvSpPr>
          <p:nvPr/>
        </p:nvSpPr>
        <p:spPr bwMode="auto">
          <a:xfrm>
            <a:off x="990600" y="1608138"/>
            <a:ext cx="1588" cy="4348162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09" name="Rectangle 140"/>
          <p:cNvSpPr>
            <a:spLocks noChangeArrowheads="1"/>
          </p:cNvSpPr>
          <p:nvPr/>
        </p:nvSpPr>
        <p:spPr bwMode="auto">
          <a:xfrm>
            <a:off x="990600" y="1608138"/>
            <a:ext cx="15875" cy="43481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8010" name="Line 141"/>
          <p:cNvSpPr>
            <a:spLocks noChangeShapeType="1"/>
          </p:cNvSpPr>
          <p:nvPr/>
        </p:nvSpPr>
        <p:spPr bwMode="auto">
          <a:xfrm>
            <a:off x="2008188" y="1608138"/>
            <a:ext cx="1587" cy="4348162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1" name="Rectangle 142"/>
          <p:cNvSpPr>
            <a:spLocks noChangeArrowheads="1"/>
          </p:cNvSpPr>
          <p:nvPr/>
        </p:nvSpPr>
        <p:spPr bwMode="auto">
          <a:xfrm>
            <a:off x="2008188" y="1608138"/>
            <a:ext cx="15875" cy="43481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8012" name="Line 143"/>
          <p:cNvSpPr>
            <a:spLocks noChangeShapeType="1"/>
          </p:cNvSpPr>
          <p:nvPr/>
        </p:nvSpPr>
        <p:spPr bwMode="auto">
          <a:xfrm>
            <a:off x="3024188" y="1608138"/>
            <a:ext cx="1587" cy="4348162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3" name="Rectangle 144"/>
          <p:cNvSpPr>
            <a:spLocks noChangeArrowheads="1"/>
          </p:cNvSpPr>
          <p:nvPr/>
        </p:nvSpPr>
        <p:spPr bwMode="auto">
          <a:xfrm>
            <a:off x="3024188" y="1608138"/>
            <a:ext cx="15875" cy="43481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8014" name="Line 145"/>
          <p:cNvSpPr>
            <a:spLocks noChangeShapeType="1"/>
          </p:cNvSpPr>
          <p:nvPr/>
        </p:nvSpPr>
        <p:spPr bwMode="auto">
          <a:xfrm>
            <a:off x="4264025" y="1608138"/>
            <a:ext cx="1588" cy="4348162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5" name="Rectangle 146"/>
          <p:cNvSpPr>
            <a:spLocks noChangeArrowheads="1"/>
          </p:cNvSpPr>
          <p:nvPr/>
        </p:nvSpPr>
        <p:spPr bwMode="auto">
          <a:xfrm>
            <a:off x="4264025" y="1608138"/>
            <a:ext cx="15875" cy="43481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8016" name="Line 147"/>
          <p:cNvSpPr>
            <a:spLocks noChangeShapeType="1"/>
          </p:cNvSpPr>
          <p:nvPr/>
        </p:nvSpPr>
        <p:spPr bwMode="auto">
          <a:xfrm>
            <a:off x="5646738" y="1608138"/>
            <a:ext cx="1587" cy="4348162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7" name="Rectangle 148"/>
          <p:cNvSpPr>
            <a:spLocks noChangeArrowheads="1"/>
          </p:cNvSpPr>
          <p:nvPr/>
        </p:nvSpPr>
        <p:spPr bwMode="auto">
          <a:xfrm>
            <a:off x="5646738" y="1608138"/>
            <a:ext cx="15875" cy="43481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8018" name="Line 149"/>
          <p:cNvSpPr>
            <a:spLocks noChangeShapeType="1"/>
          </p:cNvSpPr>
          <p:nvPr/>
        </p:nvSpPr>
        <p:spPr bwMode="auto">
          <a:xfrm>
            <a:off x="6916738" y="1608138"/>
            <a:ext cx="1587" cy="4348162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19" name="Rectangle 150"/>
          <p:cNvSpPr>
            <a:spLocks noChangeArrowheads="1"/>
          </p:cNvSpPr>
          <p:nvPr/>
        </p:nvSpPr>
        <p:spPr bwMode="auto">
          <a:xfrm>
            <a:off x="6916738" y="1608138"/>
            <a:ext cx="15875" cy="43481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8020" name="Line 151"/>
          <p:cNvSpPr>
            <a:spLocks noChangeShapeType="1"/>
          </p:cNvSpPr>
          <p:nvPr/>
        </p:nvSpPr>
        <p:spPr bwMode="auto">
          <a:xfrm>
            <a:off x="1006475" y="5943600"/>
            <a:ext cx="7086600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21" name="Rectangle 152"/>
          <p:cNvSpPr>
            <a:spLocks noChangeArrowheads="1"/>
          </p:cNvSpPr>
          <p:nvPr/>
        </p:nvSpPr>
        <p:spPr bwMode="auto">
          <a:xfrm>
            <a:off x="1006475" y="5943600"/>
            <a:ext cx="7086600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8022" name="Line 153"/>
          <p:cNvSpPr>
            <a:spLocks noChangeShapeType="1"/>
          </p:cNvSpPr>
          <p:nvPr/>
        </p:nvSpPr>
        <p:spPr bwMode="auto">
          <a:xfrm>
            <a:off x="8077200" y="1608138"/>
            <a:ext cx="1588" cy="4348162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23" name="Rectangle 154"/>
          <p:cNvSpPr>
            <a:spLocks noChangeArrowheads="1"/>
          </p:cNvSpPr>
          <p:nvPr/>
        </p:nvSpPr>
        <p:spPr bwMode="auto">
          <a:xfrm>
            <a:off x="8077200" y="1608138"/>
            <a:ext cx="15875" cy="434816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8024" name="Line 155"/>
          <p:cNvSpPr>
            <a:spLocks noChangeShapeType="1"/>
          </p:cNvSpPr>
          <p:nvPr/>
        </p:nvSpPr>
        <p:spPr bwMode="auto">
          <a:xfrm>
            <a:off x="990600" y="59563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25" name="Rectangle 156"/>
          <p:cNvSpPr>
            <a:spLocks noChangeArrowheads="1"/>
          </p:cNvSpPr>
          <p:nvPr/>
        </p:nvSpPr>
        <p:spPr bwMode="auto">
          <a:xfrm>
            <a:off x="990600" y="5956300"/>
            <a:ext cx="1587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8026" name="Line 157"/>
          <p:cNvSpPr>
            <a:spLocks noChangeShapeType="1"/>
          </p:cNvSpPr>
          <p:nvPr/>
        </p:nvSpPr>
        <p:spPr bwMode="auto">
          <a:xfrm>
            <a:off x="2008188" y="5956300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27" name="Rectangle 158"/>
          <p:cNvSpPr>
            <a:spLocks noChangeArrowheads="1"/>
          </p:cNvSpPr>
          <p:nvPr/>
        </p:nvSpPr>
        <p:spPr bwMode="auto">
          <a:xfrm>
            <a:off x="2008188" y="5956300"/>
            <a:ext cx="1587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8028" name="Line 159"/>
          <p:cNvSpPr>
            <a:spLocks noChangeShapeType="1"/>
          </p:cNvSpPr>
          <p:nvPr/>
        </p:nvSpPr>
        <p:spPr bwMode="auto">
          <a:xfrm>
            <a:off x="3024188" y="5956300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29" name="Rectangle 160"/>
          <p:cNvSpPr>
            <a:spLocks noChangeArrowheads="1"/>
          </p:cNvSpPr>
          <p:nvPr/>
        </p:nvSpPr>
        <p:spPr bwMode="auto">
          <a:xfrm>
            <a:off x="3024188" y="5956300"/>
            <a:ext cx="1587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8030" name="Line 161"/>
          <p:cNvSpPr>
            <a:spLocks noChangeShapeType="1"/>
          </p:cNvSpPr>
          <p:nvPr/>
        </p:nvSpPr>
        <p:spPr bwMode="auto">
          <a:xfrm>
            <a:off x="4264025" y="59563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31" name="Rectangle 162"/>
          <p:cNvSpPr>
            <a:spLocks noChangeArrowheads="1"/>
          </p:cNvSpPr>
          <p:nvPr/>
        </p:nvSpPr>
        <p:spPr bwMode="auto">
          <a:xfrm>
            <a:off x="4264025" y="5956300"/>
            <a:ext cx="1587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8032" name="Line 163"/>
          <p:cNvSpPr>
            <a:spLocks noChangeShapeType="1"/>
          </p:cNvSpPr>
          <p:nvPr/>
        </p:nvSpPr>
        <p:spPr bwMode="auto">
          <a:xfrm>
            <a:off x="5646738" y="5956300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33" name="Rectangle 164"/>
          <p:cNvSpPr>
            <a:spLocks noChangeArrowheads="1"/>
          </p:cNvSpPr>
          <p:nvPr/>
        </p:nvSpPr>
        <p:spPr bwMode="auto">
          <a:xfrm>
            <a:off x="5646738" y="5956300"/>
            <a:ext cx="1587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8034" name="Line 165"/>
          <p:cNvSpPr>
            <a:spLocks noChangeShapeType="1"/>
          </p:cNvSpPr>
          <p:nvPr/>
        </p:nvSpPr>
        <p:spPr bwMode="auto">
          <a:xfrm>
            <a:off x="6916738" y="5956300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35" name="Rectangle 166"/>
          <p:cNvSpPr>
            <a:spLocks noChangeArrowheads="1"/>
          </p:cNvSpPr>
          <p:nvPr/>
        </p:nvSpPr>
        <p:spPr bwMode="auto">
          <a:xfrm>
            <a:off x="6916738" y="5956300"/>
            <a:ext cx="1587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8036" name="Line 167"/>
          <p:cNvSpPr>
            <a:spLocks noChangeShapeType="1"/>
          </p:cNvSpPr>
          <p:nvPr/>
        </p:nvSpPr>
        <p:spPr bwMode="auto">
          <a:xfrm>
            <a:off x="8077200" y="59563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37" name="Rectangle 168"/>
          <p:cNvSpPr>
            <a:spLocks noChangeArrowheads="1"/>
          </p:cNvSpPr>
          <p:nvPr/>
        </p:nvSpPr>
        <p:spPr bwMode="auto">
          <a:xfrm>
            <a:off x="8077200" y="5956300"/>
            <a:ext cx="1587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8038" name="Line 169"/>
          <p:cNvSpPr>
            <a:spLocks noChangeShapeType="1"/>
          </p:cNvSpPr>
          <p:nvPr/>
        </p:nvSpPr>
        <p:spPr bwMode="auto">
          <a:xfrm>
            <a:off x="8093075" y="13716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39" name="Rectangle 170"/>
          <p:cNvSpPr>
            <a:spLocks noChangeArrowheads="1"/>
          </p:cNvSpPr>
          <p:nvPr/>
        </p:nvSpPr>
        <p:spPr bwMode="auto">
          <a:xfrm>
            <a:off x="8093075" y="1371600"/>
            <a:ext cx="15875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8040" name="Line 171"/>
          <p:cNvSpPr>
            <a:spLocks noChangeShapeType="1"/>
          </p:cNvSpPr>
          <p:nvPr/>
        </p:nvSpPr>
        <p:spPr bwMode="auto">
          <a:xfrm>
            <a:off x="8093075" y="159543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41" name="Rectangle 172"/>
          <p:cNvSpPr>
            <a:spLocks noChangeArrowheads="1"/>
          </p:cNvSpPr>
          <p:nvPr/>
        </p:nvSpPr>
        <p:spPr bwMode="auto">
          <a:xfrm>
            <a:off x="8093075" y="1595438"/>
            <a:ext cx="15875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8042" name="Line 173"/>
          <p:cNvSpPr>
            <a:spLocks noChangeShapeType="1"/>
          </p:cNvSpPr>
          <p:nvPr/>
        </p:nvSpPr>
        <p:spPr bwMode="auto">
          <a:xfrm>
            <a:off x="8093075" y="208121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43" name="Rectangle 174"/>
          <p:cNvSpPr>
            <a:spLocks noChangeArrowheads="1"/>
          </p:cNvSpPr>
          <p:nvPr/>
        </p:nvSpPr>
        <p:spPr bwMode="auto">
          <a:xfrm>
            <a:off x="8093075" y="2081213"/>
            <a:ext cx="15875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8044" name="Line 175"/>
          <p:cNvSpPr>
            <a:spLocks noChangeShapeType="1"/>
          </p:cNvSpPr>
          <p:nvPr/>
        </p:nvSpPr>
        <p:spPr bwMode="auto">
          <a:xfrm>
            <a:off x="8093075" y="256698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45" name="Rectangle 176"/>
          <p:cNvSpPr>
            <a:spLocks noChangeArrowheads="1"/>
          </p:cNvSpPr>
          <p:nvPr/>
        </p:nvSpPr>
        <p:spPr bwMode="auto">
          <a:xfrm>
            <a:off x="8093075" y="2566988"/>
            <a:ext cx="15875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8046" name="Line 177"/>
          <p:cNvSpPr>
            <a:spLocks noChangeShapeType="1"/>
          </p:cNvSpPr>
          <p:nvPr/>
        </p:nvSpPr>
        <p:spPr bwMode="auto">
          <a:xfrm>
            <a:off x="8093075" y="305276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47" name="Rectangle 178"/>
          <p:cNvSpPr>
            <a:spLocks noChangeArrowheads="1"/>
          </p:cNvSpPr>
          <p:nvPr/>
        </p:nvSpPr>
        <p:spPr bwMode="auto">
          <a:xfrm>
            <a:off x="8093075" y="3052763"/>
            <a:ext cx="15875" cy="142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8048" name="Line 179"/>
          <p:cNvSpPr>
            <a:spLocks noChangeShapeType="1"/>
          </p:cNvSpPr>
          <p:nvPr/>
        </p:nvSpPr>
        <p:spPr bwMode="auto">
          <a:xfrm>
            <a:off x="8093075" y="3540125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49" name="Rectangle 180"/>
          <p:cNvSpPr>
            <a:spLocks noChangeArrowheads="1"/>
          </p:cNvSpPr>
          <p:nvPr/>
        </p:nvSpPr>
        <p:spPr bwMode="auto">
          <a:xfrm>
            <a:off x="8093075" y="3540125"/>
            <a:ext cx="15875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8050" name="Line 181"/>
          <p:cNvSpPr>
            <a:spLocks noChangeShapeType="1"/>
          </p:cNvSpPr>
          <p:nvPr/>
        </p:nvSpPr>
        <p:spPr bwMode="auto">
          <a:xfrm>
            <a:off x="8093075" y="40259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51" name="Rectangle 182"/>
          <p:cNvSpPr>
            <a:spLocks noChangeArrowheads="1"/>
          </p:cNvSpPr>
          <p:nvPr/>
        </p:nvSpPr>
        <p:spPr bwMode="auto">
          <a:xfrm>
            <a:off x="8093075" y="4025900"/>
            <a:ext cx="15875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8052" name="Line 183"/>
          <p:cNvSpPr>
            <a:spLocks noChangeShapeType="1"/>
          </p:cNvSpPr>
          <p:nvPr/>
        </p:nvSpPr>
        <p:spPr bwMode="auto">
          <a:xfrm>
            <a:off x="8093075" y="4511675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53" name="Rectangle 184"/>
          <p:cNvSpPr>
            <a:spLocks noChangeArrowheads="1"/>
          </p:cNvSpPr>
          <p:nvPr/>
        </p:nvSpPr>
        <p:spPr bwMode="auto">
          <a:xfrm>
            <a:off x="8093075" y="4511675"/>
            <a:ext cx="15875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8054" name="Line 185"/>
          <p:cNvSpPr>
            <a:spLocks noChangeShapeType="1"/>
          </p:cNvSpPr>
          <p:nvPr/>
        </p:nvSpPr>
        <p:spPr bwMode="auto">
          <a:xfrm>
            <a:off x="8093075" y="499745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55" name="Rectangle 186"/>
          <p:cNvSpPr>
            <a:spLocks noChangeArrowheads="1"/>
          </p:cNvSpPr>
          <p:nvPr/>
        </p:nvSpPr>
        <p:spPr bwMode="auto">
          <a:xfrm>
            <a:off x="8093075" y="4997450"/>
            <a:ext cx="15875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8056" name="Line 187"/>
          <p:cNvSpPr>
            <a:spLocks noChangeShapeType="1"/>
          </p:cNvSpPr>
          <p:nvPr/>
        </p:nvSpPr>
        <p:spPr bwMode="auto">
          <a:xfrm>
            <a:off x="8093075" y="5470525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57" name="Rectangle 188"/>
          <p:cNvSpPr>
            <a:spLocks noChangeArrowheads="1"/>
          </p:cNvSpPr>
          <p:nvPr/>
        </p:nvSpPr>
        <p:spPr bwMode="auto">
          <a:xfrm>
            <a:off x="8093075" y="5470525"/>
            <a:ext cx="15875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8058" name="Line 189"/>
          <p:cNvSpPr>
            <a:spLocks noChangeShapeType="1"/>
          </p:cNvSpPr>
          <p:nvPr/>
        </p:nvSpPr>
        <p:spPr bwMode="auto">
          <a:xfrm>
            <a:off x="8093075" y="59436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059" name="Rectangle 190"/>
          <p:cNvSpPr>
            <a:spLocks noChangeArrowheads="1"/>
          </p:cNvSpPr>
          <p:nvPr/>
        </p:nvSpPr>
        <p:spPr bwMode="auto">
          <a:xfrm>
            <a:off x="8093075" y="5943600"/>
            <a:ext cx="15875" cy="127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pSp>
        <p:nvGrpSpPr>
          <p:cNvPr id="38060" name="Group 4"/>
          <p:cNvGrpSpPr>
            <a:grpSpLocks/>
          </p:cNvGrpSpPr>
          <p:nvPr/>
        </p:nvGrpSpPr>
        <p:grpSpPr bwMode="auto">
          <a:xfrm>
            <a:off x="990600" y="990600"/>
            <a:ext cx="6400800" cy="381000"/>
            <a:chOff x="624" y="624"/>
            <a:chExt cx="4032" cy="240"/>
          </a:xfrm>
        </p:grpSpPr>
        <p:sp>
          <p:nvSpPr>
            <p:cNvPr id="38069" name="Line 5"/>
            <p:cNvSpPr>
              <a:spLocks noChangeShapeType="1"/>
            </p:cNvSpPr>
            <p:nvPr/>
          </p:nvSpPr>
          <p:spPr bwMode="auto">
            <a:xfrm flipV="1">
              <a:off x="624" y="816"/>
              <a:ext cx="48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70" name="Line 6"/>
            <p:cNvSpPr>
              <a:spLocks noChangeShapeType="1"/>
            </p:cNvSpPr>
            <p:nvPr/>
          </p:nvSpPr>
          <p:spPr bwMode="auto">
            <a:xfrm flipH="1" flipV="1">
              <a:off x="2640" y="816"/>
              <a:ext cx="48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71" name="Line 7"/>
            <p:cNvSpPr>
              <a:spLocks noChangeShapeType="1"/>
            </p:cNvSpPr>
            <p:nvPr/>
          </p:nvSpPr>
          <p:spPr bwMode="auto">
            <a:xfrm>
              <a:off x="672" y="816"/>
              <a:ext cx="19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72" name="Line 8"/>
            <p:cNvSpPr>
              <a:spLocks noChangeShapeType="1"/>
            </p:cNvSpPr>
            <p:nvPr/>
          </p:nvSpPr>
          <p:spPr bwMode="auto">
            <a:xfrm flipV="1">
              <a:off x="1536" y="624"/>
              <a:ext cx="0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73" name="Line 9"/>
            <p:cNvSpPr>
              <a:spLocks noChangeShapeType="1"/>
            </p:cNvSpPr>
            <p:nvPr/>
          </p:nvSpPr>
          <p:spPr bwMode="auto">
            <a:xfrm>
              <a:off x="1536" y="624"/>
              <a:ext cx="312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74" name="Line 10"/>
            <p:cNvSpPr>
              <a:spLocks noChangeShapeType="1"/>
            </p:cNvSpPr>
            <p:nvPr/>
          </p:nvSpPr>
          <p:spPr bwMode="auto">
            <a:xfrm>
              <a:off x="4656" y="624"/>
              <a:ext cx="0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75" name="Line 11"/>
            <p:cNvSpPr>
              <a:spLocks noChangeShapeType="1"/>
            </p:cNvSpPr>
            <p:nvPr/>
          </p:nvSpPr>
          <p:spPr bwMode="auto">
            <a:xfrm>
              <a:off x="1536" y="672"/>
              <a:ext cx="235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76" name="Line 12"/>
            <p:cNvSpPr>
              <a:spLocks noChangeShapeType="1"/>
            </p:cNvSpPr>
            <p:nvPr/>
          </p:nvSpPr>
          <p:spPr bwMode="auto">
            <a:xfrm>
              <a:off x="3888" y="672"/>
              <a:ext cx="0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77" name="Line 13"/>
            <p:cNvSpPr>
              <a:spLocks noChangeShapeType="1"/>
            </p:cNvSpPr>
            <p:nvPr/>
          </p:nvSpPr>
          <p:spPr bwMode="auto">
            <a:xfrm>
              <a:off x="1536" y="720"/>
              <a:ext cx="153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78" name="Line 14"/>
            <p:cNvSpPr>
              <a:spLocks noChangeShapeType="1"/>
            </p:cNvSpPr>
            <p:nvPr/>
          </p:nvSpPr>
          <p:spPr bwMode="auto">
            <a:xfrm>
              <a:off x="3072" y="720"/>
              <a:ext cx="0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061" name="Group 15"/>
          <p:cNvGrpSpPr>
            <a:grpSpLocks/>
          </p:cNvGrpSpPr>
          <p:nvPr/>
        </p:nvGrpSpPr>
        <p:grpSpPr bwMode="auto">
          <a:xfrm>
            <a:off x="5638800" y="5943600"/>
            <a:ext cx="1905000" cy="228600"/>
            <a:chOff x="3552" y="3744"/>
            <a:chExt cx="1200" cy="144"/>
          </a:xfrm>
        </p:grpSpPr>
        <p:sp>
          <p:nvSpPr>
            <p:cNvPr id="38063" name="Line 16"/>
            <p:cNvSpPr>
              <a:spLocks noChangeShapeType="1"/>
            </p:cNvSpPr>
            <p:nvPr/>
          </p:nvSpPr>
          <p:spPr bwMode="auto">
            <a:xfrm>
              <a:off x="3552" y="3744"/>
              <a:ext cx="48" cy="4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4" name="Line 17"/>
            <p:cNvSpPr>
              <a:spLocks noChangeShapeType="1"/>
            </p:cNvSpPr>
            <p:nvPr/>
          </p:nvSpPr>
          <p:spPr bwMode="auto">
            <a:xfrm flipH="1">
              <a:off x="4272" y="3744"/>
              <a:ext cx="48" cy="4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5" name="Line 18"/>
            <p:cNvSpPr>
              <a:spLocks noChangeShapeType="1"/>
            </p:cNvSpPr>
            <p:nvPr/>
          </p:nvSpPr>
          <p:spPr bwMode="auto">
            <a:xfrm>
              <a:off x="3600" y="3792"/>
              <a:ext cx="67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6" name="Line 19"/>
            <p:cNvSpPr>
              <a:spLocks noChangeShapeType="1"/>
            </p:cNvSpPr>
            <p:nvPr/>
          </p:nvSpPr>
          <p:spPr bwMode="auto">
            <a:xfrm>
              <a:off x="3888" y="3792"/>
              <a:ext cx="0" cy="96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7" name="Line 20"/>
            <p:cNvSpPr>
              <a:spLocks noChangeShapeType="1"/>
            </p:cNvSpPr>
            <p:nvPr/>
          </p:nvSpPr>
          <p:spPr bwMode="auto">
            <a:xfrm>
              <a:off x="3888" y="3888"/>
              <a:ext cx="864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8" name="Line 21"/>
            <p:cNvSpPr>
              <a:spLocks noChangeShapeType="1"/>
            </p:cNvSpPr>
            <p:nvPr/>
          </p:nvSpPr>
          <p:spPr bwMode="auto">
            <a:xfrm flipV="1">
              <a:off x="4752" y="3744"/>
              <a:ext cx="0" cy="1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062" name="Text Box 191"/>
          <p:cNvSpPr txBox="1">
            <a:spLocks noChangeArrowheads="1"/>
          </p:cNvSpPr>
          <p:nvPr/>
        </p:nvSpPr>
        <p:spPr bwMode="auto">
          <a:xfrm>
            <a:off x="136525" y="895350"/>
            <a:ext cx="963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Operasi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 Form Ketiga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4953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Relasi memenuhi 3NF jika tidak ada fungsional dependensi transitif antar atribut-atribut non-key</a:t>
            </a:r>
          </a:p>
          <a:p>
            <a:pPr lvl="1" eaLnBrk="1" hangingPunct="1"/>
            <a:r>
              <a:rPr lang="en-US" altLang="en-US" sz="2400" smtClean="0"/>
              <a:t>Jika suatu atribut non-key dapat diidentifikasi dengan satu atau lebih atribut non-key berarti terdapat dependensi fungsional transitif</a:t>
            </a:r>
          </a:p>
          <a:p>
            <a:pPr eaLnBrk="1" hangingPunct="1"/>
            <a:r>
              <a:rPr lang="en-US" altLang="en-US" sz="2800" smtClean="0"/>
              <a:t>Kolom </a:t>
            </a:r>
            <a:r>
              <a:rPr lang="en-US" altLang="en-US" sz="2800" smtClean="0">
                <a:latin typeface="Courier New" panose="02070309020205020404" pitchFamily="49" charset="0"/>
              </a:rPr>
              <a:t>Efek Samping</a:t>
            </a:r>
            <a:r>
              <a:rPr lang="en-US" altLang="en-US" sz="2800" smtClean="0"/>
              <a:t> pada table </a:t>
            </a:r>
            <a:r>
              <a:rPr lang="en-US" altLang="en-US" sz="2800" smtClean="0">
                <a:latin typeface="Courier New" panose="02070309020205020404" pitchFamily="49" charset="0"/>
              </a:rPr>
              <a:t>Operasi</a:t>
            </a:r>
            <a:r>
              <a:rPr lang="en-US" altLang="en-US" sz="2800" smtClean="0"/>
              <a:t> teridentifikasi oleh </a:t>
            </a:r>
            <a:r>
              <a:rPr lang="en-US" altLang="en-US" sz="2800" smtClean="0">
                <a:latin typeface="Courier New" panose="02070309020205020404" pitchFamily="49" charset="0"/>
              </a:rPr>
              <a:t>Pengobatan</a:t>
            </a:r>
            <a:endParaRPr lang="en-US" altLang="en-US" sz="2800" smtClean="0"/>
          </a:p>
          <a:p>
            <a:pPr lvl="1" eaLnBrk="1" hangingPunct="1"/>
            <a:r>
              <a:rPr lang="en-US" altLang="en-US" sz="2400" smtClean="0">
                <a:latin typeface="Courier New" panose="02070309020205020404" pitchFamily="49" charset="0"/>
              </a:rPr>
              <a:t>Efek Samping</a:t>
            </a:r>
            <a:r>
              <a:rPr lang="en-US" altLang="en-US" sz="2400" smtClean="0"/>
              <a:t> memiliki dependensi fungsional kepada </a:t>
            </a:r>
            <a:r>
              <a:rPr lang="en-US" altLang="en-US" sz="2400" smtClean="0">
                <a:latin typeface="Courier New" panose="02070309020205020404" pitchFamily="49" charset="0"/>
              </a:rPr>
              <a:t>Pengobatan</a:t>
            </a:r>
            <a:r>
              <a:rPr lang="en-US" altLang="en-US" sz="2400" smtClean="0"/>
              <a:t>, jadi </a:t>
            </a:r>
            <a:r>
              <a:rPr lang="en-US" altLang="en-US" sz="2400" smtClean="0">
                <a:latin typeface="Courier New" panose="02070309020205020404" pitchFamily="49" charset="0"/>
              </a:rPr>
              <a:t>Operasi</a:t>
            </a:r>
            <a:r>
              <a:rPr lang="en-US" altLang="en-US" sz="2400" smtClean="0"/>
              <a:t> tidak memenuhi 3NF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 Form Ketiga</a:t>
            </a:r>
          </a:p>
        </p:txBody>
      </p:sp>
      <p:sp>
        <p:nvSpPr>
          <p:cNvPr id="39939" name="Line 13"/>
          <p:cNvSpPr>
            <a:spLocks noChangeShapeType="1"/>
          </p:cNvSpPr>
          <p:nvPr/>
        </p:nvSpPr>
        <p:spPr bwMode="auto">
          <a:xfrm>
            <a:off x="1143000" y="1752600"/>
            <a:ext cx="6781800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0" name="Rectangle 14"/>
          <p:cNvSpPr>
            <a:spLocks noChangeArrowheads="1"/>
          </p:cNvSpPr>
          <p:nvPr/>
        </p:nvSpPr>
        <p:spPr bwMode="auto">
          <a:xfrm>
            <a:off x="1143000" y="1752600"/>
            <a:ext cx="6781800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9941" name="Line 15"/>
          <p:cNvSpPr>
            <a:spLocks noChangeShapeType="1"/>
          </p:cNvSpPr>
          <p:nvPr/>
        </p:nvSpPr>
        <p:spPr bwMode="auto">
          <a:xfrm>
            <a:off x="1143000" y="1752600"/>
            <a:ext cx="1588" cy="4476750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Rectangle 16"/>
          <p:cNvSpPr>
            <a:spLocks noChangeArrowheads="1"/>
          </p:cNvSpPr>
          <p:nvPr/>
        </p:nvSpPr>
        <p:spPr bwMode="auto">
          <a:xfrm>
            <a:off x="1143000" y="1752600"/>
            <a:ext cx="15875" cy="44767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9943" name="Rectangle 17"/>
          <p:cNvSpPr>
            <a:spLocks noChangeArrowheads="1"/>
          </p:cNvSpPr>
          <p:nvPr/>
        </p:nvSpPr>
        <p:spPr bwMode="auto">
          <a:xfrm>
            <a:off x="1143000" y="1752600"/>
            <a:ext cx="6781800" cy="2571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9944" name="Rectangle 18"/>
          <p:cNvSpPr>
            <a:spLocks noChangeArrowheads="1"/>
          </p:cNvSpPr>
          <p:nvPr/>
        </p:nvSpPr>
        <p:spPr bwMode="auto">
          <a:xfrm>
            <a:off x="1123950" y="1766888"/>
            <a:ext cx="10826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Kode Pasien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45" name="Rectangle 19"/>
          <p:cNvSpPr>
            <a:spLocks noChangeArrowheads="1"/>
          </p:cNvSpPr>
          <p:nvPr/>
        </p:nvSpPr>
        <p:spPr bwMode="auto">
          <a:xfrm>
            <a:off x="2216150" y="1752600"/>
            <a:ext cx="10604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Kode Dokter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46" name="Rectangle 20"/>
          <p:cNvSpPr>
            <a:spLocks noChangeArrowheads="1"/>
          </p:cNvSpPr>
          <p:nvPr/>
        </p:nvSpPr>
        <p:spPr bwMode="auto">
          <a:xfrm>
            <a:off x="3357563" y="1766888"/>
            <a:ext cx="985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Tgl Operasi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47" name="Rectangle 21"/>
          <p:cNvSpPr>
            <a:spLocks noChangeArrowheads="1"/>
          </p:cNvSpPr>
          <p:nvPr/>
        </p:nvSpPr>
        <p:spPr bwMode="auto">
          <a:xfrm>
            <a:off x="5140325" y="1766888"/>
            <a:ext cx="6683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Operasi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48" name="Rectangle 22"/>
          <p:cNvSpPr>
            <a:spLocks noChangeArrowheads="1"/>
          </p:cNvSpPr>
          <p:nvPr/>
        </p:nvSpPr>
        <p:spPr bwMode="auto">
          <a:xfrm>
            <a:off x="6711950" y="1766888"/>
            <a:ext cx="10302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Pengobatan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49" name="Rectangle 23"/>
          <p:cNvSpPr>
            <a:spLocks noChangeArrowheads="1"/>
          </p:cNvSpPr>
          <p:nvPr/>
        </p:nvSpPr>
        <p:spPr bwMode="auto">
          <a:xfrm>
            <a:off x="1674813" y="2236788"/>
            <a:ext cx="4841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1111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50" name="Rectangle 24"/>
          <p:cNvSpPr>
            <a:spLocks noChangeArrowheads="1"/>
          </p:cNvSpPr>
          <p:nvPr/>
        </p:nvSpPr>
        <p:spPr bwMode="auto">
          <a:xfrm>
            <a:off x="2784475" y="2236788"/>
            <a:ext cx="3905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145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51" name="Rectangle 25"/>
          <p:cNvSpPr>
            <a:spLocks noChangeArrowheads="1"/>
          </p:cNvSpPr>
          <p:nvPr/>
        </p:nvSpPr>
        <p:spPr bwMode="auto">
          <a:xfrm>
            <a:off x="3486150" y="2236788"/>
            <a:ext cx="92233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01-Jan-95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52" name="Rectangle 26"/>
          <p:cNvSpPr>
            <a:spLocks noChangeArrowheads="1"/>
          </p:cNvSpPr>
          <p:nvPr/>
        </p:nvSpPr>
        <p:spPr bwMode="auto">
          <a:xfrm>
            <a:off x="4440238" y="2236788"/>
            <a:ext cx="16716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Gallstones removal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53" name="Rectangle 27"/>
          <p:cNvSpPr>
            <a:spLocks noChangeArrowheads="1"/>
          </p:cNvSpPr>
          <p:nvPr/>
        </p:nvSpPr>
        <p:spPr bwMode="auto">
          <a:xfrm>
            <a:off x="6550025" y="2236788"/>
            <a:ext cx="812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Penicillin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54" name="Rectangle 28"/>
          <p:cNvSpPr>
            <a:spLocks noChangeArrowheads="1"/>
          </p:cNvSpPr>
          <p:nvPr/>
        </p:nvSpPr>
        <p:spPr bwMode="auto">
          <a:xfrm>
            <a:off x="1674813" y="2708275"/>
            <a:ext cx="4841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1111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55" name="Rectangle 29"/>
          <p:cNvSpPr>
            <a:spLocks noChangeArrowheads="1"/>
          </p:cNvSpPr>
          <p:nvPr/>
        </p:nvSpPr>
        <p:spPr bwMode="auto">
          <a:xfrm>
            <a:off x="2784475" y="2708275"/>
            <a:ext cx="3905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311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56" name="Rectangle 30"/>
          <p:cNvSpPr>
            <a:spLocks noChangeArrowheads="1"/>
          </p:cNvSpPr>
          <p:nvPr/>
        </p:nvSpPr>
        <p:spPr bwMode="auto">
          <a:xfrm>
            <a:off x="3486150" y="2708275"/>
            <a:ext cx="92233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12-Jun-95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57" name="Rectangle 31"/>
          <p:cNvSpPr>
            <a:spLocks noChangeArrowheads="1"/>
          </p:cNvSpPr>
          <p:nvPr/>
        </p:nvSpPr>
        <p:spPr bwMode="auto">
          <a:xfrm>
            <a:off x="4440238" y="2465388"/>
            <a:ext cx="12969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Kidney stones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58" name="Rectangle 32"/>
          <p:cNvSpPr>
            <a:spLocks noChangeArrowheads="1"/>
          </p:cNvSpPr>
          <p:nvPr/>
        </p:nvSpPr>
        <p:spPr bwMode="auto">
          <a:xfrm>
            <a:off x="4440238" y="2708275"/>
            <a:ext cx="7350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removal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59" name="Rectangle 33"/>
          <p:cNvSpPr>
            <a:spLocks noChangeArrowheads="1"/>
          </p:cNvSpPr>
          <p:nvPr/>
        </p:nvSpPr>
        <p:spPr bwMode="auto">
          <a:xfrm>
            <a:off x="6550025" y="2708275"/>
            <a:ext cx="4841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60" name="Rectangle 34"/>
          <p:cNvSpPr>
            <a:spLocks noChangeArrowheads="1"/>
          </p:cNvSpPr>
          <p:nvPr/>
        </p:nvSpPr>
        <p:spPr bwMode="auto">
          <a:xfrm>
            <a:off x="1674813" y="3178175"/>
            <a:ext cx="4841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1234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61" name="Rectangle 35"/>
          <p:cNvSpPr>
            <a:spLocks noChangeArrowheads="1"/>
          </p:cNvSpPr>
          <p:nvPr/>
        </p:nvSpPr>
        <p:spPr bwMode="auto">
          <a:xfrm>
            <a:off x="2784475" y="3178175"/>
            <a:ext cx="3905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243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62" name="Rectangle 36"/>
          <p:cNvSpPr>
            <a:spLocks noChangeArrowheads="1"/>
          </p:cNvSpPr>
          <p:nvPr/>
        </p:nvSpPr>
        <p:spPr bwMode="auto">
          <a:xfrm>
            <a:off x="3486150" y="3178175"/>
            <a:ext cx="9064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05-Apr-94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63" name="Rectangle 37"/>
          <p:cNvSpPr>
            <a:spLocks noChangeArrowheads="1"/>
          </p:cNvSpPr>
          <p:nvPr/>
        </p:nvSpPr>
        <p:spPr bwMode="auto">
          <a:xfrm>
            <a:off x="4440238" y="3178175"/>
            <a:ext cx="185896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Eye Cataract removal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64" name="Rectangle 38"/>
          <p:cNvSpPr>
            <a:spLocks noChangeArrowheads="1"/>
          </p:cNvSpPr>
          <p:nvPr/>
        </p:nvSpPr>
        <p:spPr bwMode="auto">
          <a:xfrm>
            <a:off x="6550025" y="3178175"/>
            <a:ext cx="10779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Tetracycline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65" name="Rectangle 39"/>
          <p:cNvSpPr>
            <a:spLocks noChangeArrowheads="1"/>
          </p:cNvSpPr>
          <p:nvPr/>
        </p:nvSpPr>
        <p:spPr bwMode="auto">
          <a:xfrm>
            <a:off x="1674813" y="3648075"/>
            <a:ext cx="4841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1234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66" name="Rectangle 40"/>
          <p:cNvSpPr>
            <a:spLocks noChangeArrowheads="1"/>
          </p:cNvSpPr>
          <p:nvPr/>
        </p:nvSpPr>
        <p:spPr bwMode="auto">
          <a:xfrm>
            <a:off x="2784475" y="3648075"/>
            <a:ext cx="3905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467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67" name="Rectangle 41"/>
          <p:cNvSpPr>
            <a:spLocks noChangeArrowheads="1"/>
          </p:cNvSpPr>
          <p:nvPr/>
        </p:nvSpPr>
        <p:spPr bwMode="auto">
          <a:xfrm>
            <a:off x="3408363" y="3648075"/>
            <a:ext cx="9683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10-May-95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68" name="Rectangle 42"/>
          <p:cNvSpPr>
            <a:spLocks noChangeArrowheads="1"/>
          </p:cNvSpPr>
          <p:nvPr/>
        </p:nvSpPr>
        <p:spPr bwMode="auto">
          <a:xfrm>
            <a:off x="4440238" y="3648075"/>
            <a:ext cx="17494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Thrombosis removal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69" name="Rectangle 43"/>
          <p:cNvSpPr>
            <a:spLocks noChangeArrowheads="1"/>
          </p:cNvSpPr>
          <p:nvPr/>
        </p:nvSpPr>
        <p:spPr bwMode="auto">
          <a:xfrm>
            <a:off x="6550025" y="3648075"/>
            <a:ext cx="4841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70" name="Rectangle 44"/>
          <p:cNvSpPr>
            <a:spLocks noChangeArrowheads="1"/>
          </p:cNvSpPr>
          <p:nvPr/>
        </p:nvSpPr>
        <p:spPr bwMode="auto">
          <a:xfrm>
            <a:off x="1674813" y="4119563"/>
            <a:ext cx="4841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2345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71" name="Rectangle 45"/>
          <p:cNvSpPr>
            <a:spLocks noChangeArrowheads="1"/>
          </p:cNvSpPr>
          <p:nvPr/>
        </p:nvSpPr>
        <p:spPr bwMode="auto">
          <a:xfrm>
            <a:off x="2784475" y="4119563"/>
            <a:ext cx="3905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189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72" name="Rectangle 46"/>
          <p:cNvSpPr>
            <a:spLocks noChangeArrowheads="1"/>
          </p:cNvSpPr>
          <p:nvPr/>
        </p:nvSpPr>
        <p:spPr bwMode="auto">
          <a:xfrm>
            <a:off x="3486150" y="4119563"/>
            <a:ext cx="92233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08-Jan-96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73" name="Rectangle 47"/>
          <p:cNvSpPr>
            <a:spLocks noChangeArrowheads="1"/>
          </p:cNvSpPr>
          <p:nvPr/>
        </p:nvSpPr>
        <p:spPr bwMode="auto">
          <a:xfrm>
            <a:off x="4440238" y="4119563"/>
            <a:ext cx="17351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Open Heart Surgery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74" name="Rectangle 48"/>
          <p:cNvSpPr>
            <a:spLocks noChangeArrowheads="1"/>
          </p:cNvSpPr>
          <p:nvPr/>
        </p:nvSpPr>
        <p:spPr bwMode="auto">
          <a:xfrm>
            <a:off x="6573838" y="4119563"/>
            <a:ext cx="12334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Cephalosporin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75" name="Rectangle 49"/>
          <p:cNvSpPr>
            <a:spLocks noChangeArrowheads="1"/>
          </p:cNvSpPr>
          <p:nvPr/>
        </p:nvSpPr>
        <p:spPr bwMode="auto">
          <a:xfrm>
            <a:off x="1674813" y="4589463"/>
            <a:ext cx="4841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4876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76" name="Rectangle 50"/>
          <p:cNvSpPr>
            <a:spLocks noChangeArrowheads="1"/>
          </p:cNvSpPr>
          <p:nvPr/>
        </p:nvSpPr>
        <p:spPr bwMode="auto">
          <a:xfrm>
            <a:off x="2784475" y="4589463"/>
            <a:ext cx="3905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145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77" name="Rectangle 51"/>
          <p:cNvSpPr>
            <a:spLocks noChangeArrowheads="1"/>
          </p:cNvSpPr>
          <p:nvPr/>
        </p:nvSpPr>
        <p:spPr bwMode="auto">
          <a:xfrm>
            <a:off x="3471863" y="4589463"/>
            <a:ext cx="9382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05-Nov-95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78" name="Rectangle 52"/>
          <p:cNvSpPr>
            <a:spLocks noChangeArrowheads="1"/>
          </p:cNvSpPr>
          <p:nvPr/>
        </p:nvSpPr>
        <p:spPr bwMode="auto">
          <a:xfrm>
            <a:off x="4456113" y="4589463"/>
            <a:ext cx="14525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Cholecystectomy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79" name="Rectangle 53"/>
          <p:cNvSpPr>
            <a:spLocks noChangeArrowheads="1"/>
          </p:cNvSpPr>
          <p:nvPr/>
        </p:nvSpPr>
        <p:spPr bwMode="auto">
          <a:xfrm>
            <a:off x="6577013" y="4589463"/>
            <a:ext cx="8191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Demicillin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80" name="Rectangle 54"/>
          <p:cNvSpPr>
            <a:spLocks noChangeArrowheads="1"/>
          </p:cNvSpPr>
          <p:nvPr/>
        </p:nvSpPr>
        <p:spPr bwMode="auto">
          <a:xfrm>
            <a:off x="1674813" y="5060950"/>
            <a:ext cx="4841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5123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81" name="Rectangle 55"/>
          <p:cNvSpPr>
            <a:spLocks noChangeArrowheads="1"/>
          </p:cNvSpPr>
          <p:nvPr/>
        </p:nvSpPr>
        <p:spPr bwMode="auto">
          <a:xfrm>
            <a:off x="2784475" y="5060950"/>
            <a:ext cx="3905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145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82" name="Rectangle 56"/>
          <p:cNvSpPr>
            <a:spLocks noChangeArrowheads="1"/>
          </p:cNvSpPr>
          <p:nvPr/>
        </p:nvSpPr>
        <p:spPr bwMode="auto">
          <a:xfrm>
            <a:off x="3408363" y="5060950"/>
            <a:ext cx="9683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10-May-95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83" name="Rectangle 57"/>
          <p:cNvSpPr>
            <a:spLocks noChangeArrowheads="1"/>
          </p:cNvSpPr>
          <p:nvPr/>
        </p:nvSpPr>
        <p:spPr bwMode="auto">
          <a:xfrm>
            <a:off x="4440238" y="5060950"/>
            <a:ext cx="17351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Gallstones Removal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84" name="Rectangle 58"/>
          <p:cNvSpPr>
            <a:spLocks noChangeArrowheads="1"/>
          </p:cNvSpPr>
          <p:nvPr/>
        </p:nvSpPr>
        <p:spPr bwMode="auto">
          <a:xfrm>
            <a:off x="6550025" y="5060950"/>
            <a:ext cx="4841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85" name="Rectangle 59"/>
          <p:cNvSpPr>
            <a:spLocks noChangeArrowheads="1"/>
          </p:cNvSpPr>
          <p:nvPr/>
        </p:nvSpPr>
        <p:spPr bwMode="auto">
          <a:xfrm>
            <a:off x="1674813" y="5530850"/>
            <a:ext cx="4841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6845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86" name="Rectangle 60"/>
          <p:cNvSpPr>
            <a:spLocks noChangeArrowheads="1"/>
          </p:cNvSpPr>
          <p:nvPr/>
        </p:nvSpPr>
        <p:spPr bwMode="auto">
          <a:xfrm>
            <a:off x="2784475" y="5530850"/>
            <a:ext cx="3905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243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87" name="Rectangle 61"/>
          <p:cNvSpPr>
            <a:spLocks noChangeArrowheads="1"/>
          </p:cNvSpPr>
          <p:nvPr/>
        </p:nvSpPr>
        <p:spPr bwMode="auto">
          <a:xfrm>
            <a:off x="3440113" y="5530850"/>
            <a:ext cx="9382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15-Dec-84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88" name="Rectangle 62"/>
          <p:cNvSpPr>
            <a:spLocks noChangeArrowheads="1"/>
          </p:cNvSpPr>
          <p:nvPr/>
        </p:nvSpPr>
        <p:spPr bwMode="auto">
          <a:xfrm>
            <a:off x="4440238" y="5530850"/>
            <a:ext cx="1828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Eye cataract removal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89" name="Rectangle 63"/>
          <p:cNvSpPr>
            <a:spLocks noChangeArrowheads="1"/>
          </p:cNvSpPr>
          <p:nvPr/>
        </p:nvSpPr>
        <p:spPr bwMode="auto">
          <a:xfrm>
            <a:off x="6550025" y="5530850"/>
            <a:ext cx="4841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90" name="Rectangle 64"/>
          <p:cNvSpPr>
            <a:spLocks noChangeArrowheads="1"/>
          </p:cNvSpPr>
          <p:nvPr/>
        </p:nvSpPr>
        <p:spPr bwMode="auto">
          <a:xfrm>
            <a:off x="1674813" y="5986463"/>
            <a:ext cx="4841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6845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91" name="Rectangle 65"/>
          <p:cNvSpPr>
            <a:spLocks noChangeArrowheads="1"/>
          </p:cNvSpPr>
          <p:nvPr/>
        </p:nvSpPr>
        <p:spPr bwMode="auto">
          <a:xfrm>
            <a:off x="2784475" y="5986463"/>
            <a:ext cx="3905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243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92" name="Rectangle 66"/>
          <p:cNvSpPr>
            <a:spLocks noChangeArrowheads="1"/>
          </p:cNvSpPr>
          <p:nvPr/>
        </p:nvSpPr>
        <p:spPr bwMode="auto">
          <a:xfrm>
            <a:off x="3486150" y="5986463"/>
            <a:ext cx="9064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05-Apr-94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93" name="Rectangle 67"/>
          <p:cNvSpPr>
            <a:spLocks noChangeArrowheads="1"/>
          </p:cNvSpPr>
          <p:nvPr/>
        </p:nvSpPr>
        <p:spPr bwMode="auto">
          <a:xfrm>
            <a:off x="4440238" y="5745163"/>
            <a:ext cx="110966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Eye Cornea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94" name="Rectangle 68"/>
          <p:cNvSpPr>
            <a:spLocks noChangeArrowheads="1"/>
          </p:cNvSpPr>
          <p:nvPr/>
        </p:nvSpPr>
        <p:spPr bwMode="auto">
          <a:xfrm>
            <a:off x="4440238" y="5986463"/>
            <a:ext cx="11715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Replacement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95" name="Rectangle 69"/>
          <p:cNvSpPr>
            <a:spLocks noChangeArrowheads="1"/>
          </p:cNvSpPr>
          <p:nvPr/>
        </p:nvSpPr>
        <p:spPr bwMode="auto">
          <a:xfrm>
            <a:off x="6550025" y="5986463"/>
            <a:ext cx="10779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500">
                <a:solidFill>
                  <a:srgbClr val="000000"/>
                </a:solidFill>
                <a:latin typeface="Arial" panose="020B0604020202020204" pitchFamily="34" charset="0"/>
              </a:rPr>
              <a:t>Tetracycline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9996" name="Rectangle 70"/>
          <p:cNvSpPr>
            <a:spLocks noChangeArrowheads="1"/>
          </p:cNvSpPr>
          <p:nvPr/>
        </p:nvSpPr>
        <p:spPr bwMode="auto">
          <a:xfrm>
            <a:off x="1143000" y="1752600"/>
            <a:ext cx="15875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9997" name="Rectangle 71"/>
          <p:cNvSpPr>
            <a:spLocks noChangeArrowheads="1"/>
          </p:cNvSpPr>
          <p:nvPr/>
        </p:nvSpPr>
        <p:spPr bwMode="auto">
          <a:xfrm>
            <a:off x="2143125" y="1752600"/>
            <a:ext cx="15875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9998" name="Rectangle 72"/>
          <p:cNvSpPr>
            <a:spLocks noChangeArrowheads="1"/>
          </p:cNvSpPr>
          <p:nvPr/>
        </p:nvSpPr>
        <p:spPr bwMode="auto">
          <a:xfrm>
            <a:off x="3143250" y="1752600"/>
            <a:ext cx="15875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9999" name="Rectangle 73"/>
          <p:cNvSpPr>
            <a:spLocks noChangeArrowheads="1"/>
          </p:cNvSpPr>
          <p:nvPr/>
        </p:nvSpPr>
        <p:spPr bwMode="auto">
          <a:xfrm>
            <a:off x="4392613" y="1752600"/>
            <a:ext cx="15875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00" name="Rectangle 74"/>
          <p:cNvSpPr>
            <a:spLocks noChangeArrowheads="1"/>
          </p:cNvSpPr>
          <p:nvPr/>
        </p:nvSpPr>
        <p:spPr bwMode="auto">
          <a:xfrm>
            <a:off x="6502400" y="1752600"/>
            <a:ext cx="15875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01" name="Line 75"/>
          <p:cNvSpPr>
            <a:spLocks noChangeShapeType="1"/>
          </p:cNvSpPr>
          <p:nvPr/>
        </p:nvSpPr>
        <p:spPr bwMode="auto">
          <a:xfrm>
            <a:off x="1158875" y="1752600"/>
            <a:ext cx="67659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2" name="Rectangle 76"/>
          <p:cNvSpPr>
            <a:spLocks noChangeArrowheads="1"/>
          </p:cNvSpPr>
          <p:nvPr/>
        </p:nvSpPr>
        <p:spPr bwMode="auto">
          <a:xfrm>
            <a:off x="1158875" y="1752600"/>
            <a:ext cx="6765925" cy="142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03" name="Rectangle 77"/>
          <p:cNvSpPr>
            <a:spLocks noChangeArrowheads="1"/>
          </p:cNvSpPr>
          <p:nvPr/>
        </p:nvSpPr>
        <p:spPr bwMode="auto">
          <a:xfrm>
            <a:off x="7908925" y="1752600"/>
            <a:ext cx="15875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04" name="Line 78"/>
          <p:cNvSpPr>
            <a:spLocks noChangeShapeType="1"/>
          </p:cNvSpPr>
          <p:nvPr/>
        </p:nvSpPr>
        <p:spPr bwMode="auto">
          <a:xfrm>
            <a:off x="1143000" y="1752600"/>
            <a:ext cx="1588" cy="257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5" name="Rectangle 79"/>
          <p:cNvSpPr>
            <a:spLocks noChangeArrowheads="1"/>
          </p:cNvSpPr>
          <p:nvPr/>
        </p:nvSpPr>
        <p:spPr bwMode="auto">
          <a:xfrm>
            <a:off x="1143000" y="1752600"/>
            <a:ext cx="15875" cy="257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06" name="Line 80"/>
          <p:cNvSpPr>
            <a:spLocks noChangeShapeType="1"/>
          </p:cNvSpPr>
          <p:nvPr/>
        </p:nvSpPr>
        <p:spPr bwMode="auto">
          <a:xfrm>
            <a:off x="2208213" y="1766888"/>
            <a:ext cx="1587" cy="2428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7" name="Rectangle 81"/>
          <p:cNvSpPr>
            <a:spLocks noChangeArrowheads="1"/>
          </p:cNvSpPr>
          <p:nvPr/>
        </p:nvSpPr>
        <p:spPr bwMode="auto">
          <a:xfrm>
            <a:off x="2193925" y="1766888"/>
            <a:ext cx="15875" cy="2428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08" name="Line 82"/>
          <p:cNvSpPr>
            <a:spLocks noChangeShapeType="1"/>
          </p:cNvSpPr>
          <p:nvPr/>
        </p:nvSpPr>
        <p:spPr bwMode="auto">
          <a:xfrm>
            <a:off x="3351213" y="1766888"/>
            <a:ext cx="1587" cy="2428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9" name="Rectangle 83"/>
          <p:cNvSpPr>
            <a:spLocks noChangeArrowheads="1"/>
          </p:cNvSpPr>
          <p:nvPr/>
        </p:nvSpPr>
        <p:spPr bwMode="auto">
          <a:xfrm>
            <a:off x="3336925" y="1766888"/>
            <a:ext cx="15875" cy="2428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10" name="Line 84"/>
          <p:cNvSpPr>
            <a:spLocks noChangeShapeType="1"/>
          </p:cNvSpPr>
          <p:nvPr/>
        </p:nvSpPr>
        <p:spPr bwMode="auto">
          <a:xfrm>
            <a:off x="4392613" y="1766888"/>
            <a:ext cx="1587" cy="2428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1" name="Rectangle 85"/>
          <p:cNvSpPr>
            <a:spLocks noChangeArrowheads="1"/>
          </p:cNvSpPr>
          <p:nvPr/>
        </p:nvSpPr>
        <p:spPr bwMode="auto">
          <a:xfrm>
            <a:off x="4392613" y="1766888"/>
            <a:ext cx="15875" cy="2428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12" name="Line 86"/>
          <p:cNvSpPr>
            <a:spLocks noChangeShapeType="1"/>
          </p:cNvSpPr>
          <p:nvPr/>
        </p:nvSpPr>
        <p:spPr bwMode="auto">
          <a:xfrm>
            <a:off x="6502400" y="1766888"/>
            <a:ext cx="1588" cy="2428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3" name="Rectangle 87"/>
          <p:cNvSpPr>
            <a:spLocks noChangeArrowheads="1"/>
          </p:cNvSpPr>
          <p:nvPr/>
        </p:nvSpPr>
        <p:spPr bwMode="auto">
          <a:xfrm>
            <a:off x="6502400" y="1766888"/>
            <a:ext cx="15875" cy="2428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14" name="Line 88"/>
          <p:cNvSpPr>
            <a:spLocks noChangeShapeType="1"/>
          </p:cNvSpPr>
          <p:nvPr/>
        </p:nvSpPr>
        <p:spPr bwMode="auto">
          <a:xfrm>
            <a:off x="1158875" y="1995488"/>
            <a:ext cx="67659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5" name="Rectangle 89"/>
          <p:cNvSpPr>
            <a:spLocks noChangeArrowheads="1"/>
          </p:cNvSpPr>
          <p:nvPr/>
        </p:nvSpPr>
        <p:spPr bwMode="auto">
          <a:xfrm>
            <a:off x="1158875" y="1995488"/>
            <a:ext cx="6765925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16" name="Line 90"/>
          <p:cNvSpPr>
            <a:spLocks noChangeShapeType="1"/>
          </p:cNvSpPr>
          <p:nvPr/>
        </p:nvSpPr>
        <p:spPr bwMode="auto">
          <a:xfrm>
            <a:off x="7908925" y="1766888"/>
            <a:ext cx="1588" cy="2428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7" name="Rectangle 91"/>
          <p:cNvSpPr>
            <a:spLocks noChangeArrowheads="1"/>
          </p:cNvSpPr>
          <p:nvPr/>
        </p:nvSpPr>
        <p:spPr bwMode="auto">
          <a:xfrm>
            <a:off x="7908925" y="1766888"/>
            <a:ext cx="15875" cy="2428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18" name="Line 92"/>
          <p:cNvSpPr>
            <a:spLocks noChangeShapeType="1"/>
          </p:cNvSpPr>
          <p:nvPr/>
        </p:nvSpPr>
        <p:spPr bwMode="auto">
          <a:xfrm>
            <a:off x="1158875" y="2465388"/>
            <a:ext cx="6765925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9" name="Rectangle 93"/>
          <p:cNvSpPr>
            <a:spLocks noChangeArrowheads="1"/>
          </p:cNvSpPr>
          <p:nvPr/>
        </p:nvSpPr>
        <p:spPr bwMode="auto">
          <a:xfrm>
            <a:off x="1158875" y="2465388"/>
            <a:ext cx="6765925" cy="142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20" name="Line 94"/>
          <p:cNvSpPr>
            <a:spLocks noChangeShapeType="1"/>
          </p:cNvSpPr>
          <p:nvPr/>
        </p:nvSpPr>
        <p:spPr bwMode="auto">
          <a:xfrm>
            <a:off x="1158875" y="2935288"/>
            <a:ext cx="6765925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21" name="Rectangle 95"/>
          <p:cNvSpPr>
            <a:spLocks noChangeArrowheads="1"/>
          </p:cNvSpPr>
          <p:nvPr/>
        </p:nvSpPr>
        <p:spPr bwMode="auto">
          <a:xfrm>
            <a:off x="1158875" y="2935288"/>
            <a:ext cx="6765925" cy="142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22" name="Line 96"/>
          <p:cNvSpPr>
            <a:spLocks noChangeShapeType="1"/>
          </p:cNvSpPr>
          <p:nvPr/>
        </p:nvSpPr>
        <p:spPr bwMode="auto">
          <a:xfrm>
            <a:off x="1158875" y="3406775"/>
            <a:ext cx="6765925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23" name="Rectangle 97"/>
          <p:cNvSpPr>
            <a:spLocks noChangeArrowheads="1"/>
          </p:cNvSpPr>
          <p:nvPr/>
        </p:nvSpPr>
        <p:spPr bwMode="auto">
          <a:xfrm>
            <a:off x="1158875" y="3406775"/>
            <a:ext cx="676592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24" name="Line 98"/>
          <p:cNvSpPr>
            <a:spLocks noChangeShapeType="1"/>
          </p:cNvSpPr>
          <p:nvPr/>
        </p:nvSpPr>
        <p:spPr bwMode="auto">
          <a:xfrm>
            <a:off x="1158875" y="3876675"/>
            <a:ext cx="6765925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25" name="Rectangle 99"/>
          <p:cNvSpPr>
            <a:spLocks noChangeArrowheads="1"/>
          </p:cNvSpPr>
          <p:nvPr/>
        </p:nvSpPr>
        <p:spPr bwMode="auto">
          <a:xfrm>
            <a:off x="1158875" y="3876675"/>
            <a:ext cx="676592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26" name="Line 100"/>
          <p:cNvSpPr>
            <a:spLocks noChangeShapeType="1"/>
          </p:cNvSpPr>
          <p:nvPr/>
        </p:nvSpPr>
        <p:spPr bwMode="auto">
          <a:xfrm>
            <a:off x="1158875" y="4348163"/>
            <a:ext cx="6765925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27" name="Rectangle 101"/>
          <p:cNvSpPr>
            <a:spLocks noChangeArrowheads="1"/>
          </p:cNvSpPr>
          <p:nvPr/>
        </p:nvSpPr>
        <p:spPr bwMode="auto">
          <a:xfrm>
            <a:off x="1158875" y="4348163"/>
            <a:ext cx="6765925" cy="142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28" name="Line 102"/>
          <p:cNvSpPr>
            <a:spLocks noChangeShapeType="1"/>
          </p:cNvSpPr>
          <p:nvPr/>
        </p:nvSpPr>
        <p:spPr bwMode="auto">
          <a:xfrm>
            <a:off x="1158875" y="4818063"/>
            <a:ext cx="6765925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29" name="Rectangle 103"/>
          <p:cNvSpPr>
            <a:spLocks noChangeArrowheads="1"/>
          </p:cNvSpPr>
          <p:nvPr/>
        </p:nvSpPr>
        <p:spPr bwMode="auto">
          <a:xfrm>
            <a:off x="1158875" y="4818063"/>
            <a:ext cx="6765925" cy="142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30" name="Line 104"/>
          <p:cNvSpPr>
            <a:spLocks noChangeShapeType="1"/>
          </p:cNvSpPr>
          <p:nvPr/>
        </p:nvSpPr>
        <p:spPr bwMode="auto">
          <a:xfrm>
            <a:off x="1158875" y="5287963"/>
            <a:ext cx="6765925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1" name="Rectangle 105"/>
          <p:cNvSpPr>
            <a:spLocks noChangeArrowheads="1"/>
          </p:cNvSpPr>
          <p:nvPr/>
        </p:nvSpPr>
        <p:spPr bwMode="auto">
          <a:xfrm>
            <a:off x="1158875" y="5287963"/>
            <a:ext cx="6765925" cy="142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32" name="Line 106"/>
          <p:cNvSpPr>
            <a:spLocks noChangeShapeType="1"/>
          </p:cNvSpPr>
          <p:nvPr/>
        </p:nvSpPr>
        <p:spPr bwMode="auto">
          <a:xfrm>
            <a:off x="1158875" y="5759450"/>
            <a:ext cx="6765925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3" name="Rectangle 107"/>
          <p:cNvSpPr>
            <a:spLocks noChangeArrowheads="1"/>
          </p:cNvSpPr>
          <p:nvPr/>
        </p:nvSpPr>
        <p:spPr bwMode="auto">
          <a:xfrm>
            <a:off x="1158875" y="5759450"/>
            <a:ext cx="676592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34" name="Line 108"/>
          <p:cNvSpPr>
            <a:spLocks noChangeShapeType="1"/>
          </p:cNvSpPr>
          <p:nvPr/>
        </p:nvSpPr>
        <p:spPr bwMode="auto">
          <a:xfrm>
            <a:off x="1143000" y="2009775"/>
            <a:ext cx="1588" cy="421957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5" name="Rectangle 109"/>
          <p:cNvSpPr>
            <a:spLocks noChangeArrowheads="1"/>
          </p:cNvSpPr>
          <p:nvPr/>
        </p:nvSpPr>
        <p:spPr bwMode="auto">
          <a:xfrm>
            <a:off x="1143000" y="2009775"/>
            <a:ext cx="15875" cy="42195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36" name="Line 110"/>
          <p:cNvSpPr>
            <a:spLocks noChangeShapeType="1"/>
          </p:cNvSpPr>
          <p:nvPr/>
        </p:nvSpPr>
        <p:spPr bwMode="auto">
          <a:xfrm>
            <a:off x="2208213" y="2009775"/>
            <a:ext cx="1587" cy="421957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7" name="Rectangle 111"/>
          <p:cNvSpPr>
            <a:spLocks noChangeArrowheads="1"/>
          </p:cNvSpPr>
          <p:nvPr/>
        </p:nvSpPr>
        <p:spPr bwMode="auto">
          <a:xfrm>
            <a:off x="2193925" y="2009775"/>
            <a:ext cx="15875" cy="42195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38" name="Line 112"/>
          <p:cNvSpPr>
            <a:spLocks noChangeShapeType="1"/>
          </p:cNvSpPr>
          <p:nvPr/>
        </p:nvSpPr>
        <p:spPr bwMode="auto">
          <a:xfrm>
            <a:off x="3351213" y="2009775"/>
            <a:ext cx="1587" cy="421957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39" name="Rectangle 113"/>
          <p:cNvSpPr>
            <a:spLocks noChangeArrowheads="1"/>
          </p:cNvSpPr>
          <p:nvPr/>
        </p:nvSpPr>
        <p:spPr bwMode="auto">
          <a:xfrm>
            <a:off x="3336925" y="2009775"/>
            <a:ext cx="15875" cy="42195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40" name="Line 114"/>
          <p:cNvSpPr>
            <a:spLocks noChangeShapeType="1"/>
          </p:cNvSpPr>
          <p:nvPr/>
        </p:nvSpPr>
        <p:spPr bwMode="auto">
          <a:xfrm>
            <a:off x="4392613" y="2009775"/>
            <a:ext cx="1587" cy="421957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41" name="Rectangle 115"/>
          <p:cNvSpPr>
            <a:spLocks noChangeArrowheads="1"/>
          </p:cNvSpPr>
          <p:nvPr/>
        </p:nvSpPr>
        <p:spPr bwMode="auto">
          <a:xfrm>
            <a:off x="4392613" y="2009775"/>
            <a:ext cx="15875" cy="42195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42" name="Line 116"/>
          <p:cNvSpPr>
            <a:spLocks noChangeShapeType="1"/>
          </p:cNvSpPr>
          <p:nvPr/>
        </p:nvSpPr>
        <p:spPr bwMode="auto">
          <a:xfrm>
            <a:off x="6502400" y="2009775"/>
            <a:ext cx="1588" cy="421957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43" name="Rectangle 117"/>
          <p:cNvSpPr>
            <a:spLocks noChangeArrowheads="1"/>
          </p:cNvSpPr>
          <p:nvPr/>
        </p:nvSpPr>
        <p:spPr bwMode="auto">
          <a:xfrm>
            <a:off x="6502400" y="2009775"/>
            <a:ext cx="15875" cy="42195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44" name="Line 118"/>
          <p:cNvSpPr>
            <a:spLocks noChangeShapeType="1"/>
          </p:cNvSpPr>
          <p:nvPr/>
        </p:nvSpPr>
        <p:spPr bwMode="auto">
          <a:xfrm>
            <a:off x="1158875" y="6215063"/>
            <a:ext cx="6765925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45" name="Rectangle 119"/>
          <p:cNvSpPr>
            <a:spLocks noChangeArrowheads="1"/>
          </p:cNvSpPr>
          <p:nvPr/>
        </p:nvSpPr>
        <p:spPr bwMode="auto">
          <a:xfrm>
            <a:off x="1158875" y="6215063"/>
            <a:ext cx="6765925" cy="142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46" name="Line 120"/>
          <p:cNvSpPr>
            <a:spLocks noChangeShapeType="1"/>
          </p:cNvSpPr>
          <p:nvPr/>
        </p:nvSpPr>
        <p:spPr bwMode="auto">
          <a:xfrm>
            <a:off x="7908925" y="2009775"/>
            <a:ext cx="1588" cy="421957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47" name="Rectangle 121"/>
          <p:cNvSpPr>
            <a:spLocks noChangeArrowheads="1"/>
          </p:cNvSpPr>
          <p:nvPr/>
        </p:nvSpPr>
        <p:spPr bwMode="auto">
          <a:xfrm>
            <a:off x="7908925" y="2009775"/>
            <a:ext cx="15875" cy="42195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48" name="Line 122"/>
          <p:cNvSpPr>
            <a:spLocks noChangeShapeType="1"/>
          </p:cNvSpPr>
          <p:nvPr/>
        </p:nvSpPr>
        <p:spPr bwMode="auto">
          <a:xfrm>
            <a:off x="1143000" y="622935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49" name="Rectangle 123"/>
          <p:cNvSpPr>
            <a:spLocks noChangeArrowheads="1"/>
          </p:cNvSpPr>
          <p:nvPr/>
        </p:nvSpPr>
        <p:spPr bwMode="auto">
          <a:xfrm>
            <a:off x="1143000" y="6229350"/>
            <a:ext cx="1587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50" name="Line 124"/>
          <p:cNvSpPr>
            <a:spLocks noChangeShapeType="1"/>
          </p:cNvSpPr>
          <p:nvPr/>
        </p:nvSpPr>
        <p:spPr bwMode="auto">
          <a:xfrm>
            <a:off x="2143125" y="622935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51" name="Rectangle 125"/>
          <p:cNvSpPr>
            <a:spLocks noChangeArrowheads="1"/>
          </p:cNvSpPr>
          <p:nvPr/>
        </p:nvSpPr>
        <p:spPr bwMode="auto">
          <a:xfrm>
            <a:off x="2143125" y="6229350"/>
            <a:ext cx="1587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52" name="Line 126"/>
          <p:cNvSpPr>
            <a:spLocks noChangeShapeType="1"/>
          </p:cNvSpPr>
          <p:nvPr/>
        </p:nvSpPr>
        <p:spPr bwMode="auto">
          <a:xfrm>
            <a:off x="3143250" y="622935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53" name="Rectangle 127"/>
          <p:cNvSpPr>
            <a:spLocks noChangeArrowheads="1"/>
          </p:cNvSpPr>
          <p:nvPr/>
        </p:nvSpPr>
        <p:spPr bwMode="auto">
          <a:xfrm>
            <a:off x="3143250" y="6229350"/>
            <a:ext cx="1587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54" name="Line 128"/>
          <p:cNvSpPr>
            <a:spLocks noChangeShapeType="1"/>
          </p:cNvSpPr>
          <p:nvPr/>
        </p:nvSpPr>
        <p:spPr bwMode="auto">
          <a:xfrm>
            <a:off x="4392613" y="6229350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55" name="Rectangle 129"/>
          <p:cNvSpPr>
            <a:spLocks noChangeArrowheads="1"/>
          </p:cNvSpPr>
          <p:nvPr/>
        </p:nvSpPr>
        <p:spPr bwMode="auto">
          <a:xfrm>
            <a:off x="4392613" y="6229350"/>
            <a:ext cx="1587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56" name="Line 130"/>
          <p:cNvSpPr>
            <a:spLocks noChangeShapeType="1"/>
          </p:cNvSpPr>
          <p:nvPr/>
        </p:nvSpPr>
        <p:spPr bwMode="auto">
          <a:xfrm>
            <a:off x="6502400" y="622935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57" name="Rectangle 131"/>
          <p:cNvSpPr>
            <a:spLocks noChangeArrowheads="1"/>
          </p:cNvSpPr>
          <p:nvPr/>
        </p:nvSpPr>
        <p:spPr bwMode="auto">
          <a:xfrm>
            <a:off x="6502400" y="6229350"/>
            <a:ext cx="1587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58" name="Line 132"/>
          <p:cNvSpPr>
            <a:spLocks noChangeShapeType="1"/>
          </p:cNvSpPr>
          <p:nvPr/>
        </p:nvSpPr>
        <p:spPr bwMode="auto">
          <a:xfrm>
            <a:off x="7908925" y="622935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59" name="Rectangle 133"/>
          <p:cNvSpPr>
            <a:spLocks noChangeArrowheads="1"/>
          </p:cNvSpPr>
          <p:nvPr/>
        </p:nvSpPr>
        <p:spPr bwMode="auto">
          <a:xfrm>
            <a:off x="7908925" y="6229350"/>
            <a:ext cx="1587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60" name="Line 134"/>
          <p:cNvSpPr>
            <a:spLocks noChangeShapeType="1"/>
          </p:cNvSpPr>
          <p:nvPr/>
        </p:nvSpPr>
        <p:spPr bwMode="auto">
          <a:xfrm>
            <a:off x="7924800" y="17526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61" name="Rectangle 135"/>
          <p:cNvSpPr>
            <a:spLocks noChangeArrowheads="1"/>
          </p:cNvSpPr>
          <p:nvPr/>
        </p:nvSpPr>
        <p:spPr bwMode="auto">
          <a:xfrm>
            <a:off x="7924800" y="1752600"/>
            <a:ext cx="1587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62" name="Line 136"/>
          <p:cNvSpPr>
            <a:spLocks noChangeShapeType="1"/>
          </p:cNvSpPr>
          <p:nvPr/>
        </p:nvSpPr>
        <p:spPr bwMode="auto">
          <a:xfrm>
            <a:off x="7924800" y="199548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63" name="Rectangle 137"/>
          <p:cNvSpPr>
            <a:spLocks noChangeArrowheads="1"/>
          </p:cNvSpPr>
          <p:nvPr/>
        </p:nvSpPr>
        <p:spPr bwMode="auto">
          <a:xfrm>
            <a:off x="7924800" y="1995488"/>
            <a:ext cx="15875" cy="142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64" name="Line 138"/>
          <p:cNvSpPr>
            <a:spLocks noChangeShapeType="1"/>
          </p:cNvSpPr>
          <p:nvPr/>
        </p:nvSpPr>
        <p:spPr bwMode="auto">
          <a:xfrm>
            <a:off x="7924800" y="246538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65" name="Rectangle 139"/>
          <p:cNvSpPr>
            <a:spLocks noChangeArrowheads="1"/>
          </p:cNvSpPr>
          <p:nvPr/>
        </p:nvSpPr>
        <p:spPr bwMode="auto">
          <a:xfrm>
            <a:off x="7924800" y="2465388"/>
            <a:ext cx="15875" cy="142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66" name="Line 140"/>
          <p:cNvSpPr>
            <a:spLocks noChangeShapeType="1"/>
          </p:cNvSpPr>
          <p:nvPr/>
        </p:nvSpPr>
        <p:spPr bwMode="auto">
          <a:xfrm>
            <a:off x="7924800" y="293528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67" name="Rectangle 141"/>
          <p:cNvSpPr>
            <a:spLocks noChangeArrowheads="1"/>
          </p:cNvSpPr>
          <p:nvPr/>
        </p:nvSpPr>
        <p:spPr bwMode="auto">
          <a:xfrm>
            <a:off x="7924800" y="2935288"/>
            <a:ext cx="15875" cy="142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68" name="Line 142"/>
          <p:cNvSpPr>
            <a:spLocks noChangeShapeType="1"/>
          </p:cNvSpPr>
          <p:nvPr/>
        </p:nvSpPr>
        <p:spPr bwMode="auto">
          <a:xfrm>
            <a:off x="7924800" y="3406775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69" name="Rectangle 143"/>
          <p:cNvSpPr>
            <a:spLocks noChangeArrowheads="1"/>
          </p:cNvSpPr>
          <p:nvPr/>
        </p:nvSpPr>
        <p:spPr bwMode="auto">
          <a:xfrm>
            <a:off x="7924800" y="3406775"/>
            <a:ext cx="1587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70" name="Line 144"/>
          <p:cNvSpPr>
            <a:spLocks noChangeShapeType="1"/>
          </p:cNvSpPr>
          <p:nvPr/>
        </p:nvSpPr>
        <p:spPr bwMode="auto">
          <a:xfrm>
            <a:off x="7924800" y="3876675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71" name="Rectangle 145"/>
          <p:cNvSpPr>
            <a:spLocks noChangeArrowheads="1"/>
          </p:cNvSpPr>
          <p:nvPr/>
        </p:nvSpPr>
        <p:spPr bwMode="auto">
          <a:xfrm>
            <a:off x="7924800" y="3876675"/>
            <a:ext cx="1587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72" name="Line 146"/>
          <p:cNvSpPr>
            <a:spLocks noChangeShapeType="1"/>
          </p:cNvSpPr>
          <p:nvPr/>
        </p:nvSpPr>
        <p:spPr bwMode="auto">
          <a:xfrm>
            <a:off x="7924800" y="434816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73" name="Rectangle 147"/>
          <p:cNvSpPr>
            <a:spLocks noChangeArrowheads="1"/>
          </p:cNvSpPr>
          <p:nvPr/>
        </p:nvSpPr>
        <p:spPr bwMode="auto">
          <a:xfrm>
            <a:off x="7924800" y="4348163"/>
            <a:ext cx="15875" cy="142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74" name="Line 148"/>
          <p:cNvSpPr>
            <a:spLocks noChangeShapeType="1"/>
          </p:cNvSpPr>
          <p:nvPr/>
        </p:nvSpPr>
        <p:spPr bwMode="auto">
          <a:xfrm>
            <a:off x="7924800" y="481806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75" name="Rectangle 149"/>
          <p:cNvSpPr>
            <a:spLocks noChangeArrowheads="1"/>
          </p:cNvSpPr>
          <p:nvPr/>
        </p:nvSpPr>
        <p:spPr bwMode="auto">
          <a:xfrm>
            <a:off x="7924800" y="4818063"/>
            <a:ext cx="15875" cy="142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76" name="Line 150"/>
          <p:cNvSpPr>
            <a:spLocks noChangeShapeType="1"/>
          </p:cNvSpPr>
          <p:nvPr/>
        </p:nvSpPr>
        <p:spPr bwMode="auto">
          <a:xfrm>
            <a:off x="7924800" y="528796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77" name="Rectangle 151"/>
          <p:cNvSpPr>
            <a:spLocks noChangeArrowheads="1"/>
          </p:cNvSpPr>
          <p:nvPr/>
        </p:nvSpPr>
        <p:spPr bwMode="auto">
          <a:xfrm>
            <a:off x="7924800" y="5287963"/>
            <a:ext cx="15875" cy="142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78" name="Line 152"/>
          <p:cNvSpPr>
            <a:spLocks noChangeShapeType="1"/>
          </p:cNvSpPr>
          <p:nvPr/>
        </p:nvSpPr>
        <p:spPr bwMode="auto">
          <a:xfrm>
            <a:off x="7924800" y="575945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79" name="Rectangle 153"/>
          <p:cNvSpPr>
            <a:spLocks noChangeArrowheads="1"/>
          </p:cNvSpPr>
          <p:nvPr/>
        </p:nvSpPr>
        <p:spPr bwMode="auto">
          <a:xfrm>
            <a:off x="7924800" y="5759450"/>
            <a:ext cx="15875" cy="14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080" name="Line 154"/>
          <p:cNvSpPr>
            <a:spLocks noChangeShapeType="1"/>
          </p:cNvSpPr>
          <p:nvPr/>
        </p:nvSpPr>
        <p:spPr bwMode="auto">
          <a:xfrm>
            <a:off x="7924800" y="621506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81" name="Rectangle 155"/>
          <p:cNvSpPr>
            <a:spLocks noChangeArrowheads="1"/>
          </p:cNvSpPr>
          <p:nvPr/>
        </p:nvSpPr>
        <p:spPr bwMode="auto">
          <a:xfrm>
            <a:off x="7924800" y="6215063"/>
            <a:ext cx="15875" cy="142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pSp>
        <p:nvGrpSpPr>
          <p:cNvPr id="40082" name="Group 4"/>
          <p:cNvGrpSpPr>
            <a:grpSpLocks/>
          </p:cNvGrpSpPr>
          <p:nvPr/>
        </p:nvGrpSpPr>
        <p:grpSpPr bwMode="auto">
          <a:xfrm>
            <a:off x="1143000" y="1371600"/>
            <a:ext cx="6096000" cy="381000"/>
            <a:chOff x="720" y="1008"/>
            <a:chExt cx="3840" cy="240"/>
          </a:xfrm>
        </p:grpSpPr>
        <p:sp>
          <p:nvSpPr>
            <p:cNvPr id="40083" name="Line 5"/>
            <p:cNvSpPr>
              <a:spLocks noChangeShapeType="1"/>
            </p:cNvSpPr>
            <p:nvPr/>
          </p:nvSpPr>
          <p:spPr bwMode="auto">
            <a:xfrm flipV="1">
              <a:off x="720" y="1200"/>
              <a:ext cx="48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84" name="Line 6"/>
            <p:cNvSpPr>
              <a:spLocks noChangeShapeType="1"/>
            </p:cNvSpPr>
            <p:nvPr/>
          </p:nvSpPr>
          <p:spPr bwMode="auto">
            <a:xfrm flipH="1" flipV="1">
              <a:off x="2736" y="1200"/>
              <a:ext cx="48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85" name="Line 7"/>
            <p:cNvSpPr>
              <a:spLocks noChangeShapeType="1"/>
            </p:cNvSpPr>
            <p:nvPr/>
          </p:nvSpPr>
          <p:spPr bwMode="auto">
            <a:xfrm>
              <a:off x="768" y="1200"/>
              <a:ext cx="196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86" name="Line 8"/>
            <p:cNvSpPr>
              <a:spLocks noChangeShapeType="1"/>
            </p:cNvSpPr>
            <p:nvPr/>
          </p:nvSpPr>
          <p:spPr bwMode="auto">
            <a:xfrm flipV="1">
              <a:off x="1632" y="1008"/>
              <a:ext cx="0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87" name="Line 9"/>
            <p:cNvSpPr>
              <a:spLocks noChangeShapeType="1"/>
            </p:cNvSpPr>
            <p:nvPr/>
          </p:nvSpPr>
          <p:spPr bwMode="auto">
            <a:xfrm>
              <a:off x="1632" y="1008"/>
              <a:ext cx="292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88" name="Line 10"/>
            <p:cNvSpPr>
              <a:spLocks noChangeShapeType="1"/>
            </p:cNvSpPr>
            <p:nvPr/>
          </p:nvSpPr>
          <p:spPr bwMode="auto">
            <a:xfrm>
              <a:off x="4560" y="1008"/>
              <a:ext cx="0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89" name="Line 11"/>
            <p:cNvSpPr>
              <a:spLocks noChangeShapeType="1"/>
            </p:cNvSpPr>
            <p:nvPr/>
          </p:nvSpPr>
          <p:spPr bwMode="auto">
            <a:xfrm>
              <a:off x="1632" y="1104"/>
              <a:ext cx="177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0" name="Line 12"/>
            <p:cNvSpPr>
              <a:spLocks noChangeShapeType="1"/>
            </p:cNvSpPr>
            <p:nvPr/>
          </p:nvSpPr>
          <p:spPr bwMode="auto">
            <a:xfrm>
              <a:off x="3408" y="1104"/>
              <a:ext cx="0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 Form Ketiga</a:t>
            </a:r>
          </a:p>
        </p:txBody>
      </p:sp>
      <p:sp>
        <p:nvSpPr>
          <p:cNvPr id="40963" name="Line 11"/>
          <p:cNvSpPr>
            <a:spLocks noChangeShapeType="1"/>
          </p:cNvSpPr>
          <p:nvPr/>
        </p:nvSpPr>
        <p:spPr bwMode="auto">
          <a:xfrm>
            <a:off x="1752600" y="2286000"/>
            <a:ext cx="5141913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4" name="Rectangle 12"/>
          <p:cNvSpPr>
            <a:spLocks noChangeArrowheads="1"/>
          </p:cNvSpPr>
          <p:nvPr/>
        </p:nvSpPr>
        <p:spPr bwMode="auto">
          <a:xfrm>
            <a:off x="1752600" y="2286000"/>
            <a:ext cx="5141913" cy="285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965" name="Line 13"/>
          <p:cNvSpPr>
            <a:spLocks noChangeShapeType="1"/>
          </p:cNvSpPr>
          <p:nvPr/>
        </p:nvSpPr>
        <p:spPr bwMode="auto">
          <a:xfrm>
            <a:off x="1752600" y="2286000"/>
            <a:ext cx="1588" cy="361632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Rectangle 14"/>
          <p:cNvSpPr>
            <a:spLocks noChangeArrowheads="1"/>
          </p:cNvSpPr>
          <p:nvPr/>
        </p:nvSpPr>
        <p:spPr bwMode="auto">
          <a:xfrm>
            <a:off x="1752600" y="2286000"/>
            <a:ext cx="28575" cy="36163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967" name="Rectangle 15"/>
          <p:cNvSpPr>
            <a:spLocks noChangeArrowheads="1"/>
          </p:cNvSpPr>
          <p:nvPr/>
        </p:nvSpPr>
        <p:spPr bwMode="auto">
          <a:xfrm>
            <a:off x="1752600" y="2286000"/>
            <a:ext cx="5141913" cy="5080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968" name="Rectangle 16"/>
          <p:cNvSpPr>
            <a:spLocks noChangeArrowheads="1"/>
          </p:cNvSpPr>
          <p:nvPr/>
        </p:nvSpPr>
        <p:spPr bwMode="auto">
          <a:xfrm>
            <a:off x="2292350" y="2314575"/>
            <a:ext cx="198596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900">
                <a:solidFill>
                  <a:srgbClr val="000000"/>
                </a:solidFill>
                <a:latin typeface="Arial" panose="020B0604020202020204" pitchFamily="34" charset="0"/>
              </a:rPr>
              <a:t>Pengobatan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0969" name="Rectangle 17"/>
          <p:cNvSpPr>
            <a:spLocks noChangeArrowheads="1"/>
          </p:cNvSpPr>
          <p:nvPr/>
        </p:nvSpPr>
        <p:spPr bwMode="auto">
          <a:xfrm>
            <a:off x="4572000" y="2314575"/>
            <a:ext cx="22923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900">
                <a:solidFill>
                  <a:srgbClr val="000000"/>
                </a:solidFill>
                <a:latin typeface="Arial" panose="020B0604020202020204" pitchFamily="34" charset="0"/>
              </a:rPr>
              <a:t>Efek Samping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0970" name="Rectangle 18"/>
          <p:cNvSpPr>
            <a:spLocks noChangeArrowheads="1"/>
          </p:cNvSpPr>
          <p:nvPr/>
        </p:nvSpPr>
        <p:spPr bwMode="auto">
          <a:xfrm>
            <a:off x="1919288" y="2935288"/>
            <a:ext cx="237648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900">
                <a:solidFill>
                  <a:srgbClr val="000000"/>
                </a:solidFill>
                <a:latin typeface="Arial" panose="020B0604020202020204" pitchFamily="34" charset="0"/>
              </a:rPr>
              <a:t>Cephalosporin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0971" name="Rectangle 19"/>
          <p:cNvSpPr>
            <a:spLocks noChangeArrowheads="1"/>
          </p:cNvSpPr>
          <p:nvPr/>
        </p:nvSpPr>
        <p:spPr bwMode="auto">
          <a:xfrm>
            <a:off x="4662488" y="2935288"/>
            <a:ext cx="98901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900">
                <a:solidFill>
                  <a:srgbClr val="000000"/>
                </a:solidFill>
                <a:latin typeface="Arial" panose="020B0604020202020204" pitchFamily="34" charset="0"/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0972" name="Rectangle 20"/>
          <p:cNvSpPr>
            <a:spLocks noChangeArrowheads="1"/>
          </p:cNvSpPr>
          <p:nvPr/>
        </p:nvSpPr>
        <p:spPr bwMode="auto">
          <a:xfrm>
            <a:off x="1908175" y="3557588"/>
            <a:ext cx="157956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900">
                <a:solidFill>
                  <a:srgbClr val="000000"/>
                </a:solidFill>
                <a:latin typeface="Arial" panose="020B0604020202020204" pitchFamily="34" charset="0"/>
              </a:rPr>
              <a:t>Demicillin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0973" name="Rectangle 21"/>
          <p:cNvSpPr>
            <a:spLocks noChangeArrowheads="1"/>
          </p:cNvSpPr>
          <p:nvPr/>
        </p:nvSpPr>
        <p:spPr bwMode="auto">
          <a:xfrm>
            <a:off x="4662488" y="3557588"/>
            <a:ext cx="98901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900">
                <a:solidFill>
                  <a:srgbClr val="000000"/>
                </a:solidFill>
                <a:latin typeface="Arial" panose="020B0604020202020204" pitchFamily="34" charset="0"/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0974" name="Rectangle 22"/>
          <p:cNvSpPr>
            <a:spLocks noChangeArrowheads="1"/>
          </p:cNvSpPr>
          <p:nvPr/>
        </p:nvSpPr>
        <p:spPr bwMode="auto">
          <a:xfrm>
            <a:off x="1836738" y="4178300"/>
            <a:ext cx="98901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900">
                <a:solidFill>
                  <a:srgbClr val="000000"/>
                </a:solidFill>
                <a:latin typeface="Arial" panose="020B0604020202020204" pitchFamily="34" charset="0"/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0975" name="Rectangle 23"/>
          <p:cNvSpPr>
            <a:spLocks noChangeArrowheads="1"/>
          </p:cNvSpPr>
          <p:nvPr/>
        </p:nvSpPr>
        <p:spPr bwMode="auto">
          <a:xfrm>
            <a:off x="4662488" y="4178300"/>
            <a:ext cx="98901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900">
                <a:solidFill>
                  <a:srgbClr val="000000"/>
                </a:solidFill>
                <a:latin typeface="Arial" panose="020B0604020202020204" pitchFamily="34" charset="0"/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0976" name="Rectangle 24"/>
          <p:cNvSpPr>
            <a:spLocks noChangeArrowheads="1"/>
          </p:cNvSpPr>
          <p:nvPr/>
        </p:nvSpPr>
        <p:spPr bwMode="auto">
          <a:xfrm>
            <a:off x="1836738" y="4800600"/>
            <a:ext cx="1609725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900">
                <a:solidFill>
                  <a:srgbClr val="000000"/>
                </a:solidFill>
                <a:latin typeface="Arial" panose="020B0604020202020204" pitchFamily="34" charset="0"/>
              </a:rPr>
              <a:t>Penicillin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0977" name="Rectangle 25"/>
          <p:cNvSpPr>
            <a:spLocks noChangeArrowheads="1"/>
          </p:cNvSpPr>
          <p:nvPr/>
        </p:nvSpPr>
        <p:spPr bwMode="auto">
          <a:xfrm>
            <a:off x="4662488" y="4800600"/>
            <a:ext cx="8763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900">
                <a:solidFill>
                  <a:srgbClr val="000000"/>
                </a:solidFill>
                <a:latin typeface="Arial" panose="020B0604020202020204" pitchFamily="34" charset="0"/>
              </a:rPr>
              <a:t>rash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0978" name="Rectangle 26"/>
          <p:cNvSpPr>
            <a:spLocks noChangeArrowheads="1"/>
          </p:cNvSpPr>
          <p:nvPr/>
        </p:nvSpPr>
        <p:spPr bwMode="auto">
          <a:xfrm>
            <a:off x="1836738" y="5421313"/>
            <a:ext cx="214788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900">
                <a:solidFill>
                  <a:srgbClr val="000000"/>
                </a:solidFill>
                <a:latin typeface="Arial" panose="020B0604020202020204" pitchFamily="34" charset="0"/>
              </a:rPr>
              <a:t>Tetracycline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0979" name="Rectangle 27"/>
          <p:cNvSpPr>
            <a:spLocks noChangeArrowheads="1"/>
          </p:cNvSpPr>
          <p:nvPr/>
        </p:nvSpPr>
        <p:spPr bwMode="auto">
          <a:xfrm>
            <a:off x="4662488" y="5421313"/>
            <a:ext cx="110172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900">
                <a:solidFill>
                  <a:srgbClr val="000000"/>
                </a:solidFill>
                <a:latin typeface="Arial" panose="020B0604020202020204" pitchFamily="34" charset="0"/>
              </a:rPr>
              <a:t>Fever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0980" name="Rectangle 28"/>
          <p:cNvSpPr>
            <a:spLocks noChangeArrowheads="1"/>
          </p:cNvSpPr>
          <p:nvPr/>
        </p:nvSpPr>
        <p:spPr bwMode="auto">
          <a:xfrm>
            <a:off x="1752600" y="2286000"/>
            <a:ext cx="28575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981" name="Rectangle 29"/>
          <p:cNvSpPr>
            <a:spLocks noChangeArrowheads="1"/>
          </p:cNvSpPr>
          <p:nvPr/>
        </p:nvSpPr>
        <p:spPr bwMode="auto">
          <a:xfrm>
            <a:off x="4578350" y="2286000"/>
            <a:ext cx="26988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982" name="Line 30"/>
          <p:cNvSpPr>
            <a:spLocks noChangeShapeType="1"/>
          </p:cNvSpPr>
          <p:nvPr/>
        </p:nvSpPr>
        <p:spPr bwMode="auto">
          <a:xfrm>
            <a:off x="1781175" y="2286000"/>
            <a:ext cx="51133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3" name="Rectangle 31"/>
          <p:cNvSpPr>
            <a:spLocks noChangeArrowheads="1"/>
          </p:cNvSpPr>
          <p:nvPr/>
        </p:nvSpPr>
        <p:spPr bwMode="auto">
          <a:xfrm>
            <a:off x="1781175" y="2286000"/>
            <a:ext cx="5113338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984" name="Rectangle 32"/>
          <p:cNvSpPr>
            <a:spLocks noChangeArrowheads="1"/>
          </p:cNvSpPr>
          <p:nvPr/>
        </p:nvSpPr>
        <p:spPr bwMode="auto">
          <a:xfrm>
            <a:off x="6865938" y="2286000"/>
            <a:ext cx="28575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985" name="Line 33"/>
          <p:cNvSpPr>
            <a:spLocks noChangeShapeType="1"/>
          </p:cNvSpPr>
          <p:nvPr/>
        </p:nvSpPr>
        <p:spPr bwMode="auto">
          <a:xfrm>
            <a:off x="1752600" y="2286000"/>
            <a:ext cx="1588" cy="5080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6" name="Rectangle 34"/>
          <p:cNvSpPr>
            <a:spLocks noChangeArrowheads="1"/>
          </p:cNvSpPr>
          <p:nvPr/>
        </p:nvSpPr>
        <p:spPr bwMode="auto">
          <a:xfrm>
            <a:off x="1752600" y="2286000"/>
            <a:ext cx="28575" cy="508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987" name="Line 35"/>
          <p:cNvSpPr>
            <a:spLocks noChangeShapeType="1"/>
          </p:cNvSpPr>
          <p:nvPr/>
        </p:nvSpPr>
        <p:spPr bwMode="auto">
          <a:xfrm>
            <a:off x="4495800" y="2314575"/>
            <a:ext cx="1588" cy="4794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8" name="Rectangle 36"/>
          <p:cNvSpPr>
            <a:spLocks noChangeArrowheads="1"/>
          </p:cNvSpPr>
          <p:nvPr/>
        </p:nvSpPr>
        <p:spPr bwMode="auto">
          <a:xfrm>
            <a:off x="4495800" y="2314575"/>
            <a:ext cx="26988" cy="4794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989" name="Line 37"/>
          <p:cNvSpPr>
            <a:spLocks noChangeShapeType="1"/>
          </p:cNvSpPr>
          <p:nvPr/>
        </p:nvSpPr>
        <p:spPr bwMode="auto">
          <a:xfrm>
            <a:off x="1781175" y="2767013"/>
            <a:ext cx="51133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0" name="Rectangle 38"/>
          <p:cNvSpPr>
            <a:spLocks noChangeArrowheads="1"/>
          </p:cNvSpPr>
          <p:nvPr/>
        </p:nvSpPr>
        <p:spPr bwMode="auto">
          <a:xfrm>
            <a:off x="1781175" y="2767013"/>
            <a:ext cx="5113338" cy="269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991" name="Line 39"/>
          <p:cNvSpPr>
            <a:spLocks noChangeShapeType="1"/>
          </p:cNvSpPr>
          <p:nvPr/>
        </p:nvSpPr>
        <p:spPr bwMode="auto">
          <a:xfrm>
            <a:off x="6865938" y="2314575"/>
            <a:ext cx="1587" cy="4794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2" name="Rectangle 40"/>
          <p:cNvSpPr>
            <a:spLocks noChangeArrowheads="1"/>
          </p:cNvSpPr>
          <p:nvPr/>
        </p:nvSpPr>
        <p:spPr bwMode="auto">
          <a:xfrm>
            <a:off x="6865938" y="2314575"/>
            <a:ext cx="28575" cy="4794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993" name="Line 41"/>
          <p:cNvSpPr>
            <a:spLocks noChangeShapeType="1"/>
          </p:cNvSpPr>
          <p:nvPr/>
        </p:nvSpPr>
        <p:spPr bwMode="auto">
          <a:xfrm>
            <a:off x="1781175" y="3387725"/>
            <a:ext cx="511333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4" name="Rectangle 42"/>
          <p:cNvSpPr>
            <a:spLocks noChangeArrowheads="1"/>
          </p:cNvSpPr>
          <p:nvPr/>
        </p:nvSpPr>
        <p:spPr bwMode="auto">
          <a:xfrm>
            <a:off x="1781175" y="3387725"/>
            <a:ext cx="5113338" cy="285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995" name="Line 43"/>
          <p:cNvSpPr>
            <a:spLocks noChangeShapeType="1"/>
          </p:cNvSpPr>
          <p:nvPr/>
        </p:nvSpPr>
        <p:spPr bwMode="auto">
          <a:xfrm>
            <a:off x="1781175" y="4010025"/>
            <a:ext cx="511333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6" name="Rectangle 44"/>
          <p:cNvSpPr>
            <a:spLocks noChangeArrowheads="1"/>
          </p:cNvSpPr>
          <p:nvPr/>
        </p:nvSpPr>
        <p:spPr bwMode="auto">
          <a:xfrm>
            <a:off x="1781175" y="4010025"/>
            <a:ext cx="5113338" cy="269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997" name="Line 45"/>
          <p:cNvSpPr>
            <a:spLocks noChangeShapeType="1"/>
          </p:cNvSpPr>
          <p:nvPr/>
        </p:nvSpPr>
        <p:spPr bwMode="auto">
          <a:xfrm>
            <a:off x="1781175" y="4630738"/>
            <a:ext cx="511333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8" name="Rectangle 46"/>
          <p:cNvSpPr>
            <a:spLocks noChangeArrowheads="1"/>
          </p:cNvSpPr>
          <p:nvPr/>
        </p:nvSpPr>
        <p:spPr bwMode="auto">
          <a:xfrm>
            <a:off x="1781175" y="4630738"/>
            <a:ext cx="5113338" cy="285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0999" name="Line 47"/>
          <p:cNvSpPr>
            <a:spLocks noChangeShapeType="1"/>
          </p:cNvSpPr>
          <p:nvPr/>
        </p:nvSpPr>
        <p:spPr bwMode="auto">
          <a:xfrm>
            <a:off x="1781175" y="5253038"/>
            <a:ext cx="511333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0" name="Rectangle 48"/>
          <p:cNvSpPr>
            <a:spLocks noChangeArrowheads="1"/>
          </p:cNvSpPr>
          <p:nvPr/>
        </p:nvSpPr>
        <p:spPr bwMode="auto">
          <a:xfrm>
            <a:off x="1781175" y="5253038"/>
            <a:ext cx="5113338" cy="269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1001" name="Line 49"/>
          <p:cNvSpPr>
            <a:spLocks noChangeShapeType="1"/>
          </p:cNvSpPr>
          <p:nvPr/>
        </p:nvSpPr>
        <p:spPr bwMode="auto">
          <a:xfrm>
            <a:off x="1752600" y="2794000"/>
            <a:ext cx="1588" cy="310832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2" name="Rectangle 50"/>
          <p:cNvSpPr>
            <a:spLocks noChangeArrowheads="1"/>
          </p:cNvSpPr>
          <p:nvPr/>
        </p:nvSpPr>
        <p:spPr bwMode="auto">
          <a:xfrm>
            <a:off x="1752600" y="2794000"/>
            <a:ext cx="28575" cy="31083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1003" name="Line 51"/>
          <p:cNvSpPr>
            <a:spLocks noChangeShapeType="1"/>
          </p:cNvSpPr>
          <p:nvPr/>
        </p:nvSpPr>
        <p:spPr bwMode="auto">
          <a:xfrm>
            <a:off x="4495800" y="2794000"/>
            <a:ext cx="1588" cy="310832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4" name="Rectangle 52"/>
          <p:cNvSpPr>
            <a:spLocks noChangeArrowheads="1"/>
          </p:cNvSpPr>
          <p:nvPr/>
        </p:nvSpPr>
        <p:spPr bwMode="auto">
          <a:xfrm>
            <a:off x="4495800" y="2794000"/>
            <a:ext cx="26988" cy="31083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1005" name="Line 53"/>
          <p:cNvSpPr>
            <a:spLocks noChangeShapeType="1"/>
          </p:cNvSpPr>
          <p:nvPr/>
        </p:nvSpPr>
        <p:spPr bwMode="auto">
          <a:xfrm>
            <a:off x="1781175" y="5873750"/>
            <a:ext cx="511333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6" name="Rectangle 54"/>
          <p:cNvSpPr>
            <a:spLocks noChangeArrowheads="1"/>
          </p:cNvSpPr>
          <p:nvPr/>
        </p:nvSpPr>
        <p:spPr bwMode="auto">
          <a:xfrm>
            <a:off x="1781175" y="5873750"/>
            <a:ext cx="5113338" cy="285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1007" name="Line 55"/>
          <p:cNvSpPr>
            <a:spLocks noChangeShapeType="1"/>
          </p:cNvSpPr>
          <p:nvPr/>
        </p:nvSpPr>
        <p:spPr bwMode="auto">
          <a:xfrm>
            <a:off x="6865938" y="2794000"/>
            <a:ext cx="1587" cy="310832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8" name="Rectangle 56"/>
          <p:cNvSpPr>
            <a:spLocks noChangeArrowheads="1"/>
          </p:cNvSpPr>
          <p:nvPr/>
        </p:nvSpPr>
        <p:spPr bwMode="auto">
          <a:xfrm>
            <a:off x="6865938" y="2794000"/>
            <a:ext cx="28575" cy="31083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1009" name="Line 57"/>
          <p:cNvSpPr>
            <a:spLocks noChangeShapeType="1"/>
          </p:cNvSpPr>
          <p:nvPr/>
        </p:nvSpPr>
        <p:spPr bwMode="auto">
          <a:xfrm>
            <a:off x="1752600" y="5902325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0" name="Rectangle 58"/>
          <p:cNvSpPr>
            <a:spLocks noChangeArrowheads="1"/>
          </p:cNvSpPr>
          <p:nvPr/>
        </p:nvSpPr>
        <p:spPr bwMode="auto">
          <a:xfrm>
            <a:off x="1752600" y="5902325"/>
            <a:ext cx="28575" cy="285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1011" name="Line 59"/>
          <p:cNvSpPr>
            <a:spLocks noChangeShapeType="1"/>
          </p:cNvSpPr>
          <p:nvPr/>
        </p:nvSpPr>
        <p:spPr bwMode="auto">
          <a:xfrm>
            <a:off x="4578350" y="5902325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2" name="Rectangle 60"/>
          <p:cNvSpPr>
            <a:spLocks noChangeArrowheads="1"/>
          </p:cNvSpPr>
          <p:nvPr/>
        </p:nvSpPr>
        <p:spPr bwMode="auto">
          <a:xfrm>
            <a:off x="4578350" y="5902325"/>
            <a:ext cx="26988" cy="285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1013" name="Line 61"/>
          <p:cNvSpPr>
            <a:spLocks noChangeShapeType="1"/>
          </p:cNvSpPr>
          <p:nvPr/>
        </p:nvSpPr>
        <p:spPr bwMode="auto">
          <a:xfrm>
            <a:off x="6865938" y="5902325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4" name="Rectangle 62"/>
          <p:cNvSpPr>
            <a:spLocks noChangeArrowheads="1"/>
          </p:cNvSpPr>
          <p:nvPr/>
        </p:nvSpPr>
        <p:spPr bwMode="auto">
          <a:xfrm>
            <a:off x="6865938" y="5902325"/>
            <a:ext cx="28575" cy="285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1015" name="Line 63"/>
          <p:cNvSpPr>
            <a:spLocks noChangeShapeType="1"/>
          </p:cNvSpPr>
          <p:nvPr/>
        </p:nvSpPr>
        <p:spPr bwMode="auto">
          <a:xfrm>
            <a:off x="6894513" y="2286000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6" name="Rectangle 64"/>
          <p:cNvSpPr>
            <a:spLocks noChangeArrowheads="1"/>
          </p:cNvSpPr>
          <p:nvPr/>
        </p:nvSpPr>
        <p:spPr bwMode="auto">
          <a:xfrm>
            <a:off x="6894513" y="2286000"/>
            <a:ext cx="28575" cy="285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1017" name="Line 65"/>
          <p:cNvSpPr>
            <a:spLocks noChangeShapeType="1"/>
          </p:cNvSpPr>
          <p:nvPr/>
        </p:nvSpPr>
        <p:spPr bwMode="auto">
          <a:xfrm>
            <a:off x="6894513" y="2767013"/>
            <a:ext cx="1587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8" name="Rectangle 66"/>
          <p:cNvSpPr>
            <a:spLocks noChangeArrowheads="1"/>
          </p:cNvSpPr>
          <p:nvPr/>
        </p:nvSpPr>
        <p:spPr bwMode="auto">
          <a:xfrm>
            <a:off x="6894513" y="2767013"/>
            <a:ext cx="28575" cy="269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1019" name="Line 67"/>
          <p:cNvSpPr>
            <a:spLocks noChangeShapeType="1"/>
          </p:cNvSpPr>
          <p:nvPr/>
        </p:nvSpPr>
        <p:spPr bwMode="auto">
          <a:xfrm>
            <a:off x="6894513" y="3387725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0" name="Rectangle 68"/>
          <p:cNvSpPr>
            <a:spLocks noChangeArrowheads="1"/>
          </p:cNvSpPr>
          <p:nvPr/>
        </p:nvSpPr>
        <p:spPr bwMode="auto">
          <a:xfrm>
            <a:off x="6894513" y="3387725"/>
            <a:ext cx="28575" cy="285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1021" name="Line 69"/>
          <p:cNvSpPr>
            <a:spLocks noChangeShapeType="1"/>
          </p:cNvSpPr>
          <p:nvPr/>
        </p:nvSpPr>
        <p:spPr bwMode="auto">
          <a:xfrm>
            <a:off x="6894513" y="4010025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2" name="Rectangle 70"/>
          <p:cNvSpPr>
            <a:spLocks noChangeArrowheads="1"/>
          </p:cNvSpPr>
          <p:nvPr/>
        </p:nvSpPr>
        <p:spPr bwMode="auto">
          <a:xfrm>
            <a:off x="6894513" y="4010025"/>
            <a:ext cx="28575" cy="269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1023" name="Line 71"/>
          <p:cNvSpPr>
            <a:spLocks noChangeShapeType="1"/>
          </p:cNvSpPr>
          <p:nvPr/>
        </p:nvSpPr>
        <p:spPr bwMode="auto">
          <a:xfrm>
            <a:off x="6894513" y="4630738"/>
            <a:ext cx="1587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4" name="Rectangle 72"/>
          <p:cNvSpPr>
            <a:spLocks noChangeArrowheads="1"/>
          </p:cNvSpPr>
          <p:nvPr/>
        </p:nvSpPr>
        <p:spPr bwMode="auto">
          <a:xfrm>
            <a:off x="6894513" y="4630738"/>
            <a:ext cx="28575" cy="285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1025" name="Line 73"/>
          <p:cNvSpPr>
            <a:spLocks noChangeShapeType="1"/>
          </p:cNvSpPr>
          <p:nvPr/>
        </p:nvSpPr>
        <p:spPr bwMode="auto">
          <a:xfrm>
            <a:off x="6894513" y="5253038"/>
            <a:ext cx="1587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6" name="Rectangle 74"/>
          <p:cNvSpPr>
            <a:spLocks noChangeArrowheads="1"/>
          </p:cNvSpPr>
          <p:nvPr/>
        </p:nvSpPr>
        <p:spPr bwMode="auto">
          <a:xfrm>
            <a:off x="6894513" y="5253038"/>
            <a:ext cx="28575" cy="2698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1027" name="Line 75"/>
          <p:cNvSpPr>
            <a:spLocks noChangeShapeType="1"/>
          </p:cNvSpPr>
          <p:nvPr/>
        </p:nvSpPr>
        <p:spPr bwMode="auto">
          <a:xfrm>
            <a:off x="6894513" y="5873750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8" name="Rectangle 76"/>
          <p:cNvSpPr>
            <a:spLocks noChangeArrowheads="1"/>
          </p:cNvSpPr>
          <p:nvPr/>
        </p:nvSpPr>
        <p:spPr bwMode="auto">
          <a:xfrm>
            <a:off x="6894513" y="5873750"/>
            <a:ext cx="28575" cy="285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pSp>
        <p:nvGrpSpPr>
          <p:cNvPr id="41029" name="Group 4"/>
          <p:cNvGrpSpPr>
            <a:grpSpLocks/>
          </p:cNvGrpSpPr>
          <p:nvPr/>
        </p:nvGrpSpPr>
        <p:grpSpPr bwMode="auto">
          <a:xfrm>
            <a:off x="1752600" y="1828800"/>
            <a:ext cx="3886200" cy="457200"/>
            <a:chOff x="1104" y="1152"/>
            <a:chExt cx="2496" cy="288"/>
          </a:xfrm>
        </p:grpSpPr>
        <p:sp>
          <p:nvSpPr>
            <p:cNvPr id="41030" name="Line 5"/>
            <p:cNvSpPr>
              <a:spLocks noChangeShapeType="1"/>
            </p:cNvSpPr>
            <p:nvPr/>
          </p:nvSpPr>
          <p:spPr bwMode="auto">
            <a:xfrm flipV="1">
              <a:off x="1104" y="1296"/>
              <a:ext cx="144" cy="1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1" name="Line 6"/>
            <p:cNvSpPr>
              <a:spLocks noChangeShapeType="1"/>
            </p:cNvSpPr>
            <p:nvPr/>
          </p:nvSpPr>
          <p:spPr bwMode="auto">
            <a:xfrm flipH="1" flipV="1">
              <a:off x="2736" y="1296"/>
              <a:ext cx="144" cy="1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2" name="Line 7"/>
            <p:cNvSpPr>
              <a:spLocks noChangeShapeType="1"/>
            </p:cNvSpPr>
            <p:nvPr/>
          </p:nvSpPr>
          <p:spPr bwMode="auto">
            <a:xfrm>
              <a:off x="1248" y="1296"/>
              <a:ext cx="1488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3" name="Line 8"/>
            <p:cNvSpPr>
              <a:spLocks noChangeShapeType="1"/>
            </p:cNvSpPr>
            <p:nvPr/>
          </p:nvSpPr>
          <p:spPr bwMode="auto">
            <a:xfrm flipV="1">
              <a:off x="1920" y="1152"/>
              <a:ext cx="0" cy="1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4" name="Line 9"/>
            <p:cNvSpPr>
              <a:spLocks noChangeShapeType="1"/>
            </p:cNvSpPr>
            <p:nvPr/>
          </p:nvSpPr>
          <p:spPr bwMode="auto">
            <a:xfrm>
              <a:off x="1920" y="1152"/>
              <a:ext cx="1680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5" name="Line 10"/>
            <p:cNvSpPr>
              <a:spLocks noChangeShapeType="1"/>
            </p:cNvSpPr>
            <p:nvPr/>
          </p:nvSpPr>
          <p:spPr bwMode="auto">
            <a:xfrm>
              <a:off x="3600" y="1152"/>
              <a:ext cx="0" cy="28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Boyce-Codd Normal Form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Relasi 3NF umumnya adalah juga relasi BCNF.</a:t>
            </a:r>
          </a:p>
          <a:p>
            <a:pPr eaLnBrk="1" hangingPunct="1"/>
            <a:r>
              <a:rPr lang="en-US" altLang="en-US" smtClean="0"/>
              <a:t>Relasi 3NF TIDAK memenuhi BCNF jika:</a:t>
            </a:r>
          </a:p>
          <a:p>
            <a:pPr lvl="1" eaLnBrk="1" hangingPunct="1"/>
            <a:r>
              <a:rPr lang="en-US" altLang="en-US" smtClean="0"/>
              <a:t>Kandidat key dalam relasi adalah key gabungan (multi-atribut)</a:t>
            </a:r>
          </a:p>
          <a:p>
            <a:pPr lvl="1" eaLnBrk="1" hangingPunct="1"/>
            <a:r>
              <a:rPr lang="en-US" altLang="en-US" smtClean="0"/>
              <a:t>Ada lebih dari satu kandidat key dalam relasi</a:t>
            </a:r>
          </a:p>
          <a:p>
            <a:pPr lvl="1" eaLnBrk="1" hangingPunct="1"/>
            <a:r>
              <a:rPr lang="en-US" altLang="en-US" smtClean="0"/>
              <a:t>Key-key tidak disjoint: beberapa atribut dalam key-key tsb bernilai sama.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Relasi BCNF</a:t>
            </a:r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904875" y="1298575"/>
            <a:ext cx="5159375" cy="3460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012" name="Rectangle 6"/>
          <p:cNvSpPr>
            <a:spLocks noChangeArrowheads="1"/>
          </p:cNvSpPr>
          <p:nvPr/>
        </p:nvSpPr>
        <p:spPr bwMode="auto">
          <a:xfrm>
            <a:off x="914400" y="1317625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Kode Pasien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3013" name="Rectangle 7"/>
          <p:cNvSpPr>
            <a:spLocks noChangeArrowheads="1"/>
          </p:cNvSpPr>
          <p:nvPr/>
        </p:nvSpPr>
        <p:spPr bwMode="auto">
          <a:xfrm>
            <a:off x="2438400" y="1317625"/>
            <a:ext cx="1525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Nama Pasien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3014" name="Rectangle 8"/>
          <p:cNvSpPr>
            <a:spLocks noChangeArrowheads="1"/>
          </p:cNvSpPr>
          <p:nvPr/>
        </p:nvSpPr>
        <p:spPr bwMode="auto">
          <a:xfrm>
            <a:off x="1844675" y="1951038"/>
            <a:ext cx="565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1111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3015" name="Rectangle 9"/>
          <p:cNvSpPr>
            <a:spLocks noChangeArrowheads="1"/>
          </p:cNvSpPr>
          <p:nvPr/>
        </p:nvSpPr>
        <p:spPr bwMode="auto">
          <a:xfrm>
            <a:off x="2473325" y="1951038"/>
            <a:ext cx="1270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John White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3016" name="Rectangle 10"/>
          <p:cNvSpPr>
            <a:spLocks noChangeArrowheads="1"/>
          </p:cNvSpPr>
          <p:nvPr/>
        </p:nvSpPr>
        <p:spPr bwMode="auto">
          <a:xfrm>
            <a:off x="1844675" y="2584450"/>
            <a:ext cx="565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1234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3017" name="Rectangle 11"/>
          <p:cNvSpPr>
            <a:spLocks noChangeArrowheads="1"/>
          </p:cNvSpPr>
          <p:nvPr/>
        </p:nvSpPr>
        <p:spPr bwMode="auto">
          <a:xfrm>
            <a:off x="2471738" y="2584450"/>
            <a:ext cx="1311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Mary Jones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3018" name="Rectangle 12"/>
          <p:cNvSpPr>
            <a:spLocks noChangeArrowheads="1"/>
          </p:cNvSpPr>
          <p:nvPr/>
        </p:nvSpPr>
        <p:spPr bwMode="auto">
          <a:xfrm>
            <a:off x="1844675" y="3217863"/>
            <a:ext cx="565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2345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3019" name="Rectangle 13"/>
          <p:cNvSpPr>
            <a:spLocks noChangeArrowheads="1"/>
          </p:cNvSpPr>
          <p:nvPr/>
        </p:nvSpPr>
        <p:spPr bwMode="auto">
          <a:xfrm>
            <a:off x="2471738" y="2892425"/>
            <a:ext cx="946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Charles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3020" name="Rectangle 14"/>
          <p:cNvSpPr>
            <a:spLocks noChangeArrowheads="1"/>
          </p:cNvSpPr>
          <p:nvPr/>
        </p:nvSpPr>
        <p:spPr bwMode="auto">
          <a:xfrm>
            <a:off x="2468563" y="3217863"/>
            <a:ext cx="720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Brown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3021" name="Rectangle 15"/>
          <p:cNvSpPr>
            <a:spLocks noChangeArrowheads="1"/>
          </p:cNvSpPr>
          <p:nvPr/>
        </p:nvSpPr>
        <p:spPr bwMode="auto">
          <a:xfrm>
            <a:off x="1844675" y="3851275"/>
            <a:ext cx="565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4876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3022" name="Rectangle 16"/>
          <p:cNvSpPr>
            <a:spLocks noChangeArrowheads="1"/>
          </p:cNvSpPr>
          <p:nvPr/>
        </p:nvSpPr>
        <p:spPr bwMode="auto">
          <a:xfrm>
            <a:off x="2470150" y="3851275"/>
            <a:ext cx="1046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Hal Kane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3023" name="Rectangle 17"/>
          <p:cNvSpPr>
            <a:spLocks noChangeArrowheads="1"/>
          </p:cNvSpPr>
          <p:nvPr/>
        </p:nvSpPr>
        <p:spPr bwMode="auto">
          <a:xfrm>
            <a:off x="1844675" y="4465638"/>
            <a:ext cx="565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5123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3024" name="Rectangle 18"/>
          <p:cNvSpPr>
            <a:spLocks noChangeArrowheads="1"/>
          </p:cNvSpPr>
          <p:nvPr/>
        </p:nvSpPr>
        <p:spPr bwMode="auto">
          <a:xfrm>
            <a:off x="2474913" y="4465638"/>
            <a:ext cx="1384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Paul Kosher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3025" name="Rectangle 19"/>
          <p:cNvSpPr>
            <a:spLocks noChangeArrowheads="1"/>
          </p:cNvSpPr>
          <p:nvPr/>
        </p:nvSpPr>
        <p:spPr bwMode="auto">
          <a:xfrm>
            <a:off x="1844675" y="5099050"/>
            <a:ext cx="565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6845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3026" name="Rectangle 20"/>
          <p:cNvSpPr>
            <a:spLocks noChangeArrowheads="1"/>
          </p:cNvSpPr>
          <p:nvPr/>
        </p:nvSpPr>
        <p:spPr bwMode="auto">
          <a:xfrm>
            <a:off x="2466975" y="5099050"/>
            <a:ext cx="1130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Ann Hood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3027" name="Rectangle 21"/>
          <p:cNvSpPr>
            <a:spLocks noChangeArrowheads="1"/>
          </p:cNvSpPr>
          <p:nvPr/>
        </p:nvSpPr>
        <p:spPr bwMode="auto">
          <a:xfrm>
            <a:off x="904875" y="1984375"/>
            <a:ext cx="19050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028" name="Rectangle 22"/>
          <p:cNvSpPr>
            <a:spLocks noChangeArrowheads="1"/>
          </p:cNvSpPr>
          <p:nvPr/>
        </p:nvSpPr>
        <p:spPr bwMode="auto">
          <a:xfrm>
            <a:off x="2368550" y="1984375"/>
            <a:ext cx="19050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029" name="Rectangle 23"/>
          <p:cNvSpPr>
            <a:spLocks noChangeArrowheads="1"/>
          </p:cNvSpPr>
          <p:nvPr/>
        </p:nvSpPr>
        <p:spPr bwMode="auto">
          <a:xfrm>
            <a:off x="3965575" y="1984375"/>
            <a:ext cx="19050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030" name="Line 24"/>
          <p:cNvSpPr>
            <a:spLocks noChangeShapeType="1"/>
          </p:cNvSpPr>
          <p:nvPr/>
        </p:nvSpPr>
        <p:spPr bwMode="auto">
          <a:xfrm>
            <a:off x="904875" y="1298575"/>
            <a:ext cx="1588" cy="3460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1" name="Rectangle 25"/>
          <p:cNvSpPr>
            <a:spLocks noChangeArrowheads="1"/>
          </p:cNvSpPr>
          <p:nvPr/>
        </p:nvSpPr>
        <p:spPr bwMode="auto">
          <a:xfrm>
            <a:off x="904875" y="1298575"/>
            <a:ext cx="19050" cy="3460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032" name="Line 26"/>
          <p:cNvSpPr>
            <a:spLocks noChangeShapeType="1"/>
          </p:cNvSpPr>
          <p:nvPr/>
        </p:nvSpPr>
        <p:spPr bwMode="auto">
          <a:xfrm>
            <a:off x="2436813" y="1317625"/>
            <a:ext cx="1587" cy="327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3" name="Rectangle 27"/>
          <p:cNvSpPr>
            <a:spLocks noChangeArrowheads="1"/>
          </p:cNvSpPr>
          <p:nvPr/>
        </p:nvSpPr>
        <p:spPr bwMode="auto">
          <a:xfrm>
            <a:off x="2419350" y="1317625"/>
            <a:ext cx="19050" cy="3270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034" name="Line 28"/>
          <p:cNvSpPr>
            <a:spLocks noChangeShapeType="1"/>
          </p:cNvSpPr>
          <p:nvPr/>
        </p:nvSpPr>
        <p:spPr bwMode="auto">
          <a:xfrm>
            <a:off x="4037013" y="1317625"/>
            <a:ext cx="1587" cy="327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5" name="Rectangle 29"/>
          <p:cNvSpPr>
            <a:spLocks noChangeArrowheads="1"/>
          </p:cNvSpPr>
          <p:nvPr/>
        </p:nvSpPr>
        <p:spPr bwMode="auto">
          <a:xfrm>
            <a:off x="4019550" y="1317625"/>
            <a:ext cx="19050" cy="3270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036" name="Line 30"/>
          <p:cNvSpPr>
            <a:spLocks noChangeShapeType="1"/>
          </p:cNvSpPr>
          <p:nvPr/>
        </p:nvSpPr>
        <p:spPr bwMode="auto">
          <a:xfrm>
            <a:off x="904875" y="1644650"/>
            <a:ext cx="1588" cy="378142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7" name="Rectangle 31"/>
          <p:cNvSpPr>
            <a:spLocks noChangeArrowheads="1"/>
          </p:cNvSpPr>
          <p:nvPr/>
        </p:nvSpPr>
        <p:spPr bwMode="auto">
          <a:xfrm>
            <a:off x="904875" y="1644650"/>
            <a:ext cx="19050" cy="37814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038" name="Line 32"/>
          <p:cNvSpPr>
            <a:spLocks noChangeShapeType="1"/>
          </p:cNvSpPr>
          <p:nvPr/>
        </p:nvSpPr>
        <p:spPr bwMode="auto">
          <a:xfrm>
            <a:off x="2436813" y="1644650"/>
            <a:ext cx="1587" cy="378142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9" name="Rectangle 33"/>
          <p:cNvSpPr>
            <a:spLocks noChangeArrowheads="1"/>
          </p:cNvSpPr>
          <p:nvPr/>
        </p:nvSpPr>
        <p:spPr bwMode="auto">
          <a:xfrm>
            <a:off x="2419350" y="1644650"/>
            <a:ext cx="19050" cy="37814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040" name="Line 34"/>
          <p:cNvSpPr>
            <a:spLocks noChangeShapeType="1"/>
          </p:cNvSpPr>
          <p:nvPr/>
        </p:nvSpPr>
        <p:spPr bwMode="auto">
          <a:xfrm>
            <a:off x="4037013" y="1644650"/>
            <a:ext cx="1587" cy="378142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1" name="Rectangle 35"/>
          <p:cNvSpPr>
            <a:spLocks noChangeArrowheads="1"/>
          </p:cNvSpPr>
          <p:nvPr/>
        </p:nvSpPr>
        <p:spPr bwMode="auto">
          <a:xfrm>
            <a:off x="4019550" y="1644650"/>
            <a:ext cx="19050" cy="37814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042" name="Line 36"/>
          <p:cNvSpPr>
            <a:spLocks noChangeShapeType="1"/>
          </p:cNvSpPr>
          <p:nvPr/>
        </p:nvSpPr>
        <p:spPr bwMode="auto">
          <a:xfrm>
            <a:off x="904875" y="5426075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3" name="Rectangle 37"/>
          <p:cNvSpPr>
            <a:spLocks noChangeArrowheads="1"/>
          </p:cNvSpPr>
          <p:nvPr/>
        </p:nvSpPr>
        <p:spPr bwMode="auto">
          <a:xfrm>
            <a:off x="904875" y="5426075"/>
            <a:ext cx="19050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044" name="Line 38"/>
          <p:cNvSpPr>
            <a:spLocks noChangeShapeType="1"/>
          </p:cNvSpPr>
          <p:nvPr/>
        </p:nvSpPr>
        <p:spPr bwMode="auto">
          <a:xfrm>
            <a:off x="2368550" y="5426075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5" name="Rectangle 39"/>
          <p:cNvSpPr>
            <a:spLocks noChangeArrowheads="1"/>
          </p:cNvSpPr>
          <p:nvPr/>
        </p:nvSpPr>
        <p:spPr bwMode="auto">
          <a:xfrm>
            <a:off x="2368550" y="5426075"/>
            <a:ext cx="19050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046" name="Line 40"/>
          <p:cNvSpPr>
            <a:spLocks noChangeShapeType="1"/>
          </p:cNvSpPr>
          <p:nvPr/>
        </p:nvSpPr>
        <p:spPr bwMode="auto">
          <a:xfrm>
            <a:off x="3965575" y="5426075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7" name="Rectangle 41"/>
          <p:cNvSpPr>
            <a:spLocks noChangeArrowheads="1"/>
          </p:cNvSpPr>
          <p:nvPr/>
        </p:nvSpPr>
        <p:spPr bwMode="auto">
          <a:xfrm>
            <a:off x="3965575" y="5426075"/>
            <a:ext cx="19050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048" name="Line 42"/>
          <p:cNvSpPr>
            <a:spLocks noChangeShapeType="1"/>
          </p:cNvSpPr>
          <p:nvPr/>
        </p:nvSpPr>
        <p:spPr bwMode="auto">
          <a:xfrm>
            <a:off x="923925" y="1298575"/>
            <a:ext cx="30607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9" name="Rectangle 43"/>
          <p:cNvSpPr>
            <a:spLocks noChangeArrowheads="1"/>
          </p:cNvSpPr>
          <p:nvPr/>
        </p:nvSpPr>
        <p:spPr bwMode="auto">
          <a:xfrm>
            <a:off x="923925" y="1298575"/>
            <a:ext cx="3079750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050" name="Line 44"/>
          <p:cNvSpPr>
            <a:spLocks noChangeShapeType="1"/>
          </p:cNvSpPr>
          <p:nvPr/>
        </p:nvSpPr>
        <p:spPr bwMode="auto">
          <a:xfrm>
            <a:off x="923925" y="1625600"/>
            <a:ext cx="30607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1" name="Rectangle 45"/>
          <p:cNvSpPr>
            <a:spLocks noChangeArrowheads="1"/>
          </p:cNvSpPr>
          <p:nvPr/>
        </p:nvSpPr>
        <p:spPr bwMode="auto">
          <a:xfrm>
            <a:off x="923925" y="1625600"/>
            <a:ext cx="3079750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052" name="Line 46"/>
          <p:cNvSpPr>
            <a:spLocks noChangeShapeType="1"/>
          </p:cNvSpPr>
          <p:nvPr/>
        </p:nvSpPr>
        <p:spPr bwMode="auto">
          <a:xfrm>
            <a:off x="923925" y="2259013"/>
            <a:ext cx="3060700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3" name="Rectangle 47"/>
          <p:cNvSpPr>
            <a:spLocks noChangeArrowheads="1"/>
          </p:cNvSpPr>
          <p:nvPr/>
        </p:nvSpPr>
        <p:spPr bwMode="auto">
          <a:xfrm>
            <a:off x="923925" y="2259013"/>
            <a:ext cx="3079750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054" name="Line 48"/>
          <p:cNvSpPr>
            <a:spLocks noChangeShapeType="1"/>
          </p:cNvSpPr>
          <p:nvPr/>
        </p:nvSpPr>
        <p:spPr bwMode="auto">
          <a:xfrm>
            <a:off x="923925" y="2892425"/>
            <a:ext cx="3060700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5" name="Rectangle 49"/>
          <p:cNvSpPr>
            <a:spLocks noChangeArrowheads="1"/>
          </p:cNvSpPr>
          <p:nvPr/>
        </p:nvSpPr>
        <p:spPr bwMode="auto">
          <a:xfrm>
            <a:off x="923925" y="2892425"/>
            <a:ext cx="3079750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056" name="Line 50"/>
          <p:cNvSpPr>
            <a:spLocks noChangeShapeType="1"/>
          </p:cNvSpPr>
          <p:nvPr/>
        </p:nvSpPr>
        <p:spPr bwMode="auto">
          <a:xfrm>
            <a:off x="923925" y="3525838"/>
            <a:ext cx="3060700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7" name="Rectangle 51"/>
          <p:cNvSpPr>
            <a:spLocks noChangeArrowheads="1"/>
          </p:cNvSpPr>
          <p:nvPr/>
        </p:nvSpPr>
        <p:spPr bwMode="auto">
          <a:xfrm>
            <a:off x="923925" y="3525838"/>
            <a:ext cx="3079750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058" name="Line 52"/>
          <p:cNvSpPr>
            <a:spLocks noChangeShapeType="1"/>
          </p:cNvSpPr>
          <p:nvPr/>
        </p:nvSpPr>
        <p:spPr bwMode="auto">
          <a:xfrm>
            <a:off x="923925" y="4159250"/>
            <a:ext cx="3060700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9" name="Rectangle 53"/>
          <p:cNvSpPr>
            <a:spLocks noChangeArrowheads="1"/>
          </p:cNvSpPr>
          <p:nvPr/>
        </p:nvSpPr>
        <p:spPr bwMode="auto">
          <a:xfrm>
            <a:off x="923925" y="4159250"/>
            <a:ext cx="3079750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060" name="Line 54"/>
          <p:cNvSpPr>
            <a:spLocks noChangeShapeType="1"/>
          </p:cNvSpPr>
          <p:nvPr/>
        </p:nvSpPr>
        <p:spPr bwMode="auto">
          <a:xfrm>
            <a:off x="923925" y="4773613"/>
            <a:ext cx="3060700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1" name="Rectangle 55"/>
          <p:cNvSpPr>
            <a:spLocks noChangeArrowheads="1"/>
          </p:cNvSpPr>
          <p:nvPr/>
        </p:nvSpPr>
        <p:spPr bwMode="auto">
          <a:xfrm>
            <a:off x="923925" y="4773613"/>
            <a:ext cx="3079750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062" name="Line 56"/>
          <p:cNvSpPr>
            <a:spLocks noChangeShapeType="1"/>
          </p:cNvSpPr>
          <p:nvPr/>
        </p:nvSpPr>
        <p:spPr bwMode="auto">
          <a:xfrm>
            <a:off x="923925" y="5407025"/>
            <a:ext cx="3060700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3" name="Rectangle 57"/>
          <p:cNvSpPr>
            <a:spLocks noChangeArrowheads="1"/>
          </p:cNvSpPr>
          <p:nvPr/>
        </p:nvSpPr>
        <p:spPr bwMode="auto">
          <a:xfrm>
            <a:off x="923925" y="5407025"/>
            <a:ext cx="3079750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064" name="Rectangle 58"/>
          <p:cNvSpPr>
            <a:spLocks noChangeArrowheads="1"/>
          </p:cNvSpPr>
          <p:nvPr/>
        </p:nvSpPr>
        <p:spPr bwMode="auto">
          <a:xfrm>
            <a:off x="4927600" y="1295400"/>
            <a:ext cx="3225800" cy="3460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065" name="Rectangle 59"/>
          <p:cNvSpPr>
            <a:spLocks noChangeArrowheads="1"/>
          </p:cNvSpPr>
          <p:nvPr/>
        </p:nvSpPr>
        <p:spPr bwMode="auto">
          <a:xfrm>
            <a:off x="4806950" y="1314450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Kode Pasien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3066" name="Rectangle 60"/>
          <p:cNvSpPr>
            <a:spLocks noChangeArrowheads="1"/>
          </p:cNvSpPr>
          <p:nvPr/>
        </p:nvSpPr>
        <p:spPr bwMode="auto">
          <a:xfrm>
            <a:off x="6400800" y="1314450"/>
            <a:ext cx="1638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Alamat Pasien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3067" name="Rectangle 61"/>
          <p:cNvSpPr>
            <a:spLocks noChangeArrowheads="1"/>
          </p:cNvSpPr>
          <p:nvPr/>
        </p:nvSpPr>
        <p:spPr bwMode="auto">
          <a:xfrm>
            <a:off x="5638800" y="1947863"/>
            <a:ext cx="565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1111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3068" name="Rectangle 62"/>
          <p:cNvSpPr>
            <a:spLocks noChangeArrowheads="1"/>
          </p:cNvSpPr>
          <p:nvPr/>
        </p:nvSpPr>
        <p:spPr bwMode="auto">
          <a:xfrm>
            <a:off x="6289675" y="1622425"/>
            <a:ext cx="1890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15 New St. New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3069" name="Rectangle 63"/>
          <p:cNvSpPr>
            <a:spLocks noChangeArrowheads="1"/>
          </p:cNvSpPr>
          <p:nvPr/>
        </p:nvSpPr>
        <p:spPr bwMode="auto">
          <a:xfrm>
            <a:off x="6375400" y="1947863"/>
            <a:ext cx="101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York, NY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3070" name="Rectangle 64"/>
          <p:cNvSpPr>
            <a:spLocks noChangeArrowheads="1"/>
          </p:cNvSpPr>
          <p:nvPr/>
        </p:nvSpPr>
        <p:spPr bwMode="auto">
          <a:xfrm>
            <a:off x="5562600" y="2581275"/>
            <a:ext cx="565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1234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3071" name="Rectangle 65"/>
          <p:cNvSpPr>
            <a:spLocks noChangeArrowheads="1"/>
          </p:cNvSpPr>
          <p:nvPr/>
        </p:nvSpPr>
        <p:spPr bwMode="auto">
          <a:xfrm>
            <a:off x="6288088" y="2255838"/>
            <a:ext cx="1944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10 Main St. Rye,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3072" name="Rectangle 66"/>
          <p:cNvSpPr>
            <a:spLocks noChangeArrowheads="1"/>
          </p:cNvSpPr>
          <p:nvPr/>
        </p:nvSpPr>
        <p:spPr bwMode="auto">
          <a:xfrm>
            <a:off x="6350000" y="2581275"/>
            <a:ext cx="354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NY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3073" name="Rectangle 67"/>
          <p:cNvSpPr>
            <a:spLocks noChangeArrowheads="1"/>
          </p:cNvSpPr>
          <p:nvPr/>
        </p:nvSpPr>
        <p:spPr bwMode="auto">
          <a:xfrm>
            <a:off x="5562600" y="3214688"/>
            <a:ext cx="565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2345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3074" name="Rectangle 68"/>
          <p:cNvSpPr>
            <a:spLocks noChangeArrowheads="1"/>
          </p:cNvSpPr>
          <p:nvPr/>
        </p:nvSpPr>
        <p:spPr bwMode="auto">
          <a:xfrm>
            <a:off x="6286500" y="2889250"/>
            <a:ext cx="1779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Dogwood Lane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3075" name="Rectangle 69"/>
          <p:cNvSpPr>
            <a:spLocks noChangeArrowheads="1"/>
          </p:cNvSpPr>
          <p:nvPr/>
        </p:nvSpPr>
        <p:spPr bwMode="auto">
          <a:xfrm>
            <a:off x="6345238" y="3214688"/>
            <a:ext cx="145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Harrison, NY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3076" name="Rectangle 70"/>
          <p:cNvSpPr>
            <a:spLocks noChangeArrowheads="1"/>
          </p:cNvSpPr>
          <p:nvPr/>
        </p:nvSpPr>
        <p:spPr bwMode="auto">
          <a:xfrm>
            <a:off x="5562600" y="3848100"/>
            <a:ext cx="565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4876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3077" name="Rectangle 71"/>
          <p:cNvSpPr>
            <a:spLocks noChangeArrowheads="1"/>
          </p:cNvSpPr>
          <p:nvPr/>
        </p:nvSpPr>
        <p:spPr bwMode="auto">
          <a:xfrm>
            <a:off x="6297613" y="3522663"/>
            <a:ext cx="1790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55 Boston Post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3078" name="Rectangle 72"/>
          <p:cNvSpPr>
            <a:spLocks noChangeArrowheads="1"/>
          </p:cNvSpPr>
          <p:nvPr/>
        </p:nvSpPr>
        <p:spPr bwMode="auto">
          <a:xfrm>
            <a:off x="6337300" y="3848100"/>
            <a:ext cx="1776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Road, Chester,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3079" name="Rectangle 73"/>
          <p:cNvSpPr>
            <a:spLocks noChangeArrowheads="1"/>
          </p:cNvSpPr>
          <p:nvPr/>
        </p:nvSpPr>
        <p:spPr bwMode="auto">
          <a:xfrm>
            <a:off x="5562600" y="4462463"/>
            <a:ext cx="565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5123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3080" name="Rectangle 74"/>
          <p:cNvSpPr>
            <a:spLocks noChangeArrowheads="1"/>
          </p:cNvSpPr>
          <p:nvPr/>
        </p:nvSpPr>
        <p:spPr bwMode="auto">
          <a:xfrm>
            <a:off x="6294438" y="4137025"/>
            <a:ext cx="1370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Blind Brook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3081" name="Rectangle 75"/>
          <p:cNvSpPr>
            <a:spLocks noChangeArrowheads="1"/>
          </p:cNvSpPr>
          <p:nvPr/>
        </p:nvSpPr>
        <p:spPr bwMode="auto">
          <a:xfrm>
            <a:off x="6283325" y="4462463"/>
            <a:ext cx="1890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Mamaroneck,NY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3082" name="Rectangle 76"/>
          <p:cNvSpPr>
            <a:spLocks noChangeArrowheads="1"/>
          </p:cNvSpPr>
          <p:nvPr/>
        </p:nvSpPr>
        <p:spPr bwMode="auto">
          <a:xfrm>
            <a:off x="5562600" y="5095875"/>
            <a:ext cx="565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6845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3083" name="Rectangle 77"/>
          <p:cNvSpPr>
            <a:spLocks noChangeArrowheads="1"/>
          </p:cNvSpPr>
          <p:nvPr/>
        </p:nvSpPr>
        <p:spPr bwMode="auto">
          <a:xfrm>
            <a:off x="6289675" y="4770438"/>
            <a:ext cx="1398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Hilton Road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3084" name="Rectangle 78"/>
          <p:cNvSpPr>
            <a:spLocks noChangeArrowheads="1"/>
          </p:cNvSpPr>
          <p:nvPr/>
        </p:nvSpPr>
        <p:spPr bwMode="auto">
          <a:xfrm>
            <a:off x="6308725" y="5095875"/>
            <a:ext cx="1692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solidFill>
                  <a:srgbClr val="000000"/>
                </a:solidFill>
                <a:latin typeface="Arial" panose="020B0604020202020204" pitchFamily="34" charset="0"/>
              </a:rPr>
              <a:t>Larchmont, NY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43085" name="Rectangle 79"/>
          <p:cNvSpPr>
            <a:spLocks noChangeArrowheads="1"/>
          </p:cNvSpPr>
          <p:nvPr/>
        </p:nvSpPr>
        <p:spPr bwMode="auto">
          <a:xfrm>
            <a:off x="4953000" y="1981200"/>
            <a:ext cx="17463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086" name="Rectangle 80"/>
          <p:cNvSpPr>
            <a:spLocks noChangeArrowheads="1"/>
          </p:cNvSpPr>
          <p:nvPr/>
        </p:nvSpPr>
        <p:spPr bwMode="auto">
          <a:xfrm>
            <a:off x="6246813" y="1981200"/>
            <a:ext cx="17462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087" name="Line 81"/>
          <p:cNvSpPr>
            <a:spLocks noChangeShapeType="1"/>
          </p:cNvSpPr>
          <p:nvPr/>
        </p:nvSpPr>
        <p:spPr bwMode="auto">
          <a:xfrm>
            <a:off x="4800600" y="1295400"/>
            <a:ext cx="33020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88" name="Rectangle 82"/>
          <p:cNvSpPr>
            <a:spLocks noChangeArrowheads="1"/>
          </p:cNvSpPr>
          <p:nvPr/>
        </p:nvSpPr>
        <p:spPr bwMode="auto">
          <a:xfrm>
            <a:off x="4800600" y="1295400"/>
            <a:ext cx="3132138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089" name="Rectangle 83"/>
          <p:cNvSpPr>
            <a:spLocks noChangeArrowheads="1"/>
          </p:cNvSpPr>
          <p:nvPr/>
        </p:nvSpPr>
        <p:spPr bwMode="auto">
          <a:xfrm>
            <a:off x="8085138" y="1981200"/>
            <a:ext cx="17462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090" name="Line 84"/>
          <p:cNvSpPr>
            <a:spLocks noChangeShapeType="1"/>
          </p:cNvSpPr>
          <p:nvPr/>
        </p:nvSpPr>
        <p:spPr bwMode="auto">
          <a:xfrm>
            <a:off x="4800600" y="1295400"/>
            <a:ext cx="1588" cy="3460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1" name="Rectangle 85"/>
          <p:cNvSpPr>
            <a:spLocks noChangeArrowheads="1"/>
          </p:cNvSpPr>
          <p:nvPr/>
        </p:nvSpPr>
        <p:spPr bwMode="auto">
          <a:xfrm>
            <a:off x="4800600" y="1295400"/>
            <a:ext cx="17463" cy="3460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092" name="Line 86"/>
          <p:cNvSpPr>
            <a:spLocks noChangeShapeType="1"/>
          </p:cNvSpPr>
          <p:nvPr/>
        </p:nvSpPr>
        <p:spPr bwMode="auto">
          <a:xfrm>
            <a:off x="6246813" y="1314450"/>
            <a:ext cx="1587" cy="327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3" name="Rectangle 87"/>
          <p:cNvSpPr>
            <a:spLocks noChangeArrowheads="1"/>
          </p:cNvSpPr>
          <p:nvPr/>
        </p:nvSpPr>
        <p:spPr bwMode="auto">
          <a:xfrm>
            <a:off x="6246813" y="1314450"/>
            <a:ext cx="17462" cy="3270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094" name="Line 88"/>
          <p:cNvSpPr>
            <a:spLocks noChangeShapeType="1"/>
          </p:cNvSpPr>
          <p:nvPr/>
        </p:nvSpPr>
        <p:spPr bwMode="auto">
          <a:xfrm>
            <a:off x="4970463" y="1622425"/>
            <a:ext cx="31321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5" name="Rectangle 89"/>
          <p:cNvSpPr>
            <a:spLocks noChangeArrowheads="1"/>
          </p:cNvSpPr>
          <p:nvPr/>
        </p:nvSpPr>
        <p:spPr bwMode="auto">
          <a:xfrm>
            <a:off x="4800600" y="1622425"/>
            <a:ext cx="3132138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096" name="Line 90"/>
          <p:cNvSpPr>
            <a:spLocks noChangeShapeType="1"/>
          </p:cNvSpPr>
          <p:nvPr/>
        </p:nvSpPr>
        <p:spPr bwMode="auto">
          <a:xfrm>
            <a:off x="8151813" y="1314450"/>
            <a:ext cx="1587" cy="3270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7" name="Rectangle 91"/>
          <p:cNvSpPr>
            <a:spLocks noChangeArrowheads="1"/>
          </p:cNvSpPr>
          <p:nvPr/>
        </p:nvSpPr>
        <p:spPr bwMode="auto">
          <a:xfrm>
            <a:off x="8135938" y="1314450"/>
            <a:ext cx="17462" cy="3270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098" name="Line 92"/>
          <p:cNvSpPr>
            <a:spLocks noChangeShapeType="1"/>
          </p:cNvSpPr>
          <p:nvPr/>
        </p:nvSpPr>
        <p:spPr bwMode="auto">
          <a:xfrm>
            <a:off x="5021263" y="2255838"/>
            <a:ext cx="3132137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99" name="Rectangle 93"/>
          <p:cNvSpPr>
            <a:spLocks noChangeArrowheads="1"/>
          </p:cNvSpPr>
          <p:nvPr/>
        </p:nvSpPr>
        <p:spPr bwMode="auto">
          <a:xfrm>
            <a:off x="4800600" y="2266950"/>
            <a:ext cx="3132138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100" name="Line 94"/>
          <p:cNvSpPr>
            <a:spLocks noChangeShapeType="1"/>
          </p:cNvSpPr>
          <p:nvPr/>
        </p:nvSpPr>
        <p:spPr bwMode="auto">
          <a:xfrm>
            <a:off x="4970463" y="2889250"/>
            <a:ext cx="313213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01" name="Rectangle 95"/>
          <p:cNvSpPr>
            <a:spLocks noChangeArrowheads="1"/>
          </p:cNvSpPr>
          <p:nvPr/>
        </p:nvSpPr>
        <p:spPr bwMode="auto">
          <a:xfrm>
            <a:off x="4800600" y="2889250"/>
            <a:ext cx="3132138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102" name="Line 96"/>
          <p:cNvSpPr>
            <a:spLocks noChangeShapeType="1"/>
          </p:cNvSpPr>
          <p:nvPr/>
        </p:nvSpPr>
        <p:spPr bwMode="auto">
          <a:xfrm>
            <a:off x="4970463" y="3522663"/>
            <a:ext cx="3132137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03" name="Rectangle 97"/>
          <p:cNvSpPr>
            <a:spLocks noChangeArrowheads="1"/>
          </p:cNvSpPr>
          <p:nvPr/>
        </p:nvSpPr>
        <p:spPr bwMode="auto">
          <a:xfrm>
            <a:off x="4800600" y="3522663"/>
            <a:ext cx="3132138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104" name="Line 98"/>
          <p:cNvSpPr>
            <a:spLocks noChangeShapeType="1"/>
          </p:cNvSpPr>
          <p:nvPr/>
        </p:nvSpPr>
        <p:spPr bwMode="auto">
          <a:xfrm>
            <a:off x="4970463" y="4156075"/>
            <a:ext cx="313213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05" name="Rectangle 99"/>
          <p:cNvSpPr>
            <a:spLocks noChangeArrowheads="1"/>
          </p:cNvSpPr>
          <p:nvPr/>
        </p:nvSpPr>
        <p:spPr bwMode="auto">
          <a:xfrm>
            <a:off x="4800600" y="4156075"/>
            <a:ext cx="3132138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106" name="Line 100"/>
          <p:cNvSpPr>
            <a:spLocks noChangeShapeType="1"/>
          </p:cNvSpPr>
          <p:nvPr/>
        </p:nvSpPr>
        <p:spPr bwMode="auto">
          <a:xfrm>
            <a:off x="4970463" y="4770438"/>
            <a:ext cx="3132137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07" name="Rectangle 101"/>
          <p:cNvSpPr>
            <a:spLocks noChangeArrowheads="1"/>
          </p:cNvSpPr>
          <p:nvPr/>
        </p:nvSpPr>
        <p:spPr bwMode="auto">
          <a:xfrm>
            <a:off x="4800600" y="4770438"/>
            <a:ext cx="3132138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108" name="Line 102"/>
          <p:cNvSpPr>
            <a:spLocks noChangeShapeType="1"/>
          </p:cNvSpPr>
          <p:nvPr/>
        </p:nvSpPr>
        <p:spPr bwMode="auto">
          <a:xfrm>
            <a:off x="4800600" y="1641475"/>
            <a:ext cx="1588" cy="378142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09" name="Rectangle 103"/>
          <p:cNvSpPr>
            <a:spLocks noChangeArrowheads="1"/>
          </p:cNvSpPr>
          <p:nvPr/>
        </p:nvSpPr>
        <p:spPr bwMode="auto">
          <a:xfrm>
            <a:off x="4800600" y="1641475"/>
            <a:ext cx="17463" cy="37814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110" name="Line 104"/>
          <p:cNvSpPr>
            <a:spLocks noChangeShapeType="1"/>
          </p:cNvSpPr>
          <p:nvPr/>
        </p:nvSpPr>
        <p:spPr bwMode="auto">
          <a:xfrm>
            <a:off x="6246813" y="1641475"/>
            <a:ext cx="1587" cy="378142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1" name="Rectangle 105"/>
          <p:cNvSpPr>
            <a:spLocks noChangeArrowheads="1"/>
          </p:cNvSpPr>
          <p:nvPr/>
        </p:nvSpPr>
        <p:spPr bwMode="auto">
          <a:xfrm>
            <a:off x="6246813" y="1641475"/>
            <a:ext cx="17462" cy="37814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112" name="Line 106"/>
          <p:cNvSpPr>
            <a:spLocks noChangeShapeType="1"/>
          </p:cNvSpPr>
          <p:nvPr/>
        </p:nvSpPr>
        <p:spPr bwMode="auto">
          <a:xfrm>
            <a:off x="4970463" y="5403850"/>
            <a:ext cx="313213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3" name="Rectangle 107"/>
          <p:cNvSpPr>
            <a:spLocks noChangeArrowheads="1"/>
          </p:cNvSpPr>
          <p:nvPr/>
        </p:nvSpPr>
        <p:spPr bwMode="auto">
          <a:xfrm>
            <a:off x="4800600" y="5403850"/>
            <a:ext cx="3132138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114" name="Line 108"/>
          <p:cNvSpPr>
            <a:spLocks noChangeShapeType="1"/>
          </p:cNvSpPr>
          <p:nvPr/>
        </p:nvSpPr>
        <p:spPr bwMode="auto">
          <a:xfrm>
            <a:off x="8151813" y="1641475"/>
            <a:ext cx="1587" cy="3781425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5" name="Rectangle 109"/>
          <p:cNvSpPr>
            <a:spLocks noChangeArrowheads="1"/>
          </p:cNvSpPr>
          <p:nvPr/>
        </p:nvSpPr>
        <p:spPr bwMode="auto">
          <a:xfrm>
            <a:off x="8135938" y="1641475"/>
            <a:ext cx="17462" cy="37814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116" name="Line 110"/>
          <p:cNvSpPr>
            <a:spLocks noChangeShapeType="1"/>
          </p:cNvSpPr>
          <p:nvPr/>
        </p:nvSpPr>
        <p:spPr bwMode="auto">
          <a:xfrm>
            <a:off x="4953000" y="54229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7" name="Rectangle 111"/>
          <p:cNvSpPr>
            <a:spLocks noChangeArrowheads="1"/>
          </p:cNvSpPr>
          <p:nvPr/>
        </p:nvSpPr>
        <p:spPr bwMode="auto">
          <a:xfrm>
            <a:off x="4953000" y="5422900"/>
            <a:ext cx="17463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118" name="Line 112"/>
          <p:cNvSpPr>
            <a:spLocks noChangeShapeType="1"/>
          </p:cNvSpPr>
          <p:nvPr/>
        </p:nvSpPr>
        <p:spPr bwMode="auto">
          <a:xfrm>
            <a:off x="6246813" y="5422900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9" name="Rectangle 113"/>
          <p:cNvSpPr>
            <a:spLocks noChangeArrowheads="1"/>
          </p:cNvSpPr>
          <p:nvPr/>
        </p:nvSpPr>
        <p:spPr bwMode="auto">
          <a:xfrm>
            <a:off x="6246813" y="5422900"/>
            <a:ext cx="17462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120" name="Line 114"/>
          <p:cNvSpPr>
            <a:spLocks noChangeShapeType="1"/>
          </p:cNvSpPr>
          <p:nvPr/>
        </p:nvSpPr>
        <p:spPr bwMode="auto">
          <a:xfrm>
            <a:off x="8085138" y="5422900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21" name="Rectangle 115"/>
          <p:cNvSpPr>
            <a:spLocks noChangeArrowheads="1"/>
          </p:cNvSpPr>
          <p:nvPr/>
        </p:nvSpPr>
        <p:spPr bwMode="auto">
          <a:xfrm>
            <a:off x="8085138" y="5422900"/>
            <a:ext cx="17462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122" name="Line 116"/>
          <p:cNvSpPr>
            <a:spLocks noChangeShapeType="1"/>
          </p:cNvSpPr>
          <p:nvPr/>
        </p:nvSpPr>
        <p:spPr bwMode="auto">
          <a:xfrm>
            <a:off x="8102600" y="12954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23" name="Rectangle 117"/>
          <p:cNvSpPr>
            <a:spLocks noChangeArrowheads="1"/>
          </p:cNvSpPr>
          <p:nvPr/>
        </p:nvSpPr>
        <p:spPr bwMode="auto">
          <a:xfrm>
            <a:off x="8102600" y="1295400"/>
            <a:ext cx="17463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124" name="Line 118"/>
          <p:cNvSpPr>
            <a:spLocks noChangeShapeType="1"/>
          </p:cNvSpPr>
          <p:nvPr/>
        </p:nvSpPr>
        <p:spPr bwMode="auto">
          <a:xfrm>
            <a:off x="8102600" y="1622425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25" name="Rectangle 119"/>
          <p:cNvSpPr>
            <a:spLocks noChangeArrowheads="1"/>
          </p:cNvSpPr>
          <p:nvPr/>
        </p:nvSpPr>
        <p:spPr bwMode="auto">
          <a:xfrm>
            <a:off x="8102600" y="1622425"/>
            <a:ext cx="17463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126" name="Line 120"/>
          <p:cNvSpPr>
            <a:spLocks noChangeShapeType="1"/>
          </p:cNvSpPr>
          <p:nvPr/>
        </p:nvSpPr>
        <p:spPr bwMode="auto">
          <a:xfrm>
            <a:off x="8102600" y="225583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27" name="Rectangle 121"/>
          <p:cNvSpPr>
            <a:spLocks noChangeArrowheads="1"/>
          </p:cNvSpPr>
          <p:nvPr/>
        </p:nvSpPr>
        <p:spPr bwMode="auto">
          <a:xfrm>
            <a:off x="8102600" y="2255838"/>
            <a:ext cx="17463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128" name="Line 122"/>
          <p:cNvSpPr>
            <a:spLocks noChangeShapeType="1"/>
          </p:cNvSpPr>
          <p:nvPr/>
        </p:nvSpPr>
        <p:spPr bwMode="auto">
          <a:xfrm>
            <a:off x="8102600" y="288925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29" name="Rectangle 123"/>
          <p:cNvSpPr>
            <a:spLocks noChangeArrowheads="1"/>
          </p:cNvSpPr>
          <p:nvPr/>
        </p:nvSpPr>
        <p:spPr bwMode="auto">
          <a:xfrm>
            <a:off x="8102600" y="2889250"/>
            <a:ext cx="17463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130" name="Line 124"/>
          <p:cNvSpPr>
            <a:spLocks noChangeShapeType="1"/>
          </p:cNvSpPr>
          <p:nvPr/>
        </p:nvSpPr>
        <p:spPr bwMode="auto">
          <a:xfrm>
            <a:off x="8102600" y="352266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31" name="Rectangle 125"/>
          <p:cNvSpPr>
            <a:spLocks noChangeArrowheads="1"/>
          </p:cNvSpPr>
          <p:nvPr/>
        </p:nvSpPr>
        <p:spPr bwMode="auto">
          <a:xfrm>
            <a:off x="8102600" y="3522663"/>
            <a:ext cx="17463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132" name="Line 126"/>
          <p:cNvSpPr>
            <a:spLocks noChangeShapeType="1"/>
          </p:cNvSpPr>
          <p:nvPr/>
        </p:nvSpPr>
        <p:spPr bwMode="auto">
          <a:xfrm>
            <a:off x="8102600" y="4156075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33" name="Rectangle 127"/>
          <p:cNvSpPr>
            <a:spLocks noChangeArrowheads="1"/>
          </p:cNvSpPr>
          <p:nvPr/>
        </p:nvSpPr>
        <p:spPr bwMode="auto">
          <a:xfrm>
            <a:off x="8102600" y="4156075"/>
            <a:ext cx="17463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134" name="Line 128"/>
          <p:cNvSpPr>
            <a:spLocks noChangeShapeType="1"/>
          </p:cNvSpPr>
          <p:nvPr/>
        </p:nvSpPr>
        <p:spPr bwMode="auto">
          <a:xfrm>
            <a:off x="8102600" y="477043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35" name="Rectangle 129"/>
          <p:cNvSpPr>
            <a:spLocks noChangeArrowheads="1"/>
          </p:cNvSpPr>
          <p:nvPr/>
        </p:nvSpPr>
        <p:spPr bwMode="auto">
          <a:xfrm>
            <a:off x="8102600" y="4770438"/>
            <a:ext cx="17463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3136" name="Line 130"/>
          <p:cNvSpPr>
            <a:spLocks noChangeShapeType="1"/>
          </p:cNvSpPr>
          <p:nvPr/>
        </p:nvSpPr>
        <p:spPr bwMode="auto">
          <a:xfrm>
            <a:off x="8102600" y="540385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37" name="Rectangle 131"/>
          <p:cNvSpPr>
            <a:spLocks noChangeArrowheads="1"/>
          </p:cNvSpPr>
          <p:nvPr/>
        </p:nvSpPr>
        <p:spPr bwMode="auto">
          <a:xfrm>
            <a:off x="8102600" y="5403850"/>
            <a:ext cx="17463" cy="190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Anomali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Normalisasi dilakukan untuk menghindari anomali dalam memasukkan, mengubah dan menghapus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33400" y="2514600"/>
          <a:ext cx="8610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3" imgW="5642640" imgH="1250280" progId="Word.Document.8">
                  <p:embed/>
                </p:oleObj>
              </mc:Choice>
              <mc:Fallback>
                <p:oleObj name="Document" r:id="rId3" imgW="5642640" imgH="12502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4600"/>
                        <a:ext cx="86106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533400" y="1981200"/>
            <a:ext cx="7477125" cy="3238500"/>
            <a:chOff x="336" y="1056"/>
            <a:chExt cx="4710" cy="2040"/>
          </a:xfrm>
        </p:grpSpPr>
        <p:sp>
          <p:nvSpPr>
            <p:cNvPr id="1029" name="Text Box 4"/>
            <p:cNvSpPr txBox="1">
              <a:spLocks noChangeArrowheads="1"/>
            </p:cNvSpPr>
            <p:nvPr/>
          </p:nvSpPr>
          <p:spPr bwMode="auto">
            <a:xfrm>
              <a:off x="336" y="1056"/>
              <a:ext cx="1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800" b="1">
                  <a:latin typeface="Times New Roman" panose="02020603050405020304" pitchFamily="18" charset="0"/>
                </a:rPr>
                <a:t>PEGAWAI_DEPT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0" name="Freeform 5"/>
            <p:cNvSpPr>
              <a:spLocks/>
            </p:cNvSpPr>
            <p:nvPr/>
          </p:nvSpPr>
          <p:spPr bwMode="auto">
            <a:xfrm>
              <a:off x="672" y="2497"/>
              <a:ext cx="819" cy="194"/>
            </a:xfrm>
            <a:custGeom>
              <a:avLst/>
              <a:gdLst>
                <a:gd name="T0" fmla="*/ 819 w 819"/>
                <a:gd name="T1" fmla="*/ 194 h 194"/>
                <a:gd name="T2" fmla="*/ 819 w 819"/>
                <a:gd name="T3" fmla="*/ 191 h 194"/>
                <a:gd name="T4" fmla="*/ 1 w 819"/>
                <a:gd name="T5" fmla="*/ 191 h 194"/>
                <a:gd name="T6" fmla="*/ 0 w 819"/>
                <a:gd name="T7" fmla="*/ 0 h 1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9"/>
                <a:gd name="T13" fmla="*/ 0 h 194"/>
                <a:gd name="T14" fmla="*/ 819 w 819"/>
                <a:gd name="T15" fmla="*/ 194 h 1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9" h="194">
                  <a:moveTo>
                    <a:pt x="819" y="194"/>
                  </a:moveTo>
                  <a:lnTo>
                    <a:pt x="819" y="191"/>
                  </a:lnTo>
                  <a:lnTo>
                    <a:pt x="1" y="19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1031" name="Freeform 6"/>
            <p:cNvSpPr>
              <a:spLocks/>
            </p:cNvSpPr>
            <p:nvPr/>
          </p:nvSpPr>
          <p:spPr bwMode="auto">
            <a:xfrm>
              <a:off x="3024" y="2496"/>
              <a:ext cx="480" cy="192"/>
            </a:xfrm>
            <a:custGeom>
              <a:avLst/>
              <a:gdLst>
                <a:gd name="T0" fmla="*/ 0 w 678"/>
                <a:gd name="T1" fmla="*/ 192 h 168"/>
                <a:gd name="T2" fmla="*/ 480 w 678"/>
                <a:gd name="T3" fmla="*/ 192 h 168"/>
                <a:gd name="T4" fmla="*/ 480 w 678"/>
                <a:gd name="T5" fmla="*/ 0 h 168"/>
                <a:gd name="T6" fmla="*/ 0 60000 65536"/>
                <a:gd name="T7" fmla="*/ 0 60000 65536"/>
                <a:gd name="T8" fmla="*/ 0 60000 65536"/>
                <a:gd name="T9" fmla="*/ 0 w 678"/>
                <a:gd name="T10" fmla="*/ 0 h 168"/>
                <a:gd name="T11" fmla="*/ 678 w 678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8" h="168">
                  <a:moveTo>
                    <a:pt x="0" y="168"/>
                  </a:moveTo>
                  <a:lnTo>
                    <a:pt x="678" y="168"/>
                  </a:lnTo>
                  <a:lnTo>
                    <a:pt x="67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1032" name="Freeform 7"/>
            <p:cNvSpPr>
              <a:spLocks/>
            </p:cNvSpPr>
            <p:nvPr/>
          </p:nvSpPr>
          <p:spPr bwMode="auto">
            <a:xfrm>
              <a:off x="2160" y="2496"/>
              <a:ext cx="864" cy="192"/>
            </a:xfrm>
            <a:custGeom>
              <a:avLst/>
              <a:gdLst>
                <a:gd name="T0" fmla="*/ 0 w 678"/>
                <a:gd name="T1" fmla="*/ 192 h 168"/>
                <a:gd name="T2" fmla="*/ 864 w 678"/>
                <a:gd name="T3" fmla="*/ 192 h 168"/>
                <a:gd name="T4" fmla="*/ 864 w 678"/>
                <a:gd name="T5" fmla="*/ 0 h 168"/>
                <a:gd name="T6" fmla="*/ 0 60000 65536"/>
                <a:gd name="T7" fmla="*/ 0 60000 65536"/>
                <a:gd name="T8" fmla="*/ 0 60000 65536"/>
                <a:gd name="T9" fmla="*/ 0 w 678"/>
                <a:gd name="T10" fmla="*/ 0 h 168"/>
                <a:gd name="T11" fmla="*/ 678 w 678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8" h="168">
                  <a:moveTo>
                    <a:pt x="0" y="168"/>
                  </a:moveTo>
                  <a:lnTo>
                    <a:pt x="678" y="168"/>
                  </a:lnTo>
                  <a:lnTo>
                    <a:pt x="67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1033" name="Freeform 8"/>
            <p:cNvSpPr>
              <a:spLocks/>
            </p:cNvSpPr>
            <p:nvPr/>
          </p:nvSpPr>
          <p:spPr bwMode="auto">
            <a:xfrm>
              <a:off x="1488" y="2496"/>
              <a:ext cx="678" cy="192"/>
            </a:xfrm>
            <a:custGeom>
              <a:avLst/>
              <a:gdLst>
                <a:gd name="T0" fmla="*/ 0 w 678"/>
                <a:gd name="T1" fmla="*/ 192 h 168"/>
                <a:gd name="T2" fmla="*/ 678 w 678"/>
                <a:gd name="T3" fmla="*/ 192 h 168"/>
                <a:gd name="T4" fmla="*/ 678 w 678"/>
                <a:gd name="T5" fmla="*/ 0 h 168"/>
                <a:gd name="T6" fmla="*/ 0 60000 65536"/>
                <a:gd name="T7" fmla="*/ 0 60000 65536"/>
                <a:gd name="T8" fmla="*/ 0 60000 65536"/>
                <a:gd name="T9" fmla="*/ 0 w 678"/>
                <a:gd name="T10" fmla="*/ 0 h 168"/>
                <a:gd name="T11" fmla="*/ 678 w 678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8" h="168">
                  <a:moveTo>
                    <a:pt x="0" y="168"/>
                  </a:moveTo>
                  <a:lnTo>
                    <a:pt x="678" y="168"/>
                  </a:lnTo>
                  <a:lnTo>
                    <a:pt x="67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1034" name="Freeform 9"/>
            <p:cNvSpPr>
              <a:spLocks/>
            </p:cNvSpPr>
            <p:nvPr/>
          </p:nvSpPr>
          <p:spPr bwMode="auto">
            <a:xfrm>
              <a:off x="3552" y="2496"/>
              <a:ext cx="630" cy="288"/>
            </a:xfrm>
            <a:custGeom>
              <a:avLst/>
              <a:gdLst>
                <a:gd name="T0" fmla="*/ 0 w 678"/>
                <a:gd name="T1" fmla="*/ 288 h 168"/>
                <a:gd name="T2" fmla="*/ 630 w 678"/>
                <a:gd name="T3" fmla="*/ 288 h 168"/>
                <a:gd name="T4" fmla="*/ 630 w 678"/>
                <a:gd name="T5" fmla="*/ 0 h 168"/>
                <a:gd name="T6" fmla="*/ 0 60000 65536"/>
                <a:gd name="T7" fmla="*/ 0 60000 65536"/>
                <a:gd name="T8" fmla="*/ 0 60000 65536"/>
                <a:gd name="T9" fmla="*/ 0 w 678"/>
                <a:gd name="T10" fmla="*/ 0 h 168"/>
                <a:gd name="T11" fmla="*/ 678 w 678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8" h="168">
                  <a:moveTo>
                    <a:pt x="0" y="168"/>
                  </a:moveTo>
                  <a:lnTo>
                    <a:pt x="678" y="168"/>
                  </a:lnTo>
                  <a:lnTo>
                    <a:pt x="67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1035" name="Freeform 10"/>
            <p:cNvSpPr>
              <a:spLocks/>
            </p:cNvSpPr>
            <p:nvPr/>
          </p:nvSpPr>
          <p:spPr bwMode="auto">
            <a:xfrm>
              <a:off x="4176" y="2496"/>
              <a:ext cx="870" cy="288"/>
            </a:xfrm>
            <a:custGeom>
              <a:avLst/>
              <a:gdLst>
                <a:gd name="T0" fmla="*/ 0 w 678"/>
                <a:gd name="T1" fmla="*/ 288 h 168"/>
                <a:gd name="T2" fmla="*/ 870 w 678"/>
                <a:gd name="T3" fmla="*/ 288 h 168"/>
                <a:gd name="T4" fmla="*/ 870 w 678"/>
                <a:gd name="T5" fmla="*/ 0 h 168"/>
                <a:gd name="T6" fmla="*/ 0 60000 65536"/>
                <a:gd name="T7" fmla="*/ 0 60000 65536"/>
                <a:gd name="T8" fmla="*/ 0 60000 65536"/>
                <a:gd name="T9" fmla="*/ 0 w 678"/>
                <a:gd name="T10" fmla="*/ 0 h 168"/>
                <a:gd name="T11" fmla="*/ 678 w 678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8" h="168">
                  <a:moveTo>
                    <a:pt x="0" y="168"/>
                  </a:moveTo>
                  <a:lnTo>
                    <a:pt x="678" y="168"/>
                  </a:lnTo>
                  <a:lnTo>
                    <a:pt x="67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1036" name="Text Box 11"/>
            <p:cNvSpPr txBox="1">
              <a:spLocks noChangeArrowheads="1"/>
            </p:cNvSpPr>
            <p:nvPr/>
          </p:nvSpPr>
          <p:spPr bwMode="auto">
            <a:xfrm>
              <a:off x="1392" y="2865"/>
              <a:ext cx="29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</a:rPr>
                <a:t>3</a:t>
              </a:r>
              <a:r>
                <a:rPr lang="en-US" altLang="en-US" sz="1800" baseline="30000">
                  <a:latin typeface="Times New Roman" panose="02020603050405020304" pitchFamily="18" charset="0"/>
                </a:rPr>
                <a:t>rd</a:t>
              </a:r>
              <a:r>
                <a:rPr lang="en-US" altLang="en-US" sz="1800">
                  <a:latin typeface="Times New Roman" panose="02020603050405020304" pitchFamily="18" charset="0"/>
                </a:rPr>
                <a:t> NF violation: transitive functional dependency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7" name="Line 12"/>
            <p:cNvSpPr>
              <a:spLocks noChangeShapeType="1"/>
            </p:cNvSpPr>
            <p:nvPr/>
          </p:nvSpPr>
          <p:spPr bwMode="auto">
            <a:xfrm flipV="1">
              <a:off x="1440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" name="Line 13"/>
            <p:cNvSpPr>
              <a:spLocks noChangeShapeType="1"/>
            </p:cNvSpPr>
            <p:nvPr/>
          </p:nvSpPr>
          <p:spPr bwMode="auto">
            <a:xfrm flipV="1">
              <a:off x="3552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" name="Rectangle 1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Contoh Soal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Normalisasi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49530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Teori normalisasi didasari oleh observasi bahwa relasi dengan ciri-ciri tertentu lebih efektif untuk memasukkan, mengubah, dan menghapus data dibanding relasi-relasi dengan data yang sama</a:t>
            </a:r>
          </a:p>
          <a:p>
            <a:pPr eaLnBrk="1" hangingPunct="1"/>
            <a:r>
              <a:rPr lang="en-US" altLang="en-US" sz="3600" smtClean="0"/>
              <a:t>Normalisasi adalah proses bertahap, mulai dengan relasi yang “tak-ternormalisir”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762000" y="4953000"/>
            <a:ext cx="7772400" cy="4572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762000" y="3276600"/>
            <a:ext cx="7772400" cy="4572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762000" y="1524000"/>
            <a:ext cx="7772400" cy="4572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Anomali penambahan record baru (</a:t>
            </a:r>
            <a:r>
              <a:rPr lang="en-US" altLang="en-US" sz="2800" i="1" smtClean="0"/>
              <a:t>insertion</a:t>
            </a:r>
            <a:r>
              <a:rPr lang="en-US" altLang="en-US" sz="2800" smtClean="0"/>
              <a:t>)</a:t>
            </a:r>
          </a:p>
          <a:p>
            <a:pPr lvl="1" eaLnBrk="1" hangingPunct="1"/>
            <a:r>
              <a:rPr lang="en-US" altLang="en-US" sz="2400" smtClean="0"/>
              <a:t>Atribut-atribut (fields) harus konsisten</a:t>
            </a:r>
          </a:p>
          <a:p>
            <a:pPr lvl="1" eaLnBrk="1" hangingPunct="1"/>
            <a:r>
              <a:rPr lang="en-US" altLang="en-US" sz="2400" smtClean="0"/>
              <a:t>Semua atribut kunci record baru harus punya nilai</a:t>
            </a:r>
          </a:p>
          <a:p>
            <a:pPr lvl="4" eaLnBrk="1" hangingPunct="1"/>
            <a:endParaRPr lang="en-US" altLang="en-US" sz="1800" smtClean="0"/>
          </a:p>
          <a:p>
            <a:pPr eaLnBrk="1" hangingPunct="1"/>
            <a:r>
              <a:rPr lang="en-US" altLang="en-US" sz="2800" smtClean="0"/>
              <a:t>Anomali pengubahan record (</a:t>
            </a:r>
            <a:r>
              <a:rPr lang="en-US" altLang="en-US" sz="2800" i="1" smtClean="0"/>
              <a:t>updating</a:t>
            </a:r>
            <a:r>
              <a:rPr lang="en-US" altLang="en-US" sz="2800" smtClean="0"/>
              <a:t>)</a:t>
            </a:r>
          </a:p>
          <a:p>
            <a:pPr lvl="1" eaLnBrk="1" hangingPunct="1"/>
            <a:r>
              <a:rPr lang="en-US" altLang="en-US" sz="2400" smtClean="0"/>
              <a:t>Atribut-atribut untuk semua record dengan kunci sama harus diubah pula</a:t>
            </a:r>
          </a:p>
          <a:p>
            <a:pPr lvl="4" eaLnBrk="1" hangingPunct="1"/>
            <a:endParaRPr lang="en-US" altLang="en-US" sz="1800" smtClean="0"/>
          </a:p>
          <a:p>
            <a:pPr eaLnBrk="1" hangingPunct="1"/>
            <a:r>
              <a:rPr lang="en-US" altLang="en-US" sz="2800" smtClean="0"/>
              <a:t>Anomali pembuangan record (</a:t>
            </a:r>
            <a:r>
              <a:rPr lang="en-US" altLang="en-US" sz="2800" i="1" smtClean="0"/>
              <a:t>deletion</a:t>
            </a:r>
            <a:r>
              <a:rPr lang="en-US" altLang="en-US" sz="2800" smtClean="0"/>
              <a:t>)</a:t>
            </a:r>
          </a:p>
          <a:p>
            <a:pPr lvl="1" eaLnBrk="1" hangingPunct="1"/>
            <a:r>
              <a:rPr lang="en-US" altLang="en-US" sz="2400" smtClean="0"/>
              <a:t>Informasi hilang akibat pembuangan record tunggal yang merepresentasikannya</a:t>
            </a:r>
          </a:p>
        </p:txBody>
      </p:sp>
      <p:sp>
        <p:nvSpPr>
          <p:cNvPr id="45062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Jenis Anomali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838200" y="1752600"/>
          <a:ext cx="113538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Document" r:id="rId3" imgW="5642640" imgH="1250280" progId="Word.Document.8">
                  <p:embed/>
                </p:oleObj>
              </mc:Choice>
              <mc:Fallback>
                <p:oleObj name="Document" r:id="rId3" imgW="5642640" imgH="12502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113538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762000" y="1295400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b="1">
                <a:latin typeface="Times New Roman" panose="02020603050405020304" pitchFamily="18" charset="0"/>
              </a:rPr>
              <a:t>PEGAWAI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822325" y="3771900"/>
            <a:ext cx="180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b="1">
                <a:latin typeface="Times New Roman" panose="02020603050405020304" pitchFamily="18" charset="0"/>
              </a:rPr>
              <a:t>DEPARTEMEN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762000" y="4267200"/>
          <a:ext cx="9829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Document" r:id="rId5" imgW="5642640" imgH="899640" progId="Word.Document.8">
                  <p:embed/>
                </p:oleObj>
              </mc:Choice>
              <mc:Fallback>
                <p:oleObj name="Document" r:id="rId5" imgW="5642640" imgH="89964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67200"/>
                        <a:ext cx="98298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Freeform 6"/>
          <p:cNvSpPr>
            <a:spLocks/>
          </p:cNvSpPr>
          <p:nvPr/>
        </p:nvSpPr>
        <p:spPr bwMode="auto">
          <a:xfrm>
            <a:off x="2209800" y="5410200"/>
            <a:ext cx="1517650" cy="228600"/>
          </a:xfrm>
          <a:custGeom>
            <a:avLst/>
            <a:gdLst>
              <a:gd name="T0" fmla="*/ 0 w 764"/>
              <a:gd name="T1" fmla="*/ 228600 h 218"/>
              <a:gd name="T2" fmla="*/ 1517650 w 764"/>
              <a:gd name="T3" fmla="*/ 228600 h 218"/>
              <a:gd name="T4" fmla="*/ 1517650 w 764"/>
              <a:gd name="T5" fmla="*/ 0 h 218"/>
              <a:gd name="T6" fmla="*/ 0 60000 65536"/>
              <a:gd name="T7" fmla="*/ 0 60000 65536"/>
              <a:gd name="T8" fmla="*/ 0 60000 65536"/>
              <a:gd name="T9" fmla="*/ 0 w 764"/>
              <a:gd name="T10" fmla="*/ 0 h 218"/>
              <a:gd name="T11" fmla="*/ 764 w 764"/>
              <a:gd name="T12" fmla="*/ 218 h 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4" h="218">
                <a:moveTo>
                  <a:pt x="0" y="218"/>
                </a:moveTo>
                <a:lnTo>
                  <a:pt x="764" y="218"/>
                </a:lnTo>
                <a:lnTo>
                  <a:pt x="76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990600" y="5410200"/>
            <a:ext cx="1212850" cy="228600"/>
          </a:xfrm>
          <a:custGeom>
            <a:avLst/>
            <a:gdLst>
              <a:gd name="T0" fmla="*/ 0 w 764"/>
              <a:gd name="T1" fmla="*/ 228600 h 218"/>
              <a:gd name="T2" fmla="*/ 1212850 w 764"/>
              <a:gd name="T3" fmla="*/ 228600 h 218"/>
              <a:gd name="T4" fmla="*/ 1212850 w 764"/>
              <a:gd name="T5" fmla="*/ 0 h 218"/>
              <a:gd name="T6" fmla="*/ 0 60000 65536"/>
              <a:gd name="T7" fmla="*/ 0 60000 65536"/>
              <a:gd name="T8" fmla="*/ 0 60000 65536"/>
              <a:gd name="T9" fmla="*/ 0 w 764"/>
              <a:gd name="T10" fmla="*/ 0 h 218"/>
              <a:gd name="T11" fmla="*/ 764 w 764"/>
              <a:gd name="T12" fmla="*/ 218 h 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4" h="218">
                <a:moveTo>
                  <a:pt x="0" y="218"/>
                </a:moveTo>
                <a:lnTo>
                  <a:pt x="764" y="218"/>
                </a:lnTo>
                <a:lnTo>
                  <a:pt x="76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 flipV="1">
            <a:off x="990600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Freeform 9"/>
          <p:cNvSpPr>
            <a:spLocks/>
          </p:cNvSpPr>
          <p:nvPr/>
        </p:nvSpPr>
        <p:spPr bwMode="auto">
          <a:xfrm>
            <a:off x="3200400" y="3352800"/>
            <a:ext cx="1517650" cy="228600"/>
          </a:xfrm>
          <a:custGeom>
            <a:avLst/>
            <a:gdLst>
              <a:gd name="T0" fmla="*/ 0 w 764"/>
              <a:gd name="T1" fmla="*/ 228600 h 218"/>
              <a:gd name="T2" fmla="*/ 1517650 w 764"/>
              <a:gd name="T3" fmla="*/ 228600 h 218"/>
              <a:gd name="T4" fmla="*/ 1517650 w 764"/>
              <a:gd name="T5" fmla="*/ 0 h 218"/>
              <a:gd name="T6" fmla="*/ 0 60000 65536"/>
              <a:gd name="T7" fmla="*/ 0 60000 65536"/>
              <a:gd name="T8" fmla="*/ 0 60000 65536"/>
              <a:gd name="T9" fmla="*/ 0 w 764"/>
              <a:gd name="T10" fmla="*/ 0 h 218"/>
              <a:gd name="T11" fmla="*/ 764 w 764"/>
              <a:gd name="T12" fmla="*/ 218 h 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4" h="218">
                <a:moveTo>
                  <a:pt x="0" y="218"/>
                </a:moveTo>
                <a:lnTo>
                  <a:pt x="764" y="218"/>
                </a:lnTo>
                <a:lnTo>
                  <a:pt x="76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058" name="Freeform 10"/>
          <p:cNvSpPr>
            <a:spLocks/>
          </p:cNvSpPr>
          <p:nvPr/>
        </p:nvSpPr>
        <p:spPr bwMode="auto">
          <a:xfrm>
            <a:off x="4724400" y="3352800"/>
            <a:ext cx="1593850" cy="228600"/>
          </a:xfrm>
          <a:custGeom>
            <a:avLst/>
            <a:gdLst>
              <a:gd name="T0" fmla="*/ 0 w 764"/>
              <a:gd name="T1" fmla="*/ 228600 h 218"/>
              <a:gd name="T2" fmla="*/ 1593850 w 764"/>
              <a:gd name="T3" fmla="*/ 228600 h 218"/>
              <a:gd name="T4" fmla="*/ 1593850 w 764"/>
              <a:gd name="T5" fmla="*/ 0 h 218"/>
              <a:gd name="T6" fmla="*/ 0 60000 65536"/>
              <a:gd name="T7" fmla="*/ 0 60000 65536"/>
              <a:gd name="T8" fmla="*/ 0 60000 65536"/>
              <a:gd name="T9" fmla="*/ 0 w 764"/>
              <a:gd name="T10" fmla="*/ 0 h 218"/>
              <a:gd name="T11" fmla="*/ 764 w 764"/>
              <a:gd name="T12" fmla="*/ 218 h 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4" h="218">
                <a:moveTo>
                  <a:pt x="0" y="218"/>
                </a:moveTo>
                <a:lnTo>
                  <a:pt x="764" y="218"/>
                </a:lnTo>
                <a:lnTo>
                  <a:pt x="76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059" name="Freeform 11"/>
          <p:cNvSpPr>
            <a:spLocks/>
          </p:cNvSpPr>
          <p:nvPr/>
        </p:nvSpPr>
        <p:spPr bwMode="auto">
          <a:xfrm>
            <a:off x="6324600" y="3352800"/>
            <a:ext cx="1136650" cy="228600"/>
          </a:xfrm>
          <a:custGeom>
            <a:avLst/>
            <a:gdLst>
              <a:gd name="T0" fmla="*/ 0 w 764"/>
              <a:gd name="T1" fmla="*/ 228600 h 218"/>
              <a:gd name="T2" fmla="*/ 1136650 w 764"/>
              <a:gd name="T3" fmla="*/ 228600 h 218"/>
              <a:gd name="T4" fmla="*/ 1136650 w 764"/>
              <a:gd name="T5" fmla="*/ 0 h 218"/>
              <a:gd name="T6" fmla="*/ 0 60000 65536"/>
              <a:gd name="T7" fmla="*/ 0 60000 65536"/>
              <a:gd name="T8" fmla="*/ 0 60000 65536"/>
              <a:gd name="T9" fmla="*/ 0 w 764"/>
              <a:gd name="T10" fmla="*/ 0 h 218"/>
              <a:gd name="T11" fmla="*/ 764 w 764"/>
              <a:gd name="T12" fmla="*/ 218 h 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4" h="218">
                <a:moveTo>
                  <a:pt x="0" y="218"/>
                </a:moveTo>
                <a:lnTo>
                  <a:pt x="764" y="218"/>
                </a:lnTo>
                <a:lnTo>
                  <a:pt x="76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060" name="Freeform 12"/>
          <p:cNvSpPr>
            <a:spLocks/>
          </p:cNvSpPr>
          <p:nvPr/>
        </p:nvSpPr>
        <p:spPr bwMode="auto">
          <a:xfrm>
            <a:off x="1524000" y="3352800"/>
            <a:ext cx="1693863" cy="228600"/>
          </a:xfrm>
          <a:custGeom>
            <a:avLst/>
            <a:gdLst>
              <a:gd name="T0" fmla="*/ 1693863 w 927"/>
              <a:gd name="T1" fmla="*/ 227013 h 144"/>
              <a:gd name="T2" fmla="*/ 0 w 927"/>
              <a:gd name="T3" fmla="*/ 228600 h 144"/>
              <a:gd name="T4" fmla="*/ 0 w 927"/>
              <a:gd name="T5" fmla="*/ 0 h 144"/>
              <a:gd name="T6" fmla="*/ 0 60000 65536"/>
              <a:gd name="T7" fmla="*/ 0 60000 65536"/>
              <a:gd name="T8" fmla="*/ 0 60000 65536"/>
              <a:gd name="T9" fmla="*/ 0 w 927"/>
              <a:gd name="T10" fmla="*/ 0 h 144"/>
              <a:gd name="T11" fmla="*/ 927 w 927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7" h="144">
                <a:moveTo>
                  <a:pt x="927" y="143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 flipV="1">
            <a:off x="320040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Rectangle 1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Normal Form Ketiga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33400" y="2286000"/>
          <a:ext cx="90678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Document" r:id="rId3" imgW="5642640" imgH="1016640" progId="Word.Document.8">
                  <p:embed/>
                </p:oleObj>
              </mc:Choice>
              <mc:Fallback>
                <p:oleObj name="Document" r:id="rId3" imgW="5642640" imgH="101664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0"/>
                        <a:ext cx="90678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Freeform 3"/>
          <p:cNvSpPr>
            <a:spLocks/>
          </p:cNvSpPr>
          <p:nvPr/>
        </p:nvSpPr>
        <p:spPr bwMode="auto">
          <a:xfrm>
            <a:off x="990600" y="3810000"/>
            <a:ext cx="1143000" cy="457200"/>
          </a:xfrm>
          <a:custGeom>
            <a:avLst/>
            <a:gdLst>
              <a:gd name="T0" fmla="*/ 0 w 730"/>
              <a:gd name="T1" fmla="*/ 40511 h 237"/>
              <a:gd name="T2" fmla="*/ 4697 w 730"/>
              <a:gd name="T3" fmla="*/ 457200 h 237"/>
              <a:gd name="T4" fmla="*/ 1143000 w 730"/>
              <a:gd name="T5" fmla="*/ 457200 h 237"/>
              <a:gd name="T6" fmla="*/ 1143000 w 730"/>
              <a:gd name="T7" fmla="*/ 0 h 237"/>
              <a:gd name="T8" fmla="*/ 0 60000 65536"/>
              <a:gd name="T9" fmla="*/ 0 60000 65536"/>
              <a:gd name="T10" fmla="*/ 0 60000 65536"/>
              <a:gd name="T11" fmla="*/ 0 60000 65536"/>
              <a:gd name="T12" fmla="*/ 0 w 730"/>
              <a:gd name="T13" fmla="*/ 0 h 237"/>
              <a:gd name="T14" fmla="*/ 730 w 730"/>
              <a:gd name="T15" fmla="*/ 237 h 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0" h="237">
                <a:moveTo>
                  <a:pt x="0" y="21"/>
                </a:moveTo>
                <a:lnTo>
                  <a:pt x="3" y="237"/>
                </a:lnTo>
                <a:lnTo>
                  <a:pt x="730" y="237"/>
                </a:lnTo>
                <a:lnTo>
                  <a:pt x="73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076" name="Freeform 4"/>
          <p:cNvSpPr>
            <a:spLocks/>
          </p:cNvSpPr>
          <p:nvPr/>
        </p:nvSpPr>
        <p:spPr bwMode="auto">
          <a:xfrm>
            <a:off x="2149475" y="3810000"/>
            <a:ext cx="1212850" cy="457200"/>
          </a:xfrm>
          <a:custGeom>
            <a:avLst/>
            <a:gdLst>
              <a:gd name="T0" fmla="*/ 0 w 764"/>
              <a:gd name="T1" fmla="*/ 457200 h 218"/>
              <a:gd name="T2" fmla="*/ 1212850 w 764"/>
              <a:gd name="T3" fmla="*/ 457200 h 218"/>
              <a:gd name="T4" fmla="*/ 1212850 w 764"/>
              <a:gd name="T5" fmla="*/ 0 h 218"/>
              <a:gd name="T6" fmla="*/ 0 60000 65536"/>
              <a:gd name="T7" fmla="*/ 0 60000 65536"/>
              <a:gd name="T8" fmla="*/ 0 60000 65536"/>
              <a:gd name="T9" fmla="*/ 0 w 764"/>
              <a:gd name="T10" fmla="*/ 0 h 218"/>
              <a:gd name="T11" fmla="*/ 764 w 764"/>
              <a:gd name="T12" fmla="*/ 218 h 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4" h="218">
                <a:moveTo>
                  <a:pt x="0" y="218"/>
                </a:moveTo>
                <a:lnTo>
                  <a:pt x="764" y="218"/>
                </a:lnTo>
                <a:lnTo>
                  <a:pt x="76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077" name="Freeform 5"/>
          <p:cNvSpPr>
            <a:spLocks/>
          </p:cNvSpPr>
          <p:nvPr/>
        </p:nvSpPr>
        <p:spPr bwMode="auto">
          <a:xfrm>
            <a:off x="3352800" y="3810000"/>
            <a:ext cx="1676400" cy="457200"/>
          </a:xfrm>
          <a:custGeom>
            <a:avLst/>
            <a:gdLst>
              <a:gd name="T0" fmla="*/ 0 w 764"/>
              <a:gd name="T1" fmla="*/ 457200 h 218"/>
              <a:gd name="T2" fmla="*/ 1676400 w 764"/>
              <a:gd name="T3" fmla="*/ 457200 h 218"/>
              <a:gd name="T4" fmla="*/ 1676400 w 764"/>
              <a:gd name="T5" fmla="*/ 0 h 218"/>
              <a:gd name="T6" fmla="*/ 0 60000 65536"/>
              <a:gd name="T7" fmla="*/ 0 60000 65536"/>
              <a:gd name="T8" fmla="*/ 0 60000 65536"/>
              <a:gd name="T9" fmla="*/ 0 w 764"/>
              <a:gd name="T10" fmla="*/ 0 h 218"/>
              <a:gd name="T11" fmla="*/ 764 w 764"/>
              <a:gd name="T12" fmla="*/ 218 h 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4" h="218">
                <a:moveTo>
                  <a:pt x="0" y="218"/>
                </a:moveTo>
                <a:lnTo>
                  <a:pt x="764" y="218"/>
                </a:lnTo>
                <a:lnTo>
                  <a:pt x="76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029200" y="3810000"/>
            <a:ext cx="1212850" cy="457200"/>
          </a:xfrm>
          <a:custGeom>
            <a:avLst/>
            <a:gdLst>
              <a:gd name="T0" fmla="*/ 0 w 764"/>
              <a:gd name="T1" fmla="*/ 457200 h 218"/>
              <a:gd name="T2" fmla="*/ 1212850 w 764"/>
              <a:gd name="T3" fmla="*/ 457200 h 218"/>
              <a:gd name="T4" fmla="*/ 1212850 w 764"/>
              <a:gd name="T5" fmla="*/ 0 h 218"/>
              <a:gd name="T6" fmla="*/ 0 60000 65536"/>
              <a:gd name="T7" fmla="*/ 0 60000 65536"/>
              <a:gd name="T8" fmla="*/ 0 60000 65536"/>
              <a:gd name="T9" fmla="*/ 0 w 764"/>
              <a:gd name="T10" fmla="*/ 0 h 218"/>
              <a:gd name="T11" fmla="*/ 764 w 764"/>
              <a:gd name="T12" fmla="*/ 218 h 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4" h="218">
                <a:moveTo>
                  <a:pt x="0" y="218"/>
                </a:moveTo>
                <a:lnTo>
                  <a:pt x="764" y="218"/>
                </a:lnTo>
                <a:lnTo>
                  <a:pt x="76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079" name="Freeform 7"/>
          <p:cNvSpPr>
            <a:spLocks/>
          </p:cNvSpPr>
          <p:nvPr/>
        </p:nvSpPr>
        <p:spPr bwMode="auto">
          <a:xfrm>
            <a:off x="6248400" y="3810000"/>
            <a:ext cx="1212850" cy="457200"/>
          </a:xfrm>
          <a:custGeom>
            <a:avLst/>
            <a:gdLst>
              <a:gd name="T0" fmla="*/ 0 w 764"/>
              <a:gd name="T1" fmla="*/ 457200 h 218"/>
              <a:gd name="T2" fmla="*/ 1212850 w 764"/>
              <a:gd name="T3" fmla="*/ 457200 h 218"/>
              <a:gd name="T4" fmla="*/ 1212850 w 764"/>
              <a:gd name="T5" fmla="*/ 0 h 218"/>
              <a:gd name="T6" fmla="*/ 0 60000 65536"/>
              <a:gd name="T7" fmla="*/ 0 60000 65536"/>
              <a:gd name="T8" fmla="*/ 0 60000 65536"/>
              <a:gd name="T9" fmla="*/ 0 w 764"/>
              <a:gd name="T10" fmla="*/ 0 h 218"/>
              <a:gd name="T11" fmla="*/ 764 w 764"/>
              <a:gd name="T12" fmla="*/ 218 h 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4" h="218">
                <a:moveTo>
                  <a:pt x="0" y="218"/>
                </a:moveTo>
                <a:lnTo>
                  <a:pt x="764" y="218"/>
                </a:lnTo>
                <a:lnTo>
                  <a:pt x="76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438400" y="4495800"/>
            <a:ext cx="4584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2nd NF violation: partial functional dependency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609600" y="1752600"/>
            <a:ext cx="174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b="1">
                <a:latin typeface="Times New Roman" panose="02020603050405020304" pitchFamily="18" charset="0"/>
              </a:rPr>
              <a:t>PEG_PROYEK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082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Contoh Soal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295400" y="1524000"/>
          <a:ext cx="8839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Document" r:id="rId3" imgW="5642640" imgH="783000" progId="Word.Document.8">
                  <p:embed/>
                </p:oleObj>
              </mc:Choice>
              <mc:Fallback>
                <p:oleObj name="Document" r:id="rId3" imgW="5642640" imgH="7830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524000"/>
                        <a:ext cx="8839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295400" y="2895600"/>
          <a:ext cx="945197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Document" r:id="rId5" imgW="5642640" imgH="1016640" progId="Word.Document.8">
                  <p:embed/>
                </p:oleObj>
              </mc:Choice>
              <mc:Fallback>
                <p:oleObj name="Document" r:id="rId5" imgW="5642640" imgH="10166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95600"/>
                        <a:ext cx="945197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295400" y="4876800"/>
          <a:ext cx="8686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Document" r:id="rId7" imgW="5642640" imgH="783000" progId="Word.Document.8">
                  <p:embed/>
                </p:oleObj>
              </mc:Choice>
              <mc:Fallback>
                <p:oleObj name="Document" r:id="rId7" imgW="5642640" imgH="783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76800"/>
                        <a:ext cx="86868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Freeform 5"/>
          <p:cNvSpPr>
            <a:spLocks/>
          </p:cNvSpPr>
          <p:nvPr/>
        </p:nvSpPr>
        <p:spPr bwMode="auto">
          <a:xfrm>
            <a:off x="1828800" y="4191000"/>
            <a:ext cx="1066800" cy="228600"/>
          </a:xfrm>
          <a:custGeom>
            <a:avLst/>
            <a:gdLst>
              <a:gd name="T0" fmla="*/ 0 w 730"/>
              <a:gd name="T1" fmla="*/ 20256 h 237"/>
              <a:gd name="T2" fmla="*/ 4384 w 730"/>
              <a:gd name="T3" fmla="*/ 228600 h 237"/>
              <a:gd name="T4" fmla="*/ 1066800 w 730"/>
              <a:gd name="T5" fmla="*/ 228600 h 237"/>
              <a:gd name="T6" fmla="*/ 1066800 w 730"/>
              <a:gd name="T7" fmla="*/ 0 h 237"/>
              <a:gd name="T8" fmla="*/ 0 60000 65536"/>
              <a:gd name="T9" fmla="*/ 0 60000 65536"/>
              <a:gd name="T10" fmla="*/ 0 60000 65536"/>
              <a:gd name="T11" fmla="*/ 0 60000 65536"/>
              <a:gd name="T12" fmla="*/ 0 w 730"/>
              <a:gd name="T13" fmla="*/ 0 h 237"/>
              <a:gd name="T14" fmla="*/ 730 w 730"/>
              <a:gd name="T15" fmla="*/ 237 h 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0" h="237">
                <a:moveTo>
                  <a:pt x="0" y="21"/>
                </a:moveTo>
                <a:lnTo>
                  <a:pt x="3" y="237"/>
                </a:lnTo>
                <a:lnTo>
                  <a:pt x="730" y="237"/>
                </a:lnTo>
                <a:lnTo>
                  <a:pt x="73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102" name="Freeform 6"/>
          <p:cNvSpPr>
            <a:spLocks/>
          </p:cNvSpPr>
          <p:nvPr/>
        </p:nvSpPr>
        <p:spPr bwMode="auto">
          <a:xfrm>
            <a:off x="2895600" y="4191000"/>
            <a:ext cx="1295400" cy="228600"/>
          </a:xfrm>
          <a:custGeom>
            <a:avLst/>
            <a:gdLst>
              <a:gd name="T0" fmla="*/ 0 w 764"/>
              <a:gd name="T1" fmla="*/ 228600 h 218"/>
              <a:gd name="T2" fmla="*/ 1295400 w 764"/>
              <a:gd name="T3" fmla="*/ 228600 h 218"/>
              <a:gd name="T4" fmla="*/ 1295400 w 764"/>
              <a:gd name="T5" fmla="*/ 0 h 218"/>
              <a:gd name="T6" fmla="*/ 0 60000 65536"/>
              <a:gd name="T7" fmla="*/ 0 60000 65536"/>
              <a:gd name="T8" fmla="*/ 0 60000 65536"/>
              <a:gd name="T9" fmla="*/ 0 w 764"/>
              <a:gd name="T10" fmla="*/ 0 h 218"/>
              <a:gd name="T11" fmla="*/ 764 w 764"/>
              <a:gd name="T12" fmla="*/ 218 h 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4" h="218">
                <a:moveTo>
                  <a:pt x="0" y="218"/>
                </a:moveTo>
                <a:lnTo>
                  <a:pt x="764" y="218"/>
                </a:lnTo>
                <a:lnTo>
                  <a:pt x="76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103" name="Freeform 7"/>
          <p:cNvSpPr>
            <a:spLocks/>
          </p:cNvSpPr>
          <p:nvPr/>
        </p:nvSpPr>
        <p:spPr bwMode="auto">
          <a:xfrm>
            <a:off x="1676400" y="5943600"/>
            <a:ext cx="1295400" cy="228600"/>
          </a:xfrm>
          <a:custGeom>
            <a:avLst/>
            <a:gdLst>
              <a:gd name="T0" fmla="*/ 0 w 764"/>
              <a:gd name="T1" fmla="*/ 228600 h 218"/>
              <a:gd name="T2" fmla="*/ 1295400 w 764"/>
              <a:gd name="T3" fmla="*/ 228600 h 218"/>
              <a:gd name="T4" fmla="*/ 1295400 w 764"/>
              <a:gd name="T5" fmla="*/ 0 h 218"/>
              <a:gd name="T6" fmla="*/ 0 60000 65536"/>
              <a:gd name="T7" fmla="*/ 0 60000 65536"/>
              <a:gd name="T8" fmla="*/ 0 60000 65536"/>
              <a:gd name="T9" fmla="*/ 0 w 764"/>
              <a:gd name="T10" fmla="*/ 0 h 218"/>
              <a:gd name="T11" fmla="*/ 764 w 764"/>
              <a:gd name="T12" fmla="*/ 218 h 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4" h="218">
                <a:moveTo>
                  <a:pt x="0" y="218"/>
                </a:moveTo>
                <a:lnTo>
                  <a:pt x="764" y="218"/>
                </a:lnTo>
                <a:lnTo>
                  <a:pt x="76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104" name="Freeform 8"/>
          <p:cNvSpPr>
            <a:spLocks/>
          </p:cNvSpPr>
          <p:nvPr/>
        </p:nvSpPr>
        <p:spPr bwMode="auto">
          <a:xfrm>
            <a:off x="2971800" y="5943600"/>
            <a:ext cx="1295400" cy="228600"/>
          </a:xfrm>
          <a:custGeom>
            <a:avLst/>
            <a:gdLst>
              <a:gd name="T0" fmla="*/ 0 w 764"/>
              <a:gd name="T1" fmla="*/ 228600 h 218"/>
              <a:gd name="T2" fmla="*/ 1295400 w 764"/>
              <a:gd name="T3" fmla="*/ 228600 h 218"/>
              <a:gd name="T4" fmla="*/ 1295400 w 764"/>
              <a:gd name="T5" fmla="*/ 0 h 218"/>
              <a:gd name="T6" fmla="*/ 0 60000 65536"/>
              <a:gd name="T7" fmla="*/ 0 60000 65536"/>
              <a:gd name="T8" fmla="*/ 0 60000 65536"/>
              <a:gd name="T9" fmla="*/ 0 w 764"/>
              <a:gd name="T10" fmla="*/ 0 h 218"/>
              <a:gd name="T11" fmla="*/ 764 w 764"/>
              <a:gd name="T12" fmla="*/ 218 h 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4" h="218">
                <a:moveTo>
                  <a:pt x="0" y="218"/>
                </a:moveTo>
                <a:lnTo>
                  <a:pt x="764" y="218"/>
                </a:lnTo>
                <a:lnTo>
                  <a:pt x="76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 flipV="1">
            <a:off x="1676400" y="594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auto">
          <a:xfrm>
            <a:off x="3124200" y="2514600"/>
            <a:ext cx="1066800" cy="228600"/>
          </a:xfrm>
          <a:custGeom>
            <a:avLst/>
            <a:gdLst>
              <a:gd name="T0" fmla="*/ 0 w 764"/>
              <a:gd name="T1" fmla="*/ 228600 h 218"/>
              <a:gd name="T2" fmla="*/ 1066800 w 764"/>
              <a:gd name="T3" fmla="*/ 228600 h 218"/>
              <a:gd name="T4" fmla="*/ 1066800 w 764"/>
              <a:gd name="T5" fmla="*/ 0 h 218"/>
              <a:gd name="T6" fmla="*/ 0 60000 65536"/>
              <a:gd name="T7" fmla="*/ 0 60000 65536"/>
              <a:gd name="T8" fmla="*/ 0 60000 65536"/>
              <a:gd name="T9" fmla="*/ 0 w 764"/>
              <a:gd name="T10" fmla="*/ 0 h 218"/>
              <a:gd name="T11" fmla="*/ 764 w 764"/>
              <a:gd name="T12" fmla="*/ 218 h 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4" h="218">
                <a:moveTo>
                  <a:pt x="0" y="218"/>
                </a:moveTo>
                <a:lnTo>
                  <a:pt x="764" y="218"/>
                </a:lnTo>
                <a:lnTo>
                  <a:pt x="76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auto">
          <a:xfrm>
            <a:off x="4191000" y="2514600"/>
            <a:ext cx="1593850" cy="228600"/>
          </a:xfrm>
          <a:custGeom>
            <a:avLst/>
            <a:gdLst>
              <a:gd name="T0" fmla="*/ 0 w 764"/>
              <a:gd name="T1" fmla="*/ 228600 h 218"/>
              <a:gd name="T2" fmla="*/ 1593850 w 764"/>
              <a:gd name="T3" fmla="*/ 228600 h 218"/>
              <a:gd name="T4" fmla="*/ 1593850 w 764"/>
              <a:gd name="T5" fmla="*/ 0 h 218"/>
              <a:gd name="T6" fmla="*/ 0 60000 65536"/>
              <a:gd name="T7" fmla="*/ 0 60000 65536"/>
              <a:gd name="T8" fmla="*/ 0 60000 65536"/>
              <a:gd name="T9" fmla="*/ 0 w 764"/>
              <a:gd name="T10" fmla="*/ 0 h 218"/>
              <a:gd name="T11" fmla="*/ 764 w 764"/>
              <a:gd name="T12" fmla="*/ 218 h 2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4" h="218">
                <a:moveTo>
                  <a:pt x="0" y="218"/>
                </a:moveTo>
                <a:lnTo>
                  <a:pt x="764" y="218"/>
                </a:lnTo>
                <a:lnTo>
                  <a:pt x="76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108" name="Freeform 12"/>
          <p:cNvSpPr>
            <a:spLocks/>
          </p:cNvSpPr>
          <p:nvPr/>
        </p:nvSpPr>
        <p:spPr bwMode="auto">
          <a:xfrm>
            <a:off x="1447800" y="2514600"/>
            <a:ext cx="1693863" cy="228600"/>
          </a:xfrm>
          <a:custGeom>
            <a:avLst/>
            <a:gdLst>
              <a:gd name="T0" fmla="*/ 1693863 w 927"/>
              <a:gd name="T1" fmla="*/ 227013 h 144"/>
              <a:gd name="T2" fmla="*/ 0 w 927"/>
              <a:gd name="T3" fmla="*/ 228600 h 144"/>
              <a:gd name="T4" fmla="*/ 0 w 927"/>
              <a:gd name="T5" fmla="*/ 0 h 144"/>
              <a:gd name="T6" fmla="*/ 0 60000 65536"/>
              <a:gd name="T7" fmla="*/ 0 60000 65536"/>
              <a:gd name="T8" fmla="*/ 0 60000 65536"/>
              <a:gd name="T9" fmla="*/ 0 w 927"/>
              <a:gd name="T10" fmla="*/ 0 h 144"/>
              <a:gd name="T11" fmla="*/ 927 w 927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7" h="144">
                <a:moveTo>
                  <a:pt x="927" y="143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 flipV="1">
            <a:off x="3124200" y="2514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5334000" y="5257800"/>
            <a:ext cx="1052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Times New Roman" panose="02020603050405020304" pitchFamily="18" charset="0"/>
              </a:rPr>
              <a:t>PROYEK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5486400" y="3352800"/>
            <a:ext cx="882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Times New Roman" panose="02020603050405020304" pitchFamily="18" charset="0"/>
              </a:rPr>
              <a:t>TUGAS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6461125" y="1890713"/>
            <a:ext cx="1176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Times New Roman" panose="02020603050405020304" pitchFamily="18" charset="0"/>
              </a:rPr>
              <a:t>PEGAWAI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13" name="Rectangle 1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Normal Form Kedua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Normalisasi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Normalisasi dilakukan untuk menghindari anomali dalam memasukkan, mengubah dan menghapus data</a:t>
            </a:r>
          </a:p>
          <a:p>
            <a:pPr eaLnBrk="1" hangingPunct="1"/>
            <a:r>
              <a:rPr lang="en-US" altLang="en-US" smtClean="0"/>
              <a:t>Tetapi, database yang ternormalisasi penuh belum tentu merupakan implementasi yang paling efisien dan efektif</a:t>
            </a:r>
          </a:p>
          <a:p>
            <a:pPr eaLnBrk="1" hangingPunct="1"/>
            <a:r>
              <a:rPr lang="en-US" altLang="en-US" smtClean="0"/>
              <a:t>Denormalisasi sering digunakan untuk meningkatkan efisiensi pemrosesan 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Denormalisasi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Umumnya dilakukan untuk meningkatkan kecepatan (kinerja) query</a:t>
            </a:r>
          </a:p>
          <a:p>
            <a:pPr eaLnBrk="1" hangingPunct="1"/>
            <a:r>
              <a:rPr lang="en-US" altLang="en-US" smtClean="0"/>
              <a:t>Kecepatan query meningkat dengan kerugian meningkatnya kompleksitas/ kesulitan dalam pemasukan, pengubahan dan penghapusan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Denormalisasi Ke bawah</a:t>
            </a:r>
          </a:p>
        </p:txBody>
      </p:sp>
      <p:grpSp>
        <p:nvGrpSpPr>
          <p:cNvPr id="48131" name="Group 4"/>
          <p:cNvGrpSpPr>
            <a:grpSpLocks/>
          </p:cNvGrpSpPr>
          <p:nvPr/>
        </p:nvGrpSpPr>
        <p:grpSpPr bwMode="auto">
          <a:xfrm>
            <a:off x="1600200" y="1371600"/>
            <a:ext cx="1676400" cy="1803400"/>
            <a:chOff x="1008" y="1104"/>
            <a:chExt cx="1056" cy="1104"/>
          </a:xfrm>
        </p:grpSpPr>
        <p:sp>
          <p:nvSpPr>
            <p:cNvPr id="48156" name="Text Box 5"/>
            <p:cNvSpPr txBox="1">
              <a:spLocks noChangeArrowheads="1"/>
            </p:cNvSpPr>
            <p:nvPr/>
          </p:nvSpPr>
          <p:spPr bwMode="auto">
            <a:xfrm>
              <a:off x="1008" y="1104"/>
              <a:ext cx="1056" cy="1104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2000">
                  <a:solidFill>
                    <a:srgbClr val="FF3300"/>
                  </a:solidFill>
                  <a:latin typeface="Times New Roman" panose="02020603050405020304" pitchFamily="18" charset="0"/>
                </a:rPr>
                <a:t>Pelanggan   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2000" u="sng">
                  <a:latin typeface="Times New Roman" panose="02020603050405020304" pitchFamily="18" charset="0"/>
                </a:rPr>
                <a:t>ID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</a:rPr>
                <a:t>Alamat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</a:rPr>
                <a:t>Nama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</a:rPr>
                <a:t>Telepon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8157" name="Line 6"/>
            <p:cNvSpPr>
              <a:spLocks noChangeShapeType="1"/>
            </p:cNvSpPr>
            <p:nvPr/>
          </p:nvSpPr>
          <p:spPr bwMode="auto">
            <a:xfrm>
              <a:off x="1008" y="129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32" name="Group 7"/>
          <p:cNvGrpSpPr>
            <a:grpSpLocks/>
          </p:cNvGrpSpPr>
          <p:nvPr/>
        </p:nvGrpSpPr>
        <p:grpSpPr bwMode="auto">
          <a:xfrm>
            <a:off x="1371600" y="3810000"/>
            <a:ext cx="2133600" cy="2168525"/>
            <a:chOff x="1008" y="1104"/>
            <a:chExt cx="1056" cy="1366"/>
          </a:xfrm>
        </p:grpSpPr>
        <p:sp>
          <p:nvSpPr>
            <p:cNvPr id="48154" name="Text Box 8"/>
            <p:cNvSpPr txBox="1">
              <a:spLocks noChangeArrowheads="1"/>
            </p:cNvSpPr>
            <p:nvPr/>
          </p:nvSpPr>
          <p:spPr bwMode="auto">
            <a:xfrm>
              <a:off x="1008" y="1104"/>
              <a:ext cx="1056" cy="1366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2000">
                  <a:solidFill>
                    <a:srgbClr val="FF3300"/>
                  </a:solidFill>
                  <a:latin typeface="Times New Roman" panose="02020603050405020304" pitchFamily="18" charset="0"/>
                </a:rPr>
                <a:t>Order   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2000" u="sng">
                  <a:latin typeface="Times New Roman" panose="02020603050405020304" pitchFamily="18" charset="0"/>
                </a:rPr>
                <a:t>Order No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</a:rPr>
                <a:t>Tanggal Order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</a:rPr>
                <a:t>Tanggal Kirim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</a:rPr>
                <a:t>Tanggal Tagihan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</a:rPr>
                <a:t>ID Pelanggan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8155" name="Line 9"/>
            <p:cNvSpPr>
              <a:spLocks noChangeShapeType="1"/>
            </p:cNvSpPr>
            <p:nvPr/>
          </p:nvSpPr>
          <p:spPr bwMode="auto">
            <a:xfrm>
              <a:off x="1008" y="129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33" name="Group 10"/>
          <p:cNvGrpSpPr>
            <a:grpSpLocks/>
          </p:cNvGrpSpPr>
          <p:nvPr/>
        </p:nvGrpSpPr>
        <p:grpSpPr bwMode="auto">
          <a:xfrm>
            <a:off x="2362200" y="3200400"/>
            <a:ext cx="152400" cy="609600"/>
            <a:chOff x="1488" y="2256"/>
            <a:chExt cx="96" cy="384"/>
          </a:xfrm>
        </p:grpSpPr>
        <p:sp>
          <p:nvSpPr>
            <p:cNvPr id="48149" name="Line 11"/>
            <p:cNvSpPr>
              <a:spLocks noChangeShapeType="1"/>
            </p:cNvSpPr>
            <p:nvPr/>
          </p:nvSpPr>
          <p:spPr bwMode="auto">
            <a:xfrm>
              <a:off x="1536" y="225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0" name="Line 12"/>
            <p:cNvSpPr>
              <a:spLocks noChangeShapeType="1"/>
            </p:cNvSpPr>
            <p:nvPr/>
          </p:nvSpPr>
          <p:spPr bwMode="auto">
            <a:xfrm flipH="1">
              <a:off x="1488" y="2592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1" name="Line 13"/>
            <p:cNvSpPr>
              <a:spLocks noChangeShapeType="1"/>
            </p:cNvSpPr>
            <p:nvPr/>
          </p:nvSpPr>
          <p:spPr bwMode="auto">
            <a:xfrm>
              <a:off x="1536" y="2592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2" name="Line 14"/>
            <p:cNvSpPr>
              <a:spLocks noChangeShapeType="1"/>
            </p:cNvSpPr>
            <p:nvPr/>
          </p:nvSpPr>
          <p:spPr bwMode="auto">
            <a:xfrm>
              <a:off x="1488" y="230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3" name="Oval 15"/>
            <p:cNvSpPr>
              <a:spLocks noChangeArrowheads="1"/>
            </p:cNvSpPr>
            <p:nvPr/>
          </p:nvSpPr>
          <p:spPr bwMode="auto">
            <a:xfrm>
              <a:off x="1488" y="249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</p:grpSp>
      <p:sp>
        <p:nvSpPr>
          <p:cNvPr id="48134" name="Text Box 16"/>
          <p:cNvSpPr txBox="1">
            <a:spLocks noChangeArrowheads="1"/>
          </p:cNvSpPr>
          <p:nvPr/>
        </p:nvSpPr>
        <p:spPr bwMode="auto">
          <a:xfrm>
            <a:off x="228600" y="1447800"/>
            <a:ext cx="133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400">
                <a:solidFill>
                  <a:srgbClr val="FF3300"/>
                </a:solidFill>
                <a:latin typeface="Times New Roman" panose="02020603050405020304" pitchFamily="18" charset="0"/>
              </a:rPr>
              <a:t>Sebelum: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48135" name="Group 18"/>
          <p:cNvGrpSpPr>
            <a:grpSpLocks/>
          </p:cNvGrpSpPr>
          <p:nvPr/>
        </p:nvGrpSpPr>
        <p:grpSpPr bwMode="auto">
          <a:xfrm>
            <a:off x="6096000" y="1371600"/>
            <a:ext cx="1676400" cy="1803400"/>
            <a:chOff x="3840" y="1152"/>
            <a:chExt cx="1056" cy="1136"/>
          </a:xfrm>
        </p:grpSpPr>
        <p:sp>
          <p:nvSpPr>
            <p:cNvPr id="48147" name="Text Box 19"/>
            <p:cNvSpPr txBox="1">
              <a:spLocks noChangeArrowheads="1"/>
            </p:cNvSpPr>
            <p:nvPr/>
          </p:nvSpPr>
          <p:spPr bwMode="auto">
            <a:xfrm>
              <a:off x="3840" y="1152"/>
              <a:ext cx="1056" cy="1136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2000">
                  <a:solidFill>
                    <a:srgbClr val="FF3300"/>
                  </a:solidFill>
                  <a:latin typeface="Times New Roman" panose="02020603050405020304" pitchFamily="18" charset="0"/>
                </a:rPr>
                <a:t>Pelanggan   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2000" u="sng">
                  <a:latin typeface="Times New Roman" panose="02020603050405020304" pitchFamily="18" charset="0"/>
                </a:rPr>
                <a:t>ID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</a:rPr>
                <a:t>Alamat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</a:rPr>
                <a:t>Nama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</a:rPr>
                <a:t>Telepon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8148" name="Line 20"/>
            <p:cNvSpPr>
              <a:spLocks noChangeShapeType="1"/>
            </p:cNvSpPr>
            <p:nvPr/>
          </p:nvSpPr>
          <p:spPr bwMode="auto">
            <a:xfrm>
              <a:off x="3840" y="134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36" name="Group 21"/>
          <p:cNvGrpSpPr>
            <a:grpSpLocks/>
          </p:cNvGrpSpPr>
          <p:nvPr/>
        </p:nvGrpSpPr>
        <p:grpSpPr bwMode="auto">
          <a:xfrm>
            <a:off x="5943600" y="3810000"/>
            <a:ext cx="2133600" cy="2533650"/>
            <a:chOff x="1008" y="1104"/>
            <a:chExt cx="1056" cy="1596"/>
          </a:xfrm>
        </p:grpSpPr>
        <p:sp>
          <p:nvSpPr>
            <p:cNvPr id="48145" name="Text Box 22"/>
            <p:cNvSpPr txBox="1">
              <a:spLocks noChangeArrowheads="1"/>
            </p:cNvSpPr>
            <p:nvPr/>
          </p:nvSpPr>
          <p:spPr bwMode="auto">
            <a:xfrm>
              <a:off x="1008" y="1104"/>
              <a:ext cx="1056" cy="1596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2000">
                  <a:solidFill>
                    <a:srgbClr val="FF3300"/>
                  </a:solidFill>
                  <a:latin typeface="Times New Roman" panose="02020603050405020304" pitchFamily="18" charset="0"/>
                </a:rPr>
                <a:t>Order   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2000" u="sng">
                  <a:latin typeface="Times New Roman" panose="02020603050405020304" pitchFamily="18" charset="0"/>
                </a:rPr>
                <a:t>Order No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</a:rPr>
                <a:t>Tanggal Order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</a:rPr>
                <a:t>Tanggal Kirim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</a:rPr>
                <a:t>Tanggal Tagihan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</a:rPr>
                <a:t>ID Pelanggan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</a:rPr>
                <a:t>Nama Pelanggan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8146" name="Line 23"/>
            <p:cNvSpPr>
              <a:spLocks noChangeShapeType="1"/>
            </p:cNvSpPr>
            <p:nvPr/>
          </p:nvSpPr>
          <p:spPr bwMode="auto">
            <a:xfrm>
              <a:off x="1008" y="129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37" name="Group 24"/>
          <p:cNvGrpSpPr>
            <a:grpSpLocks/>
          </p:cNvGrpSpPr>
          <p:nvPr/>
        </p:nvGrpSpPr>
        <p:grpSpPr bwMode="auto">
          <a:xfrm>
            <a:off x="6858000" y="3200400"/>
            <a:ext cx="152400" cy="609600"/>
            <a:chOff x="1488" y="2256"/>
            <a:chExt cx="96" cy="384"/>
          </a:xfrm>
        </p:grpSpPr>
        <p:sp>
          <p:nvSpPr>
            <p:cNvPr id="48140" name="Line 25"/>
            <p:cNvSpPr>
              <a:spLocks noChangeShapeType="1"/>
            </p:cNvSpPr>
            <p:nvPr/>
          </p:nvSpPr>
          <p:spPr bwMode="auto">
            <a:xfrm>
              <a:off x="1536" y="225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1" name="Line 26"/>
            <p:cNvSpPr>
              <a:spLocks noChangeShapeType="1"/>
            </p:cNvSpPr>
            <p:nvPr/>
          </p:nvSpPr>
          <p:spPr bwMode="auto">
            <a:xfrm flipH="1">
              <a:off x="1488" y="2592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2" name="Line 27"/>
            <p:cNvSpPr>
              <a:spLocks noChangeShapeType="1"/>
            </p:cNvSpPr>
            <p:nvPr/>
          </p:nvSpPr>
          <p:spPr bwMode="auto">
            <a:xfrm>
              <a:off x="1536" y="2592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3" name="Line 28"/>
            <p:cNvSpPr>
              <a:spLocks noChangeShapeType="1"/>
            </p:cNvSpPr>
            <p:nvPr/>
          </p:nvSpPr>
          <p:spPr bwMode="auto">
            <a:xfrm>
              <a:off x="1488" y="230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4" name="Oval 29"/>
            <p:cNvSpPr>
              <a:spLocks noChangeArrowheads="1"/>
            </p:cNvSpPr>
            <p:nvPr/>
          </p:nvSpPr>
          <p:spPr bwMode="auto">
            <a:xfrm>
              <a:off x="1488" y="2496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</p:grpSp>
      <p:sp>
        <p:nvSpPr>
          <p:cNvPr id="48138" name="Text Box 30"/>
          <p:cNvSpPr txBox="1">
            <a:spLocks noChangeArrowheads="1"/>
          </p:cNvSpPr>
          <p:nvPr/>
        </p:nvSpPr>
        <p:spPr bwMode="auto">
          <a:xfrm>
            <a:off x="4724400" y="1371600"/>
            <a:ext cx="1284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400">
                <a:solidFill>
                  <a:srgbClr val="FF3300"/>
                </a:solidFill>
                <a:latin typeface="Times New Roman" panose="02020603050405020304" pitchFamily="18" charset="0"/>
              </a:rPr>
              <a:t>Sesudah: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8139" name="Freeform 31"/>
          <p:cNvSpPr>
            <a:spLocks/>
          </p:cNvSpPr>
          <p:nvPr/>
        </p:nvSpPr>
        <p:spPr bwMode="auto">
          <a:xfrm>
            <a:off x="2590800" y="2590800"/>
            <a:ext cx="3276600" cy="3582988"/>
          </a:xfrm>
          <a:custGeom>
            <a:avLst/>
            <a:gdLst>
              <a:gd name="T0" fmla="*/ 0 w 2064"/>
              <a:gd name="T1" fmla="*/ 0 h 2257"/>
              <a:gd name="T2" fmla="*/ 1974850 w 2064"/>
              <a:gd name="T3" fmla="*/ 3175 h 2257"/>
              <a:gd name="T4" fmla="*/ 1974850 w 2064"/>
              <a:gd name="T5" fmla="*/ 3582988 h 2257"/>
              <a:gd name="T6" fmla="*/ 3276600 w 2064"/>
              <a:gd name="T7" fmla="*/ 3581401 h 2257"/>
              <a:gd name="T8" fmla="*/ 0 60000 65536"/>
              <a:gd name="T9" fmla="*/ 0 60000 65536"/>
              <a:gd name="T10" fmla="*/ 0 60000 65536"/>
              <a:gd name="T11" fmla="*/ 0 60000 65536"/>
              <a:gd name="T12" fmla="*/ 0 w 2064"/>
              <a:gd name="T13" fmla="*/ 0 h 2257"/>
              <a:gd name="T14" fmla="*/ 2064 w 2064"/>
              <a:gd name="T15" fmla="*/ 2257 h 2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64" h="2257">
                <a:moveTo>
                  <a:pt x="0" y="0"/>
                </a:moveTo>
                <a:lnTo>
                  <a:pt x="1244" y="2"/>
                </a:lnTo>
                <a:lnTo>
                  <a:pt x="1244" y="2257"/>
                </a:lnTo>
                <a:lnTo>
                  <a:pt x="2064" y="2256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Denormalisasi Ke atas</a:t>
            </a: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5943600" y="1143000"/>
            <a:ext cx="2133600" cy="5080000"/>
            <a:chOff x="3408" y="1056"/>
            <a:chExt cx="1344" cy="3200"/>
          </a:xfrm>
        </p:grpSpPr>
        <p:grpSp>
          <p:nvGrpSpPr>
            <p:cNvPr id="49172" name="Group 4"/>
            <p:cNvGrpSpPr>
              <a:grpSpLocks/>
            </p:cNvGrpSpPr>
            <p:nvPr/>
          </p:nvGrpSpPr>
          <p:grpSpPr bwMode="auto">
            <a:xfrm>
              <a:off x="3408" y="1056"/>
              <a:ext cx="1344" cy="1826"/>
              <a:chOff x="1008" y="1104"/>
              <a:chExt cx="1056" cy="1826"/>
            </a:xfrm>
          </p:grpSpPr>
          <p:sp>
            <p:nvSpPr>
              <p:cNvPr id="49182" name="Text Box 5"/>
              <p:cNvSpPr txBox="1">
                <a:spLocks noChangeArrowheads="1"/>
              </p:cNvSpPr>
              <p:nvPr/>
            </p:nvSpPr>
            <p:spPr bwMode="auto">
              <a:xfrm>
                <a:off x="1008" y="1104"/>
                <a:ext cx="1056" cy="1826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Order   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2000" u="sng">
                    <a:latin typeface="Times New Roman" panose="02020603050405020304" pitchFamily="18" charset="0"/>
                  </a:rPr>
                  <a:t>Order No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Tanggal Order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Tanggal Kirim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Tanggal Tagihan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ID Pelanggan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Nama Pelanggan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Total Tagihan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183" name="Line 6"/>
              <p:cNvSpPr>
                <a:spLocks noChangeShapeType="1"/>
              </p:cNvSpPr>
              <p:nvPr/>
            </p:nvSpPr>
            <p:spPr bwMode="auto">
              <a:xfrm>
                <a:off x="1008" y="1296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173" name="Group 7"/>
            <p:cNvGrpSpPr>
              <a:grpSpLocks/>
            </p:cNvGrpSpPr>
            <p:nvPr/>
          </p:nvGrpSpPr>
          <p:grpSpPr bwMode="auto">
            <a:xfrm>
              <a:off x="3552" y="3120"/>
              <a:ext cx="1056" cy="1136"/>
              <a:chOff x="1008" y="1104"/>
              <a:chExt cx="1056" cy="1103"/>
            </a:xfrm>
          </p:grpSpPr>
          <p:sp>
            <p:nvSpPr>
              <p:cNvPr id="49180" name="Text Box 8"/>
              <p:cNvSpPr txBox="1">
                <a:spLocks noChangeArrowheads="1"/>
              </p:cNvSpPr>
              <p:nvPr/>
            </p:nvSpPr>
            <p:spPr bwMode="auto">
              <a:xfrm>
                <a:off x="1008" y="1104"/>
                <a:ext cx="1056" cy="1103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Item Order</a:t>
                </a:r>
                <a:endParaRPr lang="en-US" altLang="en-US" sz="2000" u="sng">
                  <a:latin typeface="Times New Roman" panose="02020603050405020304" pitchFamily="18" charset="0"/>
                </a:endParaRP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Order No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No Produk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Harga Produk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Jumlah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181" name="Line 9"/>
              <p:cNvSpPr>
                <a:spLocks noChangeShapeType="1"/>
              </p:cNvSpPr>
              <p:nvPr/>
            </p:nvSpPr>
            <p:spPr bwMode="auto">
              <a:xfrm>
                <a:off x="1008" y="1296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174" name="Group 10"/>
            <p:cNvGrpSpPr>
              <a:grpSpLocks/>
            </p:cNvGrpSpPr>
            <p:nvPr/>
          </p:nvGrpSpPr>
          <p:grpSpPr bwMode="auto">
            <a:xfrm>
              <a:off x="4032" y="2880"/>
              <a:ext cx="48" cy="240"/>
              <a:chOff x="1488" y="2256"/>
              <a:chExt cx="96" cy="384"/>
            </a:xfrm>
          </p:grpSpPr>
          <p:sp>
            <p:nvSpPr>
              <p:cNvPr id="49175" name="Line 11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6" name="Line 12"/>
              <p:cNvSpPr>
                <a:spLocks noChangeShapeType="1"/>
              </p:cNvSpPr>
              <p:nvPr/>
            </p:nvSpPr>
            <p:spPr bwMode="auto">
              <a:xfrm flipH="1">
                <a:off x="1488" y="259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7" name="Line 13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8" name="Line 14"/>
              <p:cNvSpPr>
                <a:spLocks noChangeShapeType="1"/>
              </p:cNvSpPr>
              <p:nvPr/>
            </p:nvSpPr>
            <p:spPr bwMode="auto">
              <a:xfrm>
                <a:off x="1488" y="230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9" name="Oval 15"/>
              <p:cNvSpPr>
                <a:spLocks noChangeArrowheads="1"/>
              </p:cNvSpPr>
              <p:nvPr/>
            </p:nvSpPr>
            <p:spPr bwMode="auto">
              <a:xfrm>
                <a:off x="1488" y="2496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endParaRPr lang="id-ID" altLang="en-US"/>
              </a:p>
            </p:txBody>
          </p:sp>
        </p:grpSp>
      </p:grpSp>
      <p:grpSp>
        <p:nvGrpSpPr>
          <p:cNvPr id="49156" name="Group 16"/>
          <p:cNvGrpSpPr>
            <a:grpSpLocks/>
          </p:cNvGrpSpPr>
          <p:nvPr/>
        </p:nvGrpSpPr>
        <p:grpSpPr bwMode="auto">
          <a:xfrm>
            <a:off x="1828800" y="1168400"/>
            <a:ext cx="2133600" cy="4775200"/>
            <a:chOff x="816" y="1104"/>
            <a:chExt cx="1344" cy="3008"/>
          </a:xfrm>
        </p:grpSpPr>
        <p:grpSp>
          <p:nvGrpSpPr>
            <p:cNvPr id="49160" name="Group 17"/>
            <p:cNvGrpSpPr>
              <a:grpSpLocks/>
            </p:cNvGrpSpPr>
            <p:nvPr/>
          </p:nvGrpSpPr>
          <p:grpSpPr bwMode="auto">
            <a:xfrm>
              <a:off x="816" y="1104"/>
              <a:ext cx="1344" cy="1596"/>
              <a:chOff x="1008" y="1104"/>
              <a:chExt cx="1056" cy="1596"/>
            </a:xfrm>
          </p:grpSpPr>
          <p:sp>
            <p:nvSpPr>
              <p:cNvPr id="49170" name="Text Box 18"/>
              <p:cNvSpPr txBox="1">
                <a:spLocks noChangeArrowheads="1"/>
              </p:cNvSpPr>
              <p:nvPr/>
            </p:nvSpPr>
            <p:spPr bwMode="auto">
              <a:xfrm>
                <a:off x="1008" y="1104"/>
                <a:ext cx="1056" cy="1596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Order   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2000" u="sng">
                    <a:latin typeface="Times New Roman" panose="02020603050405020304" pitchFamily="18" charset="0"/>
                  </a:rPr>
                  <a:t>Order No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Tanggal Order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Tanggal Kirim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Tanggal Tagihan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ID Pelanggan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Nama Pelanggan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171" name="Line 19"/>
              <p:cNvSpPr>
                <a:spLocks noChangeShapeType="1"/>
              </p:cNvSpPr>
              <p:nvPr/>
            </p:nvSpPr>
            <p:spPr bwMode="auto">
              <a:xfrm>
                <a:off x="1008" y="1296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161" name="Group 20"/>
            <p:cNvGrpSpPr>
              <a:grpSpLocks/>
            </p:cNvGrpSpPr>
            <p:nvPr/>
          </p:nvGrpSpPr>
          <p:grpSpPr bwMode="auto">
            <a:xfrm>
              <a:off x="912" y="2976"/>
              <a:ext cx="1056" cy="1136"/>
              <a:chOff x="1008" y="1104"/>
              <a:chExt cx="1056" cy="1103"/>
            </a:xfrm>
          </p:grpSpPr>
          <p:sp>
            <p:nvSpPr>
              <p:cNvPr id="49168" name="Text Box 21"/>
              <p:cNvSpPr txBox="1">
                <a:spLocks noChangeArrowheads="1"/>
              </p:cNvSpPr>
              <p:nvPr/>
            </p:nvSpPr>
            <p:spPr bwMode="auto">
              <a:xfrm>
                <a:off x="1008" y="1104"/>
                <a:ext cx="1056" cy="1103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200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Item Order</a:t>
                </a:r>
                <a:endParaRPr lang="en-US" altLang="en-US" sz="2000" u="sng">
                  <a:latin typeface="Times New Roman" panose="02020603050405020304" pitchFamily="18" charset="0"/>
                </a:endParaRP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Order No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No Produk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Harga Produk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Jumlah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169" name="Line 22"/>
              <p:cNvSpPr>
                <a:spLocks noChangeShapeType="1"/>
              </p:cNvSpPr>
              <p:nvPr/>
            </p:nvSpPr>
            <p:spPr bwMode="auto">
              <a:xfrm>
                <a:off x="1008" y="1296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162" name="Group 23"/>
            <p:cNvGrpSpPr>
              <a:grpSpLocks/>
            </p:cNvGrpSpPr>
            <p:nvPr/>
          </p:nvGrpSpPr>
          <p:grpSpPr bwMode="auto">
            <a:xfrm>
              <a:off x="1392" y="2688"/>
              <a:ext cx="96" cy="288"/>
              <a:chOff x="1488" y="2256"/>
              <a:chExt cx="96" cy="384"/>
            </a:xfrm>
          </p:grpSpPr>
          <p:sp>
            <p:nvSpPr>
              <p:cNvPr id="49163" name="Line 24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4" name="Line 25"/>
              <p:cNvSpPr>
                <a:spLocks noChangeShapeType="1"/>
              </p:cNvSpPr>
              <p:nvPr/>
            </p:nvSpPr>
            <p:spPr bwMode="auto">
              <a:xfrm flipH="1">
                <a:off x="1488" y="259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5" name="Line 26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6" name="Line 27"/>
              <p:cNvSpPr>
                <a:spLocks noChangeShapeType="1"/>
              </p:cNvSpPr>
              <p:nvPr/>
            </p:nvSpPr>
            <p:spPr bwMode="auto">
              <a:xfrm>
                <a:off x="1488" y="230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67" name="Oval 28"/>
              <p:cNvSpPr>
                <a:spLocks noChangeArrowheads="1"/>
              </p:cNvSpPr>
              <p:nvPr/>
            </p:nvSpPr>
            <p:spPr bwMode="auto">
              <a:xfrm>
                <a:off x="1488" y="2496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endParaRPr lang="id-ID" altLang="en-US"/>
              </a:p>
            </p:txBody>
          </p:sp>
        </p:grpSp>
      </p:grpSp>
      <p:sp>
        <p:nvSpPr>
          <p:cNvPr id="49157" name="Text Box 29"/>
          <p:cNvSpPr txBox="1">
            <a:spLocks noChangeArrowheads="1"/>
          </p:cNvSpPr>
          <p:nvPr/>
        </p:nvSpPr>
        <p:spPr bwMode="auto">
          <a:xfrm>
            <a:off x="381000" y="1143000"/>
            <a:ext cx="133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400">
                <a:solidFill>
                  <a:srgbClr val="FF3300"/>
                </a:solidFill>
                <a:latin typeface="Times New Roman" panose="02020603050405020304" pitchFamily="18" charset="0"/>
              </a:rPr>
              <a:t>Sebelum: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9158" name="Text Box 30"/>
          <p:cNvSpPr txBox="1">
            <a:spLocks noChangeArrowheads="1"/>
          </p:cNvSpPr>
          <p:nvPr/>
        </p:nvSpPr>
        <p:spPr bwMode="auto">
          <a:xfrm>
            <a:off x="4506913" y="1143000"/>
            <a:ext cx="1284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400">
                <a:solidFill>
                  <a:srgbClr val="FF3300"/>
                </a:solidFill>
                <a:latin typeface="Times New Roman" panose="02020603050405020304" pitchFamily="18" charset="0"/>
              </a:rPr>
              <a:t>Sesudah: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9159" name="Line 31"/>
          <p:cNvSpPr>
            <a:spLocks noChangeShapeType="1"/>
          </p:cNvSpPr>
          <p:nvPr/>
        </p:nvSpPr>
        <p:spPr bwMode="auto">
          <a:xfrm>
            <a:off x="5334000" y="3886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4NF</a:t>
            </a:r>
          </a:p>
        </p:txBody>
      </p:sp>
      <p:graphicFrame>
        <p:nvGraphicFramePr>
          <p:cNvPr id="595996" name="Group 28"/>
          <p:cNvGraphicFramePr>
            <a:graphicFrameLocks noGrp="1"/>
          </p:cNvGraphicFramePr>
          <p:nvPr>
            <p:ph idx="1"/>
          </p:nvPr>
        </p:nvGraphicFramePr>
        <p:xfrm>
          <a:off x="457200" y="1905000"/>
          <a:ext cx="8229600" cy="4200525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COURSE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TEACHER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0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Physics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Physics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Physics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Physics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Prof Green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Prof Green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Prof Brown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Prof Brown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Prof Green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Prof Green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Prof Green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Basic Mechanics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Principles of Optics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Basic Mechanics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Principles of Optics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Basic Mechanics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Vector Analysis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Trigonometry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193" name="Text Box 26"/>
          <p:cNvSpPr txBox="1">
            <a:spLocks noChangeArrowheads="1"/>
          </p:cNvSpPr>
          <p:nvPr/>
        </p:nvSpPr>
        <p:spPr bwMode="auto">
          <a:xfrm>
            <a:off x="449263" y="1371600"/>
            <a:ext cx="846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CTX</a:t>
            </a:r>
          </a:p>
        </p:txBody>
      </p:sp>
      <p:sp>
        <p:nvSpPr>
          <p:cNvPr id="50194" name="Text Box 27"/>
          <p:cNvSpPr txBox="1">
            <a:spLocks noChangeArrowheads="1"/>
          </p:cNvSpPr>
          <p:nvPr/>
        </p:nvSpPr>
        <p:spPr bwMode="auto">
          <a:xfrm>
            <a:off x="441325" y="974725"/>
            <a:ext cx="728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MVD : A </a:t>
            </a:r>
            <a:r>
              <a:rPr lang="en-US" altLang="en-US" sz="2000" b="1">
                <a:sym typeface="Wingdings" panose="05000000000000000000" pitchFamily="2" charset="2"/>
              </a:rPr>
              <a:t> B | C   ; COURSE  TEACHER | TEXT</a:t>
            </a:r>
            <a:endParaRPr lang="en-US" altLang="en-US" sz="2000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4NF</a:t>
            </a:r>
          </a:p>
        </p:txBody>
      </p:sp>
      <p:graphicFrame>
        <p:nvGraphicFramePr>
          <p:cNvPr id="598063" name="Group 47"/>
          <p:cNvGraphicFramePr>
            <a:graphicFrameLocks noGrp="1"/>
          </p:cNvGraphicFramePr>
          <p:nvPr>
            <p:ph sz="half" idx="1"/>
          </p:nvPr>
        </p:nvGraphicFramePr>
        <p:xfrm>
          <a:off x="1524000" y="966788"/>
          <a:ext cx="4038600" cy="2233612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COURSE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4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Physics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Physics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Prof Green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Prof Brown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Prof Green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8069" name="Group 53"/>
          <p:cNvGraphicFramePr>
            <a:graphicFrameLocks noGrp="1"/>
          </p:cNvGraphicFramePr>
          <p:nvPr>
            <p:ph sz="half" idx="2"/>
          </p:nvPr>
        </p:nvGraphicFramePr>
        <p:xfrm>
          <a:off x="1524000" y="3276600"/>
          <a:ext cx="6477000" cy="3176588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COURSE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68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Physics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Physics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Math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Basic Mechanics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Principles of Optics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Basic Mechanics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Vector Analysis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Trigonometry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225" name="Text Box 54"/>
          <p:cNvSpPr txBox="1">
            <a:spLocks noChangeArrowheads="1"/>
          </p:cNvSpPr>
          <p:nvPr/>
        </p:nvSpPr>
        <p:spPr bwMode="auto">
          <a:xfrm>
            <a:off x="685800" y="99060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/>
              <a:t>CT</a:t>
            </a:r>
          </a:p>
        </p:txBody>
      </p:sp>
      <p:sp>
        <p:nvSpPr>
          <p:cNvPr id="51226" name="Text Box 55"/>
          <p:cNvSpPr txBox="1">
            <a:spLocks noChangeArrowheads="1"/>
          </p:cNvSpPr>
          <p:nvPr/>
        </p:nvSpPr>
        <p:spPr bwMode="auto">
          <a:xfrm>
            <a:off x="762000" y="3276600"/>
            <a:ext cx="60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/>
              <a:t>CX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 Form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81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Normal Form Pertama (1NF)</a:t>
            </a:r>
          </a:p>
          <a:p>
            <a:pPr eaLnBrk="1" hangingPunct="1"/>
            <a:r>
              <a:rPr lang="en-US" altLang="en-US" sz="2800" smtClean="0"/>
              <a:t>Normal Form Kedua (2NF)</a:t>
            </a:r>
          </a:p>
          <a:p>
            <a:pPr eaLnBrk="1" hangingPunct="1"/>
            <a:r>
              <a:rPr lang="en-US" altLang="en-US" sz="2800" smtClean="0"/>
              <a:t>Normal Form Ketiga (3NF)</a:t>
            </a:r>
          </a:p>
          <a:p>
            <a:pPr eaLnBrk="1" hangingPunct="1"/>
            <a:r>
              <a:rPr lang="en-US" altLang="en-US" sz="2800" smtClean="0"/>
              <a:t>Boyce-Codd Normal Form (BCNF)</a:t>
            </a:r>
          </a:p>
          <a:p>
            <a:pPr eaLnBrk="1" hangingPunct="1"/>
            <a:r>
              <a:rPr lang="en-US" altLang="en-US" sz="2800" smtClean="0"/>
              <a:t>Normal Form Keempat (4NF)</a:t>
            </a:r>
          </a:p>
          <a:p>
            <a:pPr eaLnBrk="1" hangingPunct="1"/>
            <a:r>
              <a:rPr lang="en-US" altLang="en-US" sz="2800" smtClean="0"/>
              <a:t>Normal Form Kelima (5NF) atau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   Projection-Join Normal Form (PJ/NF)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Catatan: Fagin </a:t>
            </a:r>
          </a:p>
          <a:p>
            <a:pPr eaLnBrk="1" hangingPunct="1">
              <a:buFontTx/>
              <a:buChar char="-"/>
            </a:pPr>
            <a:r>
              <a:rPr lang="en-US" altLang="en-US" sz="2800" smtClean="0"/>
              <a:t>Domain-Key Normal Form (DK/NF) smdg 5NF</a:t>
            </a:r>
          </a:p>
          <a:p>
            <a:pPr eaLnBrk="1" hangingPunct="1">
              <a:buFontTx/>
              <a:buChar char="-"/>
            </a:pPr>
            <a:r>
              <a:rPr lang="en-US" altLang="en-US" sz="2800" smtClean="0"/>
              <a:t>(3,3)NF di antara 3NF dan 4NF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5NF</a:t>
            </a:r>
          </a:p>
        </p:txBody>
      </p:sp>
      <p:graphicFrame>
        <p:nvGraphicFramePr>
          <p:cNvPr id="601175" name="Group 87"/>
          <p:cNvGraphicFramePr>
            <a:graphicFrameLocks noGrp="1"/>
          </p:cNvGraphicFramePr>
          <p:nvPr>
            <p:ph sz="half" idx="1"/>
          </p:nvPr>
        </p:nvGraphicFramePr>
        <p:xfrm>
          <a:off x="3352800" y="1374775"/>
          <a:ext cx="1828800" cy="15938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9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S#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P#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J#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9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241" name="Text Box 4"/>
          <p:cNvSpPr txBox="1">
            <a:spLocks noChangeArrowheads="1"/>
          </p:cNvSpPr>
          <p:nvPr/>
        </p:nvSpPr>
        <p:spPr bwMode="auto">
          <a:xfrm>
            <a:off x="441325" y="920750"/>
            <a:ext cx="604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Join Dependency (JD) : JD * {SP, PJ, JS}</a:t>
            </a:r>
          </a:p>
        </p:txBody>
      </p:sp>
      <p:sp>
        <p:nvSpPr>
          <p:cNvPr id="52242" name="Text Box 21"/>
          <p:cNvSpPr txBox="1">
            <a:spLocks noChangeArrowheads="1"/>
          </p:cNvSpPr>
          <p:nvPr/>
        </p:nvSpPr>
        <p:spPr bwMode="auto">
          <a:xfrm>
            <a:off x="1736725" y="6051550"/>
            <a:ext cx="184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 sz="1200"/>
          </a:p>
        </p:txBody>
      </p:sp>
      <p:graphicFrame>
        <p:nvGraphicFramePr>
          <p:cNvPr id="601203" name="Group 115"/>
          <p:cNvGraphicFramePr>
            <a:graphicFrameLocks noGrp="1"/>
          </p:cNvGraphicFramePr>
          <p:nvPr>
            <p:ph sz="half" idx="2"/>
          </p:nvPr>
        </p:nvGraphicFramePr>
        <p:xfrm>
          <a:off x="3505200" y="4495800"/>
          <a:ext cx="1676400" cy="18859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8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S#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P#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J#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5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S!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257" name="Text Box 89"/>
          <p:cNvSpPr txBox="1">
            <a:spLocks noChangeArrowheads="1"/>
          </p:cNvSpPr>
          <p:nvPr/>
        </p:nvSpPr>
        <p:spPr bwMode="auto">
          <a:xfrm>
            <a:off x="1139825" y="3124200"/>
            <a:ext cx="99377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S#   P#</a:t>
            </a:r>
          </a:p>
          <a:p>
            <a:pPr eaLnBrk="1" hangingPunct="1"/>
            <a:r>
              <a:rPr lang="en-US" altLang="en-US"/>
              <a:t>S1   P1</a:t>
            </a:r>
          </a:p>
          <a:p>
            <a:pPr eaLnBrk="1" hangingPunct="1"/>
            <a:r>
              <a:rPr lang="en-US" altLang="en-US"/>
              <a:t>S1   P2</a:t>
            </a:r>
          </a:p>
          <a:p>
            <a:pPr eaLnBrk="1" hangingPunct="1"/>
            <a:r>
              <a:rPr lang="en-US" altLang="en-US"/>
              <a:t>S2   P1</a:t>
            </a:r>
          </a:p>
        </p:txBody>
      </p:sp>
      <p:sp>
        <p:nvSpPr>
          <p:cNvPr id="52258" name="Text Box 90"/>
          <p:cNvSpPr txBox="1">
            <a:spLocks noChangeArrowheads="1"/>
          </p:cNvSpPr>
          <p:nvPr/>
        </p:nvSpPr>
        <p:spPr bwMode="auto">
          <a:xfrm>
            <a:off x="3810000" y="3124200"/>
            <a:ext cx="94615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P#   J#</a:t>
            </a:r>
          </a:p>
          <a:p>
            <a:pPr eaLnBrk="1" hangingPunct="1"/>
            <a:r>
              <a:rPr lang="en-US" altLang="en-US"/>
              <a:t>P1   J2</a:t>
            </a:r>
          </a:p>
          <a:p>
            <a:pPr eaLnBrk="1" hangingPunct="1"/>
            <a:r>
              <a:rPr lang="en-US" altLang="en-US"/>
              <a:t>P2   J1</a:t>
            </a:r>
          </a:p>
          <a:p>
            <a:pPr eaLnBrk="1" hangingPunct="1"/>
            <a:r>
              <a:rPr lang="en-US" altLang="en-US"/>
              <a:t>P1   J1</a:t>
            </a:r>
          </a:p>
        </p:txBody>
      </p:sp>
      <p:sp>
        <p:nvSpPr>
          <p:cNvPr id="52259" name="Text Box 91"/>
          <p:cNvSpPr txBox="1">
            <a:spLocks noChangeArrowheads="1"/>
          </p:cNvSpPr>
          <p:nvPr/>
        </p:nvSpPr>
        <p:spPr bwMode="auto">
          <a:xfrm>
            <a:off x="6629400" y="3124200"/>
            <a:ext cx="96361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J#   S#</a:t>
            </a:r>
          </a:p>
          <a:p>
            <a:pPr eaLnBrk="1" hangingPunct="1"/>
            <a:r>
              <a:rPr lang="en-US" altLang="en-US"/>
              <a:t>J2   S1</a:t>
            </a:r>
          </a:p>
          <a:p>
            <a:pPr eaLnBrk="1" hangingPunct="1"/>
            <a:r>
              <a:rPr lang="en-US" altLang="en-US"/>
              <a:t>J1   S1</a:t>
            </a:r>
          </a:p>
          <a:p>
            <a:pPr eaLnBrk="1" hangingPunct="1"/>
            <a:r>
              <a:rPr lang="en-US" altLang="en-US"/>
              <a:t>J1   S2</a:t>
            </a:r>
          </a:p>
        </p:txBody>
      </p:sp>
      <p:sp>
        <p:nvSpPr>
          <p:cNvPr id="52260" name="Text Box 92"/>
          <p:cNvSpPr txBox="1">
            <a:spLocks noChangeArrowheads="1"/>
          </p:cNvSpPr>
          <p:nvPr/>
        </p:nvSpPr>
        <p:spPr bwMode="auto">
          <a:xfrm>
            <a:off x="365125" y="3124200"/>
            <a:ext cx="446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SP</a:t>
            </a:r>
          </a:p>
        </p:txBody>
      </p:sp>
      <p:sp>
        <p:nvSpPr>
          <p:cNvPr id="52261" name="Text Box 93"/>
          <p:cNvSpPr txBox="1">
            <a:spLocks noChangeArrowheads="1"/>
          </p:cNvSpPr>
          <p:nvPr/>
        </p:nvSpPr>
        <p:spPr bwMode="auto">
          <a:xfrm>
            <a:off x="2879725" y="3168650"/>
            <a:ext cx="398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PJ</a:t>
            </a:r>
          </a:p>
        </p:txBody>
      </p:sp>
      <p:sp>
        <p:nvSpPr>
          <p:cNvPr id="52262" name="Text Box 94"/>
          <p:cNvSpPr txBox="1">
            <a:spLocks noChangeArrowheads="1"/>
          </p:cNvSpPr>
          <p:nvPr/>
        </p:nvSpPr>
        <p:spPr bwMode="auto">
          <a:xfrm>
            <a:off x="5775325" y="3168650"/>
            <a:ext cx="415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JS</a:t>
            </a:r>
          </a:p>
        </p:txBody>
      </p:sp>
      <p:sp>
        <p:nvSpPr>
          <p:cNvPr id="52263" name="Text Box 95"/>
          <p:cNvSpPr txBox="1">
            <a:spLocks noChangeArrowheads="1"/>
          </p:cNvSpPr>
          <p:nvPr/>
        </p:nvSpPr>
        <p:spPr bwMode="auto">
          <a:xfrm>
            <a:off x="2662238" y="1371600"/>
            <a:ext cx="538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SPJ</a:t>
            </a:r>
          </a:p>
        </p:txBody>
      </p:sp>
      <p:sp>
        <p:nvSpPr>
          <p:cNvPr id="52264" name="Text Box 96"/>
          <p:cNvSpPr txBox="1">
            <a:spLocks noChangeArrowheads="1"/>
          </p:cNvSpPr>
          <p:nvPr/>
        </p:nvSpPr>
        <p:spPr bwMode="auto">
          <a:xfrm>
            <a:off x="2057400" y="4267200"/>
            <a:ext cx="1468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Join over P#</a:t>
            </a:r>
          </a:p>
        </p:txBody>
      </p:sp>
      <p:sp>
        <p:nvSpPr>
          <p:cNvPr id="52265" name="Text Box 97"/>
          <p:cNvSpPr txBox="1">
            <a:spLocks noChangeArrowheads="1"/>
          </p:cNvSpPr>
          <p:nvPr/>
        </p:nvSpPr>
        <p:spPr bwMode="auto">
          <a:xfrm>
            <a:off x="5957888" y="5073650"/>
            <a:ext cx="1890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Join over J#, S#</a:t>
            </a:r>
          </a:p>
        </p:txBody>
      </p:sp>
      <p:sp>
        <p:nvSpPr>
          <p:cNvPr id="52266" name="Rectangle 98"/>
          <p:cNvSpPr>
            <a:spLocks noChangeArrowheads="1"/>
          </p:cNvSpPr>
          <p:nvPr/>
        </p:nvSpPr>
        <p:spPr bwMode="auto">
          <a:xfrm>
            <a:off x="1066800" y="3124200"/>
            <a:ext cx="1219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52267" name="Line 99"/>
          <p:cNvSpPr>
            <a:spLocks noChangeShapeType="1"/>
          </p:cNvSpPr>
          <p:nvPr/>
        </p:nvSpPr>
        <p:spPr bwMode="auto">
          <a:xfrm>
            <a:off x="1600200" y="3124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8" name="Line 100"/>
          <p:cNvSpPr>
            <a:spLocks noChangeShapeType="1"/>
          </p:cNvSpPr>
          <p:nvPr/>
        </p:nvSpPr>
        <p:spPr bwMode="auto">
          <a:xfrm>
            <a:off x="1066800" y="3429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9" name="Rectangle 101"/>
          <p:cNvSpPr>
            <a:spLocks noChangeArrowheads="1"/>
          </p:cNvSpPr>
          <p:nvPr/>
        </p:nvSpPr>
        <p:spPr bwMode="auto">
          <a:xfrm>
            <a:off x="3733800" y="3124200"/>
            <a:ext cx="1066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52270" name="Line 102"/>
          <p:cNvSpPr>
            <a:spLocks noChangeShapeType="1"/>
          </p:cNvSpPr>
          <p:nvPr/>
        </p:nvSpPr>
        <p:spPr bwMode="auto">
          <a:xfrm>
            <a:off x="4267200" y="3124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1" name="Rectangle 104"/>
          <p:cNvSpPr>
            <a:spLocks noChangeArrowheads="1"/>
          </p:cNvSpPr>
          <p:nvPr/>
        </p:nvSpPr>
        <p:spPr bwMode="auto">
          <a:xfrm>
            <a:off x="6553200" y="3124200"/>
            <a:ext cx="1066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52272" name="Line 105"/>
          <p:cNvSpPr>
            <a:spLocks noChangeShapeType="1"/>
          </p:cNvSpPr>
          <p:nvPr/>
        </p:nvSpPr>
        <p:spPr bwMode="auto">
          <a:xfrm>
            <a:off x="7086600" y="3124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3" name="Line 106"/>
          <p:cNvSpPr>
            <a:spLocks noChangeShapeType="1"/>
          </p:cNvSpPr>
          <p:nvPr/>
        </p:nvSpPr>
        <p:spPr bwMode="auto">
          <a:xfrm>
            <a:off x="6553200" y="3429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4" name="Line 107"/>
          <p:cNvSpPr>
            <a:spLocks noChangeShapeType="1"/>
          </p:cNvSpPr>
          <p:nvPr/>
        </p:nvSpPr>
        <p:spPr bwMode="auto">
          <a:xfrm>
            <a:off x="3733800" y="3429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5" name="Line 108"/>
          <p:cNvSpPr>
            <a:spLocks noChangeShapeType="1"/>
          </p:cNvSpPr>
          <p:nvPr/>
        </p:nvSpPr>
        <p:spPr bwMode="auto">
          <a:xfrm>
            <a:off x="2362200" y="4038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6" name="Line 109"/>
          <p:cNvSpPr>
            <a:spLocks noChangeShapeType="1"/>
          </p:cNvSpPr>
          <p:nvPr/>
        </p:nvSpPr>
        <p:spPr bwMode="auto">
          <a:xfrm flipH="1">
            <a:off x="30480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7" name="Line 110"/>
          <p:cNvSpPr>
            <a:spLocks noChangeShapeType="1"/>
          </p:cNvSpPr>
          <p:nvPr/>
        </p:nvSpPr>
        <p:spPr bwMode="auto">
          <a:xfrm>
            <a:off x="2971800" y="4648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8" name="Line 111"/>
          <p:cNvSpPr>
            <a:spLocks noChangeShapeType="1"/>
          </p:cNvSpPr>
          <p:nvPr/>
        </p:nvSpPr>
        <p:spPr bwMode="auto">
          <a:xfrm>
            <a:off x="5181600" y="5257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9" name="Line 112"/>
          <p:cNvSpPr>
            <a:spLocks noChangeShapeType="1"/>
          </p:cNvSpPr>
          <p:nvPr/>
        </p:nvSpPr>
        <p:spPr bwMode="auto">
          <a:xfrm flipH="1">
            <a:off x="6781800" y="43434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0" name="Line 113"/>
          <p:cNvSpPr>
            <a:spLocks noChangeShapeType="1"/>
          </p:cNvSpPr>
          <p:nvPr/>
        </p:nvSpPr>
        <p:spPr bwMode="auto">
          <a:xfrm>
            <a:off x="6781800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1" name="Text Box 114"/>
          <p:cNvSpPr txBox="1">
            <a:spLocks noChangeArrowheads="1"/>
          </p:cNvSpPr>
          <p:nvPr/>
        </p:nvSpPr>
        <p:spPr bwMode="auto">
          <a:xfrm>
            <a:off x="6096000" y="5848350"/>
            <a:ext cx="14017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Original SPJ</a:t>
            </a:r>
          </a:p>
        </p:txBody>
      </p:sp>
      <p:sp>
        <p:nvSpPr>
          <p:cNvPr id="52282" name="Line 116"/>
          <p:cNvSpPr>
            <a:spLocks noChangeShapeType="1"/>
          </p:cNvSpPr>
          <p:nvPr/>
        </p:nvSpPr>
        <p:spPr bwMode="auto">
          <a:xfrm>
            <a:off x="28956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3" name="Text Box 117"/>
          <p:cNvSpPr txBox="1">
            <a:spLocks noChangeArrowheads="1"/>
          </p:cNvSpPr>
          <p:nvPr/>
        </p:nvSpPr>
        <p:spPr bwMode="auto">
          <a:xfrm>
            <a:off x="1857375" y="5772150"/>
            <a:ext cx="96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tambah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FFFFFF"/>
                </a:solidFill>
                <a:latin typeface="Futura Md BT" pitchFamily="34" charset="0"/>
              </a:rPr>
              <a:t>Normalisasi</a:t>
            </a: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7772400" y="2971800"/>
            <a:ext cx="12954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7696200" y="990600"/>
            <a:ext cx="13716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76200" y="1066800"/>
            <a:ext cx="1676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9702" name="Rectangle 8"/>
          <p:cNvSpPr>
            <a:spLocks noChangeArrowheads="1"/>
          </p:cNvSpPr>
          <p:nvPr/>
        </p:nvSpPr>
        <p:spPr bwMode="auto">
          <a:xfrm>
            <a:off x="152400" y="2514600"/>
            <a:ext cx="16002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9703" name="WordArt 13"/>
          <p:cNvSpPr>
            <a:spLocks noChangeArrowheads="1" noChangeShapeType="1" noTextEdit="1"/>
          </p:cNvSpPr>
          <p:nvPr/>
        </p:nvSpPr>
        <p:spPr bwMode="auto">
          <a:xfrm>
            <a:off x="3200400" y="1143000"/>
            <a:ext cx="3124200" cy="16764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1051092"/>
              </a:avLst>
            </a:prstTxWarp>
          </a:bodyPr>
          <a:lstStyle/>
          <a:p>
            <a:pPr algn="ctr"/>
            <a:r>
              <a:rPr lang="en-US" sz="18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Unnormalized Relations</a:t>
            </a:r>
          </a:p>
        </p:txBody>
      </p:sp>
      <p:sp>
        <p:nvSpPr>
          <p:cNvPr id="29704" name="WordArt 14"/>
          <p:cNvSpPr>
            <a:spLocks noChangeArrowheads="1" noChangeShapeType="1" noTextEdit="1"/>
          </p:cNvSpPr>
          <p:nvPr/>
        </p:nvSpPr>
        <p:spPr bwMode="auto">
          <a:xfrm>
            <a:off x="3505200" y="1905000"/>
            <a:ext cx="2667000" cy="14478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1110348"/>
              </a:avLst>
            </a:prstTxWarp>
          </a:bodyPr>
          <a:lstStyle/>
          <a:p>
            <a:pPr algn="ctr"/>
            <a:r>
              <a:rPr lang="en-US" sz="18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normal form</a:t>
            </a:r>
          </a:p>
        </p:txBody>
      </p:sp>
      <p:sp>
        <p:nvSpPr>
          <p:cNvPr id="29705" name="WordArt 15"/>
          <p:cNvSpPr>
            <a:spLocks noChangeArrowheads="1" noChangeShapeType="1" noTextEdit="1"/>
          </p:cNvSpPr>
          <p:nvPr/>
        </p:nvSpPr>
        <p:spPr bwMode="auto">
          <a:xfrm>
            <a:off x="3505200" y="2286000"/>
            <a:ext cx="2514600" cy="18288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en-US" sz="18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normal form</a:t>
            </a:r>
          </a:p>
        </p:txBody>
      </p:sp>
      <p:sp>
        <p:nvSpPr>
          <p:cNvPr id="29706" name="WordArt 17"/>
          <p:cNvSpPr>
            <a:spLocks noChangeArrowheads="1" noChangeShapeType="1" noTextEdit="1"/>
          </p:cNvSpPr>
          <p:nvPr/>
        </p:nvSpPr>
        <p:spPr bwMode="auto">
          <a:xfrm>
            <a:off x="3810000" y="2667000"/>
            <a:ext cx="1882775" cy="17526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en-US" sz="18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normal form</a:t>
            </a:r>
          </a:p>
        </p:txBody>
      </p:sp>
      <p:sp>
        <p:nvSpPr>
          <p:cNvPr id="29707" name="AutoShape 22"/>
          <p:cNvSpPr>
            <a:spLocks/>
          </p:cNvSpPr>
          <p:nvPr/>
        </p:nvSpPr>
        <p:spPr bwMode="auto">
          <a:xfrm>
            <a:off x="7772400" y="990600"/>
            <a:ext cx="1371600" cy="1831975"/>
          </a:xfrm>
          <a:prstGeom prst="accentCallout2">
            <a:avLst>
              <a:gd name="adj1" fmla="val 6241"/>
              <a:gd name="adj2" fmla="val -5556"/>
              <a:gd name="adj3" fmla="val 6241"/>
              <a:gd name="adj4" fmla="val -46528"/>
              <a:gd name="adj5" fmla="val 34833"/>
              <a:gd name="adj6" fmla="val -8796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schemeClr val="bg1"/>
                </a:solidFill>
                <a:latin typeface="Arial" panose="020B0604020202020204" pitchFamily="34" charset="0"/>
              </a:rPr>
              <a:t>Dependensi fungsional atribut non-key (dengan nilai atomis) kepada key primer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708" name="Rectangle 23"/>
          <p:cNvSpPr>
            <a:spLocks noChangeArrowheads="1"/>
          </p:cNvSpPr>
          <p:nvPr/>
        </p:nvSpPr>
        <p:spPr bwMode="auto">
          <a:xfrm>
            <a:off x="7239000" y="28194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9709" name="AutoShape 24"/>
          <p:cNvSpPr>
            <a:spLocks/>
          </p:cNvSpPr>
          <p:nvPr/>
        </p:nvSpPr>
        <p:spPr bwMode="auto">
          <a:xfrm>
            <a:off x="7848600" y="2971800"/>
            <a:ext cx="1371600" cy="1831975"/>
          </a:xfrm>
          <a:prstGeom prst="accentCallout2">
            <a:avLst>
              <a:gd name="adj1" fmla="val 6241"/>
              <a:gd name="adj2" fmla="val -5556"/>
              <a:gd name="adj3" fmla="val 6241"/>
              <a:gd name="adj4" fmla="val -37384"/>
              <a:gd name="adj5" fmla="val -50088"/>
              <a:gd name="adj6" fmla="val -96644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schemeClr val="bg1"/>
                </a:solidFill>
                <a:latin typeface="Arial" panose="020B0604020202020204" pitchFamily="34" charset="0"/>
              </a:rPr>
              <a:t>Dependensi fungsional </a:t>
            </a:r>
          </a:p>
          <a:p>
            <a:pPr eaLnBrk="1" hangingPunct="1"/>
            <a:r>
              <a:rPr lang="en-GB" altLang="en-US">
                <a:solidFill>
                  <a:schemeClr val="bg1"/>
                </a:solidFill>
                <a:latin typeface="Arial" panose="020B0604020202020204" pitchFamily="34" charset="0"/>
              </a:rPr>
              <a:t>penuh atribut non-key </a:t>
            </a:r>
          </a:p>
          <a:p>
            <a:pPr eaLnBrk="1" hangingPunct="1"/>
            <a:r>
              <a:rPr lang="en-GB" altLang="en-US">
                <a:solidFill>
                  <a:schemeClr val="bg1"/>
                </a:solidFill>
                <a:latin typeface="Arial" panose="020B0604020202020204" pitchFamily="34" charset="0"/>
              </a:rPr>
              <a:t>kepada key primer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710" name="AutoShape 25"/>
          <p:cNvSpPr>
            <a:spLocks/>
          </p:cNvSpPr>
          <p:nvPr/>
        </p:nvSpPr>
        <p:spPr bwMode="auto">
          <a:xfrm>
            <a:off x="76200" y="1066800"/>
            <a:ext cx="1600200" cy="1343025"/>
          </a:xfrm>
          <a:prstGeom prst="accentCallout2">
            <a:avLst>
              <a:gd name="adj1" fmla="val 8509"/>
              <a:gd name="adj2" fmla="val 104764"/>
              <a:gd name="adj3" fmla="val 8509"/>
              <a:gd name="adj4" fmla="val 164185"/>
              <a:gd name="adj5" fmla="val 98699"/>
              <a:gd name="adj6" fmla="val 25981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schemeClr val="bg1"/>
                </a:solidFill>
                <a:latin typeface="Arial" panose="020B0604020202020204" pitchFamily="34" charset="0"/>
              </a:rPr>
              <a:t>Tidak ada </a:t>
            </a:r>
          </a:p>
          <a:p>
            <a:pPr eaLnBrk="1" hangingPunct="1"/>
            <a:r>
              <a:rPr lang="en-GB" altLang="en-US">
                <a:solidFill>
                  <a:schemeClr val="bg1"/>
                </a:solidFill>
                <a:latin typeface="Arial" panose="020B0604020202020204" pitchFamily="34" charset="0"/>
              </a:rPr>
              <a:t>dependensi</a:t>
            </a:r>
          </a:p>
          <a:p>
            <a:pPr eaLnBrk="1" hangingPunct="1"/>
            <a:r>
              <a:rPr lang="en-GB" altLang="en-US">
                <a:solidFill>
                  <a:schemeClr val="bg1"/>
                </a:solidFill>
                <a:latin typeface="Arial" panose="020B0604020202020204" pitchFamily="34" charset="0"/>
              </a:rPr>
              <a:t>transitif antar </a:t>
            </a:r>
          </a:p>
          <a:p>
            <a:pPr eaLnBrk="1" hangingPunct="1"/>
            <a:r>
              <a:rPr lang="en-GB" altLang="en-US">
                <a:solidFill>
                  <a:schemeClr val="bg1"/>
                </a:solidFill>
                <a:latin typeface="Arial" panose="020B0604020202020204" pitchFamily="34" charset="0"/>
              </a:rPr>
              <a:t>atribut-atribut</a:t>
            </a:r>
          </a:p>
          <a:p>
            <a:pPr eaLnBrk="1" hangingPunct="1"/>
            <a:r>
              <a:rPr lang="en-GB" altLang="en-US">
                <a:solidFill>
                  <a:schemeClr val="bg1"/>
                </a:solidFill>
                <a:latin typeface="Arial" panose="020B0604020202020204" pitchFamily="34" charset="0"/>
              </a:rPr>
              <a:t>non-key</a:t>
            </a:r>
          </a:p>
        </p:txBody>
      </p:sp>
      <p:sp>
        <p:nvSpPr>
          <p:cNvPr id="29711" name="AutoShape 26"/>
          <p:cNvSpPr>
            <a:spLocks/>
          </p:cNvSpPr>
          <p:nvPr/>
        </p:nvSpPr>
        <p:spPr bwMode="auto">
          <a:xfrm>
            <a:off x="152400" y="2514600"/>
            <a:ext cx="1524000" cy="1831975"/>
          </a:xfrm>
          <a:prstGeom prst="accentCallout2">
            <a:avLst>
              <a:gd name="adj1" fmla="val 6241"/>
              <a:gd name="adj2" fmla="val 105000"/>
              <a:gd name="adj3" fmla="val 6241"/>
              <a:gd name="adj4" fmla="val 157606"/>
              <a:gd name="adj5" fmla="val 11440"/>
              <a:gd name="adj6" fmla="val 268856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GB" altLang="en-US">
                <a:solidFill>
                  <a:schemeClr val="bg1"/>
                </a:solidFill>
                <a:latin typeface="Arial" panose="020B0604020202020204" pitchFamily="34" charset="0"/>
              </a:rPr>
              <a:t>Semua determinan</a:t>
            </a:r>
          </a:p>
          <a:p>
            <a:pPr eaLnBrk="1" hangingPunct="1"/>
            <a:r>
              <a:rPr lang="en-GB" altLang="en-US">
                <a:solidFill>
                  <a:schemeClr val="bg1"/>
                </a:solidFill>
                <a:latin typeface="Arial" panose="020B0604020202020204" pitchFamily="34" charset="0"/>
              </a:rPr>
              <a:t>adalah kandidat key - dependensi multinilai tunggal</a:t>
            </a:r>
            <a:endParaRPr lang="en-US" altLang="en-US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712" name="Rectangle 27"/>
          <p:cNvSpPr>
            <a:spLocks noChangeArrowheads="1"/>
          </p:cNvSpPr>
          <p:nvPr/>
        </p:nvSpPr>
        <p:spPr bwMode="auto">
          <a:xfrm>
            <a:off x="1828800" y="1066800"/>
            <a:ext cx="57912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9713" name="Rectangle 28"/>
          <p:cNvSpPr>
            <a:spLocks noChangeArrowheads="1"/>
          </p:cNvSpPr>
          <p:nvPr/>
        </p:nvSpPr>
        <p:spPr bwMode="auto">
          <a:xfrm>
            <a:off x="2209800" y="1447800"/>
            <a:ext cx="51054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9714" name="Rectangle 29"/>
          <p:cNvSpPr>
            <a:spLocks noChangeArrowheads="1"/>
          </p:cNvSpPr>
          <p:nvPr/>
        </p:nvSpPr>
        <p:spPr bwMode="auto">
          <a:xfrm>
            <a:off x="2590800" y="1828800"/>
            <a:ext cx="4343400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9715" name="Rectangle 30"/>
          <p:cNvSpPr>
            <a:spLocks noChangeArrowheads="1"/>
          </p:cNvSpPr>
          <p:nvPr/>
        </p:nvSpPr>
        <p:spPr bwMode="auto">
          <a:xfrm>
            <a:off x="3048000" y="2209800"/>
            <a:ext cx="34290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9716" name="Rectangle 31"/>
          <p:cNvSpPr>
            <a:spLocks noChangeArrowheads="1"/>
          </p:cNvSpPr>
          <p:nvPr/>
        </p:nvSpPr>
        <p:spPr bwMode="auto">
          <a:xfrm>
            <a:off x="3505200" y="2590800"/>
            <a:ext cx="25908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9717" name="Rectangle 32"/>
          <p:cNvSpPr>
            <a:spLocks noChangeArrowheads="1"/>
          </p:cNvSpPr>
          <p:nvPr/>
        </p:nvSpPr>
        <p:spPr bwMode="auto">
          <a:xfrm>
            <a:off x="3886200" y="2971800"/>
            <a:ext cx="1828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9718" name="Rectangle 33"/>
          <p:cNvSpPr>
            <a:spLocks noChangeArrowheads="1"/>
          </p:cNvSpPr>
          <p:nvPr/>
        </p:nvSpPr>
        <p:spPr bwMode="auto">
          <a:xfrm>
            <a:off x="4191000" y="3352800"/>
            <a:ext cx="1219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9719" name="Rectangle 34"/>
          <p:cNvSpPr>
            <a:spLocks noChangeArrowheads="1"/>
          </p:cNvSpPr>
          <p:nvPr/>
        </p:nvSpPr>
        <p:spPr bwMode="auto">
          <a:xfrm>
            <a:off x="4572000" y="3657600"/>
            <a:ext cx="4572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9720" name="Text Box 37"/>
          <p:cNvSpPr txBox="1">
            <a:spLocks noChangeArrowheads="1"/>
          </p:cNvSpPr>
          <p:nvPr/>
        </p:nvSpPr>
        <p:spPr bwMode="auto">
          <a:xfrm>
            <a:off x="3567113" y="1098550"/>
            <a:ext cx="22240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 b="1"/>
              <a:t>Unnormalized Relations</a:t>
            </a:r>
          </a:p>
        </p:txBody>
      </p:sp>
      <p:sp>
        <p:nvSpPr>
          <p:cNvPr id="29721" name="Text Box 38"/>
          <p:cNvSpPr txBox="1">
            <a:spLocks noChangeArrowheads="1"/>
          </p:cNvSpPr>
          <p:nvPr/>
        </p:nvSpPr>
        <p:spPr bwMode="auto">
          <a:xfrm>
            <a:off x="4495800" y="1479550"/>
            <a:ext cx="5191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 b="1"/>
              <a:t>1NF</a:t>
            </a:r>
          </a:p>
        </p:txBody>
      </p:sp>
      <p:sp>
        <p:nvSpPr>
          <p:cNvPr id="29722" name="Text Box 39"/>
          <p:cNvSpPr txBox="1">
            <a:spLocks noChangeArrowheads="1"/>
          </p:cNvSpPr>
          <p:nvPr/>
        </p:nvSpPr>
        <p:spPr bwMode="auto">
          <a:xfrm>
            <a:off x="4510088" y="1860550"/>
            <a:ext cx="5191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 b="1"/>
              <a:t>2NF</a:t>
            </a:r>
          </a:p>
        </p:txBody>
      </p:sp>
      <p:sp>
        <p:nvSpPr>
          <p:cNvPr id="29723" name="Text Box 40"/>
          <p:cNvSpPr txBox="1">
            <a:spLocks noChangeArrowheads="1"/>
          </p:cNvSpPr>
          <p:nvPr/>
        </p:nvSpPr>
        <p:spPr bwMode="auto">
          <a:xfrm>
            <a:off x="4510088" y="2241550"/>
            <a:ext cx="5191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 b="1"/>
              <a:t>3NF</a:t>
            </a:r>
          </a:p>
        </p:txBody>
      </p:sp>
      <p:sp>
        <p:nvSpPr>
          <p:cNvPr id="29724" name="Text Box 41"/>
          <p:cNvSpPr txBox="1">
            <a:spLocks noChangeArrowheads="1"/>
          </p:cNvSpPr>
          <p:nvPr/>
        </p:nvSpPr>
        <p:spPr bwMode="auto">
          <a:xfrm>
            <a:off x="4468813" y="2622550"/>
            <a:ext cx="6365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 b="1"/>
              <a:t>BCNF</a:t>
            </a:r>
          </a:p>
        </p:txBody>
      </p:sp>
      <p:sp>
        <p:nvSpPr>
          <p:cNvPr id="29725" name="Text Box 42"/>
          <p:cNvSpPr txBox="1">
            <a:spLocks noChangeArrowheads="1"/>
          </p:cNvSpPr>
          <p:nvPr/>
        </p:nvSpPr>
        <p:spPr bwMode="auto">
          <a:xfrm>
            <a:off x="4510088" y="3003550"/>
            <a:ext cx="5191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 b="1"/>
              <a:t>4NF</a:t>
            </a:r>
          </a:p>
        </p:txBody>
      </p:sp>
      <p:sp>
        <p:nvSpPr>
          <p:cNvPr id="29726" name="Text Box 43"/>
          <p:cNvSpPr txBox="1">
            <a:spLocks noChangeArrowheads="1"/>
          </p:cNvSpPr>
          <p:nvPr/>
        </p:nvSpPr>
        <p:spPr bwMode="auto">
          <a:xfrm>
            <a:off x="4146550" y="3352800"/>
            <a:ext cx="12636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 b="1"/>
              <a:t>5NF (PJ/NF)</a:t>
            </a:r>
          </a:p>
        </p:txBody>
      </p:sp>
      <p:sp>
        <p:nvSpPr>
          <p:cNvPr id="29727" name="AutoShape 44"/>
          <p:cNvSpPr>
            <a:spLocks/>
          </p:cNvSpPr>
          <p:nvPr/>
        </p:nvSpPr>
        <p:spPr bwMode="auto">
          <a:xfrm>
            <a:off x="76200" y="4656138"/>
            <a:ext cx="1600200" cy="1098550"/>
          </a:xfrm>
          <a:prstGeom prst="accentCallout2">
            <a:avLst>
              <a:gd name="adj1" fmla="val 10403"/>
              <a:gd name="adj2" fmla="val 104764"/>
              <a:gd name="adj3" fmla="val 10403"/>
              <a:gd name="adj4" fmla="val 164880"/>
              <a:gd name="adj5" fmla="val -134681"/>
              <a:gd name="adj6" fmla="val 261606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schemeClr val="bg1"/>
                </a:solidFill>
                <a:latin typeface="Arial" panose="020B0604020202020204" pitchFamily="34" charset="0"/>
              </a:rPr>
              <a:t>Tidak ada </a:t>
            </a:r>
          </a:p>
          <a:p>
            <a:pPr eaLnBrk="1" hangingPunct="1"/>
            <a:r>
              <a:rPr lang="en-GB" altLang="en-US">
                <a:solidFill>
                  <a:schemeClr val="bg1"/>
                </a:solidFill>
                <a:latin typeface="Arial" panose="020B0604020202020204" pitchFamily="34" charset="0"/>
              </a:rPr>
              <a:t>Multivalued</a:t>
            </a:r>
          </a:p>
          <a:p>
            <a:pPr eaLnBrk="1" hangingPunct="1"/>
            <a:r>
              <a:rPr lang="en-GB" altLang="en-US">
                <a:solidFill>
                  <a:schemeClr val="bg1"/>
                </a:solidFill>
                <a:latin typeface="Arial" panose="020B0604020202020204" pitchFamily="34" charset="0"/>
              </a:rPr>
              <a:t>Dependency</a:t>
            </a:r>
          </a:p>
          <a:p>
            <a:pPr eaLnBrk="1" hangingPunct="1"/>
            <a:r>
              <a:rPr lang="en-GB" altLang="en-US">
                <a:solidFill>
                  <a:schemeClr val="bg1"/>
                </a:solidFill>
                <a:latin typeface="Arial" panose="020B0604020202020204" pitchFamily="34" charset="0"/>
              </a:rPr>
              <a:t>(MVD)</a:t>
            </a:r>
          </a:p>
        </p:txBody>
      </p:sp>
      <p:sp>
        <p:nvSpPr>
          <p:cNvPr id="29728" name="AutoShape 48"/>
          <p:cNvSpPr>
            <a:spLocks/>
          </p:cNvSpPr>
          <p:nvPr/>
        </p:nvSpPr>
        <p:spPr bwMode="auto">
          <a:xfrm>
            <a:off x="7696200" y="4922838"/>
            <a:ext cx="1371600" cy="1343025"/>
          </a:xfrm>
          <a:prstGeom prst="accentCallout2">
            <a:avLst>
              <a:gd name="adj1" fmla="val 8509"/>
              <a:gd name="adj2" fmla="val -5556"/>
              <a:gd name="adj3" fmla="val 8509"/>
              <a:gd name="adj4" fmla="val -67593"/>
              <a:gd name="adj5" fmla="val -92199"/>
              <a:gd name="adj6" fmla="val -182407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schemeClr val="bg1"/>
                </a:solidFill>
                <a:latin typeface="Arial" panose="020B0604020202020204" pitchFamily="34" charset="0"/>
              </a:rPr>
              <a:t>Tidak ada</a:t>
            </a:r>
          </a:p>
          <a:p>
            <a:pPr eaLnBrk="1" hangingPunct="1"/>
            <a:r>
              <a:rPr lang="en-GB" altLang="en-US">
                <a:solidFill>
                  <a:schemeClr val="bg1"/>
                </a:solidFill>
                <a:latin typeface="Arial" panose="020B0604020202020204" pitchFamily="34" charset="0"/>
              </a:rPr>
              <a:t>Kehilangan</a:t>
            </a:r>
          </a:p>
          <a:p>
            <a:pPr eaLnBrk="1" hangingPunct="1"/>
            <a:r>
              <a:rPr lang="en-GB" altLang="en-US">
                <a:solidFill>
                  <a:schemeClr val="bg1"/>
                </a:solidFill>
                <a:latin typeface="Arial" panose="020B0604020202020204" pitchFamily="34" charset="0"/>
              </a:rPr>
              <a:t>Dlm operasi</a:t>
            </a:r>
          </a:p>
          <a:p>
            <a:pPr eaLnBrk="1" hangingPunct="1"/>
            <a:r>
              <a:rPr lang="en-GB" altLang="en-US">
                <a:solidFill>
                  <a:schemeClr val="bg1"/>
                </a:solidFill>
                <a:latin typeface="Arial" panose="020B0604020202020204" pitchFamily="34" charset="0"/>
              </a:rPr>
              <a:t>Project &amp; Join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Relasi Tak-ternormalisir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686800" cy="49530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Langkah pertama normalisasi adalah memformat data ke tabel dua dimensi</a:t>
            </a:r>
          </a:p>
          <a:p>
            <a:pPr eaLnBrk="1" hangingPunct="1"/>
            <a:r>
              <a:rPr lang="en-US" altLang="en-US" sz="3600" smtClean="0"/>
              <a:t>Dalam relasi tak-ternormalisir data dapat muncul lebih dari sekali dalam satu kolom (</a:t>
            </a:r>
            <a:r>
              <a:rPr lang="en-US" altLang="en-US" sz="3600" i="1" smtClean="0"/>
              <a:t>field</a:t>
            </a:r>
            <a:r>
              <a:rPr lang="en-US" altLang="en-US" sz="3600" smtClean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Relasi Tak-ternormalisir</a:t>
            </a:r>
          </a:p>
        </p:txBody>
      </p:sp>
      <p:sp>
        <p:nvSpPr>
          <p:cNvPr id="31747" name="Line 4"/>
          <p:cNvSpPr>
            <a:spLocks noChangeShapeType="1"/>
          </p:cNvSpPr>
          <p:nvPr/>
        </p:nvSpPr>
        <p:spPr bwMode="auto">
          <a:xfrm>
            <a:off x="304800" y="990600"/>
            <a:ext cx="85613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304800" y="990600"/>
            <a:ext cx="8561388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749" name="Line 6"/>
          <p:cNvSpPr>
            <a:spLocks noChangeShapeType="1"/>
          </p:cNvSpPr>
          <p:nvPr/>
        </p:nvSpPr>
        <p:spPr bwMode="auto">
          <a:xfrm>
            <a:off x="304800" y="990600"/>
            <a:ext cx="1588" cy="5181600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304800" y="990600"/>
            <a:ext cx="12700" cy="51816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304800" y="990600"/>
            <a:ext cx="8561388" cy="1825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752" name="Rectangle 9"/>
          <p:cNvSpPr>
            <a:spLocks noChangeArrowheads="1"/>
          </p:cNvSpPr>
          <p:nvPr/>
        </p:nvSpPr>
        <p:spPr bwMode="auto">
          <a:xfrm>
            <a:off x="484188" y="1000125"/>
            <a:ext cx="7143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Kode Pasien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53" name="Rectangle 10"/>
          <p:cNvSpPr>
            <a:spLocks noChangeArrowheads="1"/>
          </p:cNvSpPr>
          <p:nvPr/>
        </p:nvSpPr>
        <p:spPr bwMode="auto">
          <a:xfrm>
            <a:off x="1522413" y="1000125"/>
            <a:ext cx="7016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Kode Dokter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54" name="Rectangle 11"/>
          <p:cNvSpPr>
            <a:spLocks noChangeArrowheads="1"/>
          </p:cNvSpPr>
          <p:nvPr/>
        </p:nvSpPr>
        <p:spPr bwMode="auto">
          <a:xfrm>
            <a:off x="2455863" y="1000125"/>
            <a:ext cx="6540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Tgl Operasi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55" name="Rectangle 12"/>
          <p:cNvSpPr>
            <a:spLocks noChangeArrowheads="1"/>
          </p:cNvSpPr>
          <p:nvPr/>
        </p:nvSpPr>
        <p:spPr bwMode="auto">
          <a:xfrm>
            <a:off x="3487738" y="1000125"/>
            <a:ext cx="758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Nama Pasien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56" name="Rectangle 13"/>
          <p:cNvSpPr>
            <a:spLocks noChangeArrowheads="1"/>
          </p:cNvSpPr>
          <p:nvPr/>
        </p:nvSpPr>
        <p:spPr bwMode="auto">
          <a:xfrm>
            <a:off x="4565650" y="1000125"/>
            <a:ext cx="8143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Alamat Pasien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57" name="Rectangle 14"/>
          <p:cNvSpPr>
            <a:spLocks noChangeArrowheads="1"/>
          </p:cNvSpPr>
          <p:nvPr/>
        </p:nvSpPr>
        <p:spPr bwMode="auto">
          <a:xfrm>
            <a:off x="5689600" y="1000125"/>
            <a:ext cx="3730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Dokter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58" name="Rectangle 15"/>
          <p:cNvSpPr>
            <a:spLocks noChangeArrowheads="1"/>
          </p:cNvSpPr>
          <p:nvPr/>
        </p:nvSpPr>
        <p:spPr bwMode="auto">
          <a:xfrm>
            <a:off x="6457950" y="1000125"/>
            <a:ext cx="4429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Operasi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59" name="Rectangle 16"/>
          <p:cNvSpPr>
            <a:spLocks noChangeArrowheads="1"/>
          </p:cNvSpPr>
          <p:nvPr/>
        </p:nvSpPr>
        <p:spPr bwMode="auto">
          <a:xfrm>
            <a:off x="7167563" y="1000125"/>
            <a:ext cx="6778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Pengobatan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60" name="Rectangle 17"/>
          <p:cNvSpPr>
            <a:spLocks noChangeArrowheads="1"/>
          </p:cNvSpPr>
          <p:nvPr/>
        </p:nvSpPr>
        <p:spPr bwMode="auto">
          <a:xfrm>
            <a:off x="7975600" y="1000125"/>
            <a:ext cx="7858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Efek Samping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61" name="Rectangle 18"/>
          <p:cNvSpPr>
            <a:spLocks noChangeArrowheads="1"/>
          </p:cNvSpPr>
          <p:nvPr/>
        </p:nvSpPr>
        <p:spPr bwMode="auto">
          <a:xfrm>
            <a:off x="1066800" y="2035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1111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62" name="Rectangle 19"/>
          <p:cNvSpPr>
            <a:spLocks noChangeArrowheads="1"/>
          </p:cNvSpPr>
          <p:nvPr/>
        </p:nvSpPr>
        <p:spPr bwMode="auto">
          <a:xfrm>
            <a:off x="1517650" y="1862138"/>
            <a:ext cx="698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145             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63" name="Rectangle 20"/>
          <p:cNvSpPr>
            <a:spLocks noChangeArrowheads="1"/>
          </p:cNvSpPr>
          <p:nvPr/>
        </p:nvSpPr>
        <p:spPr bwMode="auto">
          <a:xfrm>
            <a:off x="1482725" y="2035175"/>
            <a:ext cx="2095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311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64" name="Rectangle 21"/>
          <p:cNvSpPr>
            <a:spLocks noChangeArrowheads="1"/>
          </p:cNvSpPr>
          <p:nvPr/>
        </p:nvSpPr>
        <p:spPr bwMode="auto">
          <a:xfrm>
            <a:off x="2447925" y="1690688"/>
            <a:ext cx="377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Jan 1,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65" name="Rectangle 22"/>
          <p:cNvSpPr>
            <a:spLocks noChangeArrowheads="1"/>
          </p:cNvSpPr>
          <p:nvPr/>
        </p:nvSpPr>
        <p:spPr bwMode="auto">
          <a:xfrm>
            <a:off x="2460625" y="1862138"/>
            <a:ext cx="6572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1995; June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66" name="Rectangle 23"/>
          <p:cNvSpPr>
            <a:spLocks noChangeArrowheads="1"/>
          </p:cNvSpPr>
          <p:nvPr/>
        </p:nvSpPr>
        <p:spPr bwMode="auto">
          <a:xfrm>
            <a:off x="2449513" y="2035175"/>
            <a:ext cx="4889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12, 1995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67" name="Rectangle 24"/>
          <p:cNvSpPr>
            <a:spLocks noChangeArrowheads="1"/>
          </p:cNvSpPr>
          <p:nvPr/>
        </p:nvSpPr>
        <p:spPr bwMode="auto">
          <a:xfrm>
            <a:off x="3359150" y="2035175"/>
            <a:ext cx="631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John White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68" name="Rectangle 25"/>
          <p:cNvSpPr>
            <a:spLocks noChangeArrowheads="1"/>
          </p:cNvSpPr>
          <p:nvPr/>
        </p:nvSpPr>
        <p:spPr bwMode="auto">
          <a:xfrm>
            <a:off x="4638675" y="1690688"/>
            <a:ext cx="6524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15 New St.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69" name="Rectangle 26"/>
          <p:cNvSpPr>
            <a:spLocks noChangeArrowheads="1"/>
          </p:cNvSpPr>
          <p:nvPr/>
        </p:nvSpPr>
        <p:spPr bwMode="auto">
          <a:xfrm>
            <a:off x="4630738" y="1862138"/>
            <a:ext cx="6191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New York,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70" name="Rectangle 27"/>
          <p:cNvSpPr>
            <a:spLocks noChangeArrowheads="1"/>
          </p:cNvSpPr>
          <p:nvPr/>
        </p:nvSpPr>
        <p:spPr bwMode="auto">
          <a:xfrm>
            <a:off x="4605338" y="2035175"/>
            <a:ext cx="1762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NY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71" name="Rectangle 28"/>
          <p:cNvSpPr>
            <a:spLocks noChangeArrowheads="1"/>
          </p:cNvSpPr>
          <p:nvPr/>
        </p:nvSpPr>
        <p:spPr bwMode="auto">
          <a:xfrm>
            <a:off x="5570538" y="1690688"/>
            <a:ext cx="5953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Beth Little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72" name="Rectangle 29"/>
          <p:cNvSpPr>
            <a:spLocks noChangeArrowheads="1"/>
          </p:cNvSpPr>
          <p:nvPr/>
        </p:nvSpPr>
        <p:spPr bwMode="auto">
          <a:xfrm>
            <a:off x="5556250" y="1862138"/>
            <a:ext cx="4714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Michael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73" name="Rectangle 30"/>
          <p:cNvSpPr>
            <a:spLocks noChangeArrowheads="1"/>
          </p:cNvSpPr>
          <p:nvPr/>
        </p:nvSpPr>
        <p:spPr bwMode="auto">
          <a:xfrm>
            <a:off x="5564188" y="2035175"/>
            <a:ext cx="5064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Diamond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74" name="Rectangle 31"/>
          <p:cNvSpPr>
            <a:spLocks noChangeArrowheads="1"/>
          </p:cNvSpPr>
          <p:nvPr/>
        </p:nvSpPr>
        <p:spPr bwMode="auto">
          <a:xfrm>
            <a:off x="6373813" y="13462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Gallstone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75" name="Rectangle 32"/>
          <p:cNvSpPr>
            <a:spLocks noChangeArrowheads="1"/>
          </p:cNvSpPr>
          <p:nvPr/>
        </p:nvSpPr>
        <p:spPr bwMode="auto">
          <a:xfrm>
            <a:off x="6381750" y="1517650"/>
            <a:ext cx="6191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s removal;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76" name="Rectangle 33"/>
          <p:cNvSpPr>
            <a:spLocks noChangeArrowheads="1"/>
          </p:cNvSpPr>
          <p:nvPr/>
        </p:nvSpPr>
        <p:spPr bwMode="auto">
          <a:xfrm>
            <a:off x="6367463" y="1690688"/>
            <a:ext cx="4206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Kidney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77" name="Rectangle 34"/>
          <p:cNvSpPr>
            <a:spLocks noChangeArrowheads="1"/>
          </p:cNvSpPr>
          <p:nvPr/>
        </p:nvSpPr>
        <p:spPr bwMode="auto">
          <a:xfrm>
            <a:off x="6367463" y="1862138"/>
            <a:ext cx="406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stones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78" name="Rectangle 35"/>
          <p:cNvSpPr>
            <a:spLocks noChangeArrowheads="1"/>
          </p:cNvSpPr>
          <p:nvPr/>
        </p:nvSpPr>
        <p:spPr bwMode="auto">
          <a:xfrm>
            <a:off x="6370638" y="2035175"/>
            <a:ext cx="450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removal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79" name="Rectangle 36"/>
          <p:cNvSpPr>
            <a:spLocks noChangeArrowheads="1"/>
          </p:cNvSpPr>
          <p:nvPr/>
        </p:nvSpPr>
        <p:spPr bwMode="auto">
          <a:xfrm>
            <a:off x="7191375" y="1862138"/>
            <a:ext cx="6048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Penicillin, 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80" name="Rectangle 37"/>
          <p:cNvSpPr>
            <a:spLocks noChangeArrowheads="1"/>
          </p:cNvSpPr>
          <p:nvPr/>
        </p:nvSpPr>
        <p:spPr bwMode="auto">
          <a:xfrm>
            <a:off x="7169150" y="2035175"/>
            <a:ext cx="3222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none-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81" name="Rectangle 38"/>
          <p:cNvSpPr>
            <a:spLocks noChangeArrowheads="1"/>
          </p:cNvSpPr>
          <p:nvPr/>
        </p:nvSpPr>
        <p:spPr bwMode="auto">
          <a:xfrm>
            <a:off x="8089900" y="1862138"/>
            <a:ext cx="8048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rash               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82" name="Rectangle 39"/>
          <p:cNvSpPr>
            <a:spLocks noChangeArrowheads="1"/>
          </p:cNvSpPr>
          <p:nvPr/>
        </p:nvSpPr>
        <p:spPr bwMode="auto">
          <a:xfrm>
            <a:off x="8054975" y="2035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83" name="Rectangle 40"/>
          <p:cNvSpPr>
            <a:spLocks noChangeArrowheads="1"/>
          </p:cNvSpPr>
          <p:nvPr/>
        </p:nvSpPr>
        <p:spPr bwMode="auto">
          <a:xfrm>
            <a:off x="1074738" y="3068638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1234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84" name="Rectangle 41"/>
          <p:cNvSpPr>
            <a:spLocks noChangeArrowheads="1"/>
          </p:cNvSpPr>
          <p:nvPr/>
        </p:nvSpPr>
        <p:spPr bwMode="auto">
          <a:xfrm>
            <a:off x="1516063" y="2897188"/>
            <a:ext cx="6635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243            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85" name="Rectangle 42"/>
          <p:cNvSpPr>
            <a:spLocks noChangeArrowheads="1"/>
          </p:cNvSpPr>
          <p:nvPr/>
        </p:nvSpPr>
        <p:spPr bwMode="auto">
          <a:xfrm>
            <a:off x="1482725" y="3068638"/>
            <a:ext cx="2095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467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86" name="Rectangle 43"/>
          <p:cNvSpPr>
            <a:spLocks noChangeArrowheads="1"/>
          </p:cNvSpPr>
          <p:nvPr/>
        </p:nvSpPr>
        <p:spPr bwMode="auto">
          <a:xfrm>
            <a:off x="2444750" y="2724150"/>
            <a:ext cx="3714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Apr 5,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87" name="Rectangle 44"/>
          <p:cNvSpPr>
            <a:spLocks noChangeArrowheads="1"/>
          </p:cNvSpPr>
          <p:nvPr/>
        </p:nvSpPr>
        <p:spPr bwMode="auto">
          <a:xfrm>
            <a:off x="2455863" y="2897188"/>
            <a:ext cx="5889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1994 May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88" name="Rectangle 45"/>
          <p:cNvSpPr>
            <a:spLocks noChangeArrowheads="1"/>
          </p:cNvSpPr>
          <p:nvPr/>
        </p:nvSpPr>
        <p:spPr bwMode="auto">
          <a:xfrm>
            <a:off x="2449513" y="3068638"/>
            <a:ext cx="4889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10, 1995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89" name="Rectangle 46"/>
          <p:cNvSpPr>
            <a:spLocks noChangeArrowheads="1"/>
          </p:cNvSpPr>
          <p:nvPr/>
        </p:nvSpPr>
        <p:spPr bwMode="auto">
          <a:xfrm>
            <a:off x="3354388" y="3068638"/>
            <a:ext cx="6540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Mary Jones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90" name="Rectangle 47"/>
          <p:cNvSpPr>
            <a:spLocks noChangeArrowheads="1"/>
          </p:cNvSpPr>
          <p:nvPr/>
        </p:nvSpPr>
        <p:spPr bwMode="auto">
          <a:xfrm>
            <a:off x="4635500" y="2897188"/>
            <a:ext cx="6731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10 Main St.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91" name="Rectangle 48"/>
          <p:cNvSpPr>
            <a:spLocks noChangeArrowheads="1"/>
          </p:cNvSpPr>
          <p:nvPr/>
        </p:nvSpPr>
        <p:spPr bwMode="auto">
          <a:xfrm>
            <a:off x="4621213" y="3068638"/>
            <a:ext cx="4714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Rye, NY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92" name="Rectangle 49"/>
          <p:cNvSpPr>
            <a:spLocks noChangeArrowheads="1"/>
          </p:cNvSpPr>
          <p:nvPr/>
        </p:nvSpPr>
        <p:spPr bwMode="auto">
          <a:xfrm>
            <a:off x="5562600" y="2552700"/>
            <a:ext cx="4714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Charles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93" name="Rectangle 50"/>
          <p:cNvSpPr>
            <a:spLocks noChangeArrowheads="1"/>
          </p:cNvSpPr>
          <p:nvPr/>
        </p:nvSpPr>
        <p:spPr bwMode="auto">
          <a:xfrm>
            <a:off x="5549900" y="2724150"/>
            <a:ext cx="3095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Field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94" name="Rectangle 51"/>
          <p:cNvSpPr>
            <a:spLocks noChangeArrowheads="1"/>
          </p:cNvSpPr>
          <p:nvPr/>
        </p:nvSpPr>
        <p:spPr bwMode="auto">
          <a:xfrm>
            <a:off x="5557838" y="2897188"/>
            <a:ext cx="457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Patricia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95" name="Rectangle 52"/>
          <p:cNvSpPr>
            <a:spLocks noChangeArrowheads="1"/>
          </p:cNvSpPr>
          <p:nvPr/>
        </p:nvSpPr>
        <p:spPr bwMode="auto">
          <a:xfrm>
            <a:off x="5551488" y="3068638"/>
            <a:ext cx="266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Gold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96" name="Rectangle 53"/>
          <p:cNvSpPr>
            <a:spLocks noChangeArrowheads="1"/>
          </p:cNvSpPr>
          <p:nvPr/>
        </p:nvSpPr>
        <p:spPr bwMode="auto">
          <a:xfrm>
            <a:off x="6356350" y="2379663"/>
            <a:ext cx="2524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Eye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97" name="Rectangle 54"/>
          <p:cNvSpPr>
            <a:spLocks noChangeArrowheads="1"/>
          </p:cNvSpPr>
          <p:nvPr/>
        </p:nvSpPr>
        <p:spPr bwMode="auto">
          <a:xfrm>
            <a:off x="6370638" y="2552700"/>
            <a:ext cx="5127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Cataract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98" name="Rectangle 55"/>
          <p:cNvSpPr>
            <a:spLocks noChangeArrowheads="1"/>
          </p:cNvSpPr>
          <p:nvPr/>
        </p:nvSpPr>
        <p:spPr bwMode="auto">
          <a:xfrm>
            <a:off x="6372225" y="2724150"/>
            <a:ext cx="4857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removal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799" name="Rectangle 56"/>
          <p:cNvSpPr>
            <a:spLocks noChangeArrowheads="1"/>
          </p:cNvSpPr>
          <p:nvPr/>
        </p:nvSpPr>
        <p:spPr bwMode="auto">
          <a:xfrm>
            <a:off x="6373813" y="2897188"/>
            <a:ext cx="5699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Thrombos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00" name="Rectangle 57"/>
          <p:cNvSpPr>
            <a:spLocks noChangeArrowheads="1"/>
          </p:cNvSpPr>
          <p:nvPr/>
        </p:nvSpPr>
        <p:spPr bwMode="auto">
          <a:xfrm>
            <a:off x="6376988" y="3068638"/>
            <a:ext cx="577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is removal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01" name="Rectangle 58"/>
          <p:cNvSpPr>
            <a:spLocks noChangeArrowheads="1"/>
          </p:cNvSpPr>
          <p:nvPr/>
        </p:nvSpPr>
        <p:spPr bwMode="auto">
          <a:xfrm>
            <a:off x="7188200" y="2897188"/>
            <a:ext cx="6127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Tetracyclin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02" name="Rectangle 59"/>
          <p:cNvSpPr>
            <a:spLocks noChangeArrowheads="1"/>
          </p:cNvSpPr>
          <p:nvPr/>
        </p:nvSpPr>
        <p:spPr bwMode="auto">
          <a:xfrm>
            <a:off x="7175500" y="3068638"/>
            <a:ext cx="3841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e 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03" name="Rectangle 60"/>
          <p:cNvSpPr>
            <a:spLocks noChangeArrowheads="1"/>
          </p:cNvSpPr>
          <p:nvPr/>
        </p:nvSpPr>
        <p:spPr bwMode="auto">
          <a:xfrm>
            <a:off x="8083550" y="2897188"/>
            <a:ext cx="7429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Fever           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04" name="Rectangle 61"/>
          <p:cNvSpPr>
            <a:spLocks noChangeArrowheads="1"/>
          </p:cNvSpPr>
          <p:nvPr/>
        </p:nvSpPr>
        <p:spPr bwMode="auto">
          <a:xfrm>
            <a:off x="8054975" y="3068638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05" name="Rectangle 62"/>
          <p:cNvSpPr>
            <a:spLocks noChangeArrowheads="1"/>
          </p:cNvSpPr>
          <p:nvPr/>
        </p:nvSpPr>
        <p:spPr bwMode="auto">
          <a:xfrm>
            <a:off x="1074738" y="3759200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2345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06" name="Rectangle 63"/>
          <p:cNvSpPr>
            <a:spLocks noChangeArrowheads="1"/>
          </p:cNvSpPr>
          <p:nvPr/>
        </p:nvSpPr>
        <p:spPr bwMode="auto">
          <a:xfrm>
            <a:off x="1482725" y="3759200"/>
            <a:ext cx="2095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189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07" name="Rectangle 64"/>
          <p:cNvSpPr>
            <a:spLocks noChangeArrowheads="1"/>
          </p:cNvSpPr>
          <p:nvPr/>
        </p:nvSpPr>
        <p:spPr bwMode="auto">
          <a:xfrm>
            <a:off x="2447925" y="3586163"/>
            <a:ext cx="377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Jan 8,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08" name="Rectangle 65"/>
          <p:cNvSpPr>
            <a:spLocks noChangeArrowheads="1"/>
          </p:cNvSpPr>
          <p:nvPr/>
        </p:nvSpPr>
        <p:spPr bwMode="auto">
          <a:xfrm>
            <a:off x="2439988" y="3759200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1996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09" name="Rectangle 66"/>
          <p:cNvSpPr>
            <a:spLocks noChangeArrowheads="1"/>
          </p:cNvSpPr>
          <p:nvPr/>
        </p:nvSpPr>
        <p:spPr bwMode="auto">
          <a:xfrm>
            <a:off x="3367088" y="3759200"/>
            <a:ext cx="8302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Charles Brown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10" name="Rectangle 67"/>
          <p:cNvSpPr>
            <a:spLocks noChangeArrowheads="1"/>
          </p:cNvSpPr>
          <p:nvPr/>
        </p:nvSpPr>
        <p:spPr bwMode="auto">
          <a:xfrm>
            <a:off x="4630738" y="3241675"/>
            <a:ext cx="5683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Dogwood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11" name="Rectangle 68"/>
          <p:cNvSpPr>
            <a:spLocks noChangeArrowheads="1"/>
          </p:cNvSpPr>
          <p:nvPr/>
        </p:nvSpPr>
        <p:spPr bwMode="auto">
          <a:xfrm>
            <a:off x="4618038" y="3414713"/>
            <a:ext cx="3143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Lane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12" name="Rectangle 69"/>
          <p:cNvSpPr>
            <a:spLocks noChangeArrowheads="1"/>
          </p:cNvSpPr>
          <p:nvPr/>
        </p:nvSpPr>
        <p:spPr bwMode="auto">
          <a:xfrm>
            <a:off x="4633913" y="3586163"/>
            <a:ext cx="5492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Harrison,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13" name="Rectangle 70"/>
          <p:cNvSpPr>
            <a:spLocks noChangeArrowheads="1"/>
          </p:cNvSpPr>
          <p:nvPr/>
        </p:nvSpPr>
        <p:spPr bwMode="auto">
          <a:xfrm>
            <a:off x="4605338" y="3759200"/>
            <a:ext cx="1762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NY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14" name="Rectangle 71"/>
          <p:cNvSpPr>
            <a:spLocks noChangeArrowheads="1"/>
          </p:cNvSpPr>
          <p:nvPr/>
        </p:nvSpPr>
        <p:spPr bwMode="auto">
          <a:xfrm>
            <a:off x="5556250" y="3586163"/>
            <a:ext cx="3587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David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15" name="Rectangle 72"/>
          <p:cNvSpPr>
            <a:spLocks noChangeArrowheads="1"/>
          </p:cNvSpPr>
          <p:nvPr/>
        </p:nvSpPr>
        <p:spPr bwMode="auto">
          <a:xfrm>
            <a:off x="5553075" y="3759200"/>
            <a:ext cx="3651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Rosen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16" name="Rectangle 73"/>
          <p:cNvSpPr>
            <a:spLocks noChangeArrowheads="1"/>
          </p:cNvSpPr>
          <p:nvPr/>
        </p:nvSpPr>
        <p:spPr bwMode="auto">
          <a:xfrm>
            <a:off x="6361113" y="3414713"/>
            <a:ext cx="3429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Open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17" name="Rectangle 74"/>
          <p:cNvSpPr>
            <a:spLocks noChangeArrowheads="1"/>
          </p:cNvSpPr>
          <p:nvPr/>
        </p:nvSpPr>
        <p:spPr bwMode="auto">
          <a:xfrm>
            <a:off x="6361113" y="3586163"/>
            <a:ext cx="3444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Heart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18" name="Rectangle 75"/>
          <p:cNvSpPr>
            <a:spLocks noChangeArrowheads="1"/>
          </p:cNvSpPr>
          <p:nvPr/>
        </p:nvSpPr>
        <p:spPr bwMode="auto">
          <a:xfrm>
            <a:off x="6369050" y="3759200"/>
            <a:ext cx="4429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Surgery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19" name="Rectangle 76"/>
          <p:cNvSpPr>
            <a:spLocks noChangeArrowheads="1"/>
          </p:cNvSpPr>
          <p:nvPr/>
        </p:nvSpPr>
        <p:spPr bwMode="auto">
          <a:xfrm>
            <a:off x="7186613" y="3586163"/>
            <a:ext cx="6032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Cephalosp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20" name="Rectangle 77"/>
          <p:cNvSpPr>
            <a:spLocks noChangeArrowheads="1"/>
          </p:cNvSpPr>
          <p:nvPr/>
        </p:nvSpPr>
        <p:spPr bwMode="auto">
          <a:xfrm>
            <a:off x="7167563" y="3759200"/>
            <a:ext cx="2111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orin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21" name="Rectangle 78"/>
          <p:cNvSpPr>
            <a:spLocks noChangeArrowheads="1"/>
          </p:cNvSpPr>
          <p:nvPr/>
        </p:nvSpPr>
        <p:spPr bwMode="auto">
          <a:xfrm>
            <a:off x="8054975" y="3759200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22" name="Rectangle 79"/>
          <p:cNvSpPr>
            <a:spLocks noChangeArrowheads="1"/>
          </p:cNvSpPr>
          <p:nvPr/>
        </p:nvSpPr>
        <p:spPr bwMode="auto">
          <a:xfrm>
            <a:off x="1074738" y="4448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4876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23" name="Rectangle 80"/>
          <p:cNvSpPr>
            <a:spLocks noChangeArrowheads="1"/>
          </p:cNvSpPr>
          <p:nvPr/>
        </p:nvSpPr>
        <p:spPr bwMode="auto">
          <a:xfrm>
            <a:off x="1482725" y="4448175"/>
            <a:ext cx="2095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24" name="Rectangle 81"/>
          <p:cNvSpPr>
            <a:spLocks noChangeArrowheads="1"/>
          </p:cNvSpPr>
          <p:nvPr/>
        </p:nvSpPr>
        <p:spPr bwMode="auto">
          <a:xfrm>
            <a:off x="2443163" y="4276725"/>
            <a:ext cx="4000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Nov 5,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25" name="Rectangle 82"/>
          <p:cNvSpPr>
            <a:spLocks noChangeArrowheads="1"/>
          </p:cNvSpPr>
          <p:nvPr/>
        </p:nvSpPr>
        <p:spPr bwMode="auto">
          <a:xfrm>
            <a:off x="2439988" y="4448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1995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26" name="Rectangle 83"/>
          <p:cNvSpPr>
            <a:spLocks noChangeArrowheads="1"/>
          </p:cNvSpPr>
          <p:nvPr/>
        </p:nvSpPr>
        <p:spPr bwMode="auto">
          <a:xfrm>
            <a:off x="3351213" y="4448175"/>
            <a:ext cx="5191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Hal Kane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27" name="Rectangle 84"/>
          <p:cNvSpPr>
            <a:spLocks noChangeArrowheads="1"/>
          </p:cNvSpPr>
          <p:nvPr/>
        </p:nvSpPr>
        <p:spPr bwMode="auto">
          <a:xfrm>
            <a:off x="4632325" y="3930650"/>
            <a:ext cx="6016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55 Boston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28" name="Rectangle 85"/>
          <p:cNvSpPr>
            <a:spLocks noChangeArrowheads="1"/>
          </p:cNvSpPr>
          <p:nvPr/>
        </p:nvSpPr>
        <p:spPr bwMode="auto">
          <a:xfrm>
            <a:off x="4635500" y="4103688"/>
            <a:ext cx="6588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Post Road,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29" name="Rectangle 86"/>
          <p:cNvSpPr>
            <a:spLocks noChangeArrowheads="1"/>
          </p:cNvSpPr>
          <p:nvPr/>
        </p:nvSpPr>
        <p:spPr bwMode="auto">
          <a:xfrm>
            <a:off x="4625975" y="4276725"/>
            <a:ext cx="51276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Chester,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30" name="Rectangle 87"/>
          <p:cNvSpPr>
            <a:spLocks noChangeArrowheads="1"/>
          </p:cNvSpPr>
          <p:nvPr/>
        </p:nvSpPr>
        <p:spPr bwMode="auto">
          <a:xfrm>
            <a:off x="4606925" y="4448175"/>
            <a:ext cx="184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CN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31" name="Rectangle 88"/>
          <p:cNvSpPr>
            <a:spLocks noChangeArrowheads="1"/>
          </p:cNvSpPr>
          <p:nvPr/>
        </p:nvSpPr>
        <p:spPr bwMode="auto">
          <a:xfrm>
            <a:off x="5568950" y="4448175"/>
            <a:ext cx="5603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Beth Little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32" name="Rectangle 89"/>
          <p:cNvSpPr>
            <a:spLocks noChangeArrowheads="1"/>
          </p:cNvSpPr>
          <p:nvPr/>
        </p:nvSpPr>
        <p:spPr bwMode="auto">
          <a:xfrm>
            <a:off x="6375400" y="4276725"/>
            <a:ext cx="5556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Cholecyst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33" name="Rectangle 90"/>
          <p:cNvSpPr>
            <a:spLocks noChangeArrowheads="1"/>
          </p:cNvSpPr>
          <p:nvPr/>
        </p:nvSpPr>
        <p:spPr bwMode="auto">
          <a:xfrm>
            <a:off x="6367463" y="4448175"/>
            <a:ext cx="4079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ectomy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34" name="Rectangle 91"/>
          <p:cNvSpPr>
            <a:spLocks noChangeArrowheads="1"/>
          </p:cNvSpPr>
          <p:nvPr/>
        </p:nvSpPr>
        <p:spPr bwMode="auto">
          <a:xfrm>
            <a:off x="7183438" y="4448175"/>
            <a:ext cx="5445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Demicillin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35" name="Rectangle 92"/>
          <p:cNvSpPr>
            <a:spLocks noChangeArrowheads="1"/>
          </p:cNvSpPr>
          <p:nvPr/>
        </p:nvSpPr>
        <p:spPr bwMode="auto">
          <a:xfrm>
            <a:off x="8054975" y="4448175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36" name="Rectangle 93"/>
          <p:cNvSpPr>
            <a:spLocks noChangeArrowheads="1"/>
          </p:cNvSpPr>
          <p:nvPr/>
        </p:nvSpPr>
        <p:spPr bwMode="auto">
          <a:xfrm>
            <a:off x="1074738" y="4965700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5123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37" name="Rectangle 94"/>
          <p:cNvSpPr>
            <a:spLocks noChangeArrowheads="1"/>
          </p:cNvSpPr>
          <p:nvPr/>
        </p:nvSpPr>
        <p:spPr bwMode="auto">
          <a:xfrm>
            <a:off x="1482725" y="4965700"/>
            <a:ext cx="2095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38" name="Rectangle 95"/>
          <p:cNvSpPr>
            <a:spLocks noChangeArrowheads="1"/>
          </p:cNvSpPr>
          <p:nvPr/>
        </p:nvSpPr>
        <p:spPr bwMode="auto">
          <a:xfrm>
            <a:off x="2444750" y="4792663"/>
            <a:ext cx="4841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May 10,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39" name="Rectangle 96"/>
          <p:cNvSpPr>
            <a:spLocks noChangeArrowheads="1"/>
          </p:cNvSpPr>
          <p:nvPr/>
        </p:nvSpPr>
        <p:spPr bwMode="auto">
          <a:xfrm>
            <a:off x="2439988" y="4965700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1995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40" name="Rectangle 97"/>
          <p:cNvSpPr>
            <a:spLocks noChangeArrowheads="1"/>
          </p:cNvSpPr>
          <p:nvPr/>
        </p:nvSpPr>
        <p:spPr bwMode="auto">
          <a:xfrm>
            <a:off x="3362325" y="4965700"/>
            <a:ext cx="6873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Paul Kosher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41" name="Rectangle 98"/>
          <p:cNvSpPr>
            <a:spLocks noChangeArrowheads="1"/>
          </p:cNvSpPr>
          <p:nvPr/>
        </p:nvSpPr>
        <p:spPr bwMode="auto">
          <a:xfrm>
            <a:off x="4637088" y="4621213"/>
            <a:ext cx="6810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Blind Brook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42" name="Rectangle 99"/>
          <p:cNvSpPr>
            <a:spLocks noChangeArrowheads="1"/>
          </p:cNvSpPr>
          <p:nvPr/>
        </p:nvSpPr>
        <p:spPr bwMode="auto">
          <a:xfrm>
            <a:off x="4637088" y="4792663"/>
            <a:ext cx="6683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Mamaronec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43" name="Rectangle 100"/>
          <p:cNvSpPr>
            <a:spLocks noChangeArrowheads="1"/>
          </p:cNvSpPr>
          <p:nvPr/>
        </p:nvSpPr>
        <p:spPr bwMode="auto">
          <a:xfrm>
            <a:off x="4614863" y="4965700"/>
            <a:ext cx="3095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k, NY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44" name="Rectangle 101"/>
          <p:cNvSpPr>
            <a:spLocks noChangeArrowheads="1"/>
          </p:cNvSpPr>
          <p:nvPr/>
        </p:nvSpPr>
        <p:spPr bwMode="auto">
          <a:xfrm>
            <a:off x="5568950" y="4965700"/>
            <a:ext cx="5603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Beth Little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45" name="Rectangle 102"/>
          <p:cNvSpPr>
            <a:spLocks noChangeArrowheads="1"/>
          </p:cNvSpPr>
          <p:nvPr/>
        </p:nvSpPr>
        <p:spPr bwMode="auto">
          <a:xfrm>
            <a:off x="6373813" y="4621213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Gallstone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46" name="Rectangle 103"/>
          <p:cNvSpPr>
            <a:spLocks noChangeArrowheads="1"/>
          </p:cNvSpPr>
          <p:nvPr/>
        </p:nvSpPr>
        <p:spPr bwMode="auto">
          <a:xfrm>
            <a:off x="6351588" y="4792663"/>
            <a:ext cx="98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47" name="Rectangle 104"/>
          <p:cNvSpPr>
            <a:spLocks noChangeArrowheads="1"/>
          </p:cNvSpPr>
          <p:nvPr/>
        </p:nvSpPr>
        <p:spPr bwMode="auto">
          <a:xfrm>
            <a:off x="6370638" y="4965700"/>
            <a:ext cx="5000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Removal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48" name="Rectangle 105"/>
          <p:cNvSpPr>
            <a:spLocks noChangeArrowheads="1"/>
          </p:cNvSpPr>
          <p:nvPr/>
        </p:nvSpPr>
        <p:spPr bwMode="auto">
          <a:xfrm>
            <a:off x="7170738" y="4965700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49" name="Rectangle 106"/>
          <p:cNvSpPr>
            <a:spLocks noChangeArrowheads="1"/>
          </p:cNvSpPr>
          <p:nvPr/>
        </p:nvSpPr>
        <p:spPr bwMode="auto">
          <a:xfrm>
            <a:off x="8054975" y="4965700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none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50" name="Rectangle 107"/>
          <p:cNvSpPr>
            <a:spLocks noChangeArrowheads="1"/>
          </p:cNvSpPr>
          <p:nvPr/>
        </p:nvSpPr>
        <p:spPr bwMode="auto">
          <a:xfrm>
            <a:off x="1074738" y="5999163"/>
            <a:ext cx="279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6845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51" name="Rectangle 108"/>
          <p:cNvSpPr>
            <a:spLocks noChangeArrowheads="1"/>
          </p:cNvSpPr>
          <p:nvPr/>
        </p:nvSpPr>
        <p:spPr bwMode="auto">
          <a:xfrm>
            <a:off x="1482725" y="5999163"/>
            <a:ext cx="2095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243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52" name="Rectangle 109"/>
          <p:cNvSpPr>
            <a:spLocks noChangeArrowheads="1"/>
          </p:cNvSpPr>
          <p:nvPr/>
        </p:nvSpPr>
        <p:spPr bwMode="auto">
          <a:xfrm>
            <a:off x="2444750" y="5654675"/>
            <a:ext cx="3714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Apr 5,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53" name="Rectangle 110"/>
          <p:cNvSpPr>
            <a:spLocks noChangeArrowheads="1"/>
          </p:cNvSpPr>
          <p:nvPr/>
        </p:nvSpPr>
        <p:spPr bwMode="auto">
          <a:xfrm>
            <a:off x="2459038" y="5827713"/>
            <a:ext cx="609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1994  Dec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54" name="Rectangle 111"/>
          <p:cNvSpPr>
            <a:spLocks noChangeArrowheads="1"/>
          </p:cNvSpPr>
          <p:nvPr/>
        </p:nvSpPr>
        <p:spPr bwMode="auto">
          <a:xfrm>
            <a:off x="2449513" y="5999163"/>
            <a:ext cx="4889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15, 1984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55" name="Rectangle 112"/>
          <p:cNvSpPr>
            <a:spLocks noChangeArrowheads="1"/>
          </p:cNvSpPr>
          <p:nvPr/>
        </p:nvSpPr>
        <p:spPr bwMode="auto">
          <a:xfrm>
            <a:off x="3349625" y="5999163"/>
            <a:ext cx="5603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Ann Hood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56" name="Rectangle 113"/>
          <p:cNvSpPr>
            <a:spLocks noChangeArrowheads="1"/>
          </p:cNvSpPr>
          <p:nvPr/>
        </p:nvSpPr>
        <p:spPr bwMode="auto">
          <a:xfrm>
            <a:off x="4637088" y="5654675"/>
            <a:ext cx="6953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Hilton Road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57" name="Rectangle 114"/>
          <p:cNvSpPr>
            <a:spLocks noChangeArrowheads="1"/>
          </p:cNvSpPr>
          <p:nvPr/>
        </p:nvSpPr>
        <p:spPr bwMode="auto">
          <a:xfrm>
            <a:off x="4638675" y="5827713"/>
            <a:ext cx="6667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Larchmont,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58" name="Rectangle 115"/>
          <p:cNvSpPr>
            <a:spLocks noChangeArrowheads="1"/>
          </p:cNvSpPr>
          <p:nvPr/>
        </p:nvSpPr>
        <p:spPr bwMode="auto">
          <a:xfrm>
            <a:off x="4605338" y="5999163"/>
            <a:ext cx="1762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NY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59" name="Rectangle 116"/>
          <p:cNvSpPr>
            <a:spLocks noChangeArrowheads="1"/>
          </p:cNvSpPr>
          <p:nvPr/>
        </p:nvSpPr>
        <p:spPr bwMode="auto">
          <a:xfrm>
            <a:off x="5562600" y="5827713"/>
            <a:ext cx="4714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Charles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60" name="Rectangle 117"/>
          <p:cNvSpPr>
            <a:spLocks noChangeArrowheads="1"/>
          </p:cNvSpPr>
          <p:nvPr/>
        </p:nvSpPr>
        <p:spPr bwMode="auto">
          <a:xfrm>
            <a:off x="5548313" y="5999163"/>
            <a:ext cx="2746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Field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61" name="Rectangle 118"/>
          <p:cNvSpPr>
            <a:spLocks noChangeArrowheads="1"/>
          </p:cNvSpPr>
          <p:nvPr/>
        </p:nvSpPr>
        <p:spPr bwMode="auto">
          <a:xfrm>
            <a:off x="6356350" y="5137150"/>
            <a:ext cx="2524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Eye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62" name="Rectangle 119"/>
          <p:cNvSpPr>
            <a:spLocks noChangeArrowheads="1"/>
          </p:cNvSpPr>
          <p:nvPr/>
        </p:nvSpPr>
        <p:spPr bwMode="auto">
          <a:xfrm>
            <a:off x="6370638" y="5310188"/>
            <a:ext cx="4492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Cornea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63" name="Rectangle 120"/>
          <p:cNvSpPr>
            <a:spLocks noChangeArrowheads="1"/>
          </p:cNvSpPr>
          <p:nvPr/>
        </p:nvSpPr>
        <p:spPr bwMode="auto">
          <a:xfrm>
            <a:off x="6373813" y="5483225"/>
            <a:ext cx="5699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Replacem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64" name="Rectangle 121"/>
          <p:cNvSpPr>
            <a:spLocks noChangeArrowheads="1"/>
          </p:cNvSpPr>
          <p:nvPr/>
        </p:nvSpPr>
        <p:spPr bwMode="auto">
          <a:xfrm>
            <a:off x="6370638" y="5654675"/>
            <a:ext cx="4619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ent Eye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65" name="Rectangle 122"/>
          <p:cNvSpPr>
            <a:spLocks noChangeArrowheads="1"/>
          </p:cNvSpPr>
          <p:nvPr/>
        </p:nvSpPr>
        <p:spPr bwMode="auto">
          <a:xfrm>
            <a:off x="6372225" y="5827713"/>
            <a:ext cx="4841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cataract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66" name="Rectangle 123"/>
          <p:cNvSpPr>
            <a:spLocks noChangeArrowheads="1"/>
          </p:cNvSpPr>
          <p:nvPr/>
        </p:nvSpPr>
        <p:spPr bwMode="auto">
          <a:xfrm>
            <a:off x="6370638" y="5999163"/>
            <a:ext cx="450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removal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67" name="Rectangle 124"/>
          <p:cNvSpPr>
            <a:spLocks noChangeArrowheads="1"/>
          </p:cNvSpPr>
          <p:nvPr/>
        </p:nvSpPr>
        <p:spPr bwMode="auto">
          <a:xfrm>
            <a:off x="7188200" y="5827713"/>
            <a:ext cx="6127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Tetracyclin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68" name="Rectangle 125"/>
          <p:cNvSpPr>
            <a:spLocks noChangeArrowheads="1"/>
          </p:cNvSpPr>
          <p:nvPr/>
        </p:nvSpPr>
        <p:spPr bwMode="auto">
          <a:xfrm>
            <a:off x="7156450" y="5999163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69" name="Rectangle 126"/>
          <p:cNvSpPr>
            <a:spLocks noChangeArrowheads="1"/>
          </p:cNvSpPr>
          <p:nvPr/>
        </p:nvSpPr>
        <p:spPr bwMode="auto">
          <a:xfrm>
            <a:off x="8058150" y="5999163"/>
            <a:ext cx="323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GB" altLang="en-US" sz="1000">
                <a:solidFill>
                  <a:srgbClr val="000000"/>
                </a:solidFill>
                <a:latin typeface="Arial" panose="020B0604020202020204" pitchFamily="34" charset="0"/>
              </a:rPr>
              <a:t>Fever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870" name="Rectangle 127"/>
          <p:cNvSpPr>
            <a:spLocks noChangeArrowheads="1"/>
          </p:cNvSpPr>
          <p:nvPr/>
        </p:nvSpPr>
        <p:spPr bwMode="auto">
          <a:xfrm>
            <a:off x="304800" y="990600"/>
            <a:ext cx="12700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871" name="Rectangle 128"/>
          <p:cNvSpPr>
            <a:spLocks noChangeArrowheads="1"/>
          </p:cNvSpPr>
          <p:nvPr/>
        </p:nvSpPr>
        <p:spPr bwMode="auto">
          <a:xfrm>
            <a:off x="1404938" y="990600"/>
            <a:ext cx="12700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872" name="Rectangle 129"/>
          <p:cNvSpPr>
            <a:spLocks noChangeArrowheads="1"/>
          </p:cNvSpPr>
          <p:nvPr/>
        </p:nvSpPr>
        <p:spPr bwMode="auto">
          <a:xfrm>
            <a:off x="2352675" y="990600"/>
            <a:ext cx="12700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873" name="Rectangle 130"/>
          <p:cNvSpPr>
            <a:spLocks noChangeArrowheads="1"/>
          </p:cNvSpPr>
          <p:nvPr/>
        </p:nvSpPr>
        <p:spPr bwMode="auto">
          <a:xfrm>
            <a:off x="3251200" y="990600"/>
            <a:ext cx="12700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874" name="Rectangle 131"/>
          <p:cNvSpPr>
            <a:spLocks noChangeArrowheads="1"/>
          </p:cNvSpPr>
          <p:nvPr/>
        </p:nvSpPr>
        <p:spPr bwMode="auto">
          <a:xfrm>
            <a:off x="4529138" y="990600"/>
            <a:ext cx="12700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875" name="Rectangle 132"/>
          <p:cNvSpPr>
            <a:spLocks noChangeArrowheads="1"/>
          </p:cNvSpPr>
          <p:nvPr/>
        </p:nvSpPr>
        <p:spPr bwMode="auto">
          <a:xfrm>
            <a:off x="5464175" y="990600"/>
            <a:ext cx="12700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876" name="Rectangle 133"/>
          <p:cNvSpPr>
            <a:spLocks noChangeArrowheads="1"/>
          </p:cNvSpPr>
          <p:nvPr/>
        </p:nvSpPr>
        <p:spPr bwMode="auto">
          <a:xfrm>
            <a:off x="6273800" y="990600"/>
            <a:ext cx="12700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877" name="Rectangle 134"/>
          <p:cNvSpPr>
            <a:spLocks noChangeArrowheads="1"/>
          </p:cNvSpPr>
          <p:nvPr/>
        </p:nvSpPr>
        <p:spPr bwMode="auto">
          <a:xfrm>
            <a:off x="7083425" y="990600"/>
            <a:ext cx="12700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878" name="Rectangle 135"/>
          <p:cNvSpPr>
            <a:spLocks noChangeArrowheads="1"/>
          </p:cNvSpPr>
          <p:nvPr/>
        </p:nvSpPr>
        <p:spPr bwMode="auto">
          <a:xfrm>
            <a:off x="7967663" y="990600"/>
            <a:ext cx="12700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879" name="Line 136"/>
          <p:cNvSpPr>
            <a:spLocks noChangeShapeType="1"/>
          </p:cNvSpPr>
          <p:nvPr/>
        </p:nvSpPr>
        <p:spPr bwMode="auto">
          <a:xfrm>
            <a:off x="317500" y="990600"/>
            <a:ext cx="85486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0" name="Rectangle 137"/>
          <p:cNvSpPr>
            <a:spLocks noChangeArrowheads="1"/>
          </p:cNvSpPr>
          <p:nvPr/>
        </p:nvSpPr>
        <p:spPr bwMode="auto">
          <a:xfrm>
            <a:off x="317500" y="990600"/>
            <a:ext cx="854868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881" name="Line 138"/>
          <p:cNvSpPr>
            <a:spLocks noChangeShapeType="1"/>
          </p:cNvSpPr>
          <p:nvPr/>
        </p:nvSpPr>
        <p:spPr bwMode="auto">
          <a:xfrm>
            <a:off x="304800" y="990600"/>
            <a:ext cx="1588" cy="1825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2" name="Rectangle 139"/>
          <p:cNvSpPr>
            <a:spLocks noChangeArrowheads="1"/>
          </p:cNvSpPr>
          <p:nvPr/>
        </p:nvSpPr>
        <p:spPr bwMode="auto">
          <a:xfrm>
            <a:off x="304800" y="990600"/>
            <a:ext cx="12700" cy="1825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883" name="Line 140"/>
          <p:cNvSpPr>
            <a:spLocks noChangeShapeType="1"/>
          </p:cNvSpPr>
          <p:nvPr/>
        </p:nvSpPr>
        <p:spPr bwMode="auto">
          <a:xfrm>
            <a:off x="1404938" y="1000125"/>
            <a:ext cx="1587" cy="1730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4" name="Rectangle 141"/>
          <p:cNvSpPr>
            <a:spLocks noChangeArrowheads="1"/>
          </p:cNvSpPr>
          <p:nvPr/>
        </p:nvSpPr>
        <p:spPr bwMode="auto">
          <a:xfrm>
            <a:off x="1404938" y="1000125"/>
            <a:ext cx="12700" cy="1730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885" name="Line 142"/>
          <p:cNvSpPr>
            <a:spLocks noChangeShapeType="1"/>
          </p:cNvSpPr>
          <p:nvPr/>
        </p:nvSpPr>
        <p:spPr bwMode="auto">
          <a:xfrm>
            <a:off x="2352675" y="1000125"/>
            <a:ext cx="1588" cy="1730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6" name="Rectangle 143"/>
          <p:cNvSpPr>
            <a:spLocks noChangeArrowheads="1"/>
          </p:cNvSpPr>
          <p:nvPr/>
        </p:nvSpPr>
        <p:spPr bwMode="auto">
          <a:xfrm>
            <a:off x="2352675" y="1000125"/>
            <a:ext cx="12700" cy="1730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887" name="Line 144"/>
          <p:cNvSpPr>
            <a:spLocks noChangeShapeType="1"/>
          </p:cNvSpPr>
          <p:nvPr/>
        </p:nvSpPr>
        <p:spPr bwMode="auto">
          <a:xfrm>
            <a:off x="3251200" y="1000125"/>
            <a:ext cx="1588" cy="1730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88" name="Rectangle 145"/>
          <p:cNvSpPr>
            <a:spLocks noChangeArrowheads="1"/>
          </p:cNvSpPr>
          <p:nvPr/>
        </p:nvSpPr>
        <p:spPr bwMode="auto">
          <a:xfrm>
            <a:off x="3251200" y="1000125"/>
            <a:ext cx="12700" cy="1730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889" name="Line 146"/>
          <p:cNvSpPr>
            <a:spLocks noChangeShapeType="1"/>
          </p:cNvSpPr>
          <p:nvPr/>
        </p:nvSpPr>
        <p:spPr bwMode="auto">
          <a:xfrm>
            <a:off x="4529138" y="1000125"/>
            <a:ext cx="1587" cy="1730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0" name="Rectangle 147"/>
          <p:cNvSpPr>
            <a:spLocks noChangeArrowheads="1"/>
          </p:cNvSpPr>
          <p:nvPr/>
        </p:nvSpPr>
        <p:spPr bwMode="auto">
          <a:xfrm>
            <a:off x="4529138" y="1000125"/>
            <a:ext cx="12700" cy="1730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891" name="Line 148"/>
          <p:cNvSpPr>
            <a:spLocks noChangeShapeType="1"/>
          </p:cNvSpPr>
          <p:nvPr/>
        </p:nvSpPr>
        <p:spPr bwMode="auto">
          <a:xfrm>
            <a:off x="5464175" y="1000125"/>
            <a:ext cx="1588" cy="1730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2" name="Rectangle 149"/>
          <p:cNvSpPr>
            <a:spLocks noChangeArrowheads="1"/>
          </p:cNvSpPr>
          <p:nvPr/>
        </p:nvSpPr>
        <p:spPr bwMode="auto">
          <a:xfrm>
            <a:off x="5464175" y="1000125"/>
            <a:ext cx="12700" cy="1730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893" name="Line 150"/>
          <p:cNvSpPr>
            <a:spLocks noChangeShapeType="1"/>
          </p:cNvSpPr>
          <p:nvPr/>
        </p:nvSpPr>
        <p:spPr bwMode="auto">
          <a:xfrm>
            <a:off x="6273800" y="1000125"/>
            <a:ext cx="1588" cy="1730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4" name="Rectangle 151"/>
          <p:cNvSpPr>
            <a:spLocks noChangeArrowheads="1"/>
          </p:cNvSpPr>
          <p:nvPr/>
        </p:nvSpPr>
        <p:spPr bwMode="auto">
          <a:xfrm>
            <a:off x="6273800" y="1000125"/>
            <a:ext cx="12700" cy="1730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895" name="Line 152"/>
          <p:cNvSpPr>
            <a:spLocks noChangeShapeType="1"/>
          </p:cNvSpPr>
          <p:nvPr/>
        </p:nvSpPr>
        <p:spPr bwMode="auto">
          <a:xfrm>
            <a:off x="7083425" y="1000125"/>
            <a:ext cx="1588" cy="1730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6" name="Rectangle 153"/>
          <p:cNvSpPr>
            <a:spLocks noChangeArrowheads="1"/>
          </p:cNvSpPr>
          <p:nvPr/>
        </p:nvSpPr>
        <p:spPr bwMode="auto">
          <a:xfrm>
            <a:off x="7083425" y="1000125"/>
            <a:ext cx="12700" cy="1730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897" name="Line 154"/>
          <p:cNvSpPr>
            <a:spLocks noChangeShapeType="1"/>
          </p:cNvSpPr>
          <p:nvPr/>
        </p:nvSpPr>
        <p:spPr bwMode="auto">
          <a:xfrm>
            <a:off x="7967663" y="1000125"/>
            <a:ext cx="1587" cy="1730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98" name="Rectangle 155"/>
          <p:cNvSpPr>
            <a:spLocks noChangeArrowheads="1"/>
          </p:cNvSpPr>
          <p:nvPr/>
        </p:nvSpPr>
        <p:spPr bwMode="auto">
          <a:xfrm>
            <a:off x="7967663" y="1000125"/>
            <a:ext cx="12700" cy="1730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899" name="Line 156"/>
          <p:cNvSpPr>
            <a:spLocks noChangeShapeType="1"/>
          </p:cNvSpPr>
          <p:nvPr/>
        </p:nvSpPr>
        <p:spPr bwMode="auto">
          <a:xfrm>
            <a:off x="317500" y="1163638"/>
            <a:ext cx="85486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0" name="Rectangle 157"/>
          <p:cNvSpPr>
            <a:spLocks noChangeArrowheads="1"/>
          </p:cNvSpPr>
          <p:nvPr/>
        </p:nvSpPr>
        <p:spPr bwMode="auto">
          <a:xfrm>
            <a:off x="317500" y="1163638"/>
            <a:ext cx="854868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901" name="Rectangle 158"/>
          <p:cNvSpPr>
            <a:spLocks noChangeArrowheads="1"/>
          </p:cNvSpPr>
          <p:nvPr/>
        </p:nvSpPr>
        <p:spPr bwMode="auto">
          <a:xfrm>
            <a:off x="8853488" y="990600"/>
            <a:ext cx="12700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902" name="Line 159"/>
          <p:cNvSpPr>
            <a:spLocks noChangeShapeType="1"/>
          </p:cNvSpPr>
          <p:nvPr/>
        </p:nvSpPr>
        <p:spPr bwMode="auto">
          <a:xfrm>
            <a:off x="317500" y="2197100"/>
            <a:ext cx="85486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3" name="Rectangle 160"/>
          <p:cNvSpPr>
            <a:spLocks noChangeArrowheads="1"/>
          </p:cNvSpPr>
          <p:nvPr/>
        </p:nvSpPr>
        <p:spPr bwMode="auto">
          <a:xfrm>
            <a:off x="317500" y="2197100"/>
            <a:ext cx="8548688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904" name="Line 161"/>
          <p:cNvSpPr>
            <a:spLocks noChangeShapeType="1"/>
          </p:cNvSpPr>
          <p:nvPr/>
        </p:nvSpPr>
        <p:spPr bwMode="auto">
          <a:xfrm>
            <a:off x="317500" y="3232150"/>
            <a:ext cx="85486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5" name="Rectangle 162"/>
          <p:cNvSpPr>
            <a:spLocks noChangeArrowheads="1"/>
          </p:cNvSpPr>
          <p:nvPr/>
        </p:nvSpPr>
        <p:spPr bwMode="auto">
          <a:xfrm>
            <a:off x="317500" y="3232150"/>
            <a:ext cx="8548688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906" name="Line 163"/>
          <p:cNvSpPr>
            <a:spLocks noChangeShapeType="1"/>
          </p:cNvSpPr>
          <p:nvPr/>
        </p:nvSpPr>
        <p:spPr bwMode="auto">
          <a:xfrm>
            <a:off x="317500" y="3921125"/>
            <a:ext cx="85486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7" name="Rectangle 164"/>
          <p:cNvSpPr>
            <a:spLocks noChangeArrowheads="1"/>
          </p:cNvSpPr>
          <p:nvPr/>
        </p:nvSpPr>
        <p:spPr bwMode="auto">
          <a:xfrm>
            <a:off x="317500" y="3921125"/>
            <a:ext cx="8548688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908" name="Line 165"/>
          <p:cNvSpPr>
            <a:spLocks noChangeShapeType="1"/>
          </p:cNvSpPr>
          <p:nvPr/>
        </p:nvSpPr>
        <p:spPr bwMode="auto">
          <a:xfrm>
            <a:off x="317500" y="4610100"/>
            <a:ext cx="85486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09" name="Rectangle 166"/>
          <p:cNvSpPr>
            <a:spLocks noChangeArrowheads="1"/>
          </p:cNvSpPr>
          <p:nvPr/>
        </p:nvSpPr>
        <p:spPr bwMode="auto">
          <a:xfrm>
            <a:off x="317500" y="4610100"/>
            <a:ext cx="8548688" cy="111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910" name="Line 167"/>
          <p:cNvSpPr>
            <a:spLocks noChangeShapeType="1"/>
          </p:cNvSpPr>
          <p:nvPr/>
        </p:nvSpPr>
        <p:spPr bwMode="auto">
          <a:xfrm>
            <a:off x="317500" y="5127625"/>
            <a:ext cx="85486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1" name="Rectangle 168"/>
          <p:cNvSpPr>
            <a:spLocks noChangeArrowheads="1"/>
          </p:cNvSpPr>
          <p:nvPr/>
        </p:nvSpPr>
        <p:spPr bwMode="auto">
          <a:xfrm>
            <a:off x="317500" y="5127625"/>
            <a:ext cx="8548688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912" name="Line 169"/>
          <p:cNvSpPr>
            <a:spLocks noChangeShapeType="1"/>
          </p:cNvSpPr>
          <p:nvPr/>
        </p:nvSpPr>
        <p:spPr bwMode="auto">
          <a:xfrm>
            <a:off x="304800" y="1173163"/>
            <a:ext cx="1588" cy="499903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3" name="Rectangle 170"/>
          <p:cNvSpPr>
            <a:spLocks noChangeArrowheads="1"/>
          </p:cNvSpPr>
          <p:nvPr/>
        </p:nvSpPr>
        <p:spPr bwMode="auto">
          <a:xfrm>
            <a:off x="304800" y="1173163"/>
            <a:ext cx="12700" cy="49990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914" name="Line 171"/>
          <p:cNvSpPr>
            <a:spLocks noChangeShapeType="1"/>
          </p:cNvSpPr>
          <p:nvPr/>
        </p:nvSpPr>
        <p:spPr bwMode="auto">
          <a:xfrm>
            <a:off x="1404938" y="1173163"/>
            <a:ext cx="1587" cy="499903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5" name="Rectangle 172"/>
          <p:cNvSpPr>
            <a:spLocks noChangeArrowheads="1"/>
          </p:cNvSpPr>
          <p:nvPr/>
        </p:nvSpPr>
        <p:spPr bwMode="auto">
          <a:xfrm>
            <a:off x="1404938" y="1173163"/>
            <a:ext cx="12700" cy="49990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916" name="Line 173"/>
          <p:cNvSpPr>
            <a:spLocks noChangeShapeType="1"/>
          </p:cNvSpPr>
          <p:nvPr/>
        </p:nvSpPr>
        <p:spPr bwMode="auto">
          <a:xfrm>
            <a:off x="2352675" y="1173163"/>
            <a:ext cx="1588" cy="499903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7" name="Rectangle 174"/>
          <p:cNvSpPr>
            <a:spLocks noChangeArrowheads="1"/>
          </p:cNvSpPr>
          <p:nvPr/>
        </p:nvSpPr>
        <p:spPr bwMode="auto">
          <a:xfrm>
            <a:off x="2352675" y="1173163"/>
            <a:ext cx="12700" cy="49990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918" name="Line 175"/>
          <p:cNvSpPr>
            <a:spLocks noChangeShapeType="1"/>
          </p:cNvSpPr>
          <p:nvPr/>
        </p:nvSpPr>
        <p:spPr bwMode="auto">
          <a:xfrm>
            <a:off x="3251200" y="1173163"/>
            <a:ext cx="1588" cy="499903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19" name="Rectangle 176"/>
          <p:cNvSpPr>
            <a:spLocks noChangeArrowheads="1"/>
          </p:cNvSpPr>
          <p:nvPr/>
        </p:nvSpPr>
        <p:spPr bwMode="auto">
          <a:xfrm>
            <a:off x="3251200" y="1173163"/>
            <a:ext cx="12700" cy="49990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920" name="Line 177"/>
          <p:cNvSpPr>
            <a:spLocks noChangeShapeType="1"/>
          </p:cNvSpPr>
          <p:nvPr/>
        </p:nvSpPr>
        <p:spPr bwMode="auto">
          <a:xfrm>
            <a:off x="4529138" y="1173163"/>
            <a:ext cx="1587" cy="499903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21" name="Rectangle 178"/>
          <p:cNvSpPr>
            <a:spLocks noChangeArrowheads="1"/>
          </p:cNvSpPr>
          <p:nvPr/>
        </p:nvSpPr>
        <p:spPr bwMode="auto">
          <a:xfrm>
            <a:off x="4529138" y="1173163"/>
            <a:ext cx="12700" cy="49990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922" name="Line 179"/>
          <p:cNvSpPr>
            <a:spLocks noChangeShapeType="1"/>
          </p:cNvSpPr>
          <p:nvPr/>
        </p:nvSpPr>
        <p:spPr bwMode="auto">
          <a:xfrm>
            <a:off x="5464175" y="1173163"/>
            <a:ext cx="1588" cy="499903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23" name="Rectangle 180"/>
          <p:cNvSpPr>
            <a:spLocks noChangeArrowheads="1"/>
          </p:cNvSpPr>
          <p:nvPr/>
        </p:nvSpPr>
        <p:spPr bwMode="auto">
          <a:xfrm>
            <a:off x="5464175" y="1173163"/>
            <a:ext cx="12700" cy="49990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924" name="Line 181"/>
          <p:cNvSpPr>
            <a:spLocks noChangeShapeType="1"/>
          </p:cNvSpPr>
          <p:nvPr/>
        </p:nvSpPr>
        <p:spPr bwMode="auto">
          <a:xfrm>
            <a:off x="6273800" y="1173163"/>
            <a:ext cx="1588" cy="499903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25" name="Rectangle 182"/>
          <p:cNvSpPr>
            <a:spLocks noChangeArrowheads="1"/>
          </p:cNvSpPr>
          <p:nvPr/>
        </p:nvSpPr>
        <p:spPr bwMode="auto">
          <a:xfrm>
            <a:off x="6273800" y="1173163"/>
            <a:ext cx="12700" cy="49990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926" name="Line 183"/>
          <p:cNvSpPr>
            <a:spLocks noChangeShapeType="1"/>
          </p:cNvSpPr>
          <p:nvPr/>
        </p:nvSpPr>
        <p:spPr bwMode="auto">
          <a:xfrm>
            <a:off x="7083425" y="1173163"/>
            <a:ext cx="1588" cy="499903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27" name="Rectangle 184"/>
          <p:cNvSpPr>
            <a:spLocks noChangeArrowheads="1"/>
          </p:cNvSpPr>
          <p:nvPr/>
        </p:nvSpPr>
        <p:spPr bwMode="auto">
          <a:xfrm>
            <a:off x="7083425" y="1173163"/>
            <a:ext cx="12700" cy="49990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928" name="Line 185"/>
          <p:cNvSpPr>
            <a:spLocks noChangeShapeType="1"/>
          </p:cNvSpPr>
          <p:nvPr/>
        </p:nvSpPr>
        <p:spPr bwMode="auto">
          <a:xfrm>
            <a:off x="7967663" y="1173163"/>
            <a:ext cx="1587" cy="499903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29" name="Rectangle 186"/>
          <p:cNvSpPr>
            <a:spLocks noChangeArrowheads="1"/>
          </p:cNvSpPr>
          <p:nvPr/>
        </p:nvSpPr>
        <p:spPr bwMode="auto">
          <a:xfrm>
            <a:off x="7967663" y="1173163"/>
            <a:ext cx="12700" cy="49990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930" name="Line 187"/>
          <p:cNvSpPr>
            <a:spLocks noChangeShapeType="1"/>
          </p:cNvSpPr>
          <p:nvPr/>
        </p:nvSpPr>
        <p:spPr bwMode="auto">
          <a:xfrm>
            <a:off x="317500" y="6162675"/>
            <a:ext cx="85486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1" name="Rectangle 188"/>
          <p:cNvSpPr>
            <a:spLocks noChangeArrowheads="1"/>
          </p:cNvSpPr>
          <p:nvPr/>
        </p:nvSpPr>
        <p:spPr bwMode="auto">
          <a:xfrm>
            <a:off x="317500" y="6162675"/>
            <a:ext cx="8548688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932" name="Line 189"/>
          <p:cNvSpPr>
            <a:spLocks noChangeShapeType="1"/>
          </p:cNvSpPr>
          <p:nvPr/>
        </p:nvSpPr>
        <p:spPr bwMode="auto">
          <a:xfrm>
            <a:off x="8853488" y="1173163"/>
            <a:ext cx="1587" cy="499903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3" name="Rectangle 190"/>
          <p:cNvSpPr>
            <a:spLocks noChangeArrowheads="1"/>
          </p:cNvSpPr>
          <p:nvPr/>
        </p:nvSpPr>
        <p:spPr bwMode="auto">
          <a:xfrm>
            <a:off x="8853488" y="1173163"/>
            <a:ext cx="12700" cy="49990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934" name="Line 191"/>
          <p:cNvSpPr>
            <a:spLocks noChangeShapeType="1"/>
          </p:cNvSpPr>
          <p:nvPr/>
        </p:nvSpPr>
        <p:spPr bwMode="auto">
          <a:xfrm>
            <a:off x="304800" y="61722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5" name="Rectangle 192"/>
          <p:cNvSpPr>
            <a:spLocks noChangeArrowheads="1"/>
          </p:cNvSpPr>
          <p:nvPr/>
        </p:nvSpPr>
        <p:spPr bwMode="auto">
          <a:xfrm>
            <a:off x="304800" y="6172200"/>
            <a:ext cx="12700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936" name="Line 193"/>
          <p:cNvSpPr>
            <a:spLocks noChangeShapeType="1"/>
          </p:cNvSpPr>
          <p:nvPr/>
        </p:nvSpPr>
        <p:spPr bwMode="auto">
          <a:xfrm>
            <a:off x="1404938" y="6172200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7" name="Rectangle 194"/>
          <p:cNvSpPr>
            <a:spLocks noChangeArrowheads="1"/>
          </p:cNvSpPr>
          <p:nvPr/>
        </p:nvSpPr>
        <p:spPr bwMode="auto">
          <a:xfrm>
            <a:off x="1404938" y="6172200"/>
            <a:ext cx="12700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938" name="Line 195"/>
          <p:cNvSpPr>
            <a:spLocks noChangeShapeType="1"/>
          </p:cNvSpPr>
          <p:nvPr/>
        </p:nvSpPr>
        <p:spPr bwMode="auto">
          <a:xfrm>
            <a:off x="2352675" y="61722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39" name="Rectangle 196"/>
          <p:cNvSpPr>
            <a:spLocks noChangeArrowheads="1"/>
          </p:cNvSpPr>
          <p:nvPr/>
        </p:nvSpPr>
        <p:spPr bwMode="auto">
          <a:xfrm>
            <a:off x="2352675" y="6172200"/>
            <a:ext cx="12700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940" name="Line 197"/>
          <p:cNvSpPr>
            <a:spLocks noChangeShapeType="1"/>
          </p:cNvSpPr>
          <p:nvPr/>
        </p:nvSpPr>
        <p:spPr bwMode="auto">
          <a:xfrm>
            <a:off x="3251200" y="61722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1" name="Rectangle 198"/>
          <p:cNvSpPr>
            <a:spLocks noChangeArrowheads="1"/>
          </p:cNvSpPr>
          <p:nvPr/>
        </p:nvSpPr>
        <p:spPr bwMode="auto">
          <a:xfrm>
            <a:off x="3251200" y="6172200"/>
            <a:ext cx="12700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942" name="Line 199"/>
          <p:cNvSpPr>
            <a:spLocks noChangeShapeType="1"/>
          </p:cNvSpPr>
          <p:nvPr/>
        </p:nvSpPr>
        <p:spPr bwMode="auto">
          <a:xfrm>
            <a:off x="4529138" y="6172200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3" name="Rectangle 200"/>
          <p:cNvSpPr>
            <a:spLocks noChangeArrowheads="1"/>
          </p:cNvSpPr>
          <p:nvPr/>
        </p:nvSpPr>
        <p:spPr bwMode="auto">
          <a:xfrm>
            <a:off x="4529138" y="6172200"/>
            <a:ext cx="12700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944" name="Line 201"/>
          <p:cNvSpPr>
            <a:spLocks noChangeShapeType="1"/>
          </p:cNvSpPr>
          <p:nvPr/>
        </p:nvSpPr>
        <p:spPr bwMode="auto">
          <a:xfrm>
            <a:off x="5464175" y="61722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5" name="Rectangle 202"/>
          <p:cNvSpPr>
            <a:spLocks noChangeArrowheads="1"/>
          </p:cNvSpPr>
          <p:nvPr/>
        </p:nvSpPr>
        <p:spPr bwMode="auto">
          <a:xfrm>
            <a:off x="5464175" y="6172200"/>
            <a:ext cx="12700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946" name="Line 203"/>
          <p:cNvSpPr>
            <a:spLocks noChangeShapeType="1"/>
          </p:cNvSpPr>
          <p:nvPr/>
        </p:nvSpPr>
        <p:spPr bwMode="auto">
          <a:xfrm>
            <a:off x="6273800" y="61722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7" name="Rectangle 205"/>
          <p:cNvSpPr>
            <a:spLocks noChangeArrowheads="1"/>
          </p:cNvSpPr>
          <p:nvPr/>
        </p:nvSpPr>
        <p:spPr bwMode="auto">
          <a:xfrm>
            <a:off x="6197600" y="6400800"/>
            <a:ext cx="12700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948" name="Line 206"/>
          <p:cNvSpPr>
            <a:spLocks noChangeShapeType="1"/>
          </p:cNvSpPr>
          <p:nvPr/>
        </p:nvSpPr>
        <p:spPr bwMode="auto">
          <a:xfrm>
            <a:off x="7007225" y="64008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" name="Rectangle 207"/>
          <p:cNvSpPr>
            <a:spLocks noChangeArrowheads="1"/>
          </p:cNvSpPr>
          <p:nvPr/>
        </p:nvSpPr>
        <p:spPr bwMode="auto">
          <a:xfrm>
            <a:off x="7007225" y="6400800"/>
            <a:ext cx="12700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950" name="Line 208"/>
          <p:cNvSpPr>
            <a:spLocks noChangeShapeType="1"/>
          </p:cNvSpPr>
          <p:nvPr/>
        </p:nvSpPr>
        <p:spPr bwMode="auto">
          <a:xfrm>
            <a:off x="7891463" y="6400800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51" name="Rectangle 209"/>
          <p:cNvSpPr>
            <a:spLocks noChangeArrowheads="1"/>
          </p:cNvSpPr>
          <p:nvPr/>
        </p:nvSpPr>
        <p:spPr bwMode="auto">
          <a:xfrm>
            <a:off x="7891463" y="6400800"/>
            <a:ext cx="12700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952" name="Line 210"/>
          <p:cNvSpPr>
            <a:spLocks noChangeShapeType="1"/>
          </p:cNvSpPr>
          <p:nvPr/>
        </p:nvSpPr>
        <p:spPr bwMode="auto">
          <a:xfrm>
            <a:off x="8777288" y="6400800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53" name="Rectangle 211"/>
          <p:cNvSpPr>
            <a:spLocks noChangeArrowheads="1"/>
          </p:cNvSpPr>
          <p:nvPr/>
        </p:nvSpPr>
        <p:spPr bwMode="auto">
          <a:xfrm>
            <a:off x="8777288" y="6400800"/>
            <a:ext cx="12700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954" name="Line 212"/>
          <p:cNvSpPr>
            <a:spLocks noChangeShapeType="1"/>
          </p:cNvSpPr>
          <p:nvPr/>
        </p:nvSpPr>
        <p:spPr bwMode="auto">
          <a:xfrm>
            <a:off x="8789988" y="1219200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55" name="Rectangle 213"/>
          <p:cNvSpPr>
            <a:spLocks noChangeArrowheads="1"/>
          </p:cNvSpPr>
          <p:nvPr/>
        </p:nvSpPr>
        <p:spPr bwMode="auto">
          <a:xfrm>
            <a:off x="8789988" y="1219200"/>
            <a:ext cx="12700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956" name="Line 214"/>
          <p:cNvSpPr>
            <a:spLocks noChangeShapeType="1"/>
          </p:cNvSpPr>
          <p:nvPr/>
        </p:nvSpPr>
        <p:spPr bwMode="auto">
          <a:xfrm>
            <a:off x="8789988" y="1392238"/>
            <a:ext cx="1587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57" name="Rectangle 215"/>
          <p:cNvSpPr>
            <a:spLocks noChangeArrowheads="1"/>
          </p:cNvSpPr>
          <p:nvPr/>
        </p:nvSpPr>
        <p:spPr bwMode="auto">
          <a:xfrm>
            <a:off x="8789988" y="1392238"/>
            <a:ext cx="12700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958" name="Line 216"/>
          <p:cNvSpPr>
            <a:spLocks noChangeShapeType="1"/>
          </p:cNvSpPr>
          <p:nvPr/>
        </p:nvSpPr>
        <p:spPr bwMode="auto">
          <a:xfrm>
            <a:off x="8789988" y="2425700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59" name="Rectangle 217"/>
          <p:cNvSpPr>
            <a:spLocks noChangeArrowheads="1"/>
          </p:cNvSpPr>
          <p:nvPr/>
        </p:nvSpPr>
        <p:spPr bwMode="auto">
          <a:xfrm>
            <a:off x="8789988" y="2425700"/>
            <a:ext cx="12700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960" name="Line 218"/>
          <p:cNvSpPr>
            <a:spLocks noChangeShapeType="1"/>
          </p:cNvSpPr>
          <p:nvPr/>
        </p:nvSpPr>
        <p:spPr bwMode="auto">
          <a:xfrm>
            <a:off x="8789988" y="3460750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61" name="Rectangle 219"/>
          <p:cNvSpPr>
            <a:spLocks noChangeArrowheads="1"/>
          </p:cNvSpPr>
          <p:nvPr/>
        </p:nvSpPr>
        <p:spPr bwMode="auto">
          <a:xfrm>
            <a:off x="8789988" y="3460750"/>
            <a:ext cx="12700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962" name="Line 220"/>
          <p:cNvSpPr>
            <a:spLocks noChangeShapeType="1"/>
          </p:cNvSpPr>
          <p:nvPr/>
        </p:nvSpPr>
        <p:spPr bwMode="auto">
          <a:xfrm>
            <a:off x="8789988" y="4149725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63" name="Rectangle 221"/>
          <p:cNvSpPr>
            <a:spLocks noChangeArrowheads="1"/>
          </p:cNvSpPr>
          <p:nvPr/>
        </p:nvSpPr>
        <p:spPr bwMode="auto">
          <a:xfrm>
            <a:off x="8789988" y="4149725"/>
            <a:ext cx="12700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964" name="Line 222"/>
          <p:cNvSpPr>
            <a:spLocks noChangeShapeType="1"/>
          </p:cNvSpPr>
          <p:nvPr/>
        </p:nvSpPr>
        <p:spPr bwMode="auto">
          <a:xfrm>
            <a:off x="8789988" y="4838700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65" name="Rectangle 223"/>
          <p:cNvSpPr>
            <a:spLocks noChangeArrowheads="1"/>
          </p:cNvSpPr>
          <p:nvPr/>
        </p:nvSpPr>
        <p:spPr bwMode="auto">
          <a:xfrm>
            <a:off x="8789988" y="4838700"/>
            <a:ext cx="12700" cy="111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966" name="Line 224"/>
          <p:cNvSpPr>
            <a:spLocks noChangeShapeType="1"/>
          </p:cNvSpPr>
          <p:nvPr/>
        </p:nvSpPr>
        <p:spPr bwMode="auto">
          <a:xfrm>
            <a:off x="8789988" y="5356225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67" name="Rectangle 225"/>
          <p:cNvSpPr>
            <a:spLocks noChangeArrowheads="1"/>
          </p:cNvSpPr>
          <p:nvPr/>
        </p:nvSpPr>
        <p:spPr bwMode="auto">
          <a:xfrm>
            <a:off x="8789988" y="5356225"/>
            <a:ext cx="12700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1968" name="Line 226"/>
          <p:cNvSpPr>
            <a:spLocks noChangeShapeType="1"/>
          </p:cNvSpPr>
          <p:nvPr/>
        </p:nvSpPr>
        <p:spPr bwMode="auto">
          <a:xfrm>
            <a:off x="8789988" y="6391275"/>
            <a:ext cx="1587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69" name="Rectangle 227"/>
          <p:cNvSpPr>
            <a:spLocks noChangeArrowheads="1"/>
          </p:cNvSpPr>
          <p:nvPr/>
        </p:nvSpPr>
        <p:spPr bwMode="auto">
          <a:xfrm>
            <a:off x="8789988" y="6391275"/>
            <a:ext cx="12700" cy="95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 Form Pertama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105400"/>
          </a:xfrm>
        </p:spPr>
        <p:txBody>
          <a:bodyPr/>
          <a:lstStyle/>
          <a:p>
            <a:pPr eaLnBrk="1" hangingPunct="1"/>
            <a:r>
              <a:rPr lang="en-US" altLang="en-US" smtClean="0"/>
              <a:t>Untuk menjadikannya 1NF suatu relasi harus hanya berisi nilai-nilai atomis pada setiap baris dan kolomnya</a:t>
            </a:r>
          </a:p>
          <a:p>
            <a:pPr lvl="1" eaLnBrk="1" hangingPunct="1"/>
            <a:r>
              <a:rPr lang="en-US" altLang="en-US" smtClean="0"/>
              <a:t>Tidak ada kelompok kolom yang berulang dalam baris</a:t>
            </a:r>
          </a:p>
          <a:p>
            <a:pPr lvl="1" eaLnBrk="1" hangingPunct="1"/>
            <a:r>
              <a:rPr lang="en-US" altLang="en-US" smtClean="0"/>
              <a:t>Suatu kolom atau sekelompok kolom disebut Kandidat Key jika nilai-nilainya menjadi identitas unik dari setiap baris dalam relasi tsb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 Form Pertama</a:t>
            </a:r>
          </a:p>
        </p:txBody>
      </p:sp>
      <p:grpSp>
        <p:nvGrpSpPr>
          <p:cNvPr id="33795" name="Group 243"/>
          <p:cNvGrpSpPr>
            <a:grpSpLocks/>
          </p:cNvGrpSpPr>
          <p:nvPr/>
        </p:nvGrpSpPr>
        <p:grpSpPr bwMode="auto">
          <a:xfrm>
            <a:off x="228600" y="1371600"/>
            <a:ext cx="8610600" cy="5102225"/>
            <a:chOff x="144" y="864"/>
            <a:chExt cx="5424" cy="3214"/>
          </a:xfrm>
        </p:grpSpPr>
        <p:sp>
          <p:nvSpPr>
            <p:cNvPr id="33881" name="Line 43"/>
            <p:cNvSpPr>
              <a:spLocks noChangeShapeType="1"/>
            </p:cNvSpPr>
            <p:nvPr/>
          </p:nvSpPr>
          <p:spPr bwMode="auto">
            <a:xfrm>
              <a:off x="144" y="864"/>
              <a:ext cx="5424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2" name="Rectangle 44"/>
            <p:cNvSpPr>
              <a:spLocks noChangeArrowheads="1"/>
            </p:cNvSpPr>
            <p:nvPr/>
          </p:nvSpPr>
          <p:spPr bwMode="auto">
            <a:xfrm>
              <a:off x="144" y="864"/>
              <a:ext cx="5424" cy="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3883" name="Line 45"/>
            <p:cNvSpPr>
              <a:spLocks noChangeShapeType="1"/>
            </p:cNvSpPr>
            <p:nvPr/>
          </p:nvSpPr>
          <p:spPr bwMode="auto">
            <a:xfrm>
              <a:off x="144" y="864"/>
              <a:ext cx="1" cy="319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4" name="Rectangle 46"/>
            <p:cNvSpPr>
              <a:spLocks noChangeArrowheads="1"/>
            </p:cNvSpPr>
            <p:nvPr/>
          </p:nvSpPr>
          <p:spPr bwMode="auto">
            <a:xfrm>
              <a:off x="144" y="864"/>
              <a:ext cx="8" cy="3199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3885" name="Rectangle 47"/>
            <p:cNvSpPr>
              <a:spLocks noChangeArrowheads="1"/>
            </p:cNvSpPr>
            <p:nvPr/>
          </p:nvSpPr>
          <p:spPr bwMode="auto">
            <a:xfrm>
              <a:off x="144" y="864"/>
              <a:ext cx="5424" cy="9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3886" name="Rectangle 48"/>
            <p:cNvSpPr>
              <a:spLocks noChangeArrowheads="1"/>
            </p:cNvSpPr>
            <p:nvPr/>
          </p:nvSpPr>
          <p:spPr bwMode="auto">
            <a:xfrm>
              <a:off x="176" y="869"/>
              <a:ext cx="36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Kode Pasien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87" name="Rectangle 49"/>
            <p:cNvSpPr>
              <a:spLocks noChangeArrowheads="1"/>
            </p:cNvSpPr>
            <p:nvPr/>
          </p:nvSpPr>
          <p:spPr bwMode="auto">
            <a:xfrm>
              <a:off x="711" y="869"/>
              <a:ext cx="35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Kode Dokter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88" name="Rectangle 50"/>
            <p:cNvSpPr>
              <a:spLocks noChangeArrowheads="1"/>
            </p:cNvSpPr>
            <p:nvPr/>
          </p:nvSpPr>
          <p:spPr bwMode="auto">
            <a:xfrm>
              <a:off x="1282" y="869"/>
              <a:ext cx="3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Tgl Operasi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89" name="Rectangle 51"/>
            <p:cNvSpPr>
              <a:spLocks noChangeArrowheads="1"/>
            </p:cNvSpPr>
            <p:nvPr/>
          </p:nvSpPr>
          <p:spPr bwMode="auto">
            <a:xfrm>
              <a:off x="1896" y="869"/>
              <a:ext cx="38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Nama Pasien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90" name="Rectangle 52"/>
            <p:cNvSpPr>
              <a:spLocks noChangeArrowheads="1"/>
            </p:cNvSpPr>
            <p:nvPr/>
          </p:nvSpPr>
          <p:spPr bwMode="auto">
            <a:xfrm>
              <a:off x="2535" y="869"/>
              <a:ext cx="415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Alamat Pasien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91" name="Rectangle 53"/>
            <p:cNvSpPr>
              <a:spLocks noChangeArrowheads="1"/>
            </p:cNvSpPr>
            <p:nvPr/>
          </p:nvSpPr>
          <p:spPr bwMode="auto">
            <a:xfrm>
              <a:off x="3219" y="869"/>
              <a:ext cx="37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Nama Dokter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92" name="Rectangle 54"/>
            <p:cNvSpPr>
              <a:spLocks noChangeArrowheads="1"/>
            </p:cNvSpPr>
            <p:nvPr/>
          </p:nvSpPr>
          <p:spPr bwMode="auto">
            <a:xfrm>
              <a:off x="3991" y="869"/>
              <a:ext cx="225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Operasi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93" name="Rectangle 55"/>
            <p:cNvSpPr>
              <a:spLocks noChangeArrowheads="1"/>
            </p:cNvSpPr>
            <p:nvPr/>
          </p:nvSpPr>
          <p:spPr bwMode="auto">
            <a:xfrm>
              <a:off x="4469" y="869"/>
              <a:ext cx="349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Pengobatan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94" name="Rectangle 56"/>
            <p:cNvSpPr>
              <a:spLocks noChangeArrowheads="1"/>
            </p:cNvSpPr>
            <p:nvPr/>
          </p:nvSpPr>
          <p:spPr bwMode="auto">
            <a:xfrm>
              <a:off x="5009" y="869"/>
              <a:ext cx="40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Efek Samping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95" name="Rectangle 57"/>
            <p:cNvSpPr>
              <a:spLocks noChangeArrowheads="1"/>
            </p:cNvSpPr>
            <p:nvPr/>
          </p:nvSpPr>
          <p:spPr bwMode="auto">
            <a:xfrm>
              <a:off x="431" y="1292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1111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96" name="Rectangle 58"/>
            <p:cNvSpPr>
              <a:spLocks noChangeArrowheads="1"/>
            </p:cNvSpPr>
            <p:nvPr/>
          </p:nvSpPr>
          <p:spPr bwMode="auto">
            <a:xfrm>
              <a:off x="1030" y="1292"/>
              <a:ext cx="15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145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97" name="Rectangle 59"/>
            <p:cNvSpPr>
              <a:spLocks noChangeArrowheads="1"/>
            </p:cNvSpPr>
            <p:nvPr/>
          </p:nvSpPr>
          <p:spPr bwMode="auto">
            <a:xfrm>
              <a:off x="1367" y="1292"/>
              <a:ext cx="354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01-Jan-95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98" name="Rectangle 60"/>
            <p:cNvSpPr>
              <a:spLocks noChangeArrowheads="1"/>
            </p:cNvSpPr>
            <p:nvPr/>
          </p:nvSpPr>
          <p:spPr bwMode="auto">
            <a:xfrm>
              <a:off x="1882" y="1292"/>
              <a:ext cx="38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John White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99" name="Rectangle 61"/>
            <p:cNvSpPr>
              <a:spLocks noChangeArrowheads="1"/>
            </p:cNvSpPr>
            <p:nvPr/>
          </p:nvSpPr>
          <p:spPr bwMode="auto">
            <a:xfrm>
              <a:off x="2540" y="1119"/>
              <a:ext cx="39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15 New St.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00" name="Rectangle 62"/>
            <p:cNvSpPr>
              <a:spLocks noChangeArrowheads="1"/>
            </p:cNvSpPr>
            <p:nvPr/>
          </p:nvSpPr>
          <p:spPr bwMode="auto">
            <a:xfrm>
              <a:off x="2540" y="1205"/>
              <a:ext cx="380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New York,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01" name="Rectangle 63"/>
            <p:cNvSpPr>
              <a:spLocks noChangeArrowheads="1"/>
            </p:cNvSpPr>
            <p:nvPr/>
          </p:nvSpPr>
          <p:spPr bwMode="auto">
            <a:xfrm>
              <a:off x="2540" y="1292"/>
              <a:ext cx="135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NY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02" name="Rectangle 64"/>
            <p:cNvSpPr>
              <a:spLocks noChangeArrowheads="1"/>
            </p:cNvSpPr>
            <p:nvPr/>
          </p:nvSpPr>
          <p:spPr bwMode="auto">
            <a:xfrm>
              <a:off x="3172" y="1292"/>
              <a:ext cx="34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Beth Little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03" name="Rectangle 65"/>
            <p:cNvSpPr>
              <a:spLocks noChangeArrowheads="1"/>
            </p:cNvSpPr>
            <p:nvPr/>
          </p:nvSpPr>
          <p:spPr bwMode="auto">
            <a:xfrm>
              <a:off x="3906" y="1205"/>
              <a:ext cx="329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Gallstone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04" name="Rectangle 66"/>
            <p:cNvSpPr>
              <a:spLocks noChangeArrowheads="1"/>
            </p:cNvSpPr>
            <p:nvPr/>
          </p:nvSpPr>
          <p:spPr bwMode="auto">
            <a:xfrm>
              <a:off x="3906" y="1292"/>
              <a:ext cx="33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s removal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05" name="Rectangle 67"/>
            <p:cNvSpPr>
              <a:spLocks noChangeArrowheads="1"/>
            </p:cNvSpPr>
            <p:nvPr/>
          </p:nvSpPr>
          <p:spPr bwMode="auto">
            <a:xfrm>
              <a:off x="4446" y="1292"/>
              <a:ext cx="31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Penicillin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06" name="Rectangle 68"/>
            <p:cNvSpPr>
              <a:spLocks noChangeArrowheads="1"/>
            </p:cNvSpPr>
            <p:nvPr/>
          </p:nvSpPr>
          <p:spPr bwMode="auto">
            <a:xfrm>
              <a:off x="5045" y="1292"/>
              <a:ext cx="169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rash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07" name="Rectangle 69"/>
            <p:cNvSpPr>
              <a:spLocks noChangeArrowheads="1"/>
            </p:cNvSpPr>
            <p:nvPr/>
          </p:nvSpPr>
          <p:spPr bwMode="auto">
            <a:xfrm>
              <a:off x="431" y="1552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1111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08" name="Rectangle 70"/>
            <p:cNvSpPr>
              <a:spLocks noChangeArrowheads="1"/>
            </p:cNvSpPr>
            <p:nvPr/>
          </p:nvSpPr>
          <p:spPr bwMode="auto">
            <a:xfrm>
              <a:off x="1030" y="1552"/>
              <a:ext cx="15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311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09" name="Rectangle 71"/>
            <p:cNvSpPr>
              <a:spLocks noChangeArrowheads="1"/>
            </p:cNvSpPr>
            <p:nvPr/>
          </p:nvSpPr>
          <p:spPr bwMode="auto">
            <a:xfrm>
              <a:off x="1367" y="1552"/>
              <a:ext cx="354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12-Jun-95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10" name="Rectangle 72"/>
            <p:cNvSpPr>
              <a:spLocks noChangeArrowheads="1"/>
            </p:cNvSpPr>
            <p:nvPr/>
          </p:nvSpPr>
          <p:spPr bwMode="auto">
            <a:xfrm>
              <a:off x="1882" y="1552"/>
              <a:ext cx="38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John White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11" name="Rectangle 73"/>
            <p:cNvSpPr>
              <a:spLocks noChangeArrowheads="1"/>
            </p:cNvSpPr>
            <p:nvPr/>
          </p:nvSpPr>
          <p:spPr bwMode="auto">
            <a:xfrm>
              <a:off x="2540" y="1378"/>
              <a:ext cx="39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15 New St.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12" name="Rectangle 74"/>
            <p:cNvSpPr>
              <a:spLocks noChangeArrowheads="1"/>
            </p:cNvSpPr>
            <p:nvPr/>
          </p:nvSpPr>
          <p:spPr bwMode="auto">
            <a:xfrm>
              <a:off x="2540" y="1465"/>
              <a:ext cx="380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New York,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13" name="Rectangle 75"/>
            <p:cNvSpPr>
              <a:spLocks noChangeArrowheads="1"/>
            </p:cNvSpPr>
            <p:nvPr/>
          </p:nvSpPr>
          <p:spPr bwMode="auto">
            <a:xfrm>
              <a:off x="2540" y="1552"/>
              <a:ext cx="135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NY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14" name="Rectangle 76"/>
            <p:cNvSpPr>
              <a:spLocks noChangeArrowheads="1"/>
            </p:cNvSpPr>
            <p:nvPr/>
          </p:nvSpPr>
          <p:spPr bwMode="auto">
            <a:xfrm>
              <a:off x="3172" y="1465"/>
              <a:ext cx="295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Michael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15" name="Rectangle 77"/>
            <p:cNvSpPr>
              <a:spLocks noChangeArrowheads="1"/>
            </p:cNvSpPr>
            <p:nvPr/>
          </p:nvSpPr>
          <p:spPr bwMode="auto">
            <a:xfrm>
              <a:off x="3172" y="1552"/>
              <a:ext cx="31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Diamond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16" name="Rectangle 78"/>
            <p:cNvSpPr>
              <a:spLocks noChangeArrowheads="1"/>
            </p:cNvSpPr>
            <p:nvPr/>
          </p:nvSpPr>
          <p:spPr bwMode="auto">
            <a:xfrm>
              <a:off x="3906" y="1378"/>
              <a:ext cx="270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Kidney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17" name="Rectangle 79"/>
            <p:cNvSpPr>
              <a:spLocks noChangeArrowheads="1"/>
            </p:cNvSpPr>
            <p:nvPr/>
          </p:nvSpPr>
          <p:spPr bwMode="auto">
            <a:xfrm>
              <a:off x="3906" y="1465"/>
              <a:ext cx="261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stones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18" name="Rectangle 80"/>
            <p:cNvSpPr>
              <a:spLocks noChangeArrowheads="1"/>
            </p:cNvSpPr>
            <p:nvPr/>
          </p:nvSpPr>
          <p:spPr bwMode="auto">
            <a:xfrm>
              <a:off x="3906" y="1552"/>
              <a:ext cx="28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removal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19" name="Rectangle 81"/>
            <p:cNvSpPr>
              <a:spLocks noChangeArrowheads="1"/>
            </p:cNvSpPr>
            <p:nvPr/>
          </p:nvSpPr>
          <p:spPr bwMode="auto">
            <a:xfrm>
              <a:off x="4446" y="1552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none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20" name="Rectangle 82"/>
            <p:cNvSpPr>
              <a:spLocks noChangeArrowheads="1"/>
            </p:cNvSpPr>
            <p:nvPr/>
          </p:nvSpPr>
          <p:spPr bwMode="auto">
            <a:xfrm>
              <a:off x="5045" y="1552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none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21" name="Rectangle 83"/>
            <p:cNvSpPr>
              <a:spLocks noChangeArrowheads="1"/>
            </p:cNvSpPr>
            <p:nvPr/>
          </p:nvSpPr>
          <p:spPr bwMode="auto">
            <a:xfrm>
              <a:off x="431" y="1811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1234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22" name="Rectangle 84"/>
            <p:cNvSpPr>
              <a:spLocks noChangeArrowheads="1"/>
            </p:cNvSpPr>
            <p:nvPr/>
          </p:nvSpPr>
          <p:spPr bwMode="auto">
            <a:xfrm>
              <a:off x="1030" y="1811"/>
              <a:ext cx="15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243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23" name="Rectangle 85"/>
            <p:cNvSpPr>
              <a:spLocks noChangeArrowheads="1"/>
            </p:cNvSpPr>
            <p:nvPr/>
          </p:nvSpPr>
          <p:spPr bwMode="auto">
            <a:xfrm>
              <a:off x="1367" y="1811"/>
              <a:ext cx="34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05-Apr-94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24" name="Rectangle 86"/>
            <p:cNvSpPr>
              <a:spLocks noChangeArrowheads="1"/>
            </p:cNvSpPr>
            <p:nvPr/>
          </p:nvSpPr>
          <p:spPr bwMode="auto">
            <a:xfrm>
              <a:off x="1882" y="1811"/>
              <a:ext cx="39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Mary Jones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25" name="Rectangle 87"/>
            <p:cNvSpPr>
              <a:spLocks noChangeArrowheads="1"/>
            </p:cNvSpPr>
            <p:nvPr/>
          </p:nvSpPr>
          <p:spPr bwMode="auto">
            <a:xfrm>
              <a:off x="2540" y="1725"/>
              <a:ext cx="413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10 Main St.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26" name="Rectangle 88"/>
            <p:cNvSpPr>
              <a:spLocks noChangeArrowheads="1"/>
            </p:cNvSpPr>
            <p:nvPr/>
          </p:nvSpPr>
          <p:spPr bwMode="auto">
            <a:xfrm>
              <a:off x="2540" y="1811"/>
              <a:ext cx="295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Rye, NY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27" name="Rectangle 89"/>
            <p:cNvSpPr>
              <a:spLocks noChangeArrowheads="1"/>
            </p:cNvSpPr>
            <p:nvPr/>
          </p:nvSpPr>
          <p:spPr bwMode="auto">
            <a:xfrm>
              <a:off x="3172" y="1811"/>
              <a:ext cx="4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Charles Field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28" name="Rectangle 90"/>
            <p:cNvSpPr>
              <a:spLocks noChangeArrowheads="1"/>
            </p:cNvSpPr>
            <p:nvPr/>
          </p:nvSpPr>
          <p:spPr bwMode="auto">
            <a:xfrm>
              <a:off x="3906" y="1638"/>
              <a:ext cx="17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Eye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29" name="Rectangle 91"/>
            <p:cNvSpPr>
              <a:spLocks noChangeArrowheads="1"/>
            </p:cNvSpPr>
            <p:nvPr/>
          </p:nvSpPr>
          <p:spPr bwMode="auto">
            <a:xfrm>
              <a:off x="3906" y="1725"/>
              <a:ext cx="321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Cataract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30" name="Rectangle 92"/>
            <p:cNvSpPr>
              <a:spLocks noChangeArrowheads="1"/>
            </p:cNvSpPr>
            <p:nvPr/>
          </p:nvSpPr>
          <p:spPr bwMode="auto">
            <a:xfrm>
              <a:off x="3906" y="1811"/>
              <a:ext cx="28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removal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31" name="Rectangle 93"/>
            <p:cNvSpPr>
              <a:spLocks noChangeArrowheads="1"/>
            </p:cNvSpPr>
            <p:nvPr/>
          </p:nvSpPr>
          <p:spPr bwMode="auto">
            <a:xfrm>
              <a:off x="4481" y="1725"/>
              <a:ext cx="310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Tetracyclin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32" name="Rectangle 94"/>
            <p:cNvSpPr>
              <a:spLocks noChangeArrowheads="1"/>
            </p:cNvSpPr>
            <p:nvPr/>
          </p:nvSpPr>
          <p:spPr bwMode="auto">
            <a:xfrm>
              <a:off x="4446" y="1811"/>
              <a:ext cx="7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33" name="Rectangle 95"/>
            <p:cNvSpPr>
              <a:spLocks noChangeArrowheads="1"/>
            </p:cNvSpPr>
            <p:nvPr/>
          </p:nvSpPr>
          <p:spPr bwMode="auto">
            <a:xfrm>
              <a:off x="5045" y="1811"/>
              <a:ext cx="211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Fever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34" name="Rectangle 96"/>
            <p:cNvSpPr>
              <a:spLocks noChangeArrowheads="1"/>
            </p:cNvSpPr>
            <p:nvPr/>
          </p:nvSpPr>
          <p:spPr bwMode="auto">
            <a:xfrm>
              <a:off x="431" y="2071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1234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35" name="Rectangle 97"/>
            <p:cNvSpPr>
              <a:spLocks noChangeArrowheads="1"/>
            </p:cNvSpPr>
            <p:nvPr/>
          </p:nvSpPr>
          <p:spPr bwMode="auto">
            <a:xfrm>
              <a:off x="1030" y="2071"/>
              <a:ext cx="15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467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36" name="Rectangle 98"/>
            <p:cNvSpPr>
              <a:spLocks noChangeArrowheads="1"/>
            </p:cNvSpPr>
            <p:nvPr/>
          </p:nvSpPr>
          <p:spPr bwMode="auto">
            <a:xfrm>
              <a:off x="1325" y="2071"/>
              <a:ext cx="371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10-May-95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37" name="Rectangle 99"/>
            <p:cNvSpPr>
              <a:spLocks noChangeArrowheads="1"/>
            </p:cNvSpPr>
            <p:nvPr/>
          </p:nvSpPr>
          <p:spPr bwMode="auto">
            <a:xfrm>
              <a:off x="1882" y="2071"/>
              <a:ext cx="39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Mary Jones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38" name="Rectangle 100"/>
            <p:cNvSpPr>
              <a:spLocks noChangeArrowheads="1"/>
            </p:cNvSpPr>
            <p:nvPr/>
          </p:nvSpPr>
          <p:spPr bwMode="auto">
            <a:xfrm>
              <a:off x="2540" y="1985"/>
              <a:ext cx="413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10 Main St.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39" name="Rectangle 101"/>
            <p:cNvSpPr>
              <a:spLocks noChangeArrowheads="1"/>
            </p:cNvSpPr>
            <p:nvPr/>
          </p:nvSpPr>
          <p:spPr bwMode="auto">
            <a:xfrm>
              <a:off x="2540" y="2071"/>
              <a:ext cx="295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Rye, NY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40" name="Rectangle 102"/>
            <p:cNvSpPr>
              <a:spLocks noChangeArrowheads="1"/>
            </p:cNvSpPr>
            <p:nvPr/>
          </p:nvSpPr>
          <p:spPr bwMode="auto">
            <a:xfrm>
              <a:off x="3172" y="2071"/>
              <a:ext cx="439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Patricia Gold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41" name="Rectangle 103"/>
            <p:cNvSpPr>
              <a:spLocks noChangeArrowheads="1"/>
            </p:cNvSpPr>
            <p:nvPr/>
          </p:nvSpPr>
          <p:spPr bwMode="auto">
            <a:xfrm>
              <a:off x="3938" y="1985"/>
              <a:ext cx="289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Thrombos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42" name="Rectangle 104"/>
            <p:cNvSpPr>
              <a:spLocks noChangeArrowheads="1"/>
            </p:cNvSpPr>
            <p:nvPr/>
          </p:nvSpPr>
          <p:spPr bwMode="auto">
            <a:xfrm>
              <a:off x="3906" y="2071"/>
              <a:ext cx="354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is removal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43" name="Rectangle 105"/>
            <p:cNvSpPr>
              <a:spLocks noChangeArrowheads="1"/>
            </p:cNvSpPr>
            <p:nvPr/>
          </p:nvSpPr>
          <p:spPr bwMode="auto">
            <a:xfrm>
              <a:off x="4446" y="2071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none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44" name="Rectangle 106"/>
            <p:cNvSpPr>
              <a:spLocks noChangeArrowheads="1"/>
            </p:cNvSpPr>
            <p:nvPr/>
          </p:nvSpPr>
          <p:spPr bwMode="auto">
            <a:xfrm>
              <a:off x="5045" y="2071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none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45" name="Rectangle 107"/>
            <p:cNvSpPr>
              <a:spLocks noChangeArrowheads="1"/>
            </p:cNvSpPr>
            <p:nvPr/>
          </p:nvSpPr>
          <p:spPr bwMode="auto">
            <a:xfrm>
              <a:off x="431" y="2418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2345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46" name="Rectangle 108"/>
            <p:cNvSpPr>
              <a:spLocks noChangeArrowheads="1"/>
            </p:cNvSpPr>
            <p:nvPr/>
          </p:nvSpPr>
          <p:spPr bwMode="auto">
            <a:xfrm>
              <a:off x="1030" y="2418"/>
              <a:ext cx="15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189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47" name="Rectangle 109"/>
            <p:cNvSpPr>
              <a:spLocks noChangeArrowheads="1"/>
            </p:cNvSpPr>
            <p:nvPr/>
          </p:nvSpPr>
          <p:spPr bwMode="auto">
            <a:xfrm>
              <a:off x="1367" y="2418"/>
              <a:ext cx="354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08-Jan-96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48" name="Rectangle 110"/>
            <p:cNvSpPr>
              <a:spLocks noChangeArrowheads="1"/>
            </p:cNvSpPr>
            <p:nvPr/>
          </p:nvSpPr>
          <p:spPr bwMode="auto">
            <a:xfrm>
              <a:off x="1882" y="2331"/>
              <a:ext cx="295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Charles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49" name="Rectangle 111"/>
            <p:cNvSpPr>
              <a:spLocks noChangeArrowheads="1"/>
            </p:cNvSpPr>
            <p:nvPr/>
          </p:nvSpPr>
          <p:spPr bwMode="auto">
            <a:xfrm>
              <a:off x="1882" y="2418"/>
              <a:ext cx="23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Brown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50" name="Rectangle 112"/>
            <p:cNvSpPr>
              <a:spLocks noChangeArrowheads="1"/>
            </p:cNvSpPr>
            <p:nvPr/>
          </p:nvSpPr>
          <p:spPr bwMode="auto">
            <a:xfrm>
              <a:off x="2540" y="2158"/>
              <a:ext cx="354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Dogwood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51" name="Rectangle 113"/>
            <p:cNvSpPr>
              <a:spLocks noChangeArrowheads="1"/>
            </p:cNvSpPr>
            <p:nvPr/>
          </p:nvSpPr>
          <p:spPr bwMode="auto">
            <a:xfrm>
              <a:off x="2540" y="2244"/>
              <a:ext cx="211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Lane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52" name="Rectangle 114"/>
            <p:cNvSpPr>
              <a:spLocks noChangeArrowheads="1"/>
            </p:cNvSpPr>
            <p:nvPr/>
          </p:nvSpPr>
          <p:spPr bwMode="auto">
            <a:xfrm>
              <a:off x="2540" y="2331"/>
              <a:ext cx="34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Harrison,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53" name="Rectangle 115"/>
            <p:cNvSpPr>
              <a:spLocks noChangeArrowheads="1"/>
            </p:cNvSpPr>
            <p:nvPr/>
          </p:nvSpPr>
          <p:spPr bwMode="auto">
            <a:xfrm>
              <a:off x="2540" y="2418"/>
              <a:ext cx="135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NY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54" name="Rectangle 116"/>
            <p:cNvSpPr>
              <a:spLocks noChangeArrowheads="1"/>
            </p:cNvSpPr>
            <p:nvPr/>
          </p:nvSpPr>
          <p:spPr bwMode="auto">
            <a:xfrm>
              <a:off x="3172" y="2418"/>
              <a:ext cx="439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David Rosen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55" name="Rectangle 117"/>
            <p:cNvSpPr>
              <a:spLocks noChangeArrowheads="1"/>
            </p:cNvSpPr>
            <p:nvPr/>
          </p:nvSpPr>
          <p:spPr bwMode="auto">
            <a:xfrm>
              <a:off x="3906" y="2244"/>
              <a:ext cx="22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Open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56" name="Rectangle 118"/>
            <p:cNvSpPr>
              <a:spLocks noChangeArrowheads="1"/>
            </p:cNvSpPr>
            <p:nvPr/>
          </p:nvSpPr>
          <p:spPr bwMode="auto">
            <a:xfrm>
              <a:off x="3906" y="2331"/>
              <a:ext cx="22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Heart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57" name="Rectangle 119"/>
            <p:cNvSpPr>
              <a:spLocks noChangeArrowheads="1"/>
            </p:cNvSpPr>
            <p:nvPr/>
          </p:nvSpPr>
          <p:spPr bwMode="auto">
            <a:xfrm>
              <a:off x="3906" y="2418"/>
              <a:ext cx="27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Surgery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58" name="Rectangle 120"/>
            <p:cNvSpPr>
              <a:spLocks noChangeArrowheads="1"/>
            </p:cNvSpPr>
            <p:nvPr/>
          </p:nvSpPr>
          <p:spPr bwMode="auto">
            <a:xfrm>
              <a:off x="4477" y="2331"/>
              <a:ext cx="30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Cephalosp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59" name="Rectangle 121"/>
            <p:cNvSpPr>
              <a:spLocks noChangeArrowheads="1"/>
            </p:cNvSpPr>
            <p:nvPr/>
          </p:nvSpPr>
          <p:spPr bwMode="auto">
            <a:xfrm>
              <a:off x="4468" y="2418"/>
              <a:ext cx="107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orin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60" name="Rectangle 122"/>
            <p:cNvSpPr>
              <a:spLocks noChangeArrowheads="1"/>
            </p:cNvSpPr>
            <p:nvPr/>
          </p:nvSpPr>
          <p:spPr bwMode="auto">
            <a:xfrm>
              <a:off x="5045" y="2418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none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61" name="Rectangle 123"/>
            <p:cNvSpPr>
              <a:spLocks noChangeArrowheads="1"/>
            </p:cNvSpPr>
            <p:nvPr/>
          </p:nvSpPr>
          <p:spPr bwMode="auto">
            <a:xfrm>
              <a:off x="431" y="2937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4876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62" name="Rectangle 124"/>
            <p:cNvSpPr>
              <a:spLocks noChangeArrowheads="1"/>
            </p:cNvSpPr>
            <p:nvPr/>
          </p:nvSpPr>
          <p:spPr bwMode="auto">
            <a:xfrm>
              <a:off x="1030" y="2937"/>
              <a:ext cx="15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145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63" name="Rectangle 125"/>
            <p:cNvSpPr>
              <a:spLocks noChangeArrowheads="1"/>
            </p:cNvSpPr>
            <p:nvPr/>
          </p:nvSpPr>
          <p:spPr bwMode="auto">
            <a:xfrm>
              <a:off x="1359" y="2937"/>
              <a:ext cx="363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05-Nov-95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64" name="Rectangle 126"/>
            <p:cNvSpPr>
              <a:spLocks noChangeArrowheads="1"/>
            </p:cNvSpPr>
            <p:nvPr/>
          </p:nvSpPr>
          <p:spPr bwMode="auto">
            <a:xfrm>
              <a:off x="1882" y="2937"/>
              <a:ext cx="321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Hal Kane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65" name="Rectangle 127"/>
            <p:cNvSpPr>
              <a:spLocks noChangeArrowheads="1"/>
            </p:cNvSpPr>
            <p:nvPr/>
          </p:nvSpPr>
          <p:spPr bwMode="auto">
            <a:xfrm>
              <a:off x="2540" y="2677"/>
              <a:ext cx="371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55 Boston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66" name="Rectangle 128"/>
            <p:cNvSpPr>
              <a:spLocks noChangeArrowheads="1"/>
            </p:cNvSpPr>
            <p:nvPr/>
          </p:nvSpPr>
          <p:spPr bwMode="auto">
            <a:xfrm>
              <a:off x="2540" y="2764"/>
              <a:ext cx="405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Post Road,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67" name="Rectangle 129"/>
            <p:cNvSpPr>
              <a:spLocks noChangeArrowheads="1"/>
            </p:cNvSpPr>
            <p:nvPr/>
          </p:nvSpPr>
          <p:spPr bwMode="auto">
            <a:xfrm>
              <a:off x="2540" y="2851"/>
              <a:ext cx="321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Chester,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68" name="Rectangle 130"/>
            <p:cNvSpPr>
              <a:spLocks noChangeArrowheads="1"/>
            </p:cNvSpPr>
            <p:nvPr/>
          </p:nvSpPr>
          <p:spPr bwMode="auto">
            <a:xfrm>
              <a:off x="2540" y="2937"/>
              <a:ext cx="135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CN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69" name="Rectangle 131"/>
            <p:cNvSpPr>
              <a:spLocks noChangeArrowheads="1"/>
            </p:cNvSpPr>
            <p:nvPr/>
          </p:nvSpPr>
          <p:spPr bwMode="auto">
            <a:xfrm>
              <a:off x="3172" y="2937"/>
              <a:ext cx="34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Beth Little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70" name="Rectangle 132"/>
            <p:cNvSpPr>
              <a:spLocks noChangeArrowheads="1"/>
            </p:cNvSpPr>
            <p:nvPr/>
          </p:nvSpPr>
          <p:spPr bwMode="auto">
            <a:xfrm>
              <a:off x="3938" y="2851"/>
              <a:ext cx="28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Cholecyst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71" name="Rectangle 133"/>
            <p:cNvSpPr>
              <a:spLocks noChangeArrowheads="1"/>
            </p:cNvSpPr>
            <p:nvPr/>
          </p:nvSpPr>
          <p:spPr bwMode="auto">
            <a:xfrm>
              <a:off x="3933" y="2937"/>
              <a:ext cx="207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ectomy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72" name="Rectangle 134"/>
            <p:cNvSpPr>
              <a:spLocks noChangeArrowheads="1"/>
            </p:cNvSpPr>
            <p:nvPr/>
          </p:nvSpPr>
          <p:spPr bwMode="auto">
            <a:xfrm>
              <a:off x="4478" y="2937"/>
              <a:ext cx="27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Demicillin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73" name="Rectangle 135"/>
            <p:cNvSpPr>
              <a:spLocks noChangeArrowheads="1"/>
            </p:cNvSpPr>
            <p:nvPr/>
          </p:nvSpPr>
          <p:spPr bwMode="auto">
            <a:xfrm>
              <a:off x="5045" y="2937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none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74" name="Rectangle 136"/>
            <p:cNvSpPr>
              <a:spLocks noChangeArrowheads="1"/>
            </p:cNvSpPr>
            <p:nvPr/>
          </p:nvSpPr>
          <p:spPr bwMode="auto">
            <a:xfrm>
              <a:off x="431" y="3284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5123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75" name="Rectangle 137"/>
            <p:cNvSpPr>
              <a:spLocks noChangeArrowheads="1"/>
            </p:cNvSpPr>
            <p:nvPr/>
          </p:nvSpPr>
          <p:spPr bwMode="auto">
            <a:xfrm>
              <a:off x="1030" y="3284"/>
              <a:ext cx="15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145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76" name="Rectangle 138"/>
            <p:cNvSpPr>
              <a:spLocks noChangeArrowheads="1"/>
            </p:cNvSpPr>
            <p:nvPr/>
          </p:nvSpPr>
          <p:spPr bwMode="auto">
            <a:xfrm>
              <a:off x="1325" y="3284"/>
              <a:ext cx="371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10-May-95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77" name="Rectangle 139"/>
            <p:cNvSpPr>
              <a:spLocks noChangeArrowheads="1"/>
            </p:cNvSpPr>
            <p:nvPr/>
          </p:nvSpPr>
          <p:spPr bwMode="auto">
            <a:xfrm>
              <a:off x="1882" y="3284"/>
              <a:ext cx="42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Paul Kosher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78" name="Rectangle 140"/>
            <p:cNvSpPr>
              <a:spLocks noChangeArrowheads="1"/>
            </p:cNvSpPr>
            <p:nvPr/>
          </p:nvSpPr>
          <p:spPr bwMode="auto">
            <a:xfrm>
              <a:off x="2540" y="3110"/>
              <a:ext cx="413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Blind Brook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79" name="Rectangle 141"/>
            <p:cNvSpPr>
              <a:spLocks noChangeArrowheads="1"/>
            </p:cNvSpPr>
            <p:nvPr/>
          </p:nvSpPr>
          <p:spPr bwMode="auto">
            <a:xfrm>
              <a:off x="2573" y="3197"/>
              <a:ext cx="339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Mamaronec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80" name="Rectangle 142"/>
            <p:cNvSpPr>
              <a:spLocks noChangeArrowheads="1"/>
            </p:cNvSpPr>
            <p:nvPr/>
          </p:nvSpPr>
          <p:spPr bwMode="auto">
            <a:xfrm>
              <a:off x="2540" y="3284"/>
              <a:ext cx="211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k, NY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81" name="Rectangle 143"/>
            <p:cNvSpPr>
              <a:spLocks noChangeArrowheads="1"/>
            </p:cNvSpPr>
            <p:nvPr/>
          </p:nvSpPr>
          <p:spPr bwMode="auto">
            <a:xfrm>
              <a:off x="3172" y="3284"/>
              <a:ext cx="34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Beth Little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82" name="Rectangle 144"/>
            <p:cNvSpPr>
              <a:spLocks noChangeArrowheads="1"/>
            </p:cNvSpPr>
            <p:nvPr/>
          </p:nvSpPr>
          <p:spPr bwMode="auto">
            <a:xfrm>
              <a:off x="3906" y="3110"/>
              <a:ext cx="329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Gallstone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83" name="Rectangle 145"/>
            <p:cNvSpPr>
              <a:spLocks noChangeArrowheads="1"/>
            </p:cNvSpPr>
            <p:nvPr/>
          </p:nvSpPr>
          <p:spPr bwMode="auto">
            <a:xfrm>
              <a:off x="3906" y="3197"/>
              <a:ext cx="93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s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84" name="Rectangle 146"/>
            <p:cNvSpPr>
              <a:spLocks noChangeArrowheads="1"/>
            </p:cNvSpPr>
            <p:nvPr/>
          </p:nvSpPr>
          <p:spPr bwMode="auto">
            <a:xfrm>
              <a:off x="3906" y="3284"/>
              <a:ext cx="31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Removal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85" name="Rectangle 147"/>
            <p:cNvSpPr>
              <a:spLocks noChangeArrowheads="1"/>
            </p:cNvSpPr>
            <p:nvPr/>
          </p:nvSpPr>
          <p:spPr bwMode="auto">
            <a:xfrm>
              <a:off x="4446" y="3284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none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86" name="Rectangle 148"/>
            <p:cNvSpPr>
              <a:spLocks noChangeArrowheads="1"/>
            </p:cNvSpPr>
            <p:nvPr/>
          </p:nvSpPr>
          <p:spPr bwMode="auto">
            <a:xfrm>
              <a:off x="5045" y="3284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none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87" name="Rectangle 149"/>
            <p:cNvSpPr>
              <a:spLocks noChangeArrowheads="1"/>
            </p:cNvSpPr>
            <p:nvPr/>
          </p:nvSpPr>
          <p:spPr bwMode="auto">
            <a:xfrm>
              <a:off x="431" y="3630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6845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88" name="Rectangle 150"/>
            <p:cNvSpPr>
              <a:spLocks noChangeArrowheads="1"/>
            </p:cNvSpPr>
            <p:nvPr/>
          </p:nvSpPr>
          <p:spPr bwMode="auto">
            <a:xfrm>
              <a:off x="1030" y="3630"/>
              <a:ext cx="15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243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89" name="Rectangle 151"/>
            <p:cNvSpPr>
              <a:spLocks noChangeArrowheads="1"/>
            </p:cNvSpPr>
            <p:nvPr/>
          </p:nvSpPr>
          <p:spPr bwMode="auto">
            <a:xfrm>
              <a:off x="1367" y="3630"/>
              <a:ext cx="34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05-Apr-94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90" name="Rectangle 152"/>
            <p:cNvSpPr>
              <a:spLocks noChangeArrowheads="1"/>
            </p:cNvSpPr>
            <p:nvPr/>
          </p:nvSpPr>
          <p:spPr bwMode="auto">
            <a:xfrm>
              <a:off x="1882" y="3630"/>
              <a:ext cx="34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Ann Hood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91" name="Rectangle 153"/>
            <p:cNvSpPr>
              <a:spLocks noChangeArrowheads="1"/>
            </p:cNvSpPr>
            <p:nvPr/>
          </p:nvSpPr>
          <p:spPr bwMode="auto">
            <a:xfrm>
              <a:off x="2540" y="3457"/>
              <a:ext cx="42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Hilton Road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92" name="Rectangle 154"/>
            <p:cNvSpPr>
              <a:spLocks noChangeArrowheads="1"/>
            </p:cNvSpPr>
            <p:nvPr/>
          </p:nvSpPr>
          <p:spPr bwMode="auto">
            <a:xfrm>
              <a:off x="2572" y="3543"/>
              <a:ext cx="340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Larchmont,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93" name="Rectangle 155"/>
            <p:cNvSpPr>
              <a:spLocks noChangeArrowheads="1"/>
            </p:cNvSpPr>
            <p:nvPr/>
          </p:nvSpPr>
          <p:spPr bwMode="auto">
            <a:xfrm>
              <a:off x="2540" y="3630"/>
              <a:ext cx="135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NY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94" name="Rectangle 156"/>
            <p:cNvSpPr>
              <a:spLocks noChangeArrowheads="1"/>
            </p:cNvSpPr>
            <p:nvPr/>
          </p:nvSpPr>
          <p:spPr bwMode="auto">
            <a:xfrm>
              <a:off x="3172" y="3630"/>
              <a:ext cx="4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Charles Field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95" name="Rectangle 157"/>
            <p:cNvSpPr>
              <a:spLocks noChangeArrowheads="1"/>
            </p:cNvSpPr>
            <p:nvPr/>
          </p:nvSpPr>
          <p:spPr bwMode="auto">
            <a:xfrm>
              <a:off x="3906" y="3370"/>
              <a:ext cx="17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Eye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96" name="Rectangle 158"/>
            <p:cNvSpPr>
              <a:spLocks noChangeArrowheads="1"/>
            </p:cNvSpPr>
            <p:nvPr/>
          </p:nvSpPr>
          <p:spPr bwMode="auto">
            <a:xfrm>
              <a:off x="3906" y="3457"/>
              <a:ext cx="28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Cornea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97" name="Rectangle 159"/>
            <p:cNvSpPr>
              <a:spLocks noChangeArrowheads="1"/>
            </p:cNvSpPr>
            <p:nvPr/>
          </p:nvSpPr>
          <p:spPr bwMode="auto">
            <a:xfrm>
              <a:off x="3938" y="3543"/>
              <a:ext cx="289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Replacem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98" name="Rectangle 160"/>
            <p:cNvSpPr>
              <a:spLocks noChangeArrowheads="1"/>
            </p:cNvSpPr>
            <p:nvPr/>
          </p:nvSpPr>
          <p:spPr bwMode="auto">
            <a:xfrm>
              <a:off x="3928" y="3630"/>
              <a:ext cx="90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ent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999" name="Rectangle 161"/>
            <p:cNvSpPr>
              <a:spLocks noChangeArrowheads="1"/>
            </p:cNvSpPr>
            <p:nvPr/>
          </p:nvSpPr>
          <p:spPr bwMode="auto">
            <a:xfrm>
              <a:off x="4481" y="3543"/>
              <a:ext cx="310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Tetracyclin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000" name="Rectangle 162"/>
            <p:cNvSpPr>
              <a:spLocks noChangeArrowheads="1"/>
            </p:cNvSpPr>
            <p:nvPr/>
          </p:nvSpPr>
          <p:spPr bwMode="auto">
            <a:xfrm>
              <a:off x="4446" y="3630"/>
              <a:ext cx="7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001" name="Rectangle 163"/>
            <p:cNvSpPr>
              <a:spLocks noChangeArrowheads="1"/>
            </p:cNvSpPr>
            <p:nvPr/>
          </p:nvSpPr>
          <p:spPr bwMode="auto">
            <a:xfrm>
              <a:off x="5045" y="3630"/>
              <a:ext cx="211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Fever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002" name="Rectangle 164"/>
            <p:cNvSpPr>
              <a:spLocks noChangeArrowheads="1"/>
            </p:cNvSpPr>
            <p:nvPr/>
          </p:nvSpPr>
          <p:spPr bwMode="auto">
            <a:xfrm>
              <a:off x="431" y="3976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6845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003" name="Rectangle 165"/>
            <p:cNvSpPr>
              <a:spLocks noChangeArrowheads="1"/>
            </p:cNvSpPr>
            <p:nvPr/>
          </p:nvSpPr>
          <p:spPr bwMode="auto">
            <a:xfrm>
              <a:off x="1030" y="3976"/>
              <a:ext cx="15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243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004" name="Rectangle 166"/>
            <p:cNvSpPr>
              <a:spLocks noChangeArrowheads="1"/>
            </p:cNvSpPr>
            <p:nvPr/>
          </p:nvSpPr>
          <p:spPr bwMode="auto">
            <a:xfrm>
              <a:off x="1342" y="3976"/>
              <a:ext cx="363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15-Dec-84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005" name="Rectangle 167"/>
            <p:cNvSpPr>
              <a:spLocks noChangeArrowheads="1"/>
            </p:cNvSpPr>
            <p:nvPr/>
          </p:nvSpPr>
          <p:spPr bwMode="auto">
            <a:xfrm>
              <a:off x="1882" y="3976"/>
              <a:ext cx="34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Ann Hood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006" name="Rectangle 168"/>
            <p:cNvSpPr>
              <a:spLocks noChangeArrowheads="1"/>
            </p:cNvSpPr>
            <p:nvPr/>
          </p:nvSpPr>
          <p:spPr bwMode="auto">
            <a:xfrm>
              <a:off x="2540" y="3803"/>
              <a:ext cx="42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Hilton Road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007" name="Rectangle 169"/>
            <p:cNvSpPr>
              <a:spLocks noChangeArrowheads="1"/>
            </p:cNvSpPr>
            <p:nvPr/>
          </p:nvSpPr>
          <p:spPr bwMode="auto">
            <a:xfrm>
              <a:off x="2572" y="3890"/>
              <a:ext cx="340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Larchmont,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008" name="Rectangle 170"/>
            <p:cNvSpPr>
              <a:spLocks noChangeArrowheads="1"/>
            </p:cNvSpPr>
            <p:nvPr/>
          </p:nvSpPr>
          <p:spPr bwMode="auto">
            <a:xfrm>
              <a:off x="2540" y="3976"/>
              <a:ext cx="135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NY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009" name="Rectangle 171"/>
            <p:cNvSpPr>
              <a:spLocks noChangeArrowheads="1"/>
            </p:cNvSpPr>
            <p:nvPr/>
          </p:nvSpPr>
          <p:spPr bwMode="auto">
            <a:xfrm>
              <a:off x="3172" y="3976"/>
              <a:ext cx="44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Charles Field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010" name="Rectangle 172"/>
            <p:cNvSpPr>
              <a:spLocks noChangeArrowheads="1"/>
            </p:cNvSpPr>
            <p:nvPr/>
          </p:nvSpPr>
          <p:spPr bwMode="auto">
            <a:xfrm>
              <a:off x="3906" y="3803"/>
              <a:ext cx="17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Eye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011" name="Rectangle 173"/>
            <p:cNvSpPr>
              <a:spLocks noChangeArrowheads="1"/>
            </p:cNvSpPr>
            <p:nvPr/>
          </p:nvSpPr>
          <p:spPr bwMode="auto">
            <a:xfrm>
              <a:off x="3906" y="3890"/>
              <a:ext cx="304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cataract 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012" name="Rectangle 174"/>
            <p:cNvSpPr>
              <a:spLocks noChangeArrowheads="1"/>
            </p:cNvSpPr>
            <p:nvPr/>
          </p:nvSpPr>
          <p:spPr bwMode="auto">
            <a:xfrm>
              <a:off x="3906" y="3976"/>
              <a:ext cx="287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removal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013" name="Rectangle 175"/>
            <p:cNvSpPr>
              <a:spLocks noChangeArrowheads="1"/>
            </p:cNvSpPr>
            <p:nvPr/>
          </p:nvSpPr>
          <p:spPr bwMode="auto">
            <a:xfrm>
              <a:off x="4446" y="3976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none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014" name="Rectangle 176"/>
            <p:cNvSpPr>
              <a:spLocks noChangeArrowheads="1"/>
            </p:cNvSpPr>
            <p:nvPr/>
          </p:nvSpPr>
          <p:spPr bwMode="auto">
            <a:xfrm>
              <a:off x="5045" y="3976"/>
              <a:ext cx="18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/>
              <a:r>
                <a:rPr lang="en-GB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none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015" name="Rectangle 177"/>
            <p:cNvSpPr>
              <a:spLocks noChangeArrowheads="1"/>
            </p:cNvSpPr>
            <p:nvPr/>
          </p:nvSpPr>
          <p:spPr bwMode="auto">
            <a:xfrm>
              <a:off x="144" y="864"/>
              <a:ext cx="8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16" name="Rectangle 178"/>
            <p:cNvSpPr>
              <a:spLocks noChangeArrowheads="1"/>
            </p:cNvSpPr>
            <p:nvPr/>
          </p:nvSpPr>
          <p:spPr bwMode="auto">
            <a:xfrm>
              <a:off x="684" y="864"/>
              <a:ext cx="8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17" name="Rectangle 179"/>
            <p:cNvSpPr>
              <a:spLocks noChangeArrowheads="1"/>
            </p:cNvSpPr>
            <p:nvPr/>
          </p:nvSpPr>
          <p:spPr bwMode="auto">
            <a:xfrm>
              <a:off x="1224" y="864"/>
              <a:ext cx="8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18" name="Rectangle 180"/>
            <p:cNvSpPr>
              <a:spLocks noChangeArrowheads="1"/>
            </p:cNvSpPr>
            <p:nvPr/>
          </p:nvSpPr>
          <p:spPr bwMode="auto">
            <a:xfrm>
              <a:off x="1856" y="864"/>
              <a:ext cx="9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19" name="Rectangle 181"/>
            <p:cNvSpPr>
              <a:spLocks noChangeArrowheads="1"/>
            </p:cNvSpPr>
            <p:nvPr/>
          </p:nvSpPr>
          <p:spPr bwMode="auto">
            <a:xfrm>
              <a:off x="2514" y="864"/>
              <a:ext cx="9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20" name="Rectangle 182"/>
            <p:cNvSpPr>
              <a:spLocks noChangeArrowheads="1"/>
            </p:cNvSpPr>
            <p:nvPr/>
          </p:nvSpPr>
          <p:spPr bwMode="auto">
            <a:xfrm>
              <a:off x="3147" y="864"/>
              <a:ext cx="8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21" name="Rectangle 183"/>
            <p:cNvSpPr>
              <a:spLocks noChangeArrowheads="1"/>
            </p:cNvSpPr>
            <p:nvPr/>
          </p:nvSpPr>
          <p:spPr bwMode="auto">
            <a:xfrm>
              <a:off x="3881" y="864"/>
              <a:ext cx="8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22" name="Rectangle 184"/>
            <p:cNvSpPr>
              <a:spLocks noChangeArrowheads="1"/>
            </p:cNvSpPr>
            <p:nvPr/>
          </p:nvSpPr>
          <p:spPr bwMode="auto">
            <a:xfrm>
              <a:off x="4421" y="864"/>
              <a:ext cx="8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23" name="Rectangle 185"/>
            <p:cNvSpPr>
              <a:spLocks noChangeArrowheads="1"/>
            </p:cNvSpPr>
            <p:nvPr/>
          </p:nvSpPr>
          <p:spPr bwMode="auto">
            <a:xfrm>
              <a:off x="5020" y="864"/>
              <a:ext cx="8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24" name="Line 186"/>
            <p:cNvSpPr>
              <a:spLocks noChangeShapeType="1"/>
            </p:cNvSpPr>
            <p:nvPr/>
          </p:nvSpPr>
          <p:spPr bwMode="auto">
            <a:xfrm>
              <a:off x="152" y="864"/>
              <a:ext cx="541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5" name="Rectangle 187"/>
            <p:cNvSpPr>
              <a:spLocks noChangeArrowheads="1"/>
            </p:cNvSpPr>
            <p:nvPr/>
          </p:nvSpPr>
          <p:spPr bwMode="auto">
            <a:xfrm>
              <a:off x="152" y="864"/>
              <a:ext cx="541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26" name="Line 188"/>
            <p:cNvSpPr>
              <a:spLocks noChangeShapeType="1"/>
            </p:cNvSpPr>
            <p:nvPr/>
          </p:nvSpPr>
          <p:spPr bwMode="auto">
            <a:xfrm>
              <a:off x="144" y="864"/>
              <a:ext cx="1" cy="9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7" name="Rectangle 189"/>
            <p:cNvSpPr>
              <a:spLocks noChangeArrowheads="1"/>
            </p:cNvSpPr>
            <p:nvPr/>
          </p:nvSpPr>
          <p:spPr bwMode="auto">
            <a:xfrm>
              <a:off x="144" y="864"/>
              <a:ext cx="8" cy="9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28" name="Line 190"/>
            <p:cNvSpPr>
              <a:spLocks noChangeShapeType="1"/>
            </p:cNvSpPr>
            <p:nvPr/>
          </p:nvSpPr>
          <p:spPr bwMode="auto">
            <a:xfrm>
              <a:off x="684" y="869"/>
              <a:ext cx="1" cy="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9" name="Rectangle 191"/>
            <p:cNvSpPr>
              <a:spLocks noChangeArrowheads="1"/>
            </p:cNvSpPr>
            <p:nvPr/>
          </p:nvSpPr>
          <p:spPr bwMode="auto">
            <a:xfrm>
              <a:off x="684" y="869"/>
              <a:ext cx="8" cy="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30" name="Line 192"/>
            <p:cNvSpPr>
              <a:spLocks noChangeShapeType="1"/>
            </p:cNvSpPr>
            <p:nvPr/>
          </p:nvSpPr>
          <p:spPr bwMode="auto">
            <a:xfrm>
              <a:off x="1224" y="869"/>
              <a:ext cx="1" cy="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1" name="Rectangle 193"/>
            <p:cNvSpPr>
              <a:spLocks noChangeArrowheads="1"/>
            </p:cNvSpPr>
            <p:nvPr/>
          </p:nvSpPr>
          <p:spPr bwMode="auto">
            <a:xfrm>
              <a:off x="1224" y="869"/>
              <a:ext cx="8" cy="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32" name="Line 194"/>
            <p:cNvSpPr>
              <a:spLocks noChangeShapeType="1"/>
            </p:cNvSpPr>
            <p:nvPr/>
          </p:nvSpPr>
          <p:spPr bwMode="auto">
            <a:xfrm>
              <a:off x="1856" y="869"/>
              <a:ext cx="1" cy="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3" name="Rectangle 195"/>
            <p:cNvSpPr>
              <a:spLocks noChangeArrowheads="1"/>
            </p:cNvSpPr>
            <p:nvPr/>
          </p:nvSpPr>
          <p:spPr bwMode="auto">
            <a:xfrm>
              <a:off x="1856" y="869"/>
              <a:ext cx="9" cy="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34" name="Line 196"/>
            <p:cNvSpPr>
              <a:spLocks noChangeShapeType="1"/>
            </p:cNvSpPr>
            <p:nvPr/>
          </p:nvSpPr>
          <p:spPr bwMode="auto">
            <a:xfrm>
              <a:off x="2514" y="869"/>
              <a:ext cx="1" cy="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5" name="Rectangle 197"/>
            <p:cNvSpPr>
              <a:spLocks noChangeArrowheads="1"/>
            </p:cNvSpPr>
            <p:nvPr/>
          </p:nvSpPr>
          <p:spPr bwMode="auto">
            <a:xfrm>
              <a:off x="2514" y="869"/>
              <a:ext cx="9" cy="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36" name="Line 198"/>
            <p:cNvSpPr>
              <a:spLocks noChangeShapeType="1"/>
            </p:cNvSpPr>
            <p:nvPr/>
          </p:nvSpPr>
          <p:spPr bwMode="auto">
            <a:xfrm>
              <a:off x="3147" y="869"/>
              <a:ext cx="1" cy="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7" name="Rectangle 199"/>
            <p:cNvSpPr>
              <a:spLocks noChangeArrowheads="1"/>
            </p:cNvSpPr>
            <p:nvPr/>
          </p:nvSpPr>
          <p:spPr bwMode="auto">
            <a:xfrm>
              <a:off x="3147" y="869"/>
              <a:ext cx="8" cy="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38" name="Line 200"/>
            <p:cNvSpPr>
              <a:spLocks noChangeShapeType="1"/>
            </p:cNvSpPr>
            <p:nvPr/>
          </p:nvSpPr>
          <p:spPr bwMode="auto">
            <a:xfrm>
              <a:off x="3881" y="869"/>
              <a:ext cx="1" cy="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9" name="Rectangle 201"/>
            <p:cNvSpPr>
              <a:spLocks noChangeArrowheads="1"/>
            </p:cNvSpPr>
            <p:nvPr/>
          </p:nvSpPr>
          <p:spPr bwMode="auto">
            <a:xfrm>
              <a:off x="3881" y="869"/>
              <a:ext cx="8" cy="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40" name="Line 202"/>
            <p:cNvSpPr>
              <a:spLocks noChangeShapeType="1"/>
            </p:cNvSpPr>
            <p:nvPr/>
          </p:nvSpPr>
          <p:spPr bwMode="auto">
            <a:xfrm>
              <a:off x="4421" y="869"/>
              <a:ext cx="1" cy="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41" name="Rectangle 203"/>
            <p:cNvSpPr>
              <a:spLocks noChangeArrowheads="1"/>
            </p:cNvSpPr>
            <p:nvPr/>
          </p:nvSpPr>
          <p:spPr bwMode="auto">
            <a:xfrm>
              <a:off x="4421" y="869"/>
              <a:ext cx="8" cy="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42" name="Line 204"/>
            <p:cNvSpPr>
              <a:spLocks noChangeShapeType="1"/>
            </p:cNvSpPr>
            <p:nvPr/>
          </p:nvSpPr>
          <p:spPr bwMode="auto">
            <a:xfrm>
              <a:off x="5020" y="869"/>
              <a:ext cx="1" cy="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43" name="Rectangle 205"/>
            <p:cNvSpPr>
              <a:spLocks noChangeArrowheads="1"/>
            </p:cNvSpPr>
            <p:nvPr/>
          </p:nvSpPr>
          <p:spPr bwMode="auto">
            <a:xfrm>
              <a:off x="5020" y="869"/>
              <a:ext cx="8" cy="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44" name="Line 206"/>
            <p:cNvSpPr>
              <a:spLocks noChangeShapeType="1"/>
            </p:cNvSpPr>
            <p:nvPr/>
          </p:nvSpPr>
          <p:spPr bwMode="auto">
            <a:xfrm>
              <a:off x="152" y="951"/>
              <a:ext cx="541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45" name="Rectangle 207"/>
            <p:cNvSpPr>
              <a:spLocks noChangeArrowheads="1"/>
            </p:cNvSpPr>
            <p:nvPr/>
          </p:nvSpPr>
          <p:spPr bwMode="auto">
            <a:xfrm>
              <a:off x="152" y="951"/>
              <a:ext cx="541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46" name="Rectangle 208"/>
            <p:cNvSpPr>
              <a:spLocks noChangeArrowheads="1"/>
            </p:cNvSpPr>
            <p:nvPr/>
          </p:nvSpPr>
          <p:spPr bwMode="auto">
            <a:xfrm>
              <a:off x="5560" y="864"/>
              <a:ext cx="8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47" name="Line 209"/>
            <p:cNvSpPr>
              <a:spLocks noChangeShapeType="1"/>
            </p:cNvSpPr>
            <p:nvPr/>
          </p:nvSpPr>
          <p:spPr bwMode="auto">
            <a:xfrm>
              <a:off x="152" y="1373"/>
              <a:ext cx="5416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48" name="Rectangle 210"/>
            <p:cNvSpPr>
              <a:spLocks noChangeArrowheads="1"/>
            </p:cNvSpPr>
            <p:nvPr/>
          </p:nvSpPr>
          <p:spPr bwMode="auto">
            <a:xfrm>
              <a:off x="152" y="1373"/>
              <a:ext cx="5416" cy="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49" name="Line 211"/>
            <p:cNvSpPr>
              <a:spLocks noChangeShapeType="1"/>
            </p:cNvSpPr>
            <p:nvPr/>
          </p:nvSpPr>
          <p:spPr bwMode="auto">
            <a:xfrm>
              <a:off x="152" y="1633"/>
              <a:ext cx="5416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50" name="Rectangle 212"/>
            <p:cNvSpPr>
              <a:spLocks noChangeArrowheads="1"/>
            </p:cNvSpPr>
            <p:nvPr/>
          </p:nvSpPr>
          <p:spPr bwMode="auto">
            <a:xfrm>
              <a:off x="152" y="1633"/>
              <a:ext cx="5416" cy="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51" name="Line 213"/>
            <p:cNvSpPr>
              <a:spLocks noChangeShapeType="1"/>
            </p:cNvSpPr>
            <p:nvPr/>
          </p:nvSpPr>
          <p:spPr bwMode="auto">
            <a:xfrm>
              <a:off x="152" y="1893"/>
              <a:ext cx="5416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52" name="Rectangle 214"/>
            <p:cNvSpPr>
              <a:spLocks noChangeArrowheads="1"/>
            </p:cNvSpPr>
            <p:nvPr/>
          </p:nvSpPr>
          <p:spPr bwMode="auto">
            <a:xfrm>
              <a:off x="152" y="1893"/>
              <a:ext cx="5416" cy="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53" name="Line 215"/>
            <p:cNvSpPr>
              <a:spLocks noChangeShapeType="1"/>
            </p:cNvSpPr>
            <p:nvPr/>
          </p:nvSpPr>
          <p:spPr bwMode="auto">
            <a:xfrm>
              <a:off x="152" y="2153"/>
              <a:ext cx="5416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54" name="Rectangle 216"/>
            <p:cNvSpPr>
              <a:spLocks noChangeArrowheads="1"/>
            </p:cNvSpPr>
            <p:nvPr/>
          </p:nvSpPr>
          <p:spPr bwMode="auto">
            <a:xfrm>
              <a:off x="152" y="2153"/>
              <a:ext cx="5416" cy="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55" name="Line 217"/>
            <p:cNvSpPr>
              <a:spLocks noChangeShapeType="1"/>
            </p:cNvSpPr>
            <p:nvPr/>
          </p:nvSpPr>
          <p:spPr bwMode="auto">
            <a:xfrm>
              <a:off x="152" y="2499"/>
              <a:ext cx="5416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56" name="Rectangle 218"/>
            <p:cNvSpPr>
              <a:spLocks noChangeArrowheads="1"/>
            </p:cNvSpPr>
            <p:nvPr/>
          </p:nvSpPr>
          <p:spPr bwMode="auto">
            <a:xfrm>
              <a:off x="152" y="2499"/>
              <a:ext cx="5416" cy="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57" name="Line 219"/>
            <p:cNvSpPr>
              <a:spLocks noChangeShapeType="1"/>
            </p:cNvSpPr>
            <p:nvPr/>
          </p:nvSpPr>
          <p:spPr bwMode="auto">
            <a:xfrm>
              <a:off x="152" y="3019"/>
              <a:ext cx="5416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58" name="Rectangle 220"/>
            <p:cNvSpPr>
              <a:spLocks noChangeArrowheads="1"/>
            </p:cNvSpPr>
            <p:nvPr/>
          </p:nvSpPr>
          <p:spPr bwMode="auto">
            <a:xfrm>
              <a:off x="152" y="3019"/>
              <a:ext cx="5416" cy="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59" name="Line 221"/>
            <p:cNvSpPr>
              <a:spLocks noChangeShapeType="1"/>
            </p:cNvSpPr>
            <p:nvPr/>
          </p:nvSpPr>
          <p:spPr bwMode="auto">
            <a:xfrm>
              <a:off x="152" y="3365"/>
              <a:ext cx="5416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0" name="Rectangle 222"/>
            <p:cNvSpPr>
              <a:spLocks noChangeArrowheads="1"/>
            </p:cNvSpPr>
            <p:nvPr/>
          </p:nvSpPr>
          <p:spPr bwMode="auto">
            <a:xfrm>
              <a:off x="152" y="3365"/>
              <a:ext cx="5416" cy="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61" name="Line 223"/>
            <p:cNvSpPr>
              <a:spLocks noChangeShapeType="1"/>
            </p:cNvSpPr>
            <p:nvPr/>
          </p:nvSpPr>
          <p:spPr bwMode="auto">
            <a:xfrm>
              <a:off x="152" y="3712"/>
              <a:ext cx="5416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2" name="Rectangle 224"/>
            <p:cNvSpPr>
              <a:spLocks noChangeArrowheads="1"/>
            </p:cNvSpPr>
            <p:nvPr/>
          </p:nvSpPr>
          <p:spPr bwMode="auto">
            <a:xfrm>
              <a:off x="152" y="3712"/>
              <a:ext cx="5416" cy="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63" name="Line 225"/>
            <p:cNvSpPr>
              <a:spLocks noChangeShapeType="1"/>
            </p:cNvSpPr>
            <p:nvPr/>
          </p:nvSpPr>
          <p:spPr bwMode="auto">
            <a:xfrm>
              <a:off x="144" y="956"/>
              <a:ext cx="1" cy="310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4" name="Rectangle 226"/>
            <p:cNvSpPr>
              <a:spLocks noChangeArrowheads="1"/>
            </p:cNvSpPr>
            <p:nvPr/>
          </p:nvSpPr>
          <p:spPr bwMode="auto">
            <a:xfrm>
              <a:off x="144" y="956"/>
              <a:ext cx="8" cy="310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65" name="Line 227"/>
            <p:cNvSpPr>
              <a:spLocks noChangeShapeType="1"/>
            </p:cNvSpPr>
            <p:nvPr/>
          </p:nvSpPr>
          <p:spPr bwMode="auto">
            <a:xfrm>
              <a:off x="684" y="956"/>
              <a:ext cx="1" cy="310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6" name="Rectangle 228"/>
            <p:cNvSpPr>
              <a:spLocks noChangeArrowheads="1"/>
            </p:cNvSpPr>
            <p:nvPr/>
          </p:nvSpPr>
          <p:spPr bwMode="auto">
            <a:xfrm>
              <a:off x="684" y="956"/>
              <a:ext cx="8" cy="310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67" name="Line 229"/>
            <p:cNvSpPr>
              <a:spLocks noChangeShapeType="1"/>
            </p:cNvSpPr>
            <p:nvPr/>
          </p:nvSpPr>
          <p:spPr bwMode="auto">
            <a:xfrm>
              <a:off x="1224" y="956"/>
              <a:ext cx="1" cy="310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8" name="Rectangle 230"/>
            <p:cNvSpPr>
              <a:spLocks noChangeArrowheads="1"/>
            </p:cNvSpPr>
            <p:nvPr/>
          </p:nvSpPr>
          <p:spPr bwMode="auto">
            <a:xfrm>
              <a:off x="1224" y="956"/>
              <a:ext cx="8" cy="310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69" name="Line 231"/>
            <p:cNvSpPr>
              <a:spLocks noChangeShapeType="1"/>
            </p:cNvSpPr>
            <p:nvPr/>
          </p:nvSpPr>
          <p:spPr bwMode="auto">
            <a:xfrm>
              <a:off x="1856" y="956"/>
              <a:ext cx="1" cy="310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70" name="Rectangle 232"/>
            <p:cNvSpPr>
              <a:spLocks noChangeArrowheads="1"/>
            </p:cNvSpPr>
            <p:nvPr/>
          </p:nvSpPr>
          <p:spPr bwMode="auto">
            <a:xfrm>
              <a:off x="1856" y="956"/>
              <a:ext cx="9" cy="310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71" name="Line 233"/>
            <p:cNvSpPr>
              <a:spLocks noChangeShapeType="1"/>
            </p:cNvSpPr>
            <p:nvPr/>
          </p:nvSpPr>
          <p:spPr bwMode="auto">
            <a:xfrm>
              <a:off x="2514" y="956"/>
              <a:ext cx="1" cy="310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72" name="Rectangle 234"/>
            <p:cNvSpPr>
              <a:spLocks noChangeArrowheads="1"/>
            </p:cNvSpPr>
            <p:nvPr/>
          </p:nvSpPr>
          <p:spPr bwMode="auto">
            <a:xfrm>
              <a:off x="2514" y="956"/>
              <a:ext cx="9" cy="310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73" name="Line 235"/>
            <p:cNvSpPr>
              <a:spLocks noChangeShapeType="1"/>
            </p:cNvSpPr>
            <p:nvPr/>
          </p:nvSpPr>
          <p:spPr bwMode="auto">
            <a:xfrm>
              <a:off x="3147" y="956"/>
              <a:ext cx="1" cy="310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74" name="Rectangle 236"/>
            <p:cNvSpPr>
              <a:spLocks noChangeArrowheads="1"/>
            </p:cNvSpPr>
            <p:nvPr/>
          </p:nvSpPr>
          <p:spPr bwMode="auto">
            <a:xfrm>
              <a:off x="3147" y="956"/>
              <a:ext cx="8" cy="310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75" name="Line 237"/>
            <p:cNvSpPr>
              <a:spLocks noChangeShapeType="1"/>
            </p:cNvSpPr>
            <p:nvPr/>
          </p:nvSpPr>
          <p:spPr bwMode="auto">
            <a:xfrm>
              <a:off x="3881" y="956"/>
              <a:ext cx="1" cy="310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76" name="Rectangle 238"/>
            <p:cNvSpPr>
              <a:spLocks noChangeArrowheads="1"/>
            </p:cNvSpPr>
            <p:nvPr/>
          </p:nvSpPr>
          <p:spPr bwMode="auto">
            <a:xfrm>
              <a:off x="3881" y="956"/>
              <a:ext cx="8" cy="310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77" name="Line 239"/>
            <p:cNvSpPr>
              <a:spLocks noChangeShapeType="1"/>
            </p:cNvSpPr>
            <p:nvPr/>
          </p:nvSpPr>
          <p:spPr bwMode="auto">
            <a:xfrm>
              <a:off x="4421" y="956"/>
              <a:ext cx="1" cy="310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78" name="Rectangle 240"/>
            <p:cNvSpPr>
              <a:spLocks noChangeArrowheads="1"/>
            </p:cNvSpPr>
            <p:nvPr/>
          </p:nvSpPr>
          <p:spPr bwMode="auto">
            <a:xfrm>
              <a:off x="4421" y="956"/>
              <a:ext cx="8" cy="310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  <p:sp>
          <p:nvSpPr>
            <p:cNvPr id="34079" name="Line 241"/>
            <p:cNvSpPr>
              <a:spLocks noChangeShapeType="1"/>
            </p:cNvSpPr>
            <p:nvPr/>
          </p:nvSpPr>
          <p:spPr bwMode="auto">
            <a:xfrm>
              <a:off x="5020" y="956"/>
              <a:ext cx="1" cy="310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80" name="Rectangle 242"/>
            <p:cNvSpPr>
              <a:spLocks noChangeArrowheads="1"/>
            </p:cNvSpPr>
            <p:nvPr/>
          </p:nvSpPr>
          <p:spPr bwMode="auto">
            <a:xfrm>
              <a:off x="5020" y="956"/>
              <a:ext cx="8" cy="310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id-ID" altLang="en-US"/>
            </a:p>
          </p:txBody>
        </p:sp>
      </p:grpSp>
      <p:sp>
        <p:nvSpPr>
          <p:cNvPr id="33796" name="Line 244"/>
          <p:cNvSpPr>
            <a:spLocks noChangeShapeType="1"/>
          </p:cNvSpPr>
          <p:nvPr/>
        </p:nvSpPr>
        <p:spPr bwMode="auto">
          <a:xfrm>
            <a:off x="241300" y="6442075"/>
            <a:ext cx="8597900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Rectangle 245"/>
          <p:cNvSpPr>
            <a:spLocks noChangeArrowheads="1"/>
          </p:cNvSpPr>
          <p:nvPr/>
        </p:nvSpPr>
        <p:spPr bwMode="auto">
          <a:xfrm>
            <a:off x="241300" y="6442075"/>
            <a:ext cx="8597900" cy="79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3798" name="Line 246"/>
          <p:cNvSpPr>
            <a:spLocks noChangeShapeType="1"/>
          </p:cNvSpPr>
          <p:nvPr/>
        </p:nvSpPr>
        <p:spPr bwMode="auto">
          <a:xfrm>
            <a:off x="8826500" y="1517650"/>
            <a:ext cx="1588" cy="4932363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Rectangle 247"/>
          <p:cNvSpPr>
            <a:spLocks noChangeArrowheads="1"/>
          </p:cNvSpPr>
          <p:nvPr/>
        </p:nvSpPr>
        <p:spPr bwMode="auto">
          <a:xfrm>
            <a:off x="8826500" y="1517650"/>
            <a:ext cx="12700" cy="493236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3800" name="Line 248"/>
          <p:cNvSpPr>
            <a:spLocks noChangeShapeType="1"/>
          </p:cNvSpPr>
          <p:nvPr/>
        </p:nvSpPr>
        <p:spPr bwMode="auto">
          <a:xfrm>
            <a:off x="228600" y="645001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Rectangle 249"/>
          <p:cNvSpPr>
            <a:spLocks noChangeArrowheads="1"/>
          </p:cNvSpPr>
          <p:nvPr/>
        </p:nvSpPr>
        <p:spPr bwMode="auto">
          <a:xfrm>
            <a:off x="228600" y="6450013"/>
            <a:ext cx="12700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3802" name="Line 250"/>
          <p:cNvSpPr>
            <a:spLocks noChangeShapeType="1"/>
          </p:cNvSpPr>
          <p:nvPr/>
        </p:nvSpPr>
        <p:spPr bwMode="auto">
          <a:xfrm>
            <a:off x="1085850" y="645001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Rectangle 251"/>
          <p:cNvSpPr>
            <a:spLocks noChangeArrowheads="1"/>
          </p:cNvSpPr>
          <p:nvPr/>
        </p:nvSpPr>
        <p:spPr bwMode="auto">
          <a:xfrm>
            <a:off x="1085850" y="6450013"/>
            <a:ext cx="12700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3804" name="Line 252"/>
          <p:cNvSpPr>
            <a:spLocks noChangeShapeType="1"/>
          </p:cNvSpPr>
          <p:nvPr/>
        </p:nvSpPr>
        <p:spPr bwMode="auto">
          <a:xfrm>
            <a:off x="1943100" y="645001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Rectangle 253"/>
          <p:cNvSpPr>
            <a:spLocks noChangeArrowheads="1"/>
          </p:cNvSpPr>
          <p:nvPr/>
        </p:nvSpPr>
        <p:spPr bwMode="auto">
          <a:xfrm>
            <a:off x="1943100" y="6450013"/>
            <a:ext cx="12700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3806" name="Line 254"/>
          <p:cNvSpPr>
            <a:spLocks noChangeShapeType="1"/>
          </p:cNvSpPr>
          <p:nvPr/>
        </p:nvSpPr>
        <p:spPr bwMode="auto">
          <a:xfrm>
            <a:off x="2946400" y="645001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Rectangle 255"/>
          <p:cNvSpPr>
            <a:spLocks noChangeArrowheads="1"/>
          </p:cNvSpPr>
          <p:nvPr/>
        </p:nvSpPr>
        <p:spPr bwMode="auto">
          <a:xfrm>
            <a:off x="2946400" y="6450013"/>
            <a:ext cx="14288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3808" name="Line 256"/>
          <p:cNvSpPr>
            <a:spLocks noChangeShapeType="1"/>
          </p:cNvSpPr>
          <p:nvPr/>
        </p:nvSpPr>
        <p:spPr bwMode="auto">
          <a:xfrm>
            <a:off x="3990975" y="645001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Rectangle 257"/>
          <p:cNvSpPr>
            <a:spLocks noChangeArrowheads="1"/>
          </p:cNvSpPr>
          <p:nvPr/>
        </p:nvSpPr>
        <p:spPr bwMode="auto">
          <a:xfrm>
            <a:off x="3990975" y="6450013"/>
            <a:ext cx="14288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3810" name="Line 258"/>
          <p:cNvSpPr>
            <a:spLocks noChangeShapeType="1"/>
          </p:cNvSpPr>
          <p:nvPr/>
        </p:nvSpPr>
        <p:spPr bwMode="auto">
          <a:xfrm>
            <a:off x="4995863" y="6450013"/>
            <a:ext cx="1587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Rectangle 259"/>
          <p:cNvSpPr>
            <a:spLocks noChangeArrowheads="1"/>
          </p:cNvSpPr>
          <p:nvPr/>
        </p:nvSpPr>
        <p:spPr bwMode="auto">
          <a:xfrm>
            <a:off x="4995863" y="6450013"/>
            <a:ext cx="12700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3812" name="Line 260"/>
          <p:cNvSpPr>
            <a:spLocks noChangeShapeType="1"/>
          </p:cNvSpPr>
          <p:nvPr/>
        </p:nvSpPr>
        <p:spPr bwMode="auto">
          <a:xfrm>
            <a:off x="6161088" y="6450013"/>
            <a:ext cx="1587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3" name="Rectangle 261"/>
          <p:cNvSpPr>
            <a:spLocks noChangeArrowheads="1"/>
          </p:cNvSpPr>
          <p:nvPr/>
        </p:nvSpPr>
        <p:spPr bwMode="auto">
          <a:xfrm>
            <a:off x="6161088" y="6450013"/>
            <a:ext cx="12700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3814" name="Line 262"/>
          <p:cNvSpPr>
            <a:spLocks noChangeShapeType="1"/>
          </p:cNvSpPr>
          <p:nvPr/>
        </p:nvSpPr>
        <p:spPr bwMode="auto">
          <a:xfrm>
            <a:off x="7018338" y="6450013"/>
            <a:ext cx="1587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Rectangle 263"/>
          <p:cNvSpPr>
            <a:spLocks noChangeArrowheads="1"/>
          </p:cNvSpPr>
          <p:nvPr/>
        </p:nvSpPr>
        <p:spPr bwMode="auto">
          <a:xfrm>
            <a:off x="7018338" y="6450013"/>
            <a:ext cx="12700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3816" name="Line 264"/>
          <p:cNvSpPr>
            <a:spLocks noChangeShapeType="1"/>
          </p:cNvSpPr>
          <p:nvPr/>
        </p:nvSpPr>
        <p:spPr bwMode="auto">
          <a:xfrm>
            <a:off x="7969250" y="645001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7" name="Rectangle 265"/>
          <p:cNvSpPr>
            <a:spLocks noChangeArrowheads="1"/>
          </p:cNvSpPr>
          <p:nvPr/>
        </p:nvSpPr>
        <p:spPr bwMode="auto">
          <a:xfrm>
            <a:off x="7969250" y="6450013"/>
            <a:ext cx="12700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3818" name="Line 266"/>
          <p:cNvSpPr>
            <a:spLocks noChangeShapeType="1"/>
          </p:cNvSpPr>
          <p:nvPr/>
        </p:nvSpPr>
        <p:spPr bwMode="auto">
          <a:xfrm>
            <a:off x="8826500" y="645001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9" name="Rectangle 267"/>
          <p:cNvSpPr>
            <a:spLocks noChangeArrowheads="1"/>
          </p:cNvSpPr>
          <p:nvPr/>
        </p:nvSpPr>
        <p:spPr bwMode="auto">
          <a:xfrm>
            <a:off x="8826500" y="6450013"/>
            <a:ext cx="12700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3820" name="Line 268"/>
          <p:cNvSpPr>
            <a:spLocks noChangeShapeType="1"/>
          </p:cNvSpPr>
          <p:nvPr/>
        </p:nvSpPr>
        <p:spPr bwMode="auto">
          <a:xfrm>
            <a:off x="8839200" y="13716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1" name="Rectangle 269"/>
          <p:cNvSpPr>
            <a:spLocks noChangeArrowheads="1"/>
          </p:cNvSpPr>
          <p:nvPr/>
        </p:nvSpPr>
        <p:spPr bwMode="auto">
          <a:xfrm>
            <a:off x="8839200" y="1371600"/>
            <a:ext cx="12700" cy="79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3822" name="Line 270"/>
          <p:cNvSpPr>
            <a:spLocks noChangeShapeType="1"/>
          </p:cNvSpPr>
          <p:nvPr/>
        </p:nvSpPr>
        <p:spPr bwMode="auto">
          <a:xfrm>
            <a:off x="8839200" y="150971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3" name="Rectangle 271"/>
          <p:cNvSpPr>
            <a:spLocks noChangeArrowheads="1"/>
          </p:cNvSpPr>
          <p:nvPr/>
        </p:nvSpPr>
        <p:spPr bwMode="auto">
          <a:xfrm>
            <a:off x="8839200" y="1509713"/>
            <a:ext cx="12700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3824" name="Line 272"/>
          <p:cNvSpPr>
            <a:spLocks noChangeShapeType="1"/>
          </p:cNvSpPr>
          <p:nvPr/>
        </p:nvSpPr>
        <p:spPr bwMode="auto">
          <a:xfrm>
            <a:off x="8839200" y="217963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5" name="Rectangle 273"/>
          <p:cNvSpPr>
            <a:spLocks noChangeArrowheads="1"/>
          </p:cNvSpPr>
          <p:nvPr/>
        </p:nvSpPr>
        <p:spPr bwMode="auto">
          <a:xfrm>
            <a:off x="8839200" y="2179638"/>
            <a:ext cx="12700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3826" name="Line 274"/>
          <p:cNvSpPr>
            <a:spLocks noChangeShapeType="1"/>
          </p:cNvSpPr>
          <p:nvPr/>
        </p:nvSpPr>
        <p:spPr bwMode="auto">
          <a:xfrm>
            <a:off x="8839200" y="259238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7" name="Rectangle 275"/>
          <p:cNvSpPr>
            <a:spLocks noChangeArrowheads="1"/>
          </p:cNvSpPr>
          <p:nvPr/>
        </p:nvSpPr>
        <p:spPr bwMode="auto">
          <a:xfrm>
            <a:off x="8839200" y="2592388"/>
            <a:ext cx="12700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3828" name="Line 276"/>
          <p:cNvSpPr>
            <a:spLocks noChangeShapeType="1"/>
          </p:cNvSpPr>
          <p:nvPr/>
        </p:nvSpPr>
        <p:spPr bwMode="auto">
          <a:xfrm>
            <a:off x="8839200" y="300513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9" name="Rectangle 277"/>
          <p:cNvSpPr>
            <a:spLocks noChangeArrowheads="1"/>
          </p:cNvSpPr>
          <p:nvPr/>
        </p:nvSpPr>
        <p:spPr bwMode="auto">
          <a:xfrm>
            <a:off x="8839200" y="3005138"/>
            <a:ext cx="12700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3830" name="Line 278"/>
          <p:cNvSpPr>
            <a:spLocks noChangeShapeType="1"/>
          </p:cNvSpPr>
          <p:nvPr/>
        </p:nvSpPr>
        <p:spPr bwMode="auto">
          <a:xfrm>
            <a:off x="8839200" y="341788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1" name="Rectangle 279"/>
          <p:cNvSpPr>
            <a:spLocks noChangeArrowheads="1"/>
          </p:cNvSpPr>
          <p:nvPr/>
        </p:nvSpPr>
        <p:spPr bwMode="auto">
          <a:xfrm>
            <a:off x="8839200" y="3417888"/>
            <a:ext cx="12700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3832" name="Line 280"/>
          <p:cNvSpPr>
            <a:spLocks noChangeShapeType="1"/>
          </p:cNvSpPr>
          <p:nvPr/>
        </p:nvSpPr>
        <p:spPr bwMode="auto">
          <a:xfrm>
            <a:off x="8839200" y="396716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3" name="Rectangle 281"/>
          <p:cNvSpPr>
            <a:spLocks noChangeArrowheads="1"/>
          </p:cNvSpPr>
          <p:nvPr/>
        </p:nvSpPr>
        <p:spPr bwMode="auto">
          <a:xfrm>
            <a:off x="8839200" y="3967163"/>
            <a:ext cx="12700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3834" name="Line 282"/>
          <p:cNvSpPr>
            <a:spLocks noChangeShapeType="1"/>
          </p:cNvSpPr>
          <p:nvPr/>
        </p:nvSpPr>
        <p:spPr bwMode="auto">
          <a:xfrm>
            <a:off x="8839200" y="4792663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5" name="Rectangle 283"/>
          <p:cNvSpPr>
            <a:spLocks noChangeArrowheads="1"/>
          </p:cNvSpPr>
          <p:nvPr/>
        </p:nvSpPr>
        <p:spPr bwMode="auto">
          <a:xfrm>
            <a:off x="8839200" y="4792663"/>
            <a:ext cx="12700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3836" name="Line 284"/>
          <p:cNvSpPr>
            <a:spLocks noChangeShapeType="1"/>
          </p:cNvSpPr>
          <p:nvPr/>
        </p:nvSpPr>
        <p:spPr bwMode="auto">
          <a:xfrm>
            <a:off x="8839200" y="5341938"/>
            <a:ext cx="1588" cy="1587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7" name="Rectangle 285"/>
          <p:cNvSpPr>
            <a:spLocks noChangeArrowheads="1"/>
          </p:cNvSpPr>
          <p:nvPr/>
        </p:nvSpPr>
        <p:spPr bwMode="auto">
          <a:xfrm>
            <a:off x="8839200" y="5341938"/>
            <a:ext cx="12700" cy="7937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3838" name="Line 286"/>
          <p:cNvSpPr>
            <a:spLocks noChangeShapeType="1"/>
          </p:cNvSpPr>
          <p:nvPr/>
        </p:nvSpPr>
        <p:spPr bwMode="auto">
          <a:xfrm>
            <a:off x="8839200" y="5892800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9" name="Rectangle 287"/>
          <p:cNvSpPr>
            <a:spLocks noChangeArrowheads="1"/>
          </p:cNvSpPr>
          <p:nvPr/>
        </p:nvSpPr>
        <p:spPr bwMode="auto">
          <a:xfrm>
            <a:off x="8839200" y="5892800"/>
            <a:ext cx="12700" cy="79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3840" name="Line 288"/>
          <p:cNvSpPr>
            <a:spLocks noChangeShapeType="1"/>
          </p:cNvSpPr>
          <p:nvPr/>
        </p:nvSpPr>
        <p:spPr bwMode="auto">
          <a:xfrm>
            <a:off x="8839200" y="6442075"/>
            <a:ext cx="1588" cy="1588"/>
          </a:xfrm>
          <a:prstGeom prst="line">
            <a:avLst/>
          </a:prstGeom>
          <a:noFill/>
          <a:ln w="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1" name="Rectangle 289"/>
          <p:cNvSpPr>
            <a:spLocks noChangeArrowheads="1"/>
          </p:cNvSpPr>
          <p:nvPr/>
        </p:nvSpPr>
        <p:spPr bwMode="auto">
          <a:xfrm>
            <a:off x="8839200" y="6442075"/>
            <a:ext cx="12700" cy="79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pSp>
        <p:nvGrpSpPr>
          <p:cNvPr id="33842" name="Group 4"/>
          <p:cNvGrpSpPr>
            <a:grpSpLocks/>
          </p:cNvGrpSpPr>
          <p:nvPr/>
        </p:nvGrpSpPr>
        <p:grpSpPr bwMode="auto">
          <a:xfrm>
            <a:off x="228600" y="762000"/>
            <a:ext cx="8001000" cy="609600"/>
            <a:chOff x="288" y="480"/>
            <a:chExt cx="4752" cy="384"/>
          </a:xfrm>
        </p:grpSpPr>
        <p:sp>
          <p:nvSpPr>
            <p:cNvPr id="33865" name="Line 5"/>
            <p:cNvSpPr>
              <a:spLocks noChangeShapeType="1"/>
            </p:cNvSpPr>
            <p:nvPr/>
          </p:nvSpPr>
          <p:spPr bwMode="auto">
            <a:xfrm flipV="1">
              <a:off x="288" y="768"/>
              <a:ext cx="48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6" name="Line 6"/>
            <p:cNvSpPr>
              <a:spLocks noChangeShapeType="1"/>
            </p:cNvSpPr>
            <p:nvPr/>
          </p:nvSpPr>
          <p:spPr bwMode="auto">
            <a:xfrm flipH="1" flipV="1">
              <a:off x="1920" y="768"/>
              <a:ext cx="48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7" name="Line 7"/>
            <p:cNvSpPr>
              <a:spLocks noChangeShapeType="1"/>
            </p:cNvSpPr>
            <p:nvPr/>
          </p:nvSpPr>
          <p:spPr bwMode="auto">
            <a:xfrm>
              <a:off x="336" y="768"/>
              <a:ext cx="158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8" name="Line 8"/>
            <p:cNvSpPr>
              <a:spLocks noChangeShapeType="1"/>
            </p:cNvSpPr>
            <p:nvPr/>
          </p:nvSpPr>
          <p:spPr bwMode="auto">
            <a:xfrm flipV="1">
              <a:off x="1056" y="480"/>
              <a:ext cx="0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9" name="Line 9"/>
            <p:cNvSpPr>
              <a:spLocks noChangeShapeType="1"/>
            </p:cNvSpPr>
            <p:nvPr/>
          </p:nvSpPr>
          <p:spPr bwMode="auto">
            <a:xfrm>
              <a:off x="1056" y="480"/>
              <a:ext cx="398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0" name="Line 10"/>
            <p:cNvSpPr>
              <a:spLocks noChangeShapeType="1"/>
            </p:cNvSpPr>
            <p:nvPr/>
          </p:nvSpPr>
          <p:spPr bwMode="auto">
            <a:xfrm>
              <a:off x="5040" y="480"/>
              <a:ext cx="0" cy="38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1" name="Line 11"/>
            <p:cNvSpPr>
              <a:spLocks noChangeShapeType="1"/>
            </p:cNvSpPr>
            <p:nvPr/>
          </p:nvSpPr>
          <p:spPr bwMode="auto">
            <a:xfrm>
              <a:off x="1056" y="528"/>
              <a:ext cx="340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2" name="Line 12"/>
            <p:cNvSpPr>
              <a:spLocks noChangeShapeType="1"/>
            </p:cNvSpPr>
            <p:nvPr/>
          </p:nvSpPr>
          <p:spPr bwMode="auto">
            <a:xfrm>
              <a:off x="4464" y="528"/>
              <a:ext cx="0" cy="3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3" name="Line 13"/>
            <p:cNvSpPr>
              <a:spLocks noChangeShapeType="1"/>
            </p:cNvSpPr>
            <p:nvPr/>
          </p:nvSpPr>
          <p:spPr bwMode="auto">
            <a:xfrm>
              <a:off x="1056" y="576"/>
              <a:ext cx="28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4" name="Line 14"/>
            <p:cNvSpPr>
              <a:spLocks noChangeShapeType="1"/>
            </p:cNvSpPr>
            <p:nvPr/>
          </p:nvSpPr>
          <p:spPr bwMode="auto">
            <a:xfrm>
              <a:off x="3936" y="576"/>
              <a:ext cx="0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5" name="Line 15"/>
            <p:cNvSpPr>
              <a:spLocks noChangeShapeType="1"/>
            </p:cNvSpPr>
            <p:nvPr/>
          </p:nvSpPr>
          <p:spPr bwMode="auto">
            <a:xfrm>
              <a:off x="1056" y="624"/>
              <a:ext cx="235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6" name="Line 16"/>
            <p:cNvSpPr>
              <a:spLocks noChangeShapeType="1"/>
            </p:cNvSpPr>
            <p:nvPr/>
          </p:nvSpPr>
          <p:spPr bwMode="auto">
            <a:xfrm>
              <a:off x="3408" y="624"/>
              <a:ext cx="0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7" name="Line 17"/>
            <p:cNvSpPr>
              <a:spLocks noChangeShapeType="1"/>
            </p:cNvSpPr>
            <p:nvPr/>
          </p:nvSpPr>
          <p:spPr bwMode="auto">
            <a:xfrm>
              <a:off x="1056" y="672"/>
              <a:ext cx="182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8" name="Line 18"/>
            <p:cNvSpPr>
              <a:spLocks noChangeShapeType="1"/>
            </p:cNvSpPr>
            <p:nvPr/>
          </p:nvSpPr>
          <p:spPr bwMode="auto">
            <a:xfrm>
              <a:off x="2880" y="672"/>
              <a:ext cx="0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9" name="Line 19"/>
            <p:cNvSpPr>
              <a:spLocks noChangeShapeType="1"/>
            </p:cNvSpPr>
            <p:nvPr/>
          </p:nvSpPr>
          <p:spPr bwMode="auto">
            <a:xfrm>
              <a:off x="1056" y="720"/>
              <a:ext cx="124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80" name="Line 20"/>
            <p:cNvSpPr>
              <a:spLocks noChangeShapeType="1"/>
            </p:cNvSpPr>
            <p:nvPr/>
          </p:nvSpPr>
          <p:spPr bwMode="auto">
            <a:xfrm>
              <a:off x="2304" y="720"/>
              <a:ext cx="0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43" name="Group 21"/>
          <p:cNvGrpSpPr>
            <a:grpSpLocks/>
          </p:cNvGrpSpPr>
          <p:nvPr/>
        </p:nvGrpSpPr>
        <p:grpSpPr bwMode="auto">
          <a:xfrm>
            <a:off x="228600" y="1524000"/>
            <a:ext cx="5105400" cy="304800"/>
            <a:chOff x="288" y="960"/>
            <a:chExt cx="3072" cy="192"/>
          </a:xfrm>
        </p:grpSpPr>
        <p:sp>
          <p:nvSpPr>
            <p:cNvPr id="33851" name="Line 22"/>
            <p:cNvSpPr>
              <a:spLocks noChangeShapeType="1"/>
            </p:cNvSpPr>
            <p:nvPr/>
          </p:nvSpPr>
          <p:spPr bwMode="auto">
            <a:xfrm>
              <a:off x="288" y="960"/>
              <a:ext cx="48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2" name="Line 23"/>
            <p:cNvSpPr>
              <a:spLocks noChangeShapeType="1"/>
            </p:cNvSpPr>
            <p:nvPr/>
          </p:nvSpPr>
          <p:spPr bwMode="auto">
            <a:xfrm flipH="1">
              <a:off x="768" y="960"/>
              <a:ext cx="48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3" name="Line 24"/>
            <p:cNvSpPr>
              <a:spLocks noChangeShapeType="1"/>
            </p:cNvSpPr>
            <p:nvPr/>
          </p:nvSpPr>
          <p:spPr bwMode="auto">
            <a:xfrm>
              <a:off x="336" y="1008"/>
              <a:ext cx="4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4" name="Line 25"/>
            <p:cNvSpPr>
              <a:spLocks noChangeShapeType="1"/>
            </p:cNvSpPr>
            <p:nvPr/>
          </p:nvSpPr>
          <p:spPr bwMode="auto">
            <a:xfrm>
              <a:off x="528" y="1008"/>
              <a:ext cx="0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5" name="Line 26"/>
            <p:cNvSpPr>
              <a:spLocks noChangeShapeType="1"/>
            </p:cNvSpPr>
            <p:nvPr/>
          </p:nvSpPr>
          <p:spPr bwMode="auto">
            <a:xfrm>
              <a:off x="528" y="1104"/>
              <a:ext cx="24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6" name="Line 27"/>
            <p:cNvSpPr>
              <a:spLocks noChangeShapeType="1"/>
            </p:cNvSpPr>
            <p:nvPr/>
          </p:nvSpPr>
          <p:spPr bwMode="auto">
            <a:xfrm flipV="1">
              <a:off x="2928" y="960"/>
              <a:ext cx="0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7" name="Line 28"/>
            <p:cNvSpPr>
              <a:spLocks noChangeShapeType="1"/>
            </p:cNvSpPr>
            <p:nvPr/>
          </p:nvSpPr>
          <p:spPr bwMode="auto">
            <a:xfrm>
              <a:off x="528" y="1056"/>
              <a:ext cx="18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8" name="Line 29"/>
            <p:cNvSpPr>
              <a:spLocks noChangeShapeType="1"/>
            </p:cNvSpPr>
            <p:nvPr/>
          </p:nvSpPr>
          <p:spPr bwMode="auto">
            <a:xfrm flipV="1">
              <a:off x="2352" y="960"/>
              <a:ext cx="0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9" name="Line 30"/>
            <p:cNvSpPr>
              <a:spLocks noChangeShapeType="1"/>
            </p:cNvSpPr>
            <p:nvPr/>
          </p:nvSpPr>
          <p:spPr bwMode="auto">
            <a:xfrm>
              <a:off x="864" y="960"/>
              <a:ext cx="48" cy="4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0" name="Line 31"/>
            <p:cNvSpPr>
              <a:spLocks noChangeShapeType="1"/>
            </p:cNvSpPr>
            <p:nvPr/>
          </p:nvSpPr>
          <p:spPr bwMode="auto">
            <a:xfrm flipH="1">
              <a:off x="1200" y="960"/>
              <a:ext cx="48" cy="4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1" name="Line 32"/>
            <p:cNvSpPr>
              <a:spLocks noChangeShapeType="1"/>
            </p:cNvSpPr>
            <p:nvPr/>
          </p:nvSpPr>
          <p:spPr bwMode="auto">
            <a:xfrm>
              <a:off x="912" y="1008"/>
              <a:ext cx="28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2" name="Line 33"/>
            <p:cNvSpPr>
              <a:spLocks noChangeShapeType="1"/>
            </p:cNvSpPr>
            <p:nvPr/>
          </p:nvSpPr>
          <p:spPr bwMode="auto">
            <a:xfrm>
              <a:off x="1056" y="1008"/>
              <a:ext cx="0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3" name="Line 34"/>
            <p:cNvSpPr>
              <a:spLocks noChangeShapeType="1"/>
            </p:cNvSpPr>
            <p:nvPr/>
          </p:nvSpPr>
          <p:spPr bwMode="auto">
            <a:xfrm>
              <a:off x="1056" y="1152"/>
              <a:ext cx="230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4" name="Line 35"/>
            <p:cNvSpPr>
              <a:spLocks noChangeShapeType="1"/>
            </p:cNvSpPr>
            <p:nvPr/>
          </p:nvSpPr>
          <p:spPr bwMode="auto">
            <a:xfrm flipV="1">
              <a:off x="3360" y="960"/>
              <a:ext cx="0" cy="1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44" name="Group 36"/>
          <p:cNvGrpSpPr>
            <a:grpSpLocks/>
          </p:cNvGrpSpPr>
          <p:nvPr/>
        </p:nvGrpSpPr>
        <p:grpSpPr bwMode="auto">
          <a:xfrm>
            <a:off x="7086600" y="1524000"/>
            <a:ext cx="1295400" cy="228600"/>
            <a:chOff x="4224" y="960"/>
            <a:chExt cx="816" cy="144"/>
          </a:xfrm>
        </p:grpSpPr>
        <p:sp>
          <p:nvSpPr>
            <p:cNvPr id="33845" name="Line 37"/>
            <p:cNvSpPr>
              <a:spLocks noChangeShapeType="1"/>
            </p:cNvSpPr>
            <p:nvPr/>
          </p:nvSpPr>
          <p:spPr bwMode="auto">
            <a:xfrm>
              <a:off x="4224" y="960"/>
              <a:ext cx="48" cy="4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6" name="Line 38"/>
            <p:cNvSpPr>
              <a:spLocks noChangeShapeType="1"/>
            </p:cNvSpPr>
            <p:nvPr/>
          </p:nvSpPr>
          <p:spPr bwMode="auto">
            <a:xfrm flipH="1">
              <a:off x="4704" y="960"/>
              <a:ext cx="48" cy="4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7" name="Line 39"/>
            <p:cNvSpPr>
              <a:spLocks noChangeShapeType="1"/>
            </p:cNvSpPr>
            <p:nvPr/>
          </p:nvSpPr>
          <p:spPr bwMode="auto">
            <a:xfrm>
              <a:off x="4272" y="1008"/>
              <a:ext cx="432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8" name="Line 40"/>
            <p:cNvSpPr>
              <a:spLocks noChangeShapeType="1"/>
            </p:cNvSpPr>
            <p:nvPr/>
          </p:nvSpPr>
          <p:spPr bwMode="auto">
            <a:xfrm>
              <a:off x="4512" y="1008"/>
              <a:ext cx="0" cy="96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9" name="Line 41"/>
            <p:cNvSpPr>
              <a:spLocks noChangeShapeType="1"/>
            </p:cNvSpPr>
            <p:nvPr/>
          </p:nvSpPr>
          <p:spPr bwMode="auto">
            <a:xfrm>
              <a:off x="4512" y="1104"/>
              <a:ext cx="528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0" name="Line 42"/>
            <p:cNvSpPr>
              <a:spLocks noChangeShapeType="1"/>
            </p:cNvSpPr>
            <p:nvPr/>
          </p:nvSpPr>
          <p:spPr bwMode="auto">
            <a:xfrm flipV="1">
              <a:off x="5040" y="960"/>
              <a:ext cx="0" cy="14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 Form Kedua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495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Suatu relasi memenuhi 2NF jika setiap atribut non-key memiliki dependensi fungsional penuh kepada key primer</a:t>
            </a:r>
          </a:p>
          <a:p>
            <a:pPr lvl="2" eaLnBrk="1" hangingPunct="1"/>
            <a:r>
              <a:rPr lang="en-US" altLang="en-US" smtClean="0"/>
              <a:t>Setiap atribut non-key membutuhkan key primer secara lengkap (bukan sebagian) sebagai identitas uniknya.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Futura Md B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1535</Words>
  <Application>Microsoft Office PowerPoint</Application>
  <PresentationFormat>On-screen Show (4:3)</PresentationFormat>
  <Paragraphs>728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Verdana</vt:lpstr>
      <vt:lpstr>Arial</vt:lpstr>
      <vt:lpstr>Futura Md BT</vt:lpstr>
      <vt:lpstr>Times New Roman</vt:lpstr>
      <vt:lpstr>Courier New</vt:lpstr>
      <vt:lpstr>Wingdings</vt:lpstr>
      <vt:lpstr>Default Design</vt:lpstr>
      <vt:lpstr>Microsoft Word 97 - 2003 Document</vt:lpstr>
      <vt:lpstr>Normalisasi</vt:lpstr>
      <vt:lpstr>Normalisasi</vt:lpstr>
      <vt:lpstr>Normal Form</vt:lpstr>
      <vt:lpstr>PowerPoint Presentation</vt:lpstr>
      <vt:lpstr>Relasi Tak-ternormalisir</vt:lpstr>
      <vt:lpstr>Relasi Tak-ternormalisir</vt:lpstr>
      <vt:lpstr>Normal Form Pertama</vt:lpstr>
      <vt:lpstr>Normal Form Pertama</vt:lpstr>
      <vt:lpstr>Normal Form Kedua</vt:lpstr>
      <vt:lpstr>Normal Form Kedua</vt:lpstr>
      <vt:lpstr>Normal Form Kedua</vt:lpstr>
      <vt:lpstr>Normal Form Kedua</vt:lpstr>
      <vt:lpstr>Normal Form Ketiga</vt:lpstr>
      <vt:lpstr>Normal Form Ketiga</vt:lpstr>
      <vt:lpstr>Normal Form Ketiga</vt:lpstr>
      <vt:lpstr>Boyce-Codd Normal Form</vt:lpstr>
      <vt:lpstr>Relasi BCNF</vt:lpstr>
      <vt:lpstr>Anomali</vt:lpstr>
      <vt:lpstr>Contoh Soal</vt:lpstr>
      <vt:lpstr>Jenis Anomali</vt:lpstr>
      <vt:lpstr>Normal Form Ketiga</vt:lpstr>
      <vt:lpstr>Contoh Soal</vt:lpstr>
      <vt:lpstr>Normal Form Kedua</vt:lpstr>
      <vt:lpstr>Normalisasi</vt:lpstr>
      <vt:lpstr>Denormalisasi</vt:lpstr>
      <vt:lpstr>Denormalisasi Ke bawah</vt:lpstr>
      <vt:lpstr>Denormalisasi Ke atas</vt:lpstr>
      <vt:lpstr>4NF</vt:lpstr>
      <vt:lpstr>4NF</vt:lpstr>
      <vt:lpstr>5NF</vt:lpstr>
    </vt:vector>
  </TitlesOfParts>
  <Company>MTI-UI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Session 3</dc:title>
  <dc:creator>Budi Yuwono</dc:creator>
  <cp:lastModifiedBy>Achmad Solichin</cp:lastModifiedBy>
  <cp:revision>253</cp:revision>
  <dcterms:created xsi:type="dcterms:W3CDTF">2002-08-26T07:08:49Z</dcterms:created>
  <dcterms:modified xsi:type="dcterms:W3CDTF">2017-10-07T06:50:33Z</dcterms:modified>
</cp:coreProperties>
</file>