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38"/>
  </p:notesMasterIdLst>
  <p:sldIdLst>
    <p:sldId id="256" r:id="rId2"/>
    <p:sldId id="257" r:id="rId3"/>
    <p:sldId id="258" r:id="rId4"/>
    <p:sldId id="29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91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3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16200A-6AEC-43FC-BDF4-AB004863707F}" type="doc">
      <dgm:prSet loTypeId="urn:microsoft.com/office/officeart/2005/8/layout/pyramid3" loCatId="pyramid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718638E-472A-4F05-8691-3914CD615D9A}">
      <dgm:prSet custT="1"/>
      <dgm:spPr/>
      <dgm:t>
        <a:bodyPr/>
        <a:lstStyle/>
        <a:p>
          <a:pPr rtl="0"/>
          <a:r>
            <a:rPr lang="en-US" sz="2400" smtClean="0"/>
            <a:t>Physical database integrity </a:t>
          </a:r>
          <a:endParaRPr lang="en-ID" sz="2400"/>
        </a:p>
      </dgm:t>
    </dgm:pt>
    <dgm:pt modelId="{5F7D1A5A-A056-4492-B1C5-5637CDFB94AD}" type="parTrans" cxnId="{F61DF7B4-DD8E-482D-85F5-6B3D4B84B4F5}">
      <dgm:prSet/>
      <dgm:spPr/>
      <dgm:t>
        <a:bodyPr/>
        <a:lstStyle/>
        <a:p>
          <a:endParaRPr lang="en-US" sz="1800"/>
        </a:p>
      </dgm:t>
    </dgm:pt>
    <dgm:pt modelId="{212A87BC-F02E-42D0-98C7-4765C3A54A9E}" type="sibTrans" cxnId="{F61DF7B4-DD8E-482D-85F5-6B3D4B84B4F5}">
      <dgm:prSet/>
      <dgm:spPr/>
      <dgm:t>
        <a:bodyPr/>
        <a:lstStyle/>
        <a:p>
          <a:endParaRPr lang="en-US" sz="1800"/>
        </a:p>
      </dgm:t>
    </dgm:pt>
    <dgm:pt modelId="{497A60CC-CEAA-42FC-AD80-81CAFE3CFB54}">
      <dgm:prSet custT="1"/>
      <dgm:spPr/>
      <dgm:t>
        <a:bodyPr/>
        <a:lstStyle/>
        <a:p>
          <a:pPr rtl="0"/>
          <a:r>
            <a:rPr lang="en-US" sz="2400" smtClean="0"/>
            <a:t>Logical database integrity </a:t>
          </a:r>
          <a:endParaRPr lang="en-ID" sz="2400"/>
        </a:p>
      </dgm:t>
    </dgm:pt>
    <dgm:pt modelId="{F016DF23-AB33-4B11-9247-C1379D712B6D}" type="parTrans" cxnId="{C962C772-8993-4183-9E7B-45F76EBD1B50}">
      <dgm:prSet/>
      <dgm:spPr/>
      <dgm:t>
        <a:bodyPr/>
        <a:lstStyle/>
        <a:p>
          <a:endParaRPr lang="en-US" sz="1800"/>
        </a:p>
      </dgm:t>
    </dgm:pt>
    <dgm:pt modelId="{3A74132B-3E32-4162-9BAC-7BCE41A1CC15}" type="sibTrans" cxnId="{C962C772-8993-4183-9E7B-45F76EBD1B50}">
      <dgm:prSet/>
      <dgm:spPr/>
      <dgm:t>
        <a:bodyPr/>
        <a:lstStyle/>
        <a:p>
          <a:endParaRPr lang="en-US" sz="1800"/>
        </a:p>
      </dgm:t>
    </dgm:pt>
    <dgm:pt modelId="{5885A086-A639-4B53-8774-8EC82863B2BB}">
      <dgm:prSet custT="1"/>
      <dgm:spPr/>
      <dgm:t>
        <a:bodyPr/>
        <a:lstStyle/>
        <a:p>
          <a:pPr rtl="0"/>
          <a:r>
            <a:rPr lang="en-US" sz="2400" smtClean="0"/>
            <a:t>Element integrity </a:t>
          </a:r>
          <a:endParaRPr lang="en-ID" sz="2400"/>
        </a:p>
      </dgm:t>
    </dgm:pt>
    <dgm:pt modelId="{0EC84C20-931C-4FB5-ACA1-720652719AB8}" type="parTrans" cxnId="{4647F671-1492-4E1A-B1C2-606EE6B752F9}">
      <dgm:prSet/>
      <dgm:spPr/>
      <dgm:t>
        <a:bodyPr/>
        <a:lstStyle/>
        <a:p>
          <a:endParaRPr lang="en-US" sz="1800"/>
        </a:p>
      </dgm:t>
    </dgm:pt>
    <dgm:pt modelId="{BC492BAC-7775-4A06-A29D-6384420CC1AF}" type="sibTrans" cxnId="{4647F671-1492-4E1A-B1C2-606EE6B752F9}">
      <dgm:prSet/>
      <dgm:spPr/>
      <dgm:t>
        <a:bodyPr/>
        <a:lstStyle/>
        <a:p>
          <a:endParaRPr lang="en-US" sz="1800"/>
        </a:p>
      </dgm:t>
    </dgm:pt>
    <dgm:pt modelId="{559C7B13-604A-4964-998E-69667B591B4E}">
      <dgm:prSet custT="1"/>
      <dgm:spPr/>
      <dgm:t>
        <a:bodyPr/>
        <a:lstStyle/>
        <a:p>
          <a:pPr rtl="0"/>
          <a:r>
            <a:rPr lang="en-US" sz="2400" smtClean="0"/>
            <a:t>Auditability</a:t>
          </a:r>
          <a:endParaRPr lang="en-ID" sz="2400"/>
        </a:p>
      </dgm:t>
    </dgm:pt>
    <dgm:pt modelId="{01D07E8A-3C6F-4908-93B1-0DCE4818E073}" type="parTrans" cxnId="{0E4F6327-B009-4E06-92CB-D2E08EEFB9B3}">
      <dgm:prSet/>
      <dgm:spPr/>
      <dgm:t>
        <a:bodyPr/>
        <a:lstStyle/>
        <a:p>
          <a:endParaRPr lang="en-US" sz="1800"/>
        </a:p>
      </dgm:t>
    </dgm:pt>
    <dgm:pt modelId="{4CDA808B-5339-4039-865E-4D82BA1E6F92}" type="sibTrans" cxnId="{0E4F6327-B009-4E06-92CB-D2E08EEFB9B3}">
      <dgm:prSet/>
      <dgm:spPr/>
      <dgm:t>
        <a:bodyPr/>
        <a:lstStyle/>
        <a:p>
          <a:endParaRPr lang="en-US" sz="1800"/>
        </a:p>
      </dgm:t>
    </dgm:pt>
    <dgm:pt modelId="{27C5B3D6-190A-4F85-BEC7-77C9A60F6399}">
      <dgm:prSet custT="1"/>
      <dgm:spPr/>
      <dgm:t>
        <a:bodyPr/>
        <a:lstStyle/>
        <a:p>
          <a:pPr rtl="0"/>
          <a:r>
            <a:rPr lang="en-US" sz="2400" smtClean="0"/>
            <a:t>Access control </a:t>
          </a:r>
          <a:endParaRPr lang="en-ID" sz="2400"/>
        </a:p>
      </dgm:t>
    </dgm:pt>
    <dgm:pt modelId="{172013D2-7B34-44CE-B84A-9B6374EF3ABD}" type="parTrans" cxnId="{98547779-A8EE-43FF-99D4-0DC9A729D158}">
      <dgm:prSet/>
      <dgm:spPr/>
      <dgm:t>
        <a:bodyPr/>
        <a:lstStyle/>
        <a:p>
          <a:endParaRPr lang="en-US" sz="1800"/>
        </a:p>
      </dgm:t>
    </dgm:pt>
    <dgm:pt modelId="{C926FCA4-D7D7-4077-9A43-AFDB177DAF23}" type="sibTrans" cxnId="{98547779-A8EE-43FF-99D4-0DC9A729D158}">
      <dgm:prSet/>
      <dgm:spPr/>
      <dgm:t>
        <a:bodyPr/>
        <a:lstStyle/>
        <a:p>
          <a:endParaRPr lang="en-US" sz="1800"/>
        </a:p>
      </dgm:t>
    </dgm:pt>
    <dgm:pt modelId="{0B9461DA-DE18-4507-A809-81A87E5CB108}">
      <dgm:prSet custT="1"/>
      <dgm:spPr/>
      <dgm:t>
        <a:bodyPr/>
        <a:lstStyle/>
        <a:p>
          <a:pPr rtl="0"/>
          <a:r>
            <a:rPr lang="en-US" sz="1800" smtClean="0"/>
            <a:t>User authentication </a:t>
          </a:r>
          <a:endParaRPr lang="en-ID" sz="1800"/>
        </a:p>
      </dgm:t>
    </dgm:pt>
    <dgm:pt modelId="{6EEA3C5C-C166-46D9-9A9C-A6AD0F810595}" type="parTrans" cxnId="{E5B2B642-3C74-4337-9985-F61EA6B4D714}">
      <dgm:prSet/>
      <dgm:spPr/>
      <dgm:t>
        <a:bodyPr/>
        <a:lstStyle/>
        <a:p>
          <a:endParaRPr lang="en-US" sz="1800"/>
        </a:p>
      </dgm:t>
    </dgm:pt>
    <dgm:pt modelId="{89C5E3BD-3E72-4E22-84D6-ECE77E1B7C0E}" type="sibTrans" cxnId="{E5B2B642-3C74-4337-9985-F61EA6B4D714}">
      <dgm:prSet/>
      <dgm:spPr/>
      <dgm:t>
        <a:bodyPr/>
        <a:lstStyle/>
        <a:p>
          <a:endParaRPr lang="en-US" sz="1800"/>
        </a:p>
      </dgm:t>
    </dgm:pt>
    <dgm:pt modelId="{5F347B07-D734-43D5-8C6B-4B193D1086D9}">
      <dgm:prSet custT="1"/>
      <dgm:spPr/>
      <dgm:t>
        <a:bodyPr/>
        <a:lstStyle/>
        <a:p>
          <a:pPr rtl="0"/>
          <a:r>
            <a:rPr lang="en-US" sz="1800" smtClean="0"/>
            <a:t>Availability </a:t>
          </a:r>
          <a:endParaRPr lang="en-ID" sz="1800"/>
        </a:p>
      </dgm:t>
    </dgm:pt>
    <dgm:pt modelId="{132F385C-AFDF-4C13-977B-F805DC42A2ED}" type="parTrans" cxnId="{D600322F-34CD-4C44-962F-BDD98F6AB2EF}">
      <dgm:prSet/>
      <dgm:spPr/>
      <dgm:t>
        <a:bodyPr/>
        <a:lstStyle/>
        <a:p>
          <a:endParaRPr lang="en-US" sz="1800"/>
        </a:p>
      </dgm:t>
    </dgm:pt>
    <dgm:pt modelId="{1CD00208-0D5E-423A-84F4-70335C582529}" type="sibTrans" cxnId="{D600322F-34CD-4C44-962F-BDD98F6AB2EF}">
      <dgm:prSet/>
      <dgm:spPr/>
      <dgm:t>
        <a:bodyPr/>
        <a:lstStyle/>
        <a:p>
          <a:endParaRPr lang="en-US" sz="1800"/>
        </a:p>
      </dgm:t>
    </dgm:pt>
    <dgm:pt modelId="{7AEB7098-3D57-4D4D-9755-1437EE615F3F}" type="pres">
      <dgm:prSet presAssocID="{CC16200A-6AEC-43FC-BDF4-AB004863707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2D9BFF-357F-4A8A-B7E5-178B0C8A0481}" type="pres">
      <dgm:prSet presAssocID="{B718638E-472A-4F05-8691-3914CD615D9A}" presName="Name8" presStyleCnt="0"/>
      <dgm:spPr/>
    </dgm:pt>
    <dgm:pt modelId="{A0C8FFF1-3B7F-4818-8628-98804AE153B4}" type="pres">
      <dgm:prSet presAssocID="{B718638E-472A-4F05-8691-3914CD615D9A}" presName="level" presStyleLbl="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56FAB-82FA-4AB6-AE7D-AA228F1B106A}" type="pres">
      <dgm:prSet presAssocID="{B718638E-472A-4F05-8691-3914CD615D9A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E0543F-7437-418F-9D09-EAF48534CFE0}" type="pres">
      <dgm:prSet presAssocID="{497A60CC-CEAA-42FC-AD80-81CAFE3CFB54}" presName="Name8" presStyleCnt="0"/>
      <dgm:spPr/>
    </dgm:pt>
    <dgm:pt modelId="{8441C174-4CDF-4220-8DA2-BAF16938967F}" type="pres">
      <dgm:prSet presAssocID="{497A60CC-CEAA-42FC-AD80-81CAFE3CFB54}" presName="level" presStyleLbl="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4C6B1C-766C-47A1-86A5-F37F892A6162}" type="pres">
      <dgm:prSet presAssocID="{497A60CC-CEAA-42FC-AD80-81CAFE3CFB5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FE257-8BE9-4E99-8B15-48F4102F0601}" type="pres">
      <dgm:prSet presAssocID="{5885A086-A639-4B53-8774-8EC82863B2BB}" presName="Name8" presStyleCnt="0"/>
      <dgm:spPr/>
    </dgm:pt>
    <dgm:pt modelId="{227C2E79-3916-4012-9B77-280E1B875135}" type="pres">
      <dgm:prSet presAssocID="{5885A086-A639-4B53-8774-8EC82863B2BB}" presName="level" presStyleLbl="node1" presStyleIdx="2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0C0FE6-77E6-42ED-B0FE-09ADF2FE9C07}" type="pres">
      <dgm:prSet presAssocID="{5885A086-A639-4B53-8774-8EC82863B2B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F59256-252D-4544-A24A-9DC5C86B09D6}" type="pres">
      <dgm:prSet presAssocID="{559C7B13-604A-4964-998E-69667B591B4E}" presName="Name8" presStyleCnt="0"/>
      <dgm:spPr/>
    </dgm:pt>
    <dgm:pt modelId="{BB43456C-B830-4060-A816-9BE87381E348}" type="pres">
      <dgm:prSet presAssocID="{559C7B13-604A-4964-998E-69667B591B4E}" presName="level" presStyleLbl="node1" presStyleIdx="3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A871B-499D-49B7-9DF4-1D06CCA61C3A}" type="pres">
      <dgm:prSet presAssocID="{559C7B13-604A-4964-998E-69667B591B4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C7A831-40F0-4D0D-9511-BB15DF736DD2}" type="pres">
      <dgm:prSet presAssocID="{27C5B3D6-190A-4F85-BEC7-77C9A60F6399}" presName="Name8" presStyleCnt="0"/>
      <dgm:spPr/>
    </dgm:pt>
    <dgm:pt modelId="{271B3D8B-D0A1-43BF-B296-11A0F5712EEE}" type="pres">
      <dgm:prSet presAssocID="{27C5B3D6-190A-4F85-BEC7-77C9A60F6399}" presName="level" presStyleLbl="node1" presStyleIdx="4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DA7A04-5EC6-4141-9C42-BDF4332BDBC3}" type="pres">
      <dgm:prSet presAssocID="{27C5B3D6-190A-4F85-BEC7-77C9A60F639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BC4B36-B580-4543-B2BD-9EE484A11F56}" type="pres">
      <dgm:prSet presAssocID="{0B9461DA-DE18-4507-A809-81A87E5CB108}" presName="Name8" presStyleCnt="0"/>
      <dgm:spPr/>
    </dgm:pt>
    <dgm:pt modelId="{44840196-D1E5-4C79-9E9A-D6153A90ECDB}" type="pres">
      <dgm:prSet presAssocID="{0B9461DA-DE18-4507-A809-81A87E5CB108}" presName="level" presStyleLbl="node1" presStyleIdx="5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3F294F-9FB0-41CB-8F46-34DE8F58593C}" type="pres">
      <dgm:prSet presAssocID="{0B9461DA-DE18-4507-A809-81A87E5CB10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CBF506-7847-4124-A568-2C0621D5E8A4}" type="pres">
      <dgm:prSet presAssocID="{5F347B07-D734-43D5-8C6B-4B193D1086D9}" presName="Name8" presStyleCnt="0"/>
      <dgm:spPr/>
    </dgm:pt>
    <dgm:pt modelId="{DD94CA5C-31B9-438E-828E-3F4BD13C99CC}" type="pres">
      <dgm:prSet presAssocID="{5F347B07-D734-43D5-8C6B-4B193D1086D9}" presName="level" presStyleLbl="node1" presStyleIdx="6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2DCAA8-2001-458F-8F78-3C4C51FF90E6}" type="pres">
      <dgm:prSet presAssocID="{5F347B07-D734-43D5-8C6B-4B193D1086D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B2B642-3C74-4337-9985-F61EA6B4D714}" srcId="{CC16200A-6AEC-43FC-BDF4-AB004863707F}" destId="{0B9461DA-DE18-4507-A809-81A87E5CB108}" srcOrd="5" destOrd="0" parTransId="{6EEA3C5C-C166-46D9-9A9C-A6AD0F810595}" sibTransId="{89C5E3BD-3E72-4E22-84D6-ECE77E1B7C0E}"/>
    <dgm:cxn modelId="{0E4F6327-B009-4E06-92CB-D2E08EEFB9B3}" srcId="{CC16200A-6AEC-43FC-BDF4-AB004863707F}" destId="{559C7B13-604A-4964-998E-69667B591B4E}" srcOrd="3" destOrd="0" parTransId="{01D07E8A-3C6F-4908-93B1-0DCE4818E073}" sibTransId="{4CDA808B-5339-4039-865E-4D82BA1E6F92}"/>
    <dgm:cxn modelId="{32D7D58C-F7F4-482F-B061-12D7A5EA5559}" type="presOf" srcId="{559C7B13-604A-4964-998E-69667B591B4E}" destId="{BB43456C-B830-4060-A816-9BE87381E348}" srcOrd="0" destOrd="0" presId="urn:microsoft.com/office/officeart/2005/8/layout/pyramid3"/>
    <dgm:cxn modelId="{8289BF91-E7B1-450C-AB3A-6A99417E7B27}" type="presOf" srcId="{497A60CC-CEAA-42FC-AD80-81CAFE3CFB54}" destId="{9E4C6B1C-766C-47A1-86A5-F37F892A6162}" srcOrd="1" destOrd="0" presId="urn:microsoft.com/office/officeart/2005/8/layout/pyramid3"/>
    <dgm:cxn modelId="{98B78311-ADC1-445C-B5FB-7E31EED9A9C5}" type="presOf" srcId="{B718638E-472A-4F05-8691-3914CD615D9A}" destId="{A0C8FFF1-3B7F-4818-8628-98804AE153B4}" srcOrd="0" destOrd="0" presId="urn:microsoft.com/office/officeart/2005/8/layout/pyramid3"/>
    <dgm:cxn modelId="{B2074EDE-65F0-40B5-AFDD-DB708FCE3F6D}" type="presOf" srcId="{5885A086-A639-4B53-8774-8EC82863B2BB}" destId="{227C2E79-3916-4012-9B77-280E1B875135}" srcOrd="0" destOrd="0" presId="urn:microsoft.com/office/officeart/2005/8/layout/pyramid3"/>
    <dgm:cxn modelId="{5FC5403E-0E40-4E9F-957E-C36F5D5F8B54}" type="presOf" srcId="{5F347B07-D734-43D5-8C6B-4B193D1086D9}" destId="{DD94CA5C-31B9-438E-828E-3F4BD13C99CC}" srcOrd="0" destOrd="0" presId="urn:microsoft.com/office/officeart/2005/8/layout/pyramid3"/>
    <dgm:cxn modelId="{C962C772-8993-4183-9E7B-45F76EBD1B50}" srcId="{CC16200A-6AEC-43FC-BDF4-AB004863707F}" destId="{497A60CC-CEAA-42FC-AD80-81CAFE3CFB54}" srcOrd="1" destOrd="0" parTransId="{F016DF23-AB33-4B11-9247-C1379D712B6D}" sibTransId="{3A74132B-3E32-4162-9BAC-7BCE41A1CC15}"/>
    <dgm:cxn modelId="{7B659875-FF43-4DB9-96E1-ADB3C26A52C7}" type="presOf" srcId="{CC16200A-6AEC-43FC-BDF4-AB004863707F}" destId="{7AEB7098-3D57-4D4D-9755-1437EE615F3F}" srcOrd="0" destOrd="0" presId="urn:microsoft.com/office/officeart/2005/8/layout/pyramid3"/>
    <dgm:cxn modelId="{F0ADEB4A-27B2-4A4D-B370-BEAD15A3B4D4}" type="presOf" srcId="{559C7B13-604A-4964-998E-69667B591B4E}" destId="{A8BA871B-499D-49B7-9DF4-1D06CCA61C3A}" srcOrd="1" destOrd="0" presId="urn:microsoft.com/office/officeart/2005/8/layout/pyramid3"/>
    <dgm:cxn modelId="{B1825F98-B1C8-4546-9E7D-3EF8966E10AB}" type="presOf" srcId="{27C5B3D6-190A-4F85-BEC7-77C9A60F6399}" destId="{A0DA7A04-5EC6-4141-9C42-BDF4332BDBC3}" srcOrd="1" destOrd="0" presId="urn:microsoft.com/office/officeart/2005/8/layout/pyramid3"/>
    <dgm:cxn modelId="{8306ECDB-4412-43C1-B936-9FAC1FAAB1AD}" type="presOf" srcId="{497A60CC-CEAA-42FC-AD80-81CAFE3CFB54}" destId="{8441C174-4CDF-4220-8DA2-BAF16938967F}" srcOrd="0" destOrd="0" presId="urn:microsoft.com/office/officeart/2005/8/layout/pyramid3"/>
    <dgm:cxn modelId="{FFEE9A7C-C8F6-464D-AEFA-3421AC63F542}" type="presOf" srcId="{B718638E-472A-4F05-8691-3914CD615D9A}" destId="{A9F56FAB-82FA-4AB6-AE7D-AA228F1B106A}" srcOrd="1" destOrd="0" presId="urn:microsoft.com/office/officeart/2005/8/layout/pyramid3"/>
    <dgm:cxn modelId="{A0E1D910-9E22-4A64-90F2-8D62BD32CB51}" type="presOf" srcId="{0B9461DA-DE18-4507-A809-81A87E5CB108}" destId="{44840196-D1E5-4C79-9E9A-D6153A90ECDB}" srcOrd="0" destOrd="0" presId="urn:microsoft.com/office/officeart/2005/8/layout/pyramid3"/>
    <dgm:cxn modelId="{B1146E78-A33A-4196-AD5F-AD2F196ED24F}" type="presOf" srcId="{27C5B3D6-190A-4F85-BEC7-77C9A60F6399}" destId="{271B3D8B-D0A1-43BF-B296-11A0F5712EEE}" srcOrd="0" destOrd="0" presId="urn:microsoft.com/office/officeart/2005/8/layout/pyramid3"/>
    <dgm:cxn modelId="{25992C0D-4AAD-479D-84D9-696B245E14B5}" type="presOf" srcId="{5F347B07-D734-43D5-8C6B-4B193D1086D9}" destId="{602DCAA8-2001-458F-8F78-3C4C51FF90E6}" srcOrd="1" destOrd="0" presId="urn:microsoft.com/office/officeart/2005/8/layout/pyramid3"/>
    <dgm:cxn modelId="{F61DF7B4-DD8E-482D-85F5-6B3D4B84B4F5}" srcId="{CC16200A-6AEC-43FC-BDF4-AB004863707F}" destId="{B718638E-472A-4F05-8691-3914CD615D9A}" srcOrd="0" destOrd="0" parTransId="{5F7D1A5A-A056-4492-B1C5-5637CDFB94AD}" sibTransId="{212A87BC-F02E-42D0-98C7-4765C3A54A9E}"/>
    <dgm:cxn modelId="{F0FCAAF8-6DAE-4E05-8C82-5B6FEFA48055}" type="presOf" srcId="{5885A086-A639-4B53-8774-8EC82863B2BB}" destId="{F50C0FE6-77E6-42ED-B0FE-09ADF2FE9C07}" srcOrd="1" destOrd="0" presId="urn:microsoft.com/office/officeart/2005/8/layout/pyramid3"/>
    <dgm:cxn modelId="{4647F671-1492-4E1A-B1C2-606EE6B752F9}" srcId="{CC16200A-6AEC-43FC-BDF4-AB004863707F}" destId="{5885A086-A639-4B53-8774-8EC82863B2BB}" srcOrd="2" destOrd="0" parTransId="{0EC84C20-931C-4FB5-ACA1-720652719AB8}" sibTransId="{BC492BAC-7775-4A06-A29D-6384420CC1AF}"/>
    <dgm:cxn modelId="{98547779-A8EE-43FF-99D4-0DC9A729D158}" srcId="{CC16200A-6AEC-43FC-BDF4-AB004863707F}" destId="{27C5B3D6-190A-4F85-BEC7-77C9A60F6399}" srcOrd="4" destOrd="0" parTransId="{172013D2-7B34-44CE-B84A-9B6374EF3ABD}" sibTransId="{C926FCA4-D7D7-4077-9A43-AFDB177DAF23}"/>
    <dgm:cxn modelId="{94C7CDBD-27DE-4321-BBB1-23F229A4EB29}" type="presOf" srcId="{0B9461DA-DE18-4507-A809-81A87E5CB108}" destId="{723F294F-9FB0-41CB-8F46-34DE8F58593C}" srcOrd="1" destOrd="0" presId="urn:microsoft.com/office/officeart/2005/8/layout/pyramid3"/>
    <dgm:cxn modelId="{D600322F-34CD-4C44-962F-BDD98F6AB2EF}" srcId="{CC16200A-6AEC-43FC-BDF4-AB004863707F}" destId="{5F347B07-D734-43D5-8C6B-4B193D1086D9}" srcOrd="6" destOrd="0" parTransId="{132F385C-AFDF-4C13-977B-F805DC42A2ED}" sibTransId="{1CD00208-0D5E-423A-84F4-70335C582529}"/>
    <dgm:cxn modelId="{34023F73-F170-4343-93CA-F5C231DCB347}" type="presParOf" srcId="{7AEB7098-3D57-4D4D-9755-1437EE615F3F}" destId="{512D9BFF-357F-4A8A-B7E5-178B0C8A0481}" srcOrd="0" destOrd="0" presId="urn:microsoft.com/office/officeart/2005/8/layout/pyramid3"/>
    <dgm:cxn modelId="{A1ABFEF8-A1E8-4A47-88DD-51F483F0B561}" type="presParOf" srcId="{512D9BFF-357F-4A8A-B7E5-178B0C8A0481}" destId="{A0C8FFF1-3B7F-4818-8628-98804AE153B4}" srcOrd="0" destOrd="0" presId="urn:microsoft.com/office/officeart/2005/8/layout/pyramid3"/>
    <dgm:cxn modelId="{50550B64-AC04-494C-BA51-659605C5FDE2}" type="presParOf" srcId="{512D9BFF-357F-4A8A-B7E5-178B0C8A0481}" destId="{A9F56FAB-82FA-4AB6-AE7D-AA228F1B106A}" srcOrd="1" destOrd="0" presId="urn:microsoft.com/office/officeart/2005/8/layout/pyramid3"/>
    <dgm:cxn modelId="{204E8782-7307-47AE-BFA3-479B9F41D705}" type="presParOf" srcId="{7AEB7098-3D57-4D4D-9755-1437EE615F3F}" destId="{4AE0543F-7437-418F-9D09-EAF48534CFE0}" srcOrd="1" destOrd="0" presId="urn:microsoft.com/office/officeart/2005/8/layout/pyramid3"/>
    <dgm:cxn modelId="{164417FF-E6DA-4D8C-9850-0DE7B6AAC18B}" type="presParOf" srcId="{4AE0543F-7437-418F-9D09-EAF48534CFE0}" destId="{8441C174-4CDF-4220-8DA2-BAF16938967F}" srcOrd="0" destOrd="0" presId="urn:microsoft.com/office/officeart/2005/8/layout/pyramid3"/>
    <dgm:cxn modelId="{86AEC231-81FB-4275-84D6-EAEE963B75DC}" type="presParOf" srcId="{4AE0543F-7437-418F-9D09-EAF48534CFE0}" destId="{9E4C6B1C-766C-47A1-86A5-F37F892A6162}" srcOrd="1" destOrd="0" presId="urn:microsoft.com/office/officeart/2005/8/layout/pyramid3"/>
    <dgm:cxn modelId="{55D41D98-7A9F-45C8-A016-AAB5D087E981}" type="presParOf" srcId="{7AEB7098-3D57-4D4D-9755-1437EE615F3F}" destId="{18BFE257-8BE9-4E99-8B15-48F4102F0601}" srcOrd="2" destOrd="0" presId="urn:microsoft.com/office/officeart/2005/8/layout/pyramid3"/>
    <dgm:cxn modelId="{FC973B43-27CF-4093-8D2A-47D473D9AA9E}" type="presParOf" srcId="{18BFE257-8BE9-4E99-8B15-48F4102F0601}" destId="{227C2E79-3916-4012-9B77-280E1B875135}" srcOrd="0" destOrd="0" presId="urn:microsoft.com/office/officeart/2005/8/layout/pyramid3"/>
    <dgm:cxn modelId="{1E551BAE-E6B9-47FD-8878-DE70720B79A3}" type="presParOf" srcId="{18BFE257-8BE9-4E99-8B15-48F4102F0601}" destId="{F50C0FE6-77E6-42ED-B0FE-09ADF2FE9C07}" srcOrd="1" destOrd="0" presId="urn:microsoft.com/office/officeart/2005/8/layout/pyramid3"/>
    <dgm:cxn modelId="{E4DD0FDB-F58B-413B-99E3-895D69D428FC}" type="presParOf" srcId="{7AEB7098-3D57-4D4D-9755-1437EE615F3F}" destId="{C0F59256-252D-4544-A24A-9DC5C86B09D6}" srcOrd="3" destOrd="0" presId="urn:microsoft.com/office/officeart/2005/8/layout/pyramid3"/>
    <dgm:cxn modelId="{2614D9B8-7900-47F5-B279-52A1E997D0AE}" type="presParOf" srcId="{C0F59256-252D-4544-A24A-9DC5C86B09D6}" destId="{BB43456C-B830-4060-A816-9BE87381E348}" srcOrd="0" destOrd="0" presId="urn:microsoft.com/office/officeart/2005/8/layout/pyramid3"/>
    <dgm:cxn modelId="{67FC9CA2-2991-42CC-8E5C-E9B6B29A45EF}" type="presParOf" srcId="{C0F59256-252D-4544-A24A-9DC5C86B09D6}" destId="{A8BA871B-499D-49B7-9DF4-1D06CCA61C3A}" srcOrd="1" destOrd="0" presId="urn:microsoft.com/office/officeart/2005/8/layout/pyramid3"/>
    <dgm:cxn modelId="{6FF3C1C4-1E4F-4DA1-A004-471430E20F80}" type="presParOf" srcId="{7AEB7098-3D57-4D4D-9755-1437EE615F3F}" destId="{30C7A831-40F0-4D0D-9511-BB15DF736DD2}" srcOrd="4" destOrd="0" presId="urn:microsoft.com/office/officeart/2005/8/layout/pyramid3"/>
    <dgm:cxn modelId="{E17DB141-21C5-490B-997F-EDA170CB9B92}" type="presParOf" srcId="{30C7A831-40F0-4D0D-9511-BB15DF736DD2}" destId="{271B3D8B-D0A1-43BF-B296-11A0F5712EEE}" srcOrd="0" destOrd="0" presId="urn:microsoft.com/office/officeart/2005/8/layout/pyramid3"/>
    <dgm:cxn modelId="{081EDECC-5E19-44D7-ABF4-0D76ED753060}" type="presParOf" srcId="{30C7A831-40F0-4D0D-9511-BB15DF736DD2}" destId="{A0DA7A04-5EC6-4141-9C42-BDF4332BDBC3}" srcOrd="1" destOrd="0" presId="urn:microsoft.com/office/officeart/2005/8/layout/pyramid3"/>
    <dgm:cxn modelId="{077CA18A-BBE2-4EE0-B60A-8380CB24F284}" type="presParOf" srcId="{7AEB7098-3D57-4D4D-9755-1437EE615F3F}" destId="{FABC4B36-B580-4543-B2BD-9EE484A11F56}" srcOrd="5" destOrd="0" presId="urn:microsoft.com/office/officeart/2005/8/layout/pyramid3"/>
    <dgm:cxn modelId="{24905D53-CD02-48B8-8FD8-BA7698B3983B}" type="presParOf" srcId="{FABC4B36-B580-4543-B2BD-9EE484A11F56}" destId="{44840196-D1E5-4C79-9E9A-D6153A90ECDB}" srcOrd="0" destOrd="0" presId="urn:microsoft.com/office/officeart/2005/8/layout/pyramid3"/>
    <dgm:cxn modelId="{479923D7-B9CC-4A08-8DB1-FE71A0C4A6AC}" type="presParOf" srcId="{FABC4B36-B580-4543-B2BD-9EE484A11F56}" destId="{723F294F-9FB0-41CB-8F46-34DE8F58593C}" srcOrd="1" destOrd="0" presId="urn:microsoft.com/office/officeart/2005/8/layout/pyramid3"/>
    <dgm:cxn modelId="{08AFC325-65A5-4960-A66C-B2E682962A45}" type="presParOf" srcId="{7AEB7098-3D57-4D4D-9755-1437EE615F3F}" destId="{13CBF506-7847-4124-A568-2C0621D5E8A4}" srcOrd="6" destOrd="0" presId="urn:microsoft.com/office/officeart/2005/8/layout/pyramid3"/>
    <dgm:cxn modelId="{527EC3E0-BA4A-46F1-845A-163BC88637EF}" type="presParOf" srcId="{13CBF506-7847-4124-A568-2C0621D5E8A4}" destId="{DD94CA5C-31B9-438E-828E-3F4BD13C99CC}" srcOrd="0" destOrd="0" presId="urn:microsoft.com/office/officeart/2005/8/layout/pyramid3"/>
    <dgm:cxn modelId="{BA95D998-9F00-4FA2-9347-B5E82371FB55}" type="presParOf" srcId="{13CBF506-7847-4124-A568-2C0621D5E8A4}" destId="{602DCAA8-2001-458F-8F78-3C4C51FF90E6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8FFF1-3B7F-4818-8628-98804AE153B4}">
      <dsp:nvSpPr>
        <dsp:cNvPr id="0" name=""/>
        <dsp:cNvSpPr/>
      </dsp:nvSpPr>
      <dsp:spPr>
        <a:xfrm rot="10800000">
          <a:off x="0" y="0"/>
          <a:ext cx="7957205" cy="654517"/>
        </a:xfrm>
        <a:prstGeom prst="trapezoid">
          <a:avLst>
            <a:gd name="adj" fmla="val 8683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Physical database integrity </a:t>
          </a:r>
          <a:endParaRPr lang="en-ID" sz="2400" kern="1200"/>
        </a:p>
      </dsp:txBody>
      <dsp:txXfrm rot="-10800000">
        <a:off x="1392510" y="0"/>
        <a:ext cx="5172183" cy="654517"/>
      </dsp:txXfrm>
    </dsp:sp>
    <dsp:sp modelId="{8441C174-4CDF-4220-8DA2-BAF16938967F}">
      <dsp:nvSpPr>
        <dsp:cNvPr id="0" name=""/>
        <dsp:cNvSpPr/>
      </dsp:nvSpPr>
      <dsp:spPr>
        <a:xfrm rot="10800000">
          <a:off x="568371" y="654517"/>
          <a:ext cx="6820461" cy="654517"/>
        </a:xfrm>
        <a:prstGeom prst="trapezoid">
          <a:avLst>
            <a:gd name="adj" fmla="val 8683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Logical database integrity </a:t>
          </a:r>
          <a:endParaRPr lang="en-ID" sz="2400" kern="1200"/>
        </a:p>
      </dsp:txBody>
      <dsp:txXfrm rot="-10800000">
        <a:off x="1761952" y="654517"/>
        <a:ext cx="4433299" cy="654517"/>
      </dsp:txXfrm>
    </dsp:sp>
    <dsp:sp modelId="{227C2E79-3916-4012-9B77-280E1B875135}">
      <dsp:nvSpPr>
        <dsp:cNvPr id="0" name=""/>
        <dsp:cNvSpPr/>
      </dsp:nvSpPr>
      <dsp:spPr>
        <a:xfrm rot="10800000">
          <a:off x="1136743" y="1309035"/>
          <a:ext cx="5683717" cy="654517"/>
        </a:xfrm>
        <a:prstGeom prst="trapezoid">
          <a:avLst>
            <a:gd name="adj" fmla="val 8683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Element integrity </a:t>
          </a:r>
          <a:endParaRPr lang="en-ID" sz="2400" kern="1200"/>
        </a:p>
      </dsp:txBody>
      <dsp:txXfrm rot="-10800000">
        <a:off x="2131394" y="1309035"/>
        <a:ext cx="3694416" cy="654517"/>
      </dsp:txXfrm>
    </dsp:sp>
    <dsp:sp modelId="{BB43456C-B830-4060-A816-9BE87381E348}">
      <dsp:nvSpPr>
        <dsp:cNvPr id="0" name=""/>
        <dsp:cNvSpPr/>
      </dsp:nvSpPr>
      <dsp:spPr>
        <a:xfrm rot="10800000">
          <a:off x="1705115" y="1963553"/>
          <a:ext cx="4546974" cy="654517"/>
        </a:xfrm>
        <a:prstGeom prst="trapezoid">
          <a:avLst>
            <a:gd name="adj" fmla="val 8683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Auditability</a:t>
          </a:r>
          <a:endParaRPr lang="en-ID" sz="2400" kern="1200"/>
        </a:p>
      </dsp:txBody>
      <dsp:txXfrm rot="-10800000">
        <a:off x="2500835" y="1963553"/>
        <a:ext cx="2955533" cy="654517"/>
      </dsp:txXfrm>
    </dsp:sp>
    <dsp:sp modelId="{271B3D8B-D0A1-43BF-B296-11A0F5712EEE}">
      <dsp:nvSpPr>
        <dsp:cNvPr id="0" name=""/>
        <dsp:cNvSpPr/>
      </dsp:nvSpPr>
      <dsp:spPr>
        <a:xfrm rot="10800000">
          <a:off x="2273487" y="2618071"/>
          <a:ext cx="3410230" cy="654517"/>
        </a:xfrm>
        <a:prstGeom prst="trapezoid">
          <a:avLst>
            <a:gd name="adj" fmla="val 8683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Access control </a:t>
          </a:r>
          <a:endParaRPr lang="en-ID" sz="2400" kern="1200"/>
        </a:p>
      </dsp:txBody>
      <dsp:txXfrm rot="-10800000">
        <a:off x="2870277" y="2618071"/>
        <a:ext cx="2216649" cy="654517"/>
      </dsp:txXfrm>
    </dsp:sp>
    <dsp:sp modelId="{44840196-D1E5-4C79-9E9A-D6153A90ECDB}">
      <dsp:nvSpPr>
        <dsp:cNvPr id="0" name=""/>
        <dsp:cNvSpPr/>
      </dsp:nvSpPr>
      <dsp:spPr>
        <a:xfrm rot="10800000">
          <a:off x="2841858" y="3272589"/>
          <a:ext cx="2273487" cy="654517"/>
        </a:xfrm>
        <a:prstGeom prst="trapezoid">
          <a:avLst>
            <a:gd name="adj" fmla="val 8683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User authentication </a:t>
          </a:r>
          <a:endParaRPr lang="en-ID" sz="1800" kern="1200"/>
        </a:p>
      </dsp:txBody>
      <dsp:txXfrm rot="-10800000">
        <a:off x="3239719" y="3272589"/>
        <a:ext cx="1477766" cy="654517"/>
      </dsp:txXfrm>
    </dsp:sp>
    <dsp:sp modelId="{DD94CA5C-31B9-438E-828E-3F4BD13C99CC}">
      <dsp:nvSpPr>
        <dsp:cNvPr id="0" name=""/>
        <dsp:cNvSpPr/>
      </dsp:nvSpPr>
      <dsp:spPr>
        <a:xfrm rot="10800000">
          <a:off x="3410230" y="3927107"/>
          <a:ext cx="1136743" cy="654517"/>
        </a:xfrm>
        <a:prstGeom prst="trapezoid">
          <a:avLst>
            <a:gd name="adj" fmla="val 8683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Availability </a:t>
          </a:r>
          <a:endParaRPr lang="en-ID" sz="1800" kern="1200"/>
        </a:p>
      </dsp:txBody>
      <dsp:txXfrm rot="-10800000">
        <a:off x="3410230" y="3927107"/>
        <a:ext cx="1136743" cy="654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1F3FC-3823-4BB1-AA6F-57B3EB4D4052}" type="datetimeFigureOut">
              <a:rPr lang="en-ID" smtClean="0"/>
              <a:t>27/11/2020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AF517-DE95-4FA2-84BC-54114761E63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55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CA856A-D047-421E-976E-C3CA1947CCA0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020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621458-D351-4882-A498-5711C392940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646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3C96EA-81F2-4A86-AF81-237CF8D8AB8D}" type="slidenum">
              <a:rPr lang="en-US" altLang="en-US">
                <a:latin typeface="Calibri" panose="020F0502020204030204" pitchFamily="34" charset="0"/>
              </a:rPr>
              <a:pPr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697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5F5907-D0AD-441F-8EE5-D6D0890D9CC1}" type="slidenum">
              <a:rPr lang="en-US" altLang="en-US">
                <a:latin typeface="Calibri" panose="020F0502020204030204" pitchFamily="34" charset="0"/>
              </a:rPr>
              <a:pPr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637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B367F1-2F5C-41A9-B560-719206B17AF4}" type="slidenum">
              <a:rPr lang="en-US" altLang="en-US">
                <a:latin typeface="Calibri" panose="020F0502020204030204" pitchFamily="34" charset="0"/>
              </a:rPr>
              <a:pPr/>
              <a:t>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08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A334DE-ADE9-4FF9-94C6-A3EDF8601163}" type="slidenum">
              <a:rPr lang="en-US" altLang="en-US">
                <a:latin typeface="Calibri" panose="020F0502020204030204" pitchFamily="34" charset="0"/>
              </a:rPr>
              <a:pPr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18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E4946A-34CA-4643-B78D-81D8E6584FCE}" type="slidenum">
              <a:rPr lang="en-US" altLang="en-US">
                <a:latin typeface="Calibri" panose="020F0502020204030204" pitchFamily="34" charset="0"/>
              </a:rPr>
              <a:pPr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22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17FDF8-0268-41D1-BB64-78C8DE9FC0A7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436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58D26F-6133-4AAF-A992-8C18479E63F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Two situations can affect the integrity of a database: when the whole database is damaged (as happens, for example, if its storage medium is damaged), or when individual data items are unreadable.</a:t>
            </a:r>
          </a:p>
          <a:p>
            <a:endParaRPr lang="en-US" altLang="en-US"/>
          </a:p>
          <a:p>
            <a:r>
              <a:rPr lang="en-US" altLang="en-US"/>
              <a:t>data must be protected from corruption, either by an outside illegal program action or by an outside force such as fire or a power failure.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792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C0E33-B8A2-41E1-83CC-5BE520374DF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DBMSs sometimes take special action to help catch errors as they are made and to correct errors after values are inserted.</a:t>
            </a:r>
          </a:p>
          <a:p>
            <a:endParaRPr lang="en-US" altLang="en-US"/>
          </a:p>
          <a:p>
            <a:r>
              <a:rPr lang="en-US" altLang="en-US"/>
              <a:t>	the DBMS can apply </a:t>
            </a:r>
            <a:r>
              <a:rPr lang="en-US" altLang="en-US" b="1"/>
              <a:t>field checks,</a:t>
            </a:r>
            <a:r>
              <a:rPr lang="en-US" altLang="en-US"/>
              <a:t> activities that test for appropriate values in a position. </a:t>
            </a:r>
          </a:p>
          <a:p>
            <a:r>
              <a:rPr lang="en-US" altLang="en-US"/>
              <a:t>	Check for value bounds , value types (numeric/character/boolean) , other conditions such as case </a:t>
            </a:r>
          </a:p>
          <a:p>
            <a:endParaRPr lang="en-US" altLang="en-US"/>
          </a:p>
          <a:p>
            <a:r>
              <a:rPr lang="en-US" altLang="en-US"/>
              <a:t>	Access Controls : Who has authorization to update which elements? What if two people apply conflicting modifications? </a:t>
            </a:r>
          </a:p>
          <a:p>
            <a:r>
              <a:rPr lang="en-US" altLang="en-US"/>
              <a:t>                      What if modifications are applied out of sequence? How are duplicate records detected? What action is taken when duplicates are found? </a:t>
            </a:r>
          </a:p>
          <a:p>
            <a:endParaRPr lang="en-US" altLang="en-US"/>
          </a:p>
          <a:p>
            <a:r>
              <a:rPr lang="en-US" altLang="en-US"/>
              <a:t>	Change logs : A change log lists every change made to the database; it contains both original and modified values. Using this log, a database administrator can undo any changes that were made in error. </a:t>
            </a:r>
          </a:p>
          <a:p>
            <a:endParaRPr lang="en-US" altLang="en-US"/>
          </a:p>
          <a:p>
            <a:r>
              <a:rPr lang="en-US" altLang="en-US"/>
              <a:t>Audibility</a:t>
            </a:r>
          </a:p>
          <a:p>
            <a:r>
              <a:rPr lang="en-US" altLang="en-US"/>
              <a:t>For some applications it may be desirable to generate an audit record of all access (read or write) to a database. to discover after the fact who had affected what values and when. </a:t>
            </a:r>
          </a:p>
          <a:p>
            <a:r>
              <a:rPr lang="en-US" altLang="en-US"/>
              <a:t>To be useful for maintaining integrity, database audit trails should include accesses at the record, field, and even element levels. This detail is prohibitive for most database applications.</a:t>
            </a:r>
          </a:p>
          <a:p>
            <a:endParaRPr lang="en-US" altLang="en-US"/>
          </a:p>
          <a:p>
            <a:r>
              <a:rPr lang="en-US" altLang="en-US"/>
              <a:t>Problem : A log of all records accessed directly may both overstate and understate what a user actually knows </a:t>
            </a:r>
          </a:p>
          <a:p>
            <a:r>
              <a:rPr lang="en-US" altLang="en-US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85986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82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1BA13-0AF0-4F0A-8348-4EB2D2BC7F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5795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7" y="549275"/>
            <a:ext cx="10972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05E34B-DD4C-4920-8023-64F4B9C6AA5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05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67" y="549275"/>
            <a:ext cx="109728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C277E5-E26C-4FF5-B8CB-C61D2089FA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0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17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1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6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9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2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11/27/2020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0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03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achmad.solichin@budiluhur.ac.i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014" y="-330120"/>
            <a:ext cx="5212080" cy="5212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ID" sz="11500" b="1" smtClean="0"/>
              <a:t>Keamanan Data dan Database</a:t>
            </a:r>
            <a:endParaRPr lang="en-ID" sz="115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smtClean="0"/>
              <a:t>Manajemen Data / Manajemen Basisdata</a:t>
            </a:r>
          </a:p>
          <a:p>
            <a:r>
              <a:rPr lang="en-ID" smtClean="0"/>
              <a:t>Universitas Budi Luhur</a:t>
            </a:r>
            <a:endParaRPr lang="en-ID"/>
          </a:p>
        </p:txBody>
      </p:sp>
      <p:pic>
        <p:nvPicPr>
          <p:cNvPr id="4" name="Picture 514" descr="http://www.liputan1.com/wp-content/uploads/2016/02/Universitas-BudiLuhu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978" y="5750186"/>
            <a:ext cx="1401525" cy="8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4644" y="5640652"/>
            <a:ext cx="872610" cy="114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7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Requirements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268193911"/>
              </p:ext>
            </p:extLst>
          </p:nvPr>
        </p:nvGraphicFramePr>
        <p:xfrm>
          <a:off x="2065008" y="1953929"/>
          <a:ext cx="7957205" cy="458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29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Requirements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Physical database </a:t>
            </a:r>
            <a:r>
              <a:rPr lang="en-US" altLang="en-US" smtClean="0"/>
              <a:t>integrity. Immunity </a:t>
            </a:r>
            <a:r>
              <a:rPr lang="en-US" altLang="en-US"/>
              <a:t>to physical catastrophe, such as power failures, media </a:t>
            </a:r>
            <a:r>
              <a:rPr lang="en-US" altLang="en-US" smtClean="0"/>
              <a:t>failure.</a:t>
            </a:r>
            <a:endParaRPr lang="en-US" altLang="en-US"/>
          </a:p>
          <a:p>
            <a:pPr marL="808038" lvl="2" indent="-3746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/>
              <a:t>physical securing hardware, UPS</a:t>
            </a:r>
          </a:p>
          <a:p>
            <a:pPr marL="808038" lvl="2" indent="-37465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/>
              <a:t>regular backups</a:t>
            </a:r>
          </a:p>
          <a:p>
            <a:pPr lvl="2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Logical database </a:t>
            </a:r>
            <a:r>
              <a:rPr lang="en-US" altLang="en-US" smtClean="0"/>
              <a:t>integrity. Reconstruction </a:t>
            </a:r>
            <a:r>
              <a:rPr lang="en-US" altLang="en-US"/>
              <a:t>Ability</a:t>
            </a:r>
          </a:p>
          <a:p>
            <a:pPr marL="808038" lvl="2" indent="-3556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/>
              <a:t>maintain a log of transactions </a:t>
            </a:r>
          </a:p>
          <a:p>
            <a:pPr marL="808038" lvl="2" indent="-355600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/>
              <a:t>replay log to restore the systems to a stable point 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15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Requirements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Element </a:t>
            </a:r>
            <a:r>
              <a:rPr lang="en-US" altLang="en-US" smtClean="0"/>
              <a:t>integrity. </a:t>
            </a:r>
            <a:r>
              <a:rPr lang="en-US" altLang="en-US"/>
              <a:t>Integrity of specific database elements is their correctness or accuracy </a:t>
            </a:r>
          </a:p>
          <a:p>
            <a:pPr marL="895350" lvl="2" indent="-442913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1800"/>
              <a:t>field </a:t>
            </a:r>
            <a:r>
              <a:rPr lang="en-US" altLang="en-US" sz="1800" smtClean="0"/>
              <a:t>checks : </a:t>
            </a:r>
            <a:r>
              <a:rPr lang="en-US" altLang="en-US" smtClean="0"/>
              <a:t>allow </a:t>
            </a:r>
            <a:r>
              <a:rPr lang="en-US" altLang="en-US"/>
              <a:t>only acceptable </a:t>
            </a:r>
            <a:r>
              <a:rPr lang="en-US" altLang="en-US" smtClean="0"/>
              <a:t>values</a:t>
            </a:r>
          </a:p>
          <a:p>
            <a:pPr marL="895350" lvl="2" indent="-442913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1800" smtClean="0"/>
              <a:t>access controls : </a:t>
            </a:r>
            <a:r>
              <a:rPr lang="en-US" altLang="en-US" smtClean="0"/>
              <a:t>allow </a:t>
            </a:r>
            <a:r>
              <a:rPr lang="en-US" altLang="en-US"/>
              <a:t>only authorized users to update </a:t>
            </a:r>
            <a:r>
              <a:rPr lang="en-US" altLang="en-US" smtClean="0"/>
              <a:t>elements</a:t>
            </a:r>
          </a:p>
          <a:p>
            <a:pPr marL="895350" lvl="2" indent="-442913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1800" smtClean="0"/>
              <a:t>change log: </a:t>
            </a:r>
            <a:r>
              <a:rPr lang="en-US" altLang="en-US" smtClean="0"/>
              <a:t>used </a:t>
            </a:r>
            <a:r>
              <a:rPr lang="en-US" altLang="en-US"/>
              <a:t>to undo changes made in </a:t>
            </a:r>
            <a:r>
              <a:rPr lang="en-US" altLang="en-US" smtClean="0"/>
              <a:t>error</a:t>
            </a:r>
          </a:p>
          <a:p>
            <a:pPr marL="895350" lvl="2" indent="-442913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1800" smtClean="0"/>
              <a:t>referential </a:t>
            </a:r>
            <a:r>
              <a:rPr lang="en-US" altLang="en-US" sz="1800"/>
              <a:t>Integrity (key integrity </a:t>
            </a:r>
            <a:r>
              <a:rPr lang="en-US" altLang="en-US" sz="1800" smtClean="0"/>
              <a:t>concerns)</a:t>
            </a:r>
          </a:p>
          <a:p>
            <a:pPr marL="895350" lvl="2" indent="-442913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en-US" sz="1800" smtClean="0"/>
              <a:t>two </a:t>
            </a:r>
            <a:r>
              <a:rPr lang="en-US" altLang="en-US" sz="1800"/>
              <a:t>phase locking process</a:t>
            </a:r>
          </a:p>
          <a:p>
            <a:pPr lvl="2">
              <a:lnSpc>
                <a:spcPct val="80000"/>
              </a:lnSpc>
            </a:pPr>
            <a:endParaRPr lang="en-US" altLang="en-US" sz="1800"/>
          </a:p>
          <a:p>
            <a:pPr>
              <a:lnSpc>
                <a:spcPct val="80000"/>
              </a:lnSpc>
            </a:pPr>
            <a:r>
              <a:rPr lang="en-US" altLang="en-US" smtClean="0"/>
              <a:t>Auditability. </a:t>
            </a:r>
            <a:r>
              <a:rPr lang="en-US" altLang="en-US"/>
              <a:t>Log read/write to database</a:t>
            </a:r>
          </a:p>
        </p:txBody>
      </p:sp>
    </p:spTree>
    <p:extLst>
      <p:ext uri="{BB962C8B-B14F-4D97-AF65-F5344CB8AC3E}">
        <p14:creationId xmlns:p14="http://schemas.microsoft.com/office/powerpoint/2010/main" val="40582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Requirements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Access Control (similar to OS)</a:t>
            </a:r>
          </a:p>
          <a:p>
            <a:pPr marL="808038" lvl="1">
              <a:buFont typeface="Wingdings" panose="05000000000000000000" pitchFamily="2" charset="2"/>
              <a:buChar char="Ø"/>
            </a:pPr>
            <a:r>
              <a:rPr lang="en-US" altLang="en-US" sz="2000"/>
              <a:t>logical separation by user access privileges</a:t>
            </a:r>
          </a:p>
          <a:p>
            <a:pPr marL="808038" lvl="1">
              <a:buFont typeface="Wingdings" panose="05000000000000000000" pitchFamily="2" charset="2"/>
              <a:buChar char="Ø"/>
            </a:pPr>
            <a:r>
              <a:rPr lang="en-US" altLang="en-US" sz="2000"/>
              <a:t>more complicated than OS due to complexity of DB (granularity/inference/aggregation)</a:t>
            </a:r>
          </a:p>
          <a:p>
            <a:r>
              <a:rPr lang="en-US" altLang="en-US"/>
              <a:t>User Authentication</a:t>
            </a:r>
          </a:p>
          <a:p>
            <a:pPr marL="808038" lvl="1">
              <a:buFont typeface="Wingdings" panose="05000000000000000000" pitchFamily="2" charset="2"/>
              <a:buChar char="Ø"/>
            </a:pPr>
            <a:r>
              <a:rPr lang="en-US" altLang="en-US" sz="2000"/>
              <a:t>may be separate from OS</a:t>
            </a:r>
          </a:p>
          <a:p>
            <a:pPr marL="808038" lvl="1">
              <a:buFont typeface="Wingdings" panose="05000000000000000000" pitchFamily="2" charset="2"/>
              <a:buChar char="Ø"/>
            </a:pPr>
            <a:r>
              <a:rPr lang="en-US" altLang="en-US" sz="2000"/>
              <a:t>can be rigorous</a:t>
            </a:r>
          </a:p>
          <a:p>
            <a:r>
              <a:rPr lang="en-US" altLang="en-US"/>
              <a:t>Availability</a:t>
            </a:r>
          </a:p>
          <a:p>
            <a:pPr marL="808038" lvl="1">
              <a:buFont typeface="Wingdings" panose="05000000000000000000" pitchFamily="2" charset="2"/>
              <a:buChar char="Ø"/>
            </a:pPr>
            <a:r>
              <a:rPr lang="en-US" altLang="en-US" sz="2000"/>
              <a:t>concurrent </a:t>
            </a:r>
            <a:r>
              <a:rPr lang="en-US" altLang="en-US" sz="2000" smtClean="0"/>
              <a:t>users: </a:t>
            </a:r>
            <a:r>
              <a:rPr lang="en-US" altLang="en-US" sz="1800" smtClean="0"/>
              <a:t>granularity </a:t>
            </a:r>
            <a:r>
              <a:rPr lang="en-US" altLang="en-US" sz="1800"/>
              <a:t>of </a:t>
            </a:r>
            <a:r>
              <a:rPr lang="en-US" altLang="en-US" sz="1800" smtClean="0"/>
              <a:t>locking</a:t>
            </a:r>
          </a:p>
          <a:p>
            <a:pPr marL="808038" lvl="1">
              <a:buFont typeface="Wingdings" panose="05000000000000000000" pitchFamily="2" charset="2"/>
              <a:buChar char="Ø"/>
            </a:pPr>
            <a:r>
              <a:rPr lang="en-US" altLang="en-US" sz="2000" smtClean="0"/>
              <a:t>reliability</a:t>
            </a:r>
            <a:endParaRPr lang="en-US" altLang="en-US" sz="2000"/>
          </a:p>
          <a:p>
            <a:pPr lvl="1"/>
            <a:endParaRPr lang="en-US" altLang="en-US" sz="2000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031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Contoh Aturan Otorisasi</a:t>
            </a:r>
          </a:p>
        </p:txBody>
      </p:sp>
      <p:graphicFrame>
        <p:nvGraphicFramePr>
          <p:cNvPr id="38977" name="Group 6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248112"/>
              </p:ext>
            </p:extLst>
          </p:nvPr>
        </p:nvGraphicFramePr>
        <p:xfrm>
          <a:off x="1981200" y="1600201"/>
          <a:ext cx="8229600" cy="2686051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1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Subjek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Objek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Tindakan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Kekangan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Bagian Pemasaran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Data Pelanggan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Menambah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Limit kredit &lt;= 5.000.000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Bagian Akuntansi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Data Pemesanan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Menghapus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Tak ada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4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Bagian Pemenuhan Pesanan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Data Pemesanan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Membaca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Mengubah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Menghapus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Tak ada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70217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Implementasi Aturan Otorisasi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Perintah SQL GRANT dipakai untuk menentukan otorisasi akses data</a:t>
            </a:r>
          </a:p>
          <a:p>
            <a:pPr eaLnBrk="1" hangingPunct="1">
              <a:defRPr/>
            </a:pPr>
            <a:r>
              <a:rPr lang="en-US" smtClean="0"/>
              <a:t>Perintah SQL REVOKE dipakai untuk mencabut otorisasi</a:t>
            </a:r>
          </a:p>
        </p:txBody>
      </p:sp>
    </p:spTree>
    <p:extLst>
      <p:ext uri="{BB962C8B-B14F-4D97-AF65-F5344CB8AC3E}">
        <p14:creationId xmlns:p14="http://schemas.microsoft.com/office/powerpoint/2010/main" val="805729838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Contoh Skenario Hak Akses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1524001" y="8440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3505200" y="1600200"/>
          <a:ext cx="462915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Picture" r:id="rId3" imgW="5602145" imgH="5519040" progId="Word.Picture.8">
                  <p:embed/>
                </p:oleObj>
              </mc:Choice>
              <mc:Fallback>
                <p:oleObj name="Picture" r:id="rId3" imgW="5602145" imgH="5519040" progId="Word.Picture.8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333" t="4868" r="7291" b="6216"/>
                      <a:stretch>
                        <a:fillRect/>
                      </a:stretch>
                    </p:blipFill>
                    <p:spPr bwMode="auto">
                      <a:xfrm>
                        <a:off x="3505200" y="1600200"/>
                        <a:ext cx="4629150" cy="480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3868106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Contoh Skenario Hak Akses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524001" y="8440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Contoh menciptakan user:</a:t>
            </a:r>
          </a:p>
          <a:p>
            <a:pPr marL="452438" lvl="1" indent="0" eaLnBrk="1" hangingPunct="1">
              <a:buNone/>
              <a:defRPr/>
            </a:pPr>
            <a:r>
              <a:rPr 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USER arif</a:t>
            </a:r>
          </a:p>
          <a:p>
            <a:pPr marL="452438" lvl="1" indent="0" eaLnBrk="1" hangingPunct="1">
              <a:buNone/>
              <a:defRPr/>
            </a:pPr>
            <a:r>
              <a:rPr 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IDENTIFIED BY '007arif';</a:t>
            </a:r>
          </a:p>
          <a:p>
            <a:pPr marL="4572" lvl="1" indent="0" eaLnBrk="1" hangingPunct="1">
              <a:buNone/>
              <a:defRPr/>
            </a:pPr>
            <a:endParaRPr lang="en-US" smtClean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smtClean="0"/>
              <a:t>Contoh memberikan hak akses ke arif:</a:t>
            </a:r>
          </a:p>
          <a:p>
            <a:pPr marL="808038" lvl="1" eaLnBrk="1" hangingPunct="1">
              <a:buFont typeface="Wingdings" panose="05000000000000000000" pitchFamily="2" charset="2"/>
              <a:buNone/>
              <a:defRPr/>
            </a:pPr>
            <a:r>
              <a:rPr 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ALL ON pegawai.* TO arif;</a:t>
            </a:r>
          </a:p>
          <a:p>
            <a:pPr eaLnBrk="1" hangingPunct="1">
              <a:defRPr/>
            </a:pPr>
            <a:endParaRPr lang="en-US" smtClean="0">
              <a:solidFill>
                <a:srgbClr val="CC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87714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Hak Akses pada MySQL</a:t>
            </a:r>
          </a:p>
        </p:txBody>
      </p:sp>
      <p:graphicFrame>
        <p:nvGraphicFramePr>
          <p:cNvPr id="62628" name="Group 16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554822"/>
              </p:ext>
            </p:extLst>
          </p:nvPr>
        </p:nvGraphicFramePr>
        <p:xfrm>
          <a:off x="952901" y="1600201"/>
          <a:ext cx="9923646" cy="4984306"/>
        </p:xfrm>
        <a:graphic>
          <a:graphicData uri="http://schemas.openxmlformats.org/drawingml/2006/table">
            <a:tbl>
              <a:tblPr/>
              <a:tblGrid>
                <a:gridCol w="1655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8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0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Hak akses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Keterangan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46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SELECT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Hak akses ini memungkinkan pemakai melakukan operasi SELECT.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Beberapa sistem menggunakan hak akses READ yang identik dengan hak akses SELECT.</a:t>
                      </a:r>
                      <a:endParaRPr kumimoji="0" lang="da-DK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INSERT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Hak akses ini memungkinkan pemakai melakukan operasi INSERT</a:t>
                      </a:r>
                      <a:endParaRPr kumimoji="0" lang="da-DK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31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UPDATE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Hak akses ini memungkinkan pemakai melakukan operasi UPDATE</a:t>
                      </a:r>
                      <a:endParaRPr kumimoji="0" lang="da-DK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6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DELETE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Hak akses ini memungkinkan pemakai melakukan operasi DELETE</a:t>
                      </a:r>
                      <a:endParaRPr kumimoji="0" lang="da-DK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6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INDEX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Hak akses ini memungkinkan pemakai menciptakan indeks dan menghapus indeks</a:t>
                      </a:r>
                      <a:endParaRPr kumimoji="0" lang="da-DK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31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DROP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Hak akses ini memungkinkan pemakai menghapus tabel</a:t>
                      </a:r>
                      <a:endParaRPr kumimoji="0" lang="da-DK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18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EXECUTE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Hak akses yang memungkinkan pemakai menjalankan ’stored procedure’ (prosedur tersimpan)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18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FILE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Hak akses yang memungkinkan pemakai menjalankan </a:t>
                      </a:r>
                      <a:r>
                        <a:rPr kumimoji="0" lang="da-D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SELECT ...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ea typeface="Times New Roman" pitchFamily="18" charset="0"/>
                          <a:cs typeface="Courier New" pitchFamily="49" charset="0"/>
                        </a:rPr>
                        <a:t>INTO OUTFILE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and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  <a:cs typeface="Times New Roman" pitchFamily="18" charset="0"/>
                        </a:rPr>
                        <a:t>LOAD DATA INFILE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418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ALTER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Hak akses yang memungkinkan pemakai melaksanakan pernyataan ALTER TABLE untuk mengubah tabel</a:t>
                      </a:r>
                      <a:endParaRPr kumimoji="0" lang="da-DK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6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LOCK TABLES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Hak akses yang memungkinkan pemakai mengunci tabel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61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Memberikan seluruh hak akses kecuali GRANT OPTION</a:t>
                      </a:r>
                      <a:endParaRPr kumimoji="0" lang="da-DK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0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GRANT OPTION</a:t>
                      </a:r>
                      <a:endParaRPr kumimoji="0" lang="en-US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Memungkinkan hak akses bisa diwariskan</a:t>
                      </a:r>
                      <a:endParaRPr kumimoji="0" lang="da-DK" sz="3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5661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Hak Akses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Memberikan hak akses SELECT saja:</a:t>
            </a:r>
          </a:p>
          <a:p>
            <a:pPr marL="895350" lvl="1" indent="-442913" defTabSz="808038" eaLnBrk="1" hangingPunct="1">
              <a:buFont typeface="Wingdings" panose="05000000000000000000" pitchFamily="2" charset="2"/>
              <a:buNone/>
              <a:defRPr/>
            </a:pPr>
            <a:r>
              <a:rPr lang="en-US" smtClean="0">
                <a:solidFill>
                  <a:schemeClr val="tx1"/>
                </a:solidFill>
              </a:rPr>
              <a:t>GRANT SELECT </a:t>
            </a:r>
          </a:p>
          <a:p>
            <a:pPr marL="895350" lvl="1" indent="-442913" defTabSz="808038" eaLnBrk="1" hangingPunct="1">
              <a:buFont typeface="Wingdings" panose="05000000000000000000" pitchFamily="2" charset="2"/>
              <a:buNone/>
              <a:defRPr/>
            </a:pPr>
            <a:r>
              <a:rPr lang="en-US" smtClean="0">
                <a:solidFill>
                  <a:schemeClr val="tx1"/>
                </a:solidFill>
              </a:rPr>
              <a:t>	ON pegawai.* TO novi;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smtClean="0">
              <a:solidFill>
                <a:srgbClr val="CC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9556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Overview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Security Overview</a:t>
            </a:r>
          </a:p>
          <a:p>
            <a:r>
              <a:rPr lang="en-ID" smtClean="0"/>
              <a:t>Security Requirements</a:t>
            </a:r>
          </a:p>
          <a:p>
            <a:r>
              <a:rPr lang="en-ID" smtClean="0"/>
              <a:t>Aturan Otorisasi</a:t>
            </a:r>
          </a:p>
          <a:p>
            <a:r>
              <a:rPr lang="en-ID" smtClean="0"/>
              <a:t>Encryption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411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/>
              <a:t>Membatasi Hak Akses pada </a:t>
            </a:r>
            <a:br>
              <a:rPr lang="en-US" sz="4000"/>
            </a:br>
            <a:r>
              <a:rPr lang="en-US" sz="4000"/>
              <a:t>Kolom Tertentu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SELECT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da-DK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pegawai.infoprib TO terra;</a:t>
            </a:r>
            <a:endParaRPr lang="da-DK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da-DK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SELECT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ON pegawai.bagian TO terra;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 SELECT (nip, kode_bag), UPDATE (nip, kode_bag)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da-DK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pegawai.pekerjaan TO terra;</a:t>
            </a:r>
          </a:p>
        </p:txBody>
      </p:sp>
    </p:spTree>
    <p:extLst>
      <p:ext uri="{BB962C8B-B14F-4D97-AF65-F5344CB8AC3E}">
        <p14:creationId xmlns:p14="http://schemas.microsoft.com/office/powerpoint/2010/main" val="3259847150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GRANT OPTION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524001" y="144887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331023"/>
              </p:ext>
            </p:extLst>
          </p:nvPr>
        </p:nvGraphicFramePr>
        <p:xfrm>
          <a:off x="2425567" y="1674796"/>
          <a:ext cx="6640648" cy="4510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Picture" r:id="rId3" imgW="5600880" imgH="5514480" progId="Word.Picture.8">
                  <p:embed/>
                </p:oleObj>
              </mc:Choice>
              <mc:Fallback>
                <p:oleObj name="Picture" r:id="rId3" imgW="5600880" imgH="5514480" progId="Word.Picture.8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1564" t="-1132" r="7291" b="23152"/>
                      <a:stretch>
                        <a:fillRect/>
                      </a:stretch>
                    </p:blipFill>
                    <p:spPr bwMode="auto">
                      <a:xfrm>
                        <a:off x="2425567" y="1674796"/>
                        <a:ext cx="6640648" cy="4510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5291146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6600" smtClean="0"/>
              <a:t>How about Encryption?</a:t>
            </a:r>
            <a:endParaRPr lang="en-ID" sz="6600"/>
          </a:p>
        </p:txBody>
      </p:sp>
    </p:spTree>
    <p:extLst>
      <p:ext uri="{BB962C8B-B14F-4D97-AF65-F5344CB8AC3E}">
        <p14:creationId xmlns:p14="http://schemas.microsoft.com/office/powerpoint/2010/main" val="12280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Before Deciding on Encryption</a:t>
            </a:r>
            <a:endParaRPr lang="en-US" altLang="en-US" sz="400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Know the data and the database</a:t>
            </a:r>
          </a:p>
          <a:p>
            <a:pPr marL="895350" lvl="1" indent="-442913" eaLnBrk="1" hangingPunct="1">
              <a:buFont typeface="Wingdings" panose="05000000000000000000" pitchFamily="2" charset="2"/>
              <a:buChar char="Ø"/>
            </a:pPr>
            <a:r>
              <a:rPr lang="en-GB" altLang="en-US"/>
              <a:t>What should be encrypted?</a:t>
            </a:r>
          </a:p>
          <a:p>
            <a:pPr marL="895350" lvl="1" indent="-442913" eaLnBrk="1" hangingPunct="1">
              <a:buFont typeface="Wingdings" panose="05000000000000000000" pitchFamily="2" charset="2"/>
              <a:buChar char="Ø"/>
            </a:pPr>
            <a:r>
              <a:rPr lang="en-GB" altLang="en-US"/>
              <a:t>Which encryption algorithms?</a:t>
            </a:r>
          </a:p>
          <a:p>
            <a:pPr marL="895350" lvl="1" indent="-442913" eaLnBrk="1" hangingPunct="1">
              <a:buFont typeface="Wingdings" panose="05000000000000000000" pitchFamily="2" charset="2"/>
              <a:buChar char="Ø"/>
            </a:pPr>
            <a:r>
              <a:rPr lang="en-GB" altLang="en-US"/>
              <a:t>DBMS or external encryption?</a:t>
            </a:r>
          </a:p>
          <a:p>
            <a:pPr marL="895350" lvl="1" indent="-442913" eaLnBrk="1" hangingPunct="1">
              <a:buFont typeface="Wingdings" panose="05000000000000000000" pitchFamily="2" charset="2"/>
              <a:buChar char="Ø"/>
            </a:pPr>
            <a:r>
              <a:rPr lang="en-GB" altLang="en-US"/>
              <a:t>What is the acceptable performance hit?</a:t>
            </a:r>
          </a:p>
          <a:p>
            <a:pPr marL="895350" lvl="1" indent="-442913" eaLnBrk="1" hangingPunct="1">
              <a:buFont typeface="Wingdings" panose="05000000000000000000" pitchFamily="2" charset="2"/>
              <a:buChar char="Ø"/>
            </a:pPr>
            <a:r>
              <a:rPr lang="en-GB" altLang="en-US"/>
              <a:t>Who are you protecting against?</a:t>
            </a:r>
          </a:p>
          <a:p>
            <a:pPr marL="895350" lvl="1" indent="-442913" eaLnBrk="1" hangingPunct="1">
              <a:buFont typeface="Wingdings" panose="05000000000000000000" pitchFamily="2" charset="2"/>
              <a:buChar char="Ø"/>
            </a:pPr>
            <a:r>
              <a:rPr lang="en-GB" altLang="en-US"/>
              <a:t>Is the benefit worth the cost?</a:t>
            </a:r>
          </a:p>
          <a:p>
            <a:pPr eaLnBrk="1" hangingPunct="1"/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57418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The Role of Encryption </a:t>
            </a:r>
            <a:endParaRPr lang="en-US" altLang="en-US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000"/>
              <a:t>Most database security techniques focus on controlling access – passwords, privileges, encrypting data as it travels</a:t>
            </a:r>
          </a:p>
          <a:p>
            <a:pPr eaLnBrk="1" hangingPunct="1">
              <a:lnSpc>
                <a:spcPct val="90000"/>
              </a:lnSpc>
            </a:pPr>
            <a:endParaRPr lang="en-GB" altLang="en-US" sz="2000"/>
          </a:p>
          <a:p>
            <a:pPr eaLnBrk="1" hangingPunct="1">
              <a:lnSpc>
                <a:spcPct val="90000"/>
              </a:lnSpc>
            </a:pPr>
            <a:r>
              <a:rPr lang="en-GB" altLang="en-US" sz="2000"/>
              <a:t>There is much less focus on protecting data at rest (data in storage)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600"/>
              <a:t>We are assuming here that access encryption has already been used – this lecture focuses on data in storage</a:t>
            </a:r>
          </a:p>
          <a:p>
            <a:pPr eaLnBrk="1" hangingPunct="1">
              <a:lnSpc>
                <a:spcPct val="90000"/>
              </a:lnSpc>
            </a:pPr>
            <a:endParaRPr lang="en-GB" altLang="en-US" sz="2000"/>
          </a:p>
          <a:p>
            <a:pPr eaLnBrk="1" hangingPunct="1">
              <a:lnSpc>
                <a:spcPct val="90000"/>
              </a:lnSpc>
            </a:pPr>
            <a:r>
              <a:rPr lang="en-GB" altLang="en-US" sz="2000"/>
              <a:t>Encryption is increasingly being used to protect data in storage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Which includes backups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And all the pen drives, portable hard drives, mobiles that get lost or stolen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/>
              <a:t>Encryption is often described as ‘the last line of defence’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99307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Whole </a:t>
            </a:r>
            <a:r>
              <a:rPr lang="en-GB" altLang="en-US"/>
              <a:t>Database Encryption</a:t>
            </a:r>
            <a:endParaRPr lang="en-US" alt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/>
              <a:t>The whole database is encrypted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This protects the data at rest but requires decryption for use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Whole DB encryption has traditionally been regarded as too expensive – SQL Server TDE, new with 2008, claims to reduce the performance hit but still acknowledges a cost  (1)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23750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040688" y="5084763"/>
            <a:ext cx="2133600" cy="971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222AC17-7DB8-4E33-976D-127E9118379A}" type="slidenum">
              <a:rPr lang="en-US" altLang="en-US">
                <a:latin typeface="Arial Black" panose="020B0A04020102020204" pitchFamily="34" charset="0"/>
              </a:rPr>
              <a:pPr eaLnBrk="1" hangingPunct="1"/>
              <a:t>26</a:t>
            </a:fld>
            <a:endParaRPr lang="en-US" altLang="en-US">
              <a:latin typeface="Arial Black" panose="020B0A04020102020204" pitchFamily="34" charset="0"/>
            </a:endParaRP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292775"/>
              </p:ext>
            </p:extLst>
          </p:nvPr>
        </p:nvGraphicFramePr>
        <p:xfrm>
          <a:off x="2916456" y="468966"/>
          <a:ext cx="5416334" cy="6128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Bitmap Image" r:id="rId3" imgW="4420217" imgH="5001323" progId="Paint.Picture">
                  <p:embed/>
                </p:oleObj>
              </mc:Choice>
              <mc:Fallback>
                <p:oleObj name="Bitmap Image" r:id="rId3" imgW="4420217" imgH="5001323" progId="Paint.Picture">
                  <p:embed/>
                  <p:pic>
                    <p:nvPicPr>
                      <p:cNvPr id="40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456" y="468966"/>
                        <a:ext cx="5416334" cy="6128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14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Partial </a:t>
            </a:r>
            <a:r>
              <a:rPr lang="en-GB" altLang="en-US"/>
              <a:t>Data Encryption</a:t>
            </a:r>
            <a:endParaRPr lang="en-US" alt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GB" altLang="en-US" sz="1800"/>
              <a:t>Partial encryption provides more granularity plus the data is not decrypted until it is used </a:t>
            </a:r>
          </a:p>
          <a:p>
            <a:pPr eaLnBrk="1" hangingPunct="1">
              <a:lnSpc>
                <a:spcPct val="80000"/>
              </a:lnSpc>
            </a:pPr>
            <a:endParaRPr lang="en-GB" altLang="en-US" sz="1800"/>
          </a:p>
          <a:p>
            <a:pPr eaLnBrk="1" hangingPunct="1">
              <a:lnSpc>
                <a:spcPct val="80000"/>
              </a:lnSpc>
            </a:pPr>
            <a:r>
              <a:rPr lang="en-GB" altLang="en-US" sz="1800"/>
              <a:t>Usually referring to column encryption although it can also be cell level or encryption of DB objects such as triggers</a:t>
            </a:r>
          </a:p>
          <a:p>
            <a:pPr eaLnBrk="1" hangingPunct="1">
              <a:lnSpc>
                <a:spcPct val="80000"/>
              </a:lnSpc>
            </a:pPr>
            <a:endParaRPr lang="en-GB" altLang="en-US" sz="1800"/>
          </a:p>
          <a:p>
            <a:pPr eaLnBrk="1" hangingPunct="1">
              <a:lnSpc>
                <a:spcPct val="80000"/>
              </a:lnSpc>
            </a:pPr>
            <a:r>
              <a:rPr lang="en-GB" altLang="en-US" sz="1800"/>
              <a:t>Rule of thumb – encrypting a single column is likely to produce a 5% performance hit, but this varies wildly</a:t>
            </a:r>
          </a:p>
          <a:p>
            <a:pPr eaLnBrk="1" hangingPunct="1">
              <a:lnSpc>
                <a:spcPct val="80000"/>
              </a:lnSpc>
            </a:pPr>
            <a:endParaRPr lang="en-GB" altLang="en-US" sz="1800"/>
          </a:p>
          <a:p>
            <a:pPr eaLnBrk="1" hangingPunct="1">
              <a:lnSpc>
                <a:spcPct val="80000"/>
              </a:lnSpc>
            </a:pPr>
            <a:r>
              <a:rPr lang="en-GB" altLang="en-US" sz="1800"/>
              <a:t>Traditional partial encryption can produce a massive performance hit as indexes are not recognised – but this depends on the DBMS</a:t>
            </a:r>
          </a:p>
          <a:p>
            <a:pPr eaLnBrk="1" hangingPunct="1">
              <a:lnSpc>
                <a:spcPct val="80000"/>
              </a:lnSpc>
            </a:pPr>
            <a:endParaRPr lang="en-GB" altLang="en-US" sz="1800"/>
          </a:p>
          <a:p>
            <a:pPr eaLnBrk="1" hangingPunct="1">
              <a:lnSpc>
                <a:spcPct val="80000"/>
              </a:lnSpc>
            </a:pPr>
            <a:r>
              <a:rPr lang="en-GB" altLang="en-US" sz="1800"/>
              <a:t>Highly configurable – can allocate different keys to different users 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en-US" sz="1800"/>
              <a:t>With the downside that this increases the key management problem</a:t>
            </a:r>
          </a:p>
          <a:p>
            <a:pPr eaLnBrk="1" hangingPunct="1">
              <a:lnSpc>
                <a:spcPct val="80000"/>
              </a:lnSpc>
            </a:pPr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337362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Partial Data Encryption</a:t>
            </a:r>
            <a:endParaRPr lang="en-US" altLang="en-US" smtClean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For SQL Server 2008, Microsoft suggest that with cell level encryption, basic query performance tends to be around 20% worse.</a:t>
            </a:r>
          </a:p>
          <a:p>
            <a:pPr eaLnBrk="1" hangingPunct="1">
              <a:lnSpc>
                <a:spcPct val="80000"/>
              </a:lnSpc>
            </a:pPr>
            <a:endParaRPr lang="en-US" altLang="en-US"/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Problem increases with scaling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“One sample application with 10,000 rows was four times worse with one column encrypted, and 20 times worse with nine columns encrypted. Because cell-level encryption is custom to each application, performance degradation will vary depending on application and workload specifics.” (1)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000"/>
          </a:p>
          <a:p>
            <a:pPr eaLnBrk="1" hangingPunct="1">
              <a:lnSpc>
                <a:spcPct val="80000"/>
              </a:lnSpc>
            </a:pPr>
            <a:r>
              <a:rPr lang="en-GB" altLang="en-US"/>
              <a:t>“Custom to each application” - this is an “it depends” area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868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773" y="457200"/>
            <a:ext cx="10212404" cy="1371600"/>
          </a:xfrm>
        </p:spPr>
        <p:txBody>
          <a:bodyPr/>
          <a:lstStyle/>
          <a:p>
            <a:pPr eaLnBrk="1" hangingPunct="1"/>
            <a:r>
              <a:rPr lang="en-GB" altLang="en-US" smtClean="0"/>
              <a:t>The Encryption Process</a:t>
            </a:r>
            <a:endParaRPr lang="en-US" altLang="en-US" smtClean="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575051" y="2565401"/>
            <a:ext cx="1285875" cy="776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GB" altLang="en-US"/>
              <a:t>Encrypt</a:t>
            </a:r>
            <a:endParaRPr lang="en-US" alt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840539" y="2590801"/>
            <a:ext cx="1355725" cy="750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GB" altLang="en-US"/>
              <a:t>Decrypt</a:t>
            </a:r>
            <a:endParaRPr lang="en-US" altLang="en-US"/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135189" y="2708275"/>
            <a:ext cx="11398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/>
              <a:t>Plaintext</a:t>
            </a:r>
            <a:endParaRPr lang="en-US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8328026" y="2636838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/>
              <a:t>Plaintext</a:t>
            </a:r>
            <a:endParaRPr lang="en-US" altLang="en-US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159376" y="2636838"/>
            <a:ext cx="1495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/>
              <a:t>Cyphertext</a:t>
            </a:r>
            <a:endParaRPr lang="en-US" alt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2135189" y="3155950"/>
            <a:ext cx="998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5057775" y="3076575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>
            <a:off x="8401051" y="3068638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5136" name="Text Box 13"/>
          <p:cNvSpPr txBox="1">
            <a:spLocks noChangeArrowheads="1"/>
          </p:cNvSpPr>
          <p:nvPr/>
        </p:nvSpPr>
        <p:spPr bwMode="auto">
          <a:xfrm>
            <a:off x="1992314" y="4005263"/>
            <a:ext cx="8135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503613" y="3429001"/>
            <a:ext cx="1223962" cy="720725"/>
            <a:chOff x="1247" y="2160"/>
            <a:chExt cx="771" cy="454"/>
          </a:xfrm>
        </p:grpSpPr>
        <p:graphicFrame>
          <p:nvGraphicFramePr>
            <p:cNvPr id="5124" name="Object 17"/>
            <p:cNvGraphicFramePr>
              <a:graphicFrameLocks noChangeAspect="1"/>
            </p:cNvGraphicFramePr>
            <p:nvPr/>
          </p:nvGraphicFramePr>
          <p:xfrm>
            <a:off x="1247" y="2160"/>
            <a:ext cx="426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6" name="Bitmap Image" r:id="rId3" imgW="1209524" imgH="1133633" progId="Paint.Picture">
                    <p:embed/>
                  </p:oleObj>
                </mc:Choice>
                <mc:Fallback>
                  <p:oleObj name="Bitmap Image" r:id="rId3" imgW="1209524" imgH="1133633" progId="Paint.Picture">
                    <p:embed/>
                    <p:pic>
                      <p:nvPicPr>
                        <p:cNvPr id="5124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160"/>
                          <a:ext cx="426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20"/>
            <p:cNvGraphicFramePr>
              <a:graphicFrameLocks noChangeAspect="1"/>
            </p:cNvGraphicFramePr>
            <p:nvPr/>
          </p:nvGraphicFramePr>
          <p:xfrm>
            <a:off x="1655" y="2205"/>
            <a:ext cx="36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7" name="Bitmap Image" r:id="rId5" imgW="323981" imgH="323981" progId="Paint.Picture">
                    <p:embed/>
                  </p:oleObj>
                </mc:Choice>
                <mc:Fallback>
                  <p:oleObj name="Bitmap Image" r:id="rId5" imgW="323981" imgH="323981" progId="Paint.Picture">
                    <p:embed/>
                    <p:pic>
                      <p:nvPicPr>
                        <p:cNvPr id="5125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205"/>
                          <a:ext cx="363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1" name="AutoShape 21"/>
            <p:cNvSpPr>
              <a:spLocks noChangeArrowheads="1"/>
            </p:cNvSpPr>
            <p:nvPr/>
          </p:nvSpPr>
          <p:spPr bwMode="auto">
            <a:xfrm>
              <a:off x="1247" y="2160"/>
              <a:ext cx="771" cy="45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endParaRPr lang="en-GB" alt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6888163" y="3429001"/>
            <a:ext cx="1223962" cy="720725"/>
            <a:chOff x="1247" y="2160"/>
            <a:chExt cx="771" cy="454"/>
          </a:xfrm>
        </p:grpSpPr>
        <p:graphicFrame>
          <p:nvGraphicFramePr>
            <p:cNvPr id="5122" name="Object 24"/>
            <p:cNvGraphicFramePr>
              <a:graphicFrameLocks noChangeAspect="1"/>
            </p:cNvGraphicFramePr>
            <p:nvPr/>
          </p:nvGraphicFramePr>
          <p:xfrm>
            <a:off x="1247" y="2160"/>
            <a:ext cx="426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8" name="Bitmap Image" r:id="rId7" imgW="1209524" imgH="1133633" progId="Paint.Picture">
                    <p:embed/>
                  </p:oleObj>
                </mc:Choice>
                <mc:Fallback>
                  <p:oleObj name="Bitmap Image" r:id="rId7" imgW="1209524" imgH="1133633" progId="Paint.Picture">
                    <p:embed/>
                    <p:pic>
                      <p:nvPicPr>
                        <p:cNvPr id="512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160"/>
                          <a:ext cx="426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" name="Object 25"/>
            <p:cNvGraphicFramePr>
              <a:graphicFrameLocks noChangeAspect="1"/>
            </p:cNvGraphicFramePr>
            <p:nvPr/>
          </p:nvGraphicFramePr>
          <p:xfrm>
            <a:off x="1655" y="2205"/>
            <a:ext cx="363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9" name="Bitmap Image" r:id="rId8" imgW="323981" imgH="323981" progId="Paint.Picture">
                    <p:embed/>
                  </p:oleObj>
                </mc:Choice>
                <mc:Fallback>
                  <p:oleObj name="Bitmap Image" r:id="rId8" imgW="323981" imgH="323981" progId="Paint.Picture">
                    <p:embed/>
                    <p:pic>
                      <p:nvPicPr>
                        <p:cNvPr id="512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205"/>
                          <a:ext cx="363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0" name="AutoShape 26"/>
            <p:cNvSpPr>
              <a:spLocks noChangeArrowheads="1"/>
            </p:cNvSpPr>
            <p:nvPr/>
          </p:nvSpPr>
          <p:spPr bwMode="auto">
            <a:xfrm>
              <a:off x="1247" y="2160"/>
              <a:ext cx="771" cy="454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endParaRPr lang="en-GB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7375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  <p:bldP spid="12293" grpId="0" animBg="1"/>
      <p:bldP spid="12294" grpId="0"/>
      <p:bldP spid="12295" grpId="0"/>
      <p:bldP spid="12295" grpId="1"/>
      <p:bldP spid="12296" grpId="0"/>
      <p:bldP spid="1229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023" y="320040"/>
            <a:ext cx="8373177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Security Overview</a:t>
            </a:r>
            <a:endParaRPr lang="en-US" dirty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933651" y="1713298"/>
            <a:ext cx="10289406" cy="406456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smtClean="0"/>
              <a:t>There are </a:t>
            </a:r>
            <a:r>
              <a:rPr lang="en-US" altLang="en-US" sz="2800" b="1" smtClean="0"/>
              <a:t>four key issues</a:t>
            </a:r>
            <a:r>
              <a:rPr lang="en-US" altLang="en-US" sz="2800" smtClean="0"/>
              <a:t> in the security of databases just as with all security systems</a:t>
            </a:r>
          </a:p>
          <a:p>
            <a:pPr marL="895350" lvl="1" indent="-442913" eaLnBrk="1" hangingPunct="1">
              <a:buFont typeface="+mj-lt"/>
              <a:buAutoNum type="arabicPeriod"/>
            </a:pPr>
            <a:r>
              <a:rPr lang="en-US" altLang="en-US" sz="2800" smtClean="0"/>
              <a:t>Availability</a:t>
            </a:r>
          </a:p>
          <a:p>
            <a:pPr marL="895350" lvl="1" indent="-442913" eaLnBrk="1" hangingPunct="1">
              <a:buFont typeface="+mj-lt"/>
              <a:buAutoNum type="arabicPeriod"/>
            </a:pPr>
            <a:r>
              <a:rPr lang="en-US" altLang="en-US" sz="2800" smtClean="0"/>
              <a:t>Authenticity</a:t>
            </a:r>
          </a:p>
          <a:p>
            <a:pPr marL="895350" lvl="1" indent="-442913" eaLnBrk="1" hangingPunct="1">
              <a:buFont typeface="+mj-lt"/>
              <a:buAutoNum type="arabicPeriod"/>
            </a:pPr>
            <a:r>
              <a:rPr lang="en-US" altLang="en-US" sz="2800" smtClean="0"/>
              <a:t>Integrity</a:t>
            </a:r>
          </a:p>
          <a:p>
            <a:pPr marL="895350" lvl="1" indent="-442913" eaLnBrk="1" hangingPunct="1">
              <a:buFont typeface="+mj-lt"/>
              <a:buAutoNum type="arabicPeriod"/>
            </a:pPr>
            <a:r>
              <a:rPr lang="en-US" altLang="en-US" sz="2800" smtClean="0"/>
              <a:t>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29818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Encryption </a:t>
            </a:r>
            <a:r>
              <a:rPr lang="en-GB" altLang="en-US"/>
              <a:t>Algorithms: Data Encryption Standard</a:t>
            </a: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800"/>
              <a:t>DES has a short (56 bit) key plus 8 bits used for parity checking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Very susceptible to brute force attacks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“</a:t>
            </a:r>
            <a:r>
              <a:rPr lang="en-US" altLang="en-US" sz="2800"/>
              <a:t>No sane security expert would consider using DES to protect data.” (2)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Now outdated – older versions of DBMS encryption routines used DES e.g. early versions of Oracle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378748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Encryption </a:t>
            </a:r>
            <a:r>
              <a:rPr lang="en-GB" altLang="en-US"/>
              <a:t>Algorithms: 3DES</a:t>
            </a:r>
            <a:endParaRPr lang="en-US" altLang="en-US"/>
          </a:p>
        </p:txBody>
      </p:sp>
      <p:graphicFrame>
        <p:nvGraphicFramePr>
          <p:cNvPr id="120845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5838825" y="3633788"/>
          <a:ext cx="4286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6" name="Bitmap Image" r:id="rId3" imgW="428798" imgH="523810" progId="Paint.Picture">
                  <p:embed/>
                </p:oleObj>
              </mc:Choice>
              <mc:Fallback>
                <p:oleObj name="Bitmap Image" r:id="rId3" imgW="428798" imgH="523810" progId="Paint.Picture">
                  <p:embed/>
                  <p:pic>
                    <p:nvPicPr>
                      <p:cNvPr id="1208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8825" y="3633788"/>
                        <a:ext cx="4286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328286" y="1799924"/>
            <a:ext cx="8681988" cy="4067476"/>
          </a:xfrm>
        </p:spPr>
        <p:txBody>
          <a:bodyPr/>
          <a:lstStyle/>
          <a:p>
            <a:pPr eaLnBrk="1" hangingPunct="1"/>
            <a:r>
              <a:rPr lang="en-GB" altLang="en-US"/>
              <a:t>The limitations of DES led to 3DES – uses the DES algorithm but employs a triple key approach</a:t>
            </a:r>
            <a:r>
              <a:rPr lang="en-GB" altLang="en-US" sz="280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 sz="2800"/>
          </a:p>
          <a:p>
            <a:pPr eaLnBrk="1" hangingPunct="1"/>
            <a:endParaRPr lang="en-US" altLang="en-US" sz="2800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4079876" y="2852738"/>
            <a:ext cx="2879725" cy="3603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/>
              <a:t>Plain Text</a:t>
            </a:r>
            <a:endParaRPr lang="en-US" alt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5591175" y="342900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4079876" y="5949951"/>
            <a:ext cx="28797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/>
              <a:t>Cipher Text</a:t>
            </a:r>
            <a:endParaRPr lang="en-US" altLang="en-US"/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4079875" y="3860801"/>
            <a:ext cx="2952750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GB" altLang="en-US"/>
          </a:p>
        </p:txBody>
      </p:sp>
      <p:graphicFrame>
        <p:nvGraphicFramePr>
          <p:cNvPr id="120847" name="Object 15"/>
          <p:cNvGraphicFramePr>
            <a:graphicFrameLocks noChangeAspect="1"/>
          </p:cNvGraphicFramePr>
          <p:nvPr/>
        </p:nvGraphicFramePr>
        <p:xfrm>
          <a:off x="5448301" y="3933826"/>
          <a:ext cx="2952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Bitmap Image" r:id="rId5" imgW="428798" imgH="523810" progId="Paint.Picture">
                  <p:embed/>
                </p:oleObj>
              </mc:Choice>
              <mc:Fallback>
                <p:oleObj name="Bitmap Image" r:id="rId5" imgW="428798" imgH="523810" progId="Paint.Picture">
                  <p:embed/>
                  <p:pic>
                    <p:nvPicPr>
                      <p:cNvPr id="12084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1" y="3933826"/>
                        <a:ext cx="2952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0849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5" y="4941888"/>
            <a:ext cx="3381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5519738" y="5516564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120853" name="Rectangle 21"/>
          <p:cNvSpPr>
            <a:spLocks noChangeArrowheads="1"/>
          </p:cNvSpPr>
          <p:nvPr/>
        </p:nvSpPr>
        <p:spPr bwMode="auto">
          <a:xfrm>
            <a:off x="3719514" y="2636839"/>
            <a:ext cx="3455987" cy="3887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GB" altLang="en-US"/>
          </a:p>
        </p:txBody>
      </p:sp>
      <p:sp>
        <p:nvSpPr>
          <p:cNvPr id="120854" name="Text Box 22"/>
          <p:cNvSpPr txBox="1">
            <a:spLocks noChangeArrowheads="1"/>
          </p:cNvSpPr>
          <p:nvPr/>
        </p:nvSpPr>
        <p:spPr bwMode="auto">
          <a:xfrm>
            <a:off x="7608889" y="3644900"/>
            <a:ext cx="22320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en-US" sz="2800"/>
              <a:t>Much more secure but slower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908333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/>
      <p:bldP spid="120839" grpId="0" animBg="1"/>
      <p:bldP spid="120838" grpId="0" animBg="1"/>
      <p:bldP spid="120853" grpId="0" animBg="1"/>
      <p:bldP spid="1208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Encryption </a:t>
            </a:r>
            <a:r>
              <a:rPr lang="en-GB" altLang="en-US"/>
              <a:t>Algorithms: AES</a:t>
            </a:r>
            <a:endParaRPr lang="en-US" alt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Key size 128,192 or 256 bits</a:t>
            </a:r>
          </a:p>
          <a:p>
            <a:pPr eaLnBrk="1" hangingPunct="1"/>
            <a:endParaRPr lang="en-GB" altLang="en-US" sz="2800"/>
          </a:p>
          <a:p>
            <a:pPr eaLnBrk="1" hangingPunct="1"/>
            <a:r>
              <a:rPr lang="en-GB" altLang="en-US" sz="2800"/>
              <a:t>Consists of a set of processing rounds – the number varies depending on the key size e.g. 14 rounds for 256 length keys</a:t>
            </a:r>
          </a:p>
          <a:p>
            <a:pPr eaLnBrk="1" hangingPunct="1"/>
            <a:endParaRPr lang="en-GB" altLang="en-US" sz="2800"/>
          </a:p>
          <a:p>
            <a:pPr eaLnBrk="1" hangingPunct="1"/>
            <a:r>
              <a:rPr lang="en-GB" altLang="en-US" sz="2800"/>
              <a:t> More secure 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1806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Encryption </a:t>
            </a:r>
            <a:r>
              <a:rPr lang="en-GB" altLang="en-US"/>
              <a:t>Algorithms:RC5</a:t>
            </a:r>
            <a:endParaRPr lang="en-US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800"/>
              <a:t>Symmetric (same key used for en/decryption) block cypher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Fast and flexible – the user can specify the number of rounds 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Allows for a variable length key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Supported in Oracle &amp; DB2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20087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Encryption in the DBMS</a:t>
            </a:r>
            <a:endParaRPr lang="en-US" altLang="en-US" smtClean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800"/>
              <a:t>Some of the initial problems with DBMS encryption are on the way to being solved</a:t>
            </a:r>
          </a:p>
          <a:p>
            <a:pPr marL="895350" lvl="1" indent="-442913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altLang="en-US"/>
              <a:t>Disk size was a major problem as ciphers may produce output in fixed block sizes, meaning that the input must be padded – requiring resizing of columns</a:t>
            </a:r>
          </a:p>
          <a:p>
            <a:pPr marL="895350" lvl="1" indent="-442913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altLang="en-US"/>
              <a:t>DBMS encryption was typically criticised for using outdated algorithms such as DES &amp; even 3DES</a:t>
            </a:r>
          </a:p>
          <a:p>
            <a:pPr marL="895350" lvl="1" indent="-442913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GB" altLang="en-US"/>
              <a:t>Sometimes compatibility issues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/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A plus with DBMS encryption is that there should be minimal change implications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417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References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/>
              <a:t>Slide “Administrasi Data dan </a:t>
            </a:r>
            <a:r>
              <a:rPr lang="en-ID" smtClean="0"/>
              <a:t>Database” oleh Tim Dosen Universitas Budi Luhur</a:t>
            </a:r>
          </a:p>
          <a:p>
            <a:r>
              <a:rPr lang="en-ID"/>
              <a:t>Slide “Database Security” oleh Amit Dandekar dan Hossein Saiedian, KU Electrical Engineering and Computer Science</a:t>
            </a:r>
          </a:p>
          <a:p>
            <a:r>
              <a:rPr lang="en-ID"/>
              <a:t>Slide “Database Security &amp; Encryption” oleh c.stanier@staffs.ac.uk</a:t>
            </a:r>
          </a:p>
          <a:p>
            <a:r>
              <a:rPr lang="en-ID"/>
              <a:t>Slide “Databases and data security” oleh Valerie </a:t>
            </a:r>
            <a:r>
              <a:rPr lang="en-ID" smtClean="0"/>
              <a:t>Buitron, Jaime Calahorrano, Derek Chow, Julia Marsh, dan Mark Zogbaum</a:t>
            </a:r>
          </a:p>
          <a:p>
            <a:r>
              <a:rPr lang="en-ID" smtClean="0"/>
              <a:t>Buku MySQL5: Dari Pemula Hingga Mahir</a:t>
            </a:r>
            <a:endParaRPr lang="en-ID"/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255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Thank you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smtClean="0"/>
              <a:t>Slide ini disusun oleh Dr. Achmad Solichin, S.Kom, M.T.I (</a:t>
            </a:r>
            <a:r>
              <a:rPr lang="en-ID" sz="2800" smtClean="0">
                <a:hlinkClick r:id="rId2"/>
              </a:rPr>
              <a:t>achmad.solichin@budiluhur.ac.id</a:t>
            </a:r>
            <a:r>
              <a:rPr lang="en-ID" sz="2800" smtClean="0"/>
              <a:t> | @achmatim) </a:t>
            </a:r>
            <a:br>
              <a:rPr lang="en-ID" sz="2800" smtClean="0"/>
            </a:br>
            <a:r>
              <a:rPr lang="en-ID" sz="2800" smtClean="0"/>
              <a:t>untuk matakuliah Manajemen Data / Manajemen Basis Data di Universitas Budi Luhur</a:t>
            </a:r>
            <a:endParaRPr lang="en-ID" sz="2800"/>
          </a:p>
        </p:txBody>
      </p:sp>
    </p:spTree>
    <p:extLst>
      <p:ext uri="{BB962C8B-B14F-4D97-AF65-F5344CB8AC3E}">
        <p14:creationId xmlns:p14="http://schemas.microsoft.com/office/powerpoint/2010/main" val="11506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33" y="1445201"/>
            <a:ext cx="10778545" cy="3425182"/>
          </a:xfrm>
        </p:spPr>
      </p:pic>
    </p:spTree>
    <p:extLst>
      <p:ext uri="{BB962C8B-B14F-4D97-AF65-F5344CB8AC3E}">
        <p14:creationId xmlns:p14="http://schemas.microsoft.com/office/powerpoint/2010/main" val="7552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272" y="320040"/>
            <a:ext cx="8430928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438" indent="-452438" eaLnBrk="1" hangingPunct="1">
              <a:buFont typeface="Wingdings" panose="05000000000000000000" pitchFamily="2" charset="2"/>
              <a:buChar char="q"/>
            </a:pPr>
            <a:r>
              <a:rPr lang="en-US" altLang="en-US" sz="2800" smtClean="0"/>
              <a:t>Data needs to be available at all necessary times</a:t>
            </a:r>
          </a:p>
          <a:p>
            <a:pPr marL="452438" indent="-452438" eaLnBrk="1" hangingPunct="1">
              <a:buFont typeface="Wingdings" panose="05000000000000000000" pitchFamily="2" charset="2"/>
              <a:buChar char="q"/>
            </a:pPr>
            <a:r>
              <a:rPr lang="en-US" altLang="en-US" sz="2800" smtClean="0"/>
              <a:t>Data needs to be available to only the appropriate users</a:t>
            </a:r>
          </a:p>
          <a:p>
            <a:pPr marL="452438" indent="-452438" eaLnBrk="1" hangingPunct="1">
              <a:buFont typeface="Wingdings" panose="05000000000000000000" pitchFamily="2" charset="2"/>
              <a:buChar char="q"/>
            </a:pPr>
            <a:r>
              <a:rPr lang="en-US" altLang="en-US" sz="2800" smtClean="0"/>
              <a:t>Need to be able to track who has access to and who has accessed what data</a:t>
            </a:r>
          </a:p>
        </p:txBody>
      </p:sp>
    </p:spTree>
    <p:extLst>
      <p:ext uri="{BB962C8B-B14F-4D97-AF65-F5344CB8AC3E}">
        <p14:creationId xmlns:p14="http://schemas.microsoft.com/office/powerpoint/2010/main" val="173520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320040"/>
            <a:ext cx="8543544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Authenticity</a:t>
            </a:r>
            <a:endParaRPr lang="en-US" dirty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676657" y="2011680"/>
            <a:ext cx="10633028" cy="3766185"/>
          </a:xfrm>
        </p:spPr>
        <p:txBody>
          <a:bodyPr>
            <a:normAutofit/>
          </a:bodyPr>
          <a:lstStyle/>
          <a:p>
            <a:pPr marL="452438" indent="-452438" eaLnBrk="1" hangingPunct="1">
              <a:buFont typeface="Wingdings" panose="05000000000000000000" pitchFamily="2" charset="2"/>
              <a:buChar char="q"/>
            </a:pPr>
            <a:r>
              <a:rPr lang="en-US" altLang="en-US" sz="2800" smtClean="0"/>
              <a:t>Need to ensure that the data has been edited by an authorized source</a:t>
            </a:r>
          </a:p>
          <a:p>
            <a:pPr marL="452438" indent="-452438" eaLnBrk="1" hangingPunct="1">
              <a:buFont typeface="Wingdings" panose="05000000000000000000" pitchFamily="2" charset="2"/>
              <a:buChar char="q"/>
            </a:pPr>
            <a:r>
              <a:rPr lang="en-US" altLang="en-US" sz="2800" smtClean="0"/>
              <a:t>Need to confirm that users accessing the system are who they say they are</a:t>
            </a:r>
          </a:p>
          <a:p>
            <a:pPr marL="452438" indent="-452438" eaLnBrk="1" hangingPunct="1">
              <a:buFont typeface="Wingdings" panose="05000000000000000000" pitchFamily="2" charset="2"/>
              <a:buChar char="q"/>
            </a:pPr>
            <a:r>
              <a:rPr lang="en-US" altLang="en-US" sz="2800" smtClean="0"/>
              <a:t>Need to verify that all report requests are from authorized users</a:t>
            </a:r>
          </a:p>
          <a:p>
            <a:pPr marL="452438" indent="-452438" eaLnBrk="1" hangingPunct="1">
              <a:buFont typeface="Wingdings" panose="05000000000000000000" pitchFamily="2" charset="2"/>
              <a:buChar char="q"/>
            </a:pPr>
            <a:r>
              <a:rPr lang="en-US" altLang="en-US" sz="2800" smtClean="0"/>
              <a:t>Need to verify that any outbound data is going to the expected receiver</a:t>
            </a:r>
          </a:p>
        </p:txBody>
      </p:sp>
    </p:spTree>
    <p:extLst>
      <p:ext uri="{BB962C8B-B14F-4D97-AF65-F5344CB8AC3E}">
        <p14:creationId xmlns:p14="http://schemas.microsoft.com/office/powerpoint/2010/main" val="236597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320040"/>
            <a:ext cx="8543544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438" indent="-452438" eaLnBrk="1" hangingPunct="1">
              <a:buFont typeface="Wingdings" panose="05000000000000000000" pitchFamily="2" charset="2"/>
              <a:buChar char="q"/>
            </a:pPr>
            <a:r>
              <a:rPr lang="en-US" altLang="en-US" sz="2800" smtClean="0"/>
              <a:t>Need to verify that any external data has the correct formatting and other metadata</a:t>
            </a:r>
          </a:p>
          <a:p>
            <a:pPr marL="452438" indent="-452438" eaLnBrk="1" hangingPunct="1">
              <a:buFont typeface="Wingdings" panose="05000000000000000000" pitchFamily="2" charset="2"/>
              <a:buChar char="q"/>
            </a:pPr>
            <a:r>
              <a:rPr lang="en-US" altLang="en-US" sz="2800" smtClean="0"/>
              <a:t>Need to verify that all input data is accurate and verifiable</a:t>
            </a:r>
          </a:p>
          <a:p>
            <a:pPr marL="452438" indent="-452438" eaLnBrk="1" hangingPunct="1">
              <a:buFont typeface="Wingdings" panose="05000000000000000000" pitchFamily="2" charset="2"/>
              <a:buChar char="q"/>
            </a:pPr>
            <a:r>
              <a:rPr lang="en-US" altLang="en-US" sz="2800" smtClean="0"/>
              <a:t>Need to ensure that data is following the correct work flow rules for your institution/corporation</a:t>
            </a:r>
          </a:p>
          <a:p>
            <a:pPr marL="452438" indent="-452438" eaLnBrk="1" hangingPunct="1">
              <a:buFont typeface="Wingdings" panose="05000000000000000000" pitchFamily="2" charset="2"/>
              <a:buChar char="q"/>
            </a:pPr>
            <a:r>
              <a:rPr lang="en-US" altLang="en-US" sz="2800" smtClean="0"/>
              <a:t>Need to be able to report on all data changes and who authored them to ensure compliance with corporate rules and privacy laws.</a:t>
            </a:r>
          </a:p>
        </p:txBody>
      </p:sp>
    </p:spTree>
    <p:extLst>
      <p:ext uri="{BB962C8B-B14F-4D97-AF65-F5344CB8AC3E}">
        <p14:creationId xmlns:p14="http://schemas.microsoft.com/office/powerpoint/2010/main" val="46426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320040"/>
            <a:ext cx="8543544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2438" indent="-452438" eaLnBrk="1" hangingPunct="1">
              <a:buFont typeface="Wingdings" panose="05000000000000000000" pitchFamily="2" charset="2"/>
              <a:buChar char="q"/>
            </a:pPr>
            <a:r>
              <a:rPr lang="en-US" altLang="en-US" sz="2800" smtClean="0"/>
              <a:t>Need to ensure that confidential data is only available to correct people</a:t>
            </a:r>
          </a:p>
          <a:p>
            <a:pPr marL="452438" indent="-452438" eaLnBrk="1" hangingPunct="1">
              <a:buFont typeface="Wingdings" panose="05000000000000000000" pitchFamily="2" charset="2"/>
              <a:buChar char="q"/>
            </a:pPr>
            <a:r>
              <a:rPr lang="en-US" altLang="en-US" sz="2800" smtClean="0"/>
              <a:t>Need to ensure that entire database is security from external and internal system breaches</a:t>
            </a:r>
          </a:p>
          <a:p>
            <a:pPr marL="452438" indent="-452438" eaLnBrk="1" hangingPunct="1">
              <a:buFont typeface="Wingdings" panose="05000000000000000000" pitchFamily="2" charset="2"/>
              <a:buChar char="q"/>
            </a:pPr>
            <a:r>
              <a:rPr lang="en-US" altLang="en-US" sz="2800" smtClean="0"/>
              <a:t>Need to provide for reporting on who has accessed what data and what they have done with it</a:t>
            </a:r>
          </a:p>
          <a:p>
            <a:pPr marL="452438" indent="-452438" eaLnBrk="1" hangingPunct="1">
              <a:buFont typeface="Wingdings" panose="05000000000000000000" pitchFamily="2" charset="2"/>
              <a:buChar char="q"/>
            </a:pPr>
            <a:r>
              <a:rPr lang="en-US" altLang="en-US" sz="2800" smtClean="0"/>
              <a:t>Mission critical and Legal sensitive data must be highly security at the potential risk of lost business and litigation</a:t>
            </a:r>
          </a:p>
        </p:txBody>
      </p:sp>
    </p:spTree>
    <p:extLst>
      <p:ext uri="{BB962C8B-B14F-4D97-AF65-F5344CB8AC3E}">
        <p14:creationId xmlns:p14="http://schemas.microsoft.com/office/powerpoint/2010/main" val="231708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smtClean="0"/>
              <a:t>Keeping your Data confidential</a:t>
            </a:r>
            <a:endParaRPr lang="en-US" dirty="0"/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Although the 4 pillars are of equal importance we are focusing on Confidentiality due to the prevalence of data loss in financial and personal areas</a:t>
            </a:r>
          </a:p>
          <a:p>
            <a:pPr eaLnBrk="1" hangingPunct="1"/>
            <a:r>
              <a:rPr lang="en-US" altLang="en-US" smtClean="0"/>
              <a:t>We are going to review solutions for</a:t>
            </a:r>
          </a:p>
          <a:p>
            <a:pPr marL="895350"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Internal data loss</a:t>
            </a:r>
          </a:p>
          <a:p>
            <a:pPr marL="895350"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External hacking</a:t>
            </a:r>
          </a:p>
          <a:p>
            <a:pPr marL="895350"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Securing data if hardware stolen</a:t>
            </a:r>
          </a:p>
          <a:p>
            <a:pPr marL="895350" lvl="1" eaLnBrk="1" hangingPunct="1">
              <a:buFont typeface="Wingdings" panose="05000000000000000000" pitchFamily="2" charset="2"/>
              <a:buChar char="§"/>
            </a:pPr>
            <a:r>
              <a:rPr lang="en-US" altLang="en-US" smtClean="0"/>
              <a:t>Unapproved Administrator Access</a:t>
            </a:r>
          </a:p>
        </p:txBody>
      </p:sp>
    </p:spTree>
    <p:extLst>
      <p:ext uri="{BB962C8B-B14F-4D97-AF65-F5344CB8AC3E}">
        <p14:creationId xmlns:p14="http://schemas.microsoft.com/office/powerpoint/2010/main" val="34469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3ACF124-275F-44F2-8DE0-0A75506982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2527</TotalTime>
  <Words>1493</Words>
  <Application>Microsoft Office PowerPoint</Application>
  <PresentationFormat>Widescreen</PresentationFormat>
  <Paragraphs>264</Paragraphs>
  <Slides>36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 Unicode MS</vt:lpstr>
      <vt:lpstr>Arial</vt:lpstr>
      <vt:lpstr>Arial Black</vt:lpstr>
      <vt:lpstr>Calibri</vt:lpstr>
      <vt:lpstr>Calibri Light</vt:lpstr>
      <vt:lpstr>Courier New</vt:lpstr>
      <vt:lpstr>Times New Roman</vt:lpstr>
      <vt:lpstr>Wingdings</vt:lpstr>
      <vt:lpstr>Metropolitan</vt:lpstr>
      <vt:lpstr>Picture</vt:lpstr>
      <vt:lpstr>Bitmap Image</vt:lpstr>
      <vt:lpstr>Keamanan Data dan Database</vt:lpstr>
      <vt:lpstr>Overview</vt:lpstr>
      <vt:lpstr>Security Overview</vt:lpstr>
      <vt:lpstr>PowerPoint Presentation</vt:lpstr>
      <vt:lpstr>Availability</vt:lpstr>
      <vt:lpstr>Authenticity</vt:lpstr>
      <vt:lpstr>Integrity</vt:lpstr>
      <vt:lpstr>Confidentiality</vt:lpstr>
      <vt:lpstr>Keeping your Data confidential</vt:lpstr>
      <vt:lpstr>Security Requirements</vt:lpstr>
      <vt:lpstr>Security Requirements</vt:lpstr>
      <vt:lpstr>Security Requirements</vt:lpstr>
      <vt:lpstr>Security Requirements</vt:lpstr>
      <vt:lpstr>Contoh Aturan Otorisasi</vt:lpstr>
      <vt:lpstr>Implementasi Aturan Otorisasi</vt:lpstr>
      <vt:lpstr>Contoh Skenario Hak Akses</vt:lpstr>
      <vt:lpstr>Contoh Skenario Hak Akses</vt:lpstr>
      <vt:lpstr>Hak Akses pada MySQL</vt:lpstr>
      <vt:lpstr>Hak Akses</vt:lpstr>
      <vt:lpstr>Membatasi Hak Akses pada  Kolom Tertentu</vt:lpstr>
      <vt:lpstr>GRANT OPTION</vt:lpstr>
      <vt:lpstr>How about Encryption?</vt:lpstr>
      <vt:lpstr>Before Deciding on Encryption</vt:lpstr>
      <vt:lpstr>The Role of Encryption </vt:lpstr>
      <vt:lpstr>Whole Database Encryption</vt:lpstr>
      <vt:lpstr>PowerPoint Presentation</vt:lpstr>
      <vt:lpstr>Partial Data Encryption</vt:lpstr>
      <vt:lpstr>Partial Data Encryption</vt:lpstr>
      <vt:lpstr>The Encryption Process</vt:lpstr>
      <vt:lpstr>Encryption Algorithms: Data Encryption Standard</vt:lpstr>
      <vt:lpstr>Encryption Algorithms: 3DES</vt:lpstr>
      <vt:lpstr>Encryption Algorithms: AES</vt:lpstr>
      <vt:lpstr>Encryption Algorithms:RC5</vt:lpstr>
      <vt:lpstr>Encryption in the DBMS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Keamanan Data dan Database</dc:title>
  <dc:creator>Achmad Solichin</dc:creator>
  <cp:lastModifiedBy>Achmad Solichin</cp:lastModifiedBy>
  <cp:revision>36</cp:revision>
  <dcterms:created xsi:type="dcterms:W3CDTF">2020-11-12T15:13:09Z</dcterms:created>
  <dcterms:modified xsi:type="dcterms:W3CDTF">2020-11-28T02:59:53Z</dcterms:modified>
</cp:coreProperties>
</file>