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2"/>
  </p:notesMasterIdLst>
  <p:sldIdLst>
    <p:sldId id="256" r:id="rId2"/>
    <p:sldId id="292" r:id="rId3"/>
    <p:sldId id="291" r:id="rId4"/>
    <p:sldId id="293" r:id="rId5"/>
    <p:sldId id="294" r:id="rId6"/>
    <p:sldId id="261" r:id="rId7"/>
    <p:sldId id="262" r:id="rId8"/>
    <p:sldId id="295" r:id="rId9"/>
    <p:sldId id="264" r:id="rId10"/>
    <p:sldId id="296" r:id="rId11"/>
    <p:sldId id="265" r:id="rId12"/>
    <p:sldId id="26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68" y="6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DA8B66-9BA3-46BF-8C09-B9B5061D0771}" type="datetimeFigureOut">
              <a:rPr lang="en-ID" smtClean="0"/>
              <a:t>04/12/2020</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D97FCA-D6B8-4D54-A4DC-CF94F22895F3}" type="slidenum">
              <a:rPr lang="en-ID" smtClean="0"/>
              <a:t>‹#›</a:t>
            </a:fld>
            <a:endParaRPr lang="en-ID"/>
          </a:p>
        </p:txBody>
      </p:sp>
    </p:spTree>
    <p:extLst>
      <p:ext uri="{BB962C8B-B14F-4D97-AF65-F5344CB8AC3E}">
        <p14:creationId xmlns:p14="http://schemas.microsoft.com/office/powerpoint/2010/main" val="2674140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a:t>
            </a:fld>
            <a:endParaRPr lang="en-US" dirty="0"/>
          </a:p>
        </p:txBody>
      </p:sp>
    </p:spTree>
    <p:extLst>
      <p:ext uri="{BB962C8B-B14F-4D97-AF65-F5344CB8AC3E}">
        <p14:creationId xmlns:p14="http://schemas.microsoft.com/office/powerpoint/2010/main" val="34323805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17269"/>
            <a:ext cx="12192000" cy="8128000"/>
          </a:xfrm>
          <a:prstGeom prst="rect">
            <a:avLst/>
          </a:prstGeom>
        </p:spPr>
      </p:pic>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lvl1pPr algn="l">
              <a:defRPr/>
            </a:lvl1pPr>
          </a:lstStyle>
          <a:p>
            <a:fld id="{35600B45-F3AF-4B73-8F4C-643105F46E6A}"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323F3-CC16-4FAA-B307-F2DCC4679423}" type="slidenum">
              <a:rPr lang="en-US" smtClean="0"/>
              <a:pPr/>
              <a:t>‹#›</a:t>
            </a:fld>
            <a:endParaRPr lang="en-US"/>
          </a:p>
        </p:txBody>
      </p:sp>
      <p:sp>
        <p:nvSpPr>
          <p:cNvPr id="12" name="Rectangle 11"/>
          <p:cNvSpPr/>
          <p:nvPr userDrawn="1"/>
        </p:nvSpPr>
        <p:spPr>
          <a:xfrm>
            <a:off x="-1" y="4527377"/>
            <a:ext cx="12192000" cy="2285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Tree>
    <p:extLst>
      <p:ext uri="{BB962C8B-B14F-4D97-AF65-F5344CB8AC3E}">
        <p14:creationId xmlns:p14="http://schemas.microsoft.com/office/powerpoint/2010/main" val="298287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600B45-F3AF-4B73-8F4C-643105F46E6A}"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323F3-CC16-4FAA-B307-F2DCC4679423}" type="slidenum">
              <a:rPr lang="en-US" smtClean="0"/>
              <a:pPr/>
              <a:t>‹#›</a:t>
            </a:fld>
            <a:endParaRPr lang="en-US"/>
          </a:p>
        </p:txBody>
      </p:sp>
    </p:spTree>
    <p:extLst>
      <p:ext uri="{BB962C8B-B14F-4D97-AF65-F5344CB8AC3E}">
        <p14:creationId xmlns:p14="http://schemas.microsoft.com/office/powerpoint/2010/main" val="2022486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600B45-F3AF-4B73-8F4C-643105F46E6A}"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323F3-CC16-4FAA-B307-F2DCC4679423}"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9417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600B45-F3AF-4B73-8F4C-643105F46E6A}"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323F3-CC16-4FAA-B307-F2DCC4679423}" type="slidenum">
              <a:rPr lang="en-US" smtClean="0"/>
              <a:pPr/>
              <a:t>‹#›</a:t>
            </a:fld>
            <a:endParaRPr lang="en-US"/>
          </a:p>
        </p:txBody>
      </p:sp>
    </p:spTree>
    <p:extLst>
      <p:ext uri="{BB962C8B-B14F-4D97-AF65-F5344CB8AC3E}">
        <p14:creationId xmlns:p14="http://schemas.microsoft.com/office/powerpoint/2010/main" val="2423826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600B45-F3AF-4B73-8F4C-643105F46E6A}"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323F3-CC16-4FAA-B307-F2DCC4679423}"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784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600B45-F3AF-4B73-8F4C-643105F46E6A}" type="datetimeFigureOut">
              <a:rPr lang="en-US" smtClean="0"/>
              <a:pPr/>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7323F3-CC16-4FAA-B307-F2DCC4679423}" type="slidenum">
              <a:rPr lang="en-US" smtClean="0"/>
              <a:pPr/>
              <a:t>‹#›</a:t>
            </a:fld>
            <a:endParaRPr lang="en-US"/>
          </a:p>
        </p:txBody>
      </p:sp>
    </p:spTree>
    <p:extLst>
      <p:ext uri="{BB962C8B-B14F-4D97-AF65-F5344CB8AC3E}">
        <p14:creationId xmlns:p14="http://schemas.microsoft.com/office/powerpoint/2010/main" val="4120458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600B45-F3AF-4B73-8F4C-643105F46E6A}" type="datetimeFigureOut">
              <a:rPr lang="en-US" smtClean="0"/>
              <a:pPr/>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7323F3-CC16-4FAA-B307-F2DCC4679423}" type="slidenum">
              <a:rPr lang="en-US" smtClean="0"/>
              <a:pPr/>
              <a:t>‹#›</a:t>
            </a:fld>
            <a:endParaRPr lang="en-US"/>
          </a:p>
        </p:txBody>
      </p:sp>
    </p:spTree>
    <p:extLst>
      <p:ext uri="{BB962C8B-B14F-4D97-AF65-F5344CB8AC3E}">
        <p14:creationId xmlns:p14="http://schemas.microsoft.com/office/powerpoint/2010/main" val="216235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600B45-F3AF-4B73-8F4C-643105F46E6A}" type="datetimeFigureOut">
              <a:rPr lang="en-US" smtClean="0"/>
              <a:pPr/>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7323F3-CC16-4FAA-B307-F2DCC4679423}" type="slidenum">
              <a:rPr lang="en-US" smtClean="0"/>
              <a:pPr/>
              <a:t>‹#›</a:t>
            </a:fld>
            <a:endParaRPr lang="en-US"/>
          </a:p>
        </p:txBody>
      </p:sp>
    </p:spTree>
    <p:extLst>
      <p:ext uri="{BB962C8B-B14F-4D97-AF65-F5344CB8AC3E}">
        <p14:creationId xmlns:p14="http://schemas.microsoft.com/office/powerpoint/2010/main" val="4266000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600B45-F3AF-4B73-8F4C-643105F46E6A}" type="datetimeFigureOut">
              <a:rPr lang="en-US" smtClean="0"/>
              <a:pPr/>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7323F3-CC16-4FAA-B307-F2DCC4679423}" type="slidenum">
              <a:rPr lang="en-US" smtClean="0"/>
              <a:pPr/>
              <a:t>‹#›</a:t>
            </a:fld>
            <a:endParaRPr lang="en-US"/>
          </a:p>
        </p:txBody>
      </p:sp>
    </p:spTree>
    <p:extLst>
      <p:ext uri="{BB962C8B-B14F-4D97-AF65-F5344CB8AC3E}">
        <p14:creationId xmlns:p14="http://schemas.microsoft.com/office/powerpoint/2010/main" val="425000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600B45-F3AF-4B73-8F4C-643105F46E6A}" type="datetimeFigureOut">
              <a:rPr lang="en-US" smtClean="0"/>
              <a:pPr/>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7323F3-CC16-4FAA-B307-F2DCC4679423}" type="slidenum">
              <a:rPr lang="en-US" smtClean="0"/>
              <a:pPr/>
              <a:t>‹#›</a:t>
            </a:fld>
            <a:endParaRPr lang="en-US"/>
          </a:p>
        </p:txBody>
      </p:sp>
    </p:spTree>
    <p:extLst>
      <p:ext uri="{BB962C8B-B14F-4D97-AF65-F5344CB8AC3E}">
        <p14:creationId xmlns:p14="http://schemas.microsoft.com/office/powerpoint/2010/main" val="1472730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600B45-F3AF-4B73-8F4C-643105F46E6A}" type="datetimeFigureOut">
              <a:rPr lang="en-US" smtClean="0"/>
              <a:pPr/>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7323F3-CC16-4FAA-B307-F2DCC4679423}"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528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5600B45-F3AF-4B73-8F4C-643105F46E6A}" type="datetimeFigureOut">
              <a:rPr lang="en-US" smtClean="0"/>
              <a:pPr/>
              <a:t>12/4/2020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27323F3-CC16-4FAA-B307-F2DCC4679423}"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4825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tutorialspoint.com/dbms/dbms_transaction.htm" TargetMode="External"/><Relationship Id="rId2" Type="http://schemas.openxmlformats.org/officeDocument/2006/relationships/hyperlink" Target="https://learn.fmi.uni-sofia.bg/pluginfile.php/102234/mod_resource/content/1/9.%20Database-Transactions-Concepts.ppt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960137"/>
            <a:ext cx="8328248" cy="1463040"/>
          </a:xfrm>
        </p:spPr>
        <p:txBody>
          <a:bodyPr>
            <a:noAutofit/>
          </a:bodyPr>
          <a:lstStyle/>
          <a:p>
            <a:r>
              <a:rPr lang="en-US" sz="6800" b="1" err="1"/>
              <a:t>Manajemen</a:t>
            </a:r>
            <a:r>
              <a:rPr lang="en-US" sz="6800" b="1"/>
              <a:t> Transaksi</a:t>
            </a:r>
            <a:endParaRPr lang="en-US" sz="6800" b="1" dirty="0"/>
          </a:p>
        </p:txBody>
      </p:sp>
      <p:sp>
        <p:nvSpPr>
          <p:cNvPr id="4" name="Subtitle 3"/>
          <p:cNvSpPr>
            <a:spLocks noGrp="1"/>
          </p:cNvSpPr>
          <p:nvPr>
            <p:ph type="subTitle" idx="1"/>
          </p:nvPr>
        </p:nvSpPr>
        <p:spPr/>
        <p:txBody>
          <a:bodyPr>
            <a:noAutofit/>
          </a:bodyPr>
          <a:lstStyle/>
          <a:p>
            <a:r>
              <a:rPr lang="en-ID" sz="2400"/>
              <a:t>Data Management /</a:t>
            </a:r>
          </a:p>
          <a:p>
            <a:r>
              <a:rPr lang="en-ID" sz="2400"/>
              <a:t>Database Management</a:t>
            </a:r>
          </a:p>
          <a:p>
            <a:r>
              <a:rPr lang="en-ID" sz="2400"/>
              <a:t>Universitas </a:t>
            </a:r>
            <a:r>
              <a:rPr lang="en-ID" sz="2400"/>
              <a:t>Budi </a:t>
            </a:r>
            <a:r>
              <a:rPr lang="en-ID" sz="2400" smtClean="0"/>
              <a:t>Luhur</a:t>
            </a:r>
            <a:endParaRPr lang="en-ID" sz="2400"/>
          </a:p>
        </p:txBody>
      </p:sp>
      <p:sp>
        <p:nvSpPr>
          <p:cNvPr id="3" name="Rectangle 2"/>
          <p:cNvSpPr/>
          <p:nvPr/>
        </p:nvSpPr>
        <p:spPr>
          <a:xfrm>
            <a:off x="2732227" y="5949280"/>
            <a:ext cx="5524013" cy="584775"/>
          </a:xfrm>
          <a:prstGeom prst="rect">
            <a:avLst/>
          </a:prstGeom>
        </p:spPr>
        <p:txBody>
          <a:bodyPr wrap="none">
            <a:spAutoFit/>
          </a:bodyPr>
          <a:lstStyle/>
          <a:p>
            <a:pPr algn="r"/>
            <a:r>
              <a:rPr lang="en-ID" sz="3200">
                <a:solidFill>
                  <a:schemeClr val="bg1"/>
                </a:solidFill>
              </a:rPr>
              <a:t>Dr. </a:t>
            </a:r>
            <a:r>
              <a:rPr lang="en-ID" sz="3200">
                <a:solidFill>
                  <a:schemeClr val="bg1"/>
                </a:solidFill>
              </a:rPr>
              <a:t>Achmad </a:t>
            </a:r>
            <a:r>
              <a:rPr lang="en-ID" sz="3200" smtClean="0">
                <a:solidFill>
                  <a:schemeClr val="bg1"/>
                </a:solidFill>
              </a:rPr>
              <a:t>Solichin, S.Kom, M.T.I</a:t>
            </a:r>
            <a:endParaRPr lang="en-ID" sz="3200">
              <a:solidFill>
                <a:schemeClr val="bg1"/>
              </a:solidFill>
            </a:endParaRPr>
          </a:p>
        </p:txBody>
      </p:sp>
    </p:spTree>
  </p:cSld>
  <p:clrMapOvr>
    <a:masterClrMapping/>
  </p:clrMapOvr>
  <p:transition>
    <p:wheel spokes="8"/>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KONTROL KONKURENSI</a:t>
            </a:r>
            <a:endParaRPr lang="en-ID"/>
          </a:p>
        </p:txBody>
      </p:sp>
      <p:sp>
        <p:nvSpPr>
          <p:cNvPr id="3" name="Content Placeholder 2"/>
          <p:cNvSpPr>
            <a:spLocks noGrp="1"/>
          </p:cNvSpPr>
          <p:nvPr>
            <p:ph idx="1"/>
          </p:nvPr>
        </p:nvSpPr>
        <p:spPr>
          <a:xfrm>
            <a:off x="1024128" y="2286000"/>
            <a:ext cx="10112432" cy="4023360"/>
          </a:xfrm>
        </p:spPr>
        <p:txBody>
          <a:bodyPr>
            <a:normAutofit/>
          </a:bodyPr>
          <a:lstStyle/>
          <a:p>
            <a:pPr marL="357188" indent="-357188" algn="just">
              <a:buFont typeface="Wingdings" panose="05000000000000000000" pitchFamily="2" charset="2"/>
              <a:buChar char="q"/>
            </a:pPr>
            <a:r>
              <a:rPr lang="en-US" altLang="en-US" sz="2400"/>
              <a:t>Merupakan </a:t>
            </a:r>
            <a:r>
              <a:rPr lang="en-US" altLang="en-US" sz="2400"/>
              <a:t>proses pengaturan operasi yang simultan pada database tanpa menyebabkan saling mempengaruhi antara satu dengan yang lain. </a:t>
            </a:r>
          </a:p>
          <a:p>
            <a:pPr marL="357188" indent="-357188" algn="just">
              <a:buFont typeface="Wingdings" panose="05000000000000000000" pitchFamily="2" charset="2"/>
              <a:buChar char="q"/>
            </a:pPr>
            <a:r>
              <a:rPr lang="en-US" altLang="en-US" sz="2400"/>
              <a:t>Akses konkuren tidak akan bermasalah jika user hanya melakukan pembacaan data saja, gangguan akan terjadi jika dua atau lebih user mengakses database secara simultan dan sedikitnya melakukan satu perubahan (</a:t>
            </a:r>
            <a:r>
              <a:rPr lang="en-US" altLang="en-US" sz="2400" i="1"/>
              <a:t>update</a:t>
            </a:r>
            <a:r>
              <a:rPr lang="en-US" altLang="en-US" sz="2400"/>
              <a:t>), maka dapat menyebabkan ketidak-konsistenan (</a:t>
            </a:r>
            <a:r>
              <a:rPr lang="en-US" altLang="en-US" sz="2400" i="1"/>
              <a:t>inconsistencies</a:t>
            </a:r>
            <a:r>
              <a:rPr lang="en-US" altLang="en-US" sz="2400"/>
              <a:t>).</a:t>
            </a:r>
            <a:endParaRPr lang="en-US" altLang="en-US" sz="2400"/>
          </a:p>
        </p:txBody>
      </p:sp>
    </p:spTree>
    <p:extLst>
      <p:ext uri="{BB962C8B-B14F-4D97-AF65-F5344CB8AC3E}">
        <p14:creationId xmlns:p14="http://schemas.microsoft.com/office/powerpoint/2010/main" val="21167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Kontrol konkurensi</a:t>
            </a:r>
            <a:endParaRPr lang="en-US"/>
          </a:p>
        </p:txBody>
      </p:sp>
      <p:sp>
        <p:nvSpPr>
          <p:cNvPr id="3" name="Content Placeholder 2"/>
          <p:cNvSpPr>
            <a:spLocks noGrp="1"/>
          </p:cNvSpPr>
          <p:nvPr>
            <p:ph idx="1"/>
          </p:nvPr>
        </p:nvSpPr>
        <p:spPr/>
        <p:txBody>
          <a:bodyPr>
            <a:normAutofit/>
          </a:bodyPr>
          <a:lstStyle/>
          <a:p>
            <a:pPr algn="just"/>
            <a:r>
              <a:rPr lang="en-US" sz="2400" dirty="0" err="1"/>
              <a:t>Ketika</a:t>
            </a:r>
            <a:r>
              <a:rPr lang="en-US" sz="2400" dirty="0"/>
              <a:t> multiple user </a:t>
            </a:r>
            <a:r>
              <a:rPr lang="en-US" sz="2400" dirty="0" err="1"/>
              <a:t>mengakses</a:t>
            </a:r>
            <a:r>
              <a:rPr lang="en-US" sz="2400" dirty="0"/>
              <a:t> multiple </a:t>
            </a:r>
            <a:r>
              <a:rPr lang="en-US" sz="2400" dirty="0" err="1"/>
              <a:t>objek</a:t>
            </a:r>
            <a:r>
              <a:rPr lang="en-US" sz="2400" dirty="0"/>
              <a:t> basis data yang </a:t>
            </a:r>
            <a:r>
              <a:rPr lang="en-US" sz="2400" dirty="0" err="1"/>
              <a:t>berada</a:t>
            </a:r>
            <a:r>
              <a:rPr lang="en-US" sz="2400" dirty="0"/>
              <a:t> </a:t>
            </a:r>
            <a:r>
              <a:rPr lang="en-US" sz="2400" dirty="0" err="1"/>
              <a:t>pada</a:t>
            </a:r>
            <a:r>
              <a:rPr lang="en-US" sz="2400" dirty="0"/>
              <a:t> multiple site </a:t>
            </a:r>
            <a:r>
              <a:rPr lang="en-US" sz="2400" dirty="0" err="1"/>
              <a:t>di</a:t>
            </a:r>
            <a:r>
              <a:rPr lang="en-US" sz="2400" dirty="0"/>
              <a:t> </a:t>
            </a:r>
            <a:r>
              <a:rPr lang="en-US" sz="2400" dirty="0" err="1"/>
              <a:t>sistem</a:t>
            </a:r>
            <a:r>
              <a:rPr lang="en-US" sz="2400" dirty="0"/>
              <a:t> basis data </a:t>
            </a:r>
            <a:r>
              <a:rPr lang="en-US" sz="2400" dirty="0" err="1"/>
              <a:t>terdistribusi</a:t>
            </a:r>
            <a:r>
              <a:rPr lang="en-US" sz="2400" dirty="0"/>
              <a:t>, </a:t>
            </a:r>
            <a:r>
              <a:rPr lang="en-US" sz="2400" dirty="0" err="1"/>
              <a:t>maka</a:t>
            </a:r>
            <a:r>
              <a:rPr lang="en-US" sz="2400" dirty="0"/>
              <a:t> </a:t>
            </a:r>
            <a:r>
              <a:rPr lang="en-US" sz="2400" dirty="0" err="1"/>
              <a:t>permasalahan</a:t>
            </a:r>
            <a:r>
              <a:rPr lang="en-US" sz="2400" dirty="0"/>
              <a:t> </a:t>
            </a:r>
            <a:r>
              <a:rPr lang="en-US" sz="2400" dirty="0" err="1"/>
              <a:t>kontrol</a:t>
            </a:r>
            <a:r>
              <a:rPr lang="en-US" sz="2400" dirty="0"/>
              <a:t> </a:t>
            </a:r>
            <a:r>
              <a:rPr lang="en-US" sz="2400" dirty="0" err="1"/>
              <a:t>konkurensi</a:t>
            </a:r>
            <a:r>
              <a:rPr lang="en-US" sz="2400" dirty="0"/>
              <a:t> </a:t>
            </a:r>
            <a:r>
              <a:rPr lang="en-US" sz="2400" dirty="0" err="1"/>
              <a:t>akan</a:t>
            </a:r>
            <a:r>
              <a:rPr lang="en-US" sz="2400" dirty="0"/>
              <a:t> </a:t>
            </a:r>
            <a:r>
              <a:rPr lang="en-US" sz="2400" dirty="0" err="1"/>
              <a:t>terjadi</a:t>
            </a:r>
            <a:r>
              <a:rPr lang="en-US" sz="2400" dirty="0"/>
              <a:t>.</a:t>
            </a:r>
          </a:p>
          <a:p>
            <a:pPr algn="just"/>
            <a:r>
              <a:rPr lang="en-US" sz="2400" dirty="0" err="1"/>
              <a:t>Konflik</a:t>
            </a:r>
            <a:r>
              <a:rPr lang="en-US" sz="2400" dirty="0"/>
              <a:t> </a:t>
            </a:r>
            <a:r>
              <a:rPr lang="en-US" sz="2400" dirty="0" err="1"/>
              <a:t>terjadi</a:t>
            </a:r>
            <a:r>
              <a:rPr lang="en-US" sz="2400" dirty="0"/>
              <a:t> </a:t>
            </a:r>
            <a:r>
              <a:rPr lang="en-US" sz="2400" dirty="0" err="1"/>
              <a:t>apabila</a:t>
            </a:r>
            <a:r>
              <a:rPr lang="en-US" sz="2400" dirty="0"/>
              <a:t> </a:t>
            </a:r>
            <a:r>
              <a:rPr lang="en-US" sz="2400" dirty="0" err="1"/>
              <a:t>sekumpulan</a:t>
            </a:r>
            <a:r>
              <a:rPr lang="en-US" sz="2400" dirty="0"/>
              <a:t> read </a:t>
            </a:r>
            <a:r>
              <a:rPr lang="en-US" sz="2400" dirty="0" err="1"/>
              <a:t>dari</a:t>
            </a:r>
            <a:r>
              <a:rPr lang="en-US" sz="2400" dirty="0"/>
              <a:t> </a:t>
            </a:r>
            <a:r>
              <a:rPr lang="en-US" sz="2400" dirty="0" err="1"/>
              <a:t>satu</a:t>
            </a:r>
            <a:r>
              <a:rPr lang="en-US" sz="2400" dirty="0"/>
              <a:t> </a:t>
            </a:r>
            <a:r>
              <a:rPr lang="en-US" sz="2400" dirty="0" err="1"/>
              <a:t>transaksi</a:t>
            </a:r>
            <a:r>
              <a:rPr lang="en-US" sz="2400" dirty="0"/>
              <a:t> </a:t>
            </a:r>
            <a:r>
              <a:rPr lang="en-US" sz="2400" dirty="0" err="1"/>
              <a:t>berpotongan</a:t>
            </a:r>
            <a:r>
              <a:rPr lang="en-US" sz="2400" dirty="0"/>
              <a:t> </a:t>
            </a:r>
            <a:r>
              <a:rPr lang="en-US" sz="2400" dirty="0" err="1"/>
              <a:t>dengan</a:t>
            </a:r>
            <a:r>
              <a:rPr lang="en-US" sz="2400" dirty="0"/>
              <a:t> </a:t>
            </a:r>
            <a:r>
              <a:rPr lang="en-US" sz="2400" dirty="0" err="1"/>
              <a:t>sekumpulan</a:t>
            </a:r>
            <a:r>
              <a:rPr lang="en-US" sz="2400" dirty="0"/>
              <a:t> read </a:t>
            </a:r>
            <a:r>
              <a:rPr lang="en-US" sz="2400" dirty="0" err="1"/>
              <a:t>dari</a:t>
            </a:r>
            <a:r>
              <a:rPr lang="en-US" sz="2400" dirty="0"/>
              <a:t> </a:t>
            </a:r>
            <a:r>
              <a:rPr lang="en-US" sz="2400" dirty="0" err="1"/>
              <a:t>transaksi</a:t>
            </a:r>
            <a:r>
              <a:rPr lang="en-US" sz="2400" dirty="0"/>
              <a:t> </a:t>
            </a:r>
            <a:r>
              <a:rPr lang="en-US" sz="2400" dirty="0" err="1"/>
              <a:t>lainnya</a:t>
            </a:r>
            <a:r>
              <a:rPr lang="en-US" sz="2400" dirty="0"/>
              <a:t>, </a:t>
            </a:r>
            <a:r>
              <a:rPr lang="en-US" sz="2400" dirty="0" err="1"/>
              <a:t>dan</a:t>
            </a:r>
            <a:r>
              <a:rPr lang="en-US" sz="2400" dirty="0"/>
              <a:t>/</a:t>
            </a:r>
            <a:r>
              <a:rPr lang="en-US" sz="2400" dirty="0" err="1"/>
              <a:t>atau</a:t>
            </a:r>
            <a:r>
              <a:rPr lang="en-US" sz="2400" dirty="0"/>
              <a:t> </a:t>
            </a:r>
            <a:r>
              <a:rPr lang="en-US" sz="2400" dirty="0" err="1"/>
              <a:t>sekumpulan</a:t>
            </a:r>
            <a:r>
              <a:rPr lang="en-US" sz="2400" dirty="0"/>
              <a:t> write </a:t>
            </a:r>
            <a:r>
              <a:rPr lang="en-US" sz="2400" dirty="0" err="1"/>
              <a:t>dari</a:t>
            </a:r>
            <a:r>
              <a:rPr lang="en-US" sz="2400" dirty="0"/>
              <a:t> </a:t>
            </a:r>
            <a:r>
              <a:rPr lang="en-US" sz="2400" dirty="0" err="1"/>
              <a:t>satu</a:t>
            </a:r>
            <a:r>
              <a:rPr lang="en-US" sz="2400" dirty="0"/>
              <a:t> </a:t>
            </a:r>
            <a:r>
              <a:rPr lang="en-US" sz="2400" dirty="0" err="1"/>
              <a:t>transaksi</a:t>
            </a:r>
            <a:r>
              <a:rPr lang="en-US" sz="2400" dirty="0"/>
              <a:t> </a:t>
            </a:r>
            <a:r>
              <a:rPr lang="en-US" sz="2400" dirty="0" err="1"/>
              <a:t>berpotongan</a:t>
            </a:r>
            <a:r>
              <a:rPr lang="en-US" sz="2400" dirty="0"/>
              <a:t> </a:t>
            </a:r>
            <a:r>
              <a:rPr lang="en-US" sz="2400" dirty="0" err="1"/>
              <a:t>dengan</a:t>
            </a:r>
            <a:r>
              <a:rPr lang="en-US" sz="2400" dirty="0"/>
              <a:t> </a:t>
            </a:r>
            <a:r>
              <a:rPr lang="en-US" sz="2400" dirty="0" err="1"/>
              <a:t>sekumpulan</a:t>
            </a:r>
            <a:r>
              <a:rPr lang="en-US" sz="2400" dirty="0"/>
              <a:t> write </a:t>
            </a:r>
            <a:r>
              <a:rPr lang="en-US" sz="2400" dirty="0" err="1"/>
              <a:t>dari</a:t>
            </a:r>
            <a:r>
              <a:rPr lang="en-US" sz="2400" dirty="0"/>
              <a:t> </a:t>
            </a:r>
            <a:r>
              <a:rPr lang="en-US" sz="2400" dirty="0" err="1"/>
              <a:t>transaksi</a:t>
            </a:r>
            <a:r>
              <a:rPr lang="en-US" sz="2400" dirty="0"/>
              <a:t> </a:t>
            </a:r>
            <a:r>
              <a:rPr lang="en-US" sz="2400" dirty="0" err="1"/>
              <a:t>lainnya</a:t>
            </a:r>
            <a:r>
              <a:rPr lang="en-US" sz="2400" dirty="0"/>
              <a:t>. </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Kontrol konkurensi</a:t>
            </a:r>
          </a:p>
        </p:txBody>
      </p:sp>
      <p:sp>
        <p:nvSpPr>
          <p:cNvPr id="3" name="Content Placeholder 2"/>
          <p:cNvSpPr>
            <a:spLocks noGrp="1"/>
          </p:cNvSpPr>
          <p:nvPr>
            <p:ph idx="1"/>
          </p:nvPr>
        </p:nvSpPr>
        <p:spPr/>
        <p:txBody>
          <a:bodyPr>
            <a:normAutofit/>
          </a:bodyPr>
          <a:lstStyle/>
          <a:p>
            <a:r>
              <a:rPr lang="en-US" dirty="0" err="1" smtClean="0"/>
              <a:t>Transaksi</a:t>
            </a:r>
            <a:r>
              <a:rPr lang="en-US" dirty="0" smtClean="0"/>
              <a:t> T1 </a:t>
            </a:r>
            <a:r>
              <a:rPr lang="en-US" dirty="0" err="1" smtClean="0"/>
              <a:t>dan</a:t>
            </a:r>
            <a:r>
              <a:rPr lang="en-US" dirty="0" smtClean="0"/>
              <a:t> T2 </a:t>
            </a:r>
            <a:r>
              <a:rPr lang="en-US" dirty="0" err="1" smtClean="0"/>
              <a:t>dikatakan</a:t>
            </a:r>
            <a:r>
              <a:rPr lang="en-US" dirty="0" smtClean="0"/>
              <a:t> </a:t>
            </a:r>
            <a:r>
              <a:rPr lang="en-US" dirty="0" err="1" smtClean="0"/>
              <a:t>konflik</a:t>
            </a:r>
            <a:r>
              <a:rPr lang="en-US" dirty="0" smtClean="0"/>
              <a:t> </a:t>
            </a:r>
            <a:r>
              <a:rPr lang="en-US" dirty="0" err="1" smtClean="0"/>
              <a:t>jika</a:t>
            </a:r>
            <a:r>
              <a:rPr lang="en-US" dirty="0" smtClean="0"/>
              <a:t> </a:t>
            </a:r>
            <a:r>
              <a:rPr lang="en-US" dirty="0" err="1" smtClean="0"/>
              <a:t>kedua-duanya</a:t>
            </a:r>
            <a:r>
              <a:rPr lang="en-US" dirty="0" smtClean="0"/>
              <a:t> </a:t>
            </a:r>
            <a:r>
              <a:rPr lang="en-US" dirty="0" err="1" smtClean="0"/>
              <a:t>dieksekusi</a:t>
            </a:r>
            <a:r>
              <a:rPr lang="en-US" dirty="0" smtClean="0"/>
              <a:t> </a:t>
            </a:r>
            <a:r>
              <a:rPr lang="en-US" dirty="0" err="1" smtClean="0"/>
              <a:t>pada</a:t>
            </a:r>
            <a:r>
              <a:rPr lang="en-US" dirty="0" smtClean="0"/>
              <a:t> </a:t>
            </a:r>
            <a:r>
              <a:rPr lang="en-US" dirty="0" err="1" smtClean="0"/>
              <a:t>waktu</a:t>
            </a:r>
            <a:r>
              <a:rPr lang="en-US" dirty="0" smtClean="0"/>
              <a:t> yang </a:t>
            </a:r>
            <a:r>
              <a:rPr lang="en-US" dirty="0" err="1" smtClean="0"/>
              <a:t>bersamaan</a:t>
            </a:r>
            <a:r>
              <a:rPr lang="en-US" dirty="0" smtClean="0"/>
              <a:t>. </a:t>
            </a:r>
          </a:p>
          <a:p>
            <a:r>
              <a:rPr lang="en-US" dirty="0" err="1" smtClean="0"/>
              <a:t>Bila</a:t>
            </a:r>
            <a:r>
              <a:rPr lang="en-US" dirty="0" smtClean="0"/>
              <a:t> T1 </a:t>
            </a:r>
            <a:r>
              <a:rPr lang="en-US" dirty="0" err="1" smtClean="0"/>
              <a:t>telah</a:t>
            </a:r>
            <a:r>
              <a:rPr lang="en-US" dirty="0" smtClean="0"/>
              <a:t> </a:t>
            </a:r>
            <a:r>
              <a:rPr lang="en-US" dirty="0" err="1" smtClean="0"/>
              <a:t>selesai</a:t>
            </a:r>
            <a:r>
              <a:rPr lang="en-US" dirty="0" smtClean="0"/>
              <a:t> </a:t>
            </a:r>
            <a:r>
              <a:rPr lang="en-US" dirty="0" err="1" smtClean="0"/>
              <a:t>sebelum</a:t>
            </a:r>
            <a:r>
              <a:rPr lang="en-US" dirty="0" smtClean="0"/>
              <a:t> T2 </a:t>
            </a:r>
            <a:r>
              <a:rPr lang="en-US" dirty="0" err="1" smtClean="0"/>
              <a:t>dikirim</a:t>
            </a:r>
            <a:r>
              <a:rPr lang="en-US" dirty="0" smtClean="0"/>
              <a:t> </a:t>
            </a:r>
            <a:r>
              <a:rPr lang="en-US" dirty="0" err="1" smtClean="0"/>
              <a:t>ke</a:t>
            </a:r>
            <a:r>
              <a:rPr lang="en-US" dirty="0" smtClean="0"/>
              <a:t> </a:t>
            </a:r>
            <a:r>
              <a:rPr lang="en-US" dirty="0" err="1" smtClean="0"/>
              <a:t>sistem</a:t>
            </a:r>
            <a:r>
              <a:rPr lang="en-US" dirty="0" smtClean="0"/>
              <a:t>, </a:t>
            </a:r>
            <a:r>
              <a:rPr lang="en-US" dirty="0" err="1" smtClean="0"/>
              <a:t>dalam</a:t>
            </a:r>
            <a:r>
              <a:rPr lang="en-US" dirty="0" smtClean="0"/>
              <a:t> </a:t>
            </a:r>
            <a:r>
              <a:rPr lang="en-US" dirty="0" err="1" smtClean="0"/>
              <a:t>kasus</a:t>
            </a:r>
            <a:r>
              <a:rPr lang="en-US" dirty="0" smtClean="0"/>
              <a:t> </a:t>
            </a:r>
            <a:r>
              <a:rPr lang="en-US" dirty="0" err="1" smtClean="0"/>
              <a:t>ini</a:t>
            </a:r>
            <a:r>
              <a:rPr lang="en-US" dirty="0" smtClean="0"/>
              <a:t> </a:t>
            </a:r>
            <a:r>
              <a:rPr lang="en-US" dirty="0" err="1" smtClean="0"/>
              <a:t>sekumpulan</a:t>
            </a:r>
            <a:r>
              <a:rPr lang="en-US" dirty="0" smtClean="0"/>
              <a:t> read </a:t>
            </a:r>
            <a:r>
              <a:rPr lang="en-US" dirty="0" err="1" smtClean="0"/>
              <a:t>dan</a:t>
            </a:r>
            <a:r>
              <a:rPr lang="en-US" dirty="0" smtClean="0"/>
              <a:t> </a:t>
            </a:r>
            <a:r>
              <a:rPr lang="en-US" dirty="0"/>
              <a:t>write </a:t>
            </a:r>
            <a:r>
              <a:rPr lang="en-US" dirty="0" err="1"/>
              <a:t>saling</a:t>
            </a:r>
            <a:r>
              <a:rPr lang="en-US" dirty="0"/>
              <a:t> </a:t>
            </a:r>
            <a:r>
              <a:rPr lang="en-US" dirty="0" err="1"/>
              <a:t>memotong</a:t>
            </a:r>
            <a:r>
              <a:rPr lang="en-US" dirty="0"/>
              <a:t>, </a:t>
            </a:r>
            <a:r>
              <a:rPr lang="en-US" dirty="0" err="1"/>
              <a:t>tidak</a:t>
            </a:r>
            <a:r>
              <a:rPr lang="en-US" dirty="0"/>
              <a:t> </a:t>
            </a:r>
            <a:r>
              <a:rPr lang="en-US" dirty="0" err="1"/>
              <a:t>dianggap</a:t>
            </a:r>
            <a:r>
              <a:rPr lang="en-US" dirty="0"/>
              <a:t> </a:t>
            </a:r>
            <a:r>
              <a:rPr lang="en-US" dirty="0" err="1"/>
              <a:t>konflik</a:t>
            </a:r>
            <a:r>
              <a:rPr lang="en-US" dirty="0"/>
              <a:t>. </a:t>
            </a:r>
            <a:endParaRPr lang="en-US" dirty="0" smtClean="0"/>
          </a:p>
          <a:p>
            <a:r>
              <a:rPr lang="en-US" dirty="0" err="1" smtClean="0"/>
              <a:t>Konflik</a:t>
            </a:r>
            <a:r>
              <a:rPr lang="en-US" dirty="0" smtClean="0"/>
              <a:t> </a:t>
            </a:r>
            <a:r>
              <a:rPr lang="en-US" dirty="0" err="1"/>
              <a:t>diperhatikan</a:t>
            </a:r>
            <a:r>
              <a:rPr lang="en-US" dirty="0"/>
              <a:t> </a:t>
            </a:r>
            <a:r>
              <a:rPr lang="en-US" dirty="0" err="1"/>
              <a:t>pada</a:t>
            </a:r>
            <a:r>
              <a:rPr lang="en-US" dirty="0"/>
              <a:t> </a:t>
            </a:r>
            <a:r>
              <a:rPr lang="en-US" dirty="0" err="1"/>
              <a:t>sekumpulan</a:t>
            </a:r>
            <a:r>
              <a:rPr lang="en-US" dirty="0"/>
              <a:t> write yang </a:t>
            </a:r>
            <a:r>
              <a:rPr lang="en-US" dirty="0" err="1"/>
              <a:t>saling</a:t>
            </a:r>
            <a:r>
              <a:rPr lang="en-US" dirty="0"/>
              <a:t> </a:t>
            </a:r>
            <a:r>
              <a:rPr lang="en-US" dirty="0" err="1"/>
              <a:t>memotong</a:t>
            </a:r>
            <a:r>
              <a:rPr lang="en-US" dirty="0"/>
              <a:t> </a:t>
            </a:r>
            <a:r>
              <a:rPr lang="en-US" dirty="0" err="1"/>
              <a:t>di</a:t>
            </a:r>
            <a:r>
              <a:rPr lang="en-US" dirty="0"/>
              <a:t> </a:t>
            </a:r>
            <a:r>
              <a:rPr lang="en-US" dirty="0" err="1"/>
              <a:t>antara</a:t>
            </a:r>
            <a:r>
              <a:rPr lang="en-US" dirty="0"/>
              <a:t> </a:t>
            </a:r>
            <a:r>
              <a:rPr lang="en-US" dirty="0" err="1"/>
              <a:t>dua</a:t>
            </a:r>
            <a:r>
              <a:rPr lang="en-US" dirty="0"/>
              <a:t> </a:t>
            </a:r>
            <a:r>
              <a:rPr lang="en-US" dirty="0" err="1"/>
              <a:t>transaksi</a:t>
            </a:r>
            <a:r>
              <a:rPr lang="en-US"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3 Masalah akibat </a:t>
            </a:r>
            <a:r>
              <a:rPr lang="en-US" altLang="en-US" i="1"/>
              <a:t>concurrency</a:t>
            </a:r>
          </a:p>
        </p:txBody>
      </p:sp>
      <p:sp>
        <p:nvSpPr>
          <p:cNvPr id="12291" name="Rectangle 3"/>
          <p:cNvSpPr>
            <a:spLocks noGrp="1" noChangeArrowheads="1"/>
          </p:cNvSpPr>
          <p:nvPr>
            <p:ph idx="1"/>
          </p:nvPr>
        </p:nvSpPr>
        <p:spPr/>
        <p:txBody>
          <a:bodyPr>
            <a:normAutofit/>
          </a:bodyPr>
          <a:lstStyle/>
          <a:p>
            <a:r>
              <a:rPr lang="en-US" altLang="en-US" sz="3200"/>
              <a:t>Masalah kehilangan modifikasi (Lost Updates Problem)</a:t>
            </a:r>
          </a:p>
          <a:p>
            <a:r>
              <a:rPr lang="en-US" altLang="en-US" sz="3200"/>
              <a:t>Masalah modifikasi sementara (Uncommitted Dependency Problem)</a:t>
            </a:r>
          </a:p>
          <a:p>
            <a:r>
              <a:rPr lang="en-US" altLang="en-US" sz="3200"/>
              <a:t>Masalah analisa yang tidak konsisten (Inconsistent Analysis Problem)</a:t>
            </a:r>
          </a:p>
        </p:txBody>
      </p:sp>
    </p:spTree>
    <p:extLst>
      <p:ext uri="{BB962C8B-B14F-4D97-AF65-F5344CB8AC3E}">
        <p14:creationId xmlns:p14="http://schemas.microsoft.com/office/powerpoint/2010/main" val="3486841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Lost Update Problem</a:t>
            </a:r>
          </a:p>
        </p:txBody>
      </p:sp>
      <p:sp>
        <p:nvSpPr>
          <p:cNvPr id="13315" name="Rectangle 3"/>
          <p:cNvSpPr>
            <a:spLocks noGrp="1" noChangeArrowheads="1"/>
          </p:cNvSpPr>
          <p:nvPr>
            <p:ph idx="1"/>
          </p:nvPr>
        </p:nvSpPr>
        <p:spPr>
          <a:xfrm>
            <a:off x="1024128" y="2084832"/>
            <a:ext cx="10256448" cy="4224528"/>
          </a:xfrm>
        </p:spPr>
        <p:txBody>
          <a:bodyPr>
            <a:noAutofit/>
          </a:bodyPr>
          <a:lstStyle/>
          <a:p>
            <a:pPr>
              <a:lnSpc>
                <a:spcPct val="80000"/>
              </a:lnSpc>
            </a:pPr>
            <a:r>
              <a:rPr lang="en-US" altLang="en-US" sz="2400"/>
              <a:t>Update yang dilakukan oleh user pertama diubah oleh user yang lain.</a:t>
            </a:r>
            <a:r>
              <a:rPr lang="en-US" altLang="en-US" sz="2800"/>
              <a:t> </a:t>
            </a:r>
          </a:p>
          <a:p>
            <a:pPr>
              <a:lnSpc>
                <a:spcPct val="80000"/>
              </a:lnSpc>
            </a:pPr>
            <a:endParaRPr lang="en-US" altLang="en-US" sz="2800"/>
          </a:p>
          <a:p>
            <a:pPr>
              <a:lnSpc>
                <a:spcPct val="80000"/>
              </a:lnSpc>
            </a:pPr>
            <a:endParaRPr lang="en-US" altLang="en-US" sz="2800"/>
          </a:p>
          <a:p>
            <a:pPr>
              <a:lnSpc>
                <a:spcPct val="80000"/>
              </a:lnSpc>
              <a:buFontTx/>
              <a:buNone/>
            </a:pPr>
            <a:endParaRPr lang="en-US" altLang="en-US" sz="2800"/>
          </a:p>
          <a:p>
            <a:pPr>
              <a:lnSpc>
                <a:spcPct val="80000"/>
              </a:lnSpc>
            </a:pPr>
            <a:endParaRPr lang="en-US" altLang="en-US" sz="2800"/>
          </a:p>
          <a:p>
            <a:pPr marL="0" indent="0">
              <a:lnSpc>
                <a:spcPct val="80000"/>
              </a:lnSpc>
              <a:buNone/>
            </a:pPr>
            <a:endParaRPr lang="en-US" altLang="en-US" sz="2400"/>
          </a:p>
          <a:p>
            <a:pPr>
              <a:lnSpc>
                <a:spcPct val="80000"/>
              </a:lnSpc>
            </a:pPr>
            <a:r>
              <a:rPr lang="en-US" altLang="en-US" sz="2400"/>
              <a:t>Contoh diatas menerangkan hilangnya modifikasi yang dilakukan oleh T2. Kehilangan modifikasi ini dapat diatasi dengan mencegah T1 melakukan pembacaan data sebelum perubahan T2 selesai dilaksanakan.</a:t>
            </a:r>
          </a:p>
        </p:txBody>
      </p:sp>
      <p:pic>
        <p:nvPicPr>
          <p:cNvPr id="13317" name="Picture 5" descr="DS3-Figure 19-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7564" y="2564904"/>
            <a:ext cx="6553200" cy="2493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415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z="4000"/>
              <a:t>Uncommitted Dependency Problem</a:t>
            </a:r>
          </a:p>
        </p:txBody>
      </p:sp>
      <p:sp>
        <p:nvSpPr>
          <p:cNvPr id="14339" name="Rectangle 3"/>
          <p:cNvSpPr>
            <a:spLocks noGrp="1" noChangeArrowheads="1"/>
          </p:cNvSpPr>
          <p:nvPr>
            <p:ph idx="1"/>
          </p:nvPr>
        </p:nvSpPr>
        <p:spPr>
          <a:xfrm>
            <a:off x="1024128" y="2286000"/>
            <a:ext cx="10256448" cy="4023360"/>
          </a:xfrm>
        </p:spPr>
        <p:txBody>
          <a:bodyPr>
            <a:normAutofit/>
          </a:bodyPr>
          <a:lstStyle/>
          <a:p>
            <a:pPr marL="357188" indent="-357188">
              <a:buFont typeface="Wingdings" panose="05000000000000000000" pitchFamily="2" charset="2"/>
              <a:buChar char="q"/>
            </a:pPr>
            <a:r>
              <a:rPr lang="en-US" altLang="en-US" sz="2800"/>
              <a:t>Masalah modifikasi sementara terjadi jika satu transaksi (transaksi pertama) membaca hasil dari transaksi lainnya (transaksi kedua) sebelum transaksi kedua dinyatakan </a:t>
            </a:r>
            <a:r>
              <a:rPr lang="en-US" altLang="en-US" sz="2800" i="1"/>
              <a:t>committed</a:t>
            </a:r>
            <a:r>
              <a:rPr lang="en-US" altLang="en-US" sz="2800"/>
              <a:t>. </a:t>
            </a:r>
          </a:p>
          <a:p>
            <a:pPr marL="357188" indent="-357188">
              <a:buFont typeface="Wingdings" panose="05000000000000000000" pitchFamily="2" charset="2"/>
              <a:buChar char="q"/>
            </a:pPr>
            <a:r>
              <a:rPr lang="en-US" altLang="en-US" sz="2800"/>
              <a:t>Biasa dikenal dengan </a:t>
            </a:r>
            <a:r>
              <a:rPr lang="en-US" altLang="en-US" sz="2800" i="1"/>
              <a:t>dirty read problem</a:t>
            </a:r>
            <a:r>
              <a:rPr lang="en-US" altLang="en-US" sz="2800"/>
              <a:t>. </a:t>
            </a:r>
          </a:p>
        </p:txBody>
      </p:sp>
    </p:spTree>
    <p:extLst>
      <p:ext uri="{BB962C8B-B14F-4D97-AF65-F5344CB8AC3E}">
        <p14:creationId xmlns:p14="http://schemas.microsoft.com/office/powerpoint/2010/main" val="56534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99456" y="274638"/>
            <a:ext cx="9011344" cy="639762"/>
          </a:xfrm>
        </p:spPr>
        <p:txBody>
          <a:bodyPr>
            <a:normAutofit/>
          </a:bodyPr>
          <a:lstStyle/>
          <a:p>
            <a:r>
              <a:rPr lang="en-US" altLang="en-US" sz="3600"/>
              <a:t>Contoh</a:t>
            </a:r>
            <a:r>
              <a:rPr lang="en-US" altLang="en-US" sz="4000"/>
              <a:t> </a:t>
            </a:r>
          </a:p>
        </p:txBody>
      </p:sp>
      <p:sp>
        <p:nvSpPr>
          <p:cNvPr id="15363" name="Rectangle 3"/>
          <p:cNvSpPr>
            <a:spLocks noGrp="1" noChangeArrowheads="1"/>
          </p:cNvSpPr>
          <p:nvPr>
            <p:ph idx="1"/>
          </p:nvPr>
        </p:nvSpPr>
        <p:spPr>
          <a:xfrm>
            <a:off x="1199456" y="914400"/>
            <a:ext cx="10009112" cy="2057400"/>
          </a:xfrm>
        </p:spPr>
        <p:txBody>
          <a:bodyPr>
            <a:normAutofit/>
          </a:bodyPr>
          <a:lstStyle/>
          <a:p>
            <a:pPr>
              <a:lnSpc>
                <a:spcPct val="80000"/>
              </a:lnSpc>
            </a:pPr>
            <a:r>
              <a:rPr lang="en-US" altLang="en-US"/>
              <a:t>Contoh transaksi T4 merubah </a:t>
            </a:r>
            <a:r>
              <a:rPr lang="en-US" altLang="en-US"/>
              <a:t>bal-x </a:t>
            </a:r>
            <a:r>
              <a:rPr lang="en-US" altLang="en-US"/>
              <a:t>menjadi </a:t>
            </a:r>
            <a:r>
              <a:rPr lang="en-US" altLang="en-US"/>
              <a:t>$200 </a:t>
            </a:r>
            <a:r>
              <a:rPr lang="en-US" altLang="en-US"/>
              <a:t>tetapi digagalkan, sehingga </a:t>
            </a:r>
            <a:r>
              <a:rPr lang="en-US" altLang="en-US"/>
              <a:t>bal-x </a:t>
            </a:r>
            <a:r>
              <a:rPr lang="en-US" altLang="en-US"/>
              <a:t>harus dikembalikan ke nilai awal sebelum transaksi yaitu </a:t>
            </a:r>
            <a:r>
              <a:rPr lang="en-US" altLang="en-US"/>
              <a:t>$100</a:t>
            </a:r>
            <a:r>
              <a:rPr lang="en-US" altLang="en-US"/>
              <a:t>. Sedangkan transaksi T3 membaca nilai hasil modifikasi tadi yaitu, balx </a:t>
            </a:r>
            <a:r>
              <a:rPr lang="en-US" altLang="en-US"/>
              <a:t>($200</a:t>
            </a:r>
            <a:r>
              <a:rPr lang="en-US" altLang="en-US"/>
              <a:t>) dan menguranginya dengan </a:t>
            </a:r>
            <a:r>
              <a:rPr lang="en-US" altLang="en-US"/>
              <a:t>$10</a:t>
            </a:r>
            <a:r>
              <a:rPr lang="en-US" altLang="en-US"/>
              <a:t>, sehingga memperoleh nilai akhir </a:t>
            </a:r>
            <a:r>
              <a:rPr lang="en-US" altLang="en-US"/>
              <a:t>$190</a:t>
            </a:r>
            <a:r>
              <a:rPr lang="en-US" altLang="en-US"/>
              <a:t>, yang seharusnya </a:t>
            </a:r>
            <a:r>
              <a:rPr lang="en-US" altLang="en-US"/>
              <a:t>$90</a:t>
            </a:r>
            <a:r>
              <a:rPr lang="en-US" altLang="en-US"/>
              <a:t>. </a:t>
            </a:r>
          </a:p>
          <a:p>
            <a:pPr>
              <a:lnSpc>
                <a:spcPct val="80000"/>
              </a:lnSpc>
            </a:pPr>
            <a:r>
              <a:rPr lang="en-US" altLang="en-US"/>
              <a:t>Masalah tersebut dapat dihindari Problem dengan mencegah T3 membaca balx sebelum T4 dinyatakan </a:t>
            </a:r>
            <a:r>
              <a:rPr lang="en-US" altLang="en-US" i="1"/>
              <a:t>committed</a:t>
            </a:r>
            <a:r>
              <a:rPr lang="en-US" altLang="en-US"/>
              <a:t>  atau </a:t>
            </a:r>
            <a:r>
              <a:rPr lang="en-US" altLang="en-US" i="1"/>
              <a:t>abort</a:t>
            </a:r>
            <a:r>
              <a:rPr lang="en-US" altLang="en-US"/>
              <a:t>.</a:t>
            </a:r>
          </a:p>
        </p:txBody>
      </p:sp>
      <p:pic>
        <p:nvPicPr>
          <p:cNvPr id="15364" name="Picture 4" descr="DS3-Figure 19-05"/>
          <p:cNvPicPr>
            <a:picLocks noChangeAspect="1" noChangeArrowheads="1"/>
          </p:cNvPicPr>
          <p:nvPr/>
        </p:nvPicPr>
        <p:blipFill>
          <a:blip r:embed="rId2" cstate="print">
            <a:lum bright="-18000" contrast="54000"/>
            <a:grayscl/>
            <a:extLst>
              <a:ext uri="{28A0092B-C50C-407E-A947-70E740481C1C}">
                <a14:useLocalDpi xmlns:a14="http://schemas.microsoft.com/office/drawing/2010/main" val="0"/>
              </a:ext>
            </a:extLst>
          </a:blip>
          <a:srcRect/>
          <a:stretch>
            <a:fillRect/>
          </a:stretch>
        </p:blipFill>
        <p:spPr bwMode="auto">
          <a:xfrm>
            <a:off x="2514600" y="2895600"/>
            <a:ext cx="723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724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Inconsistent Analysis Problem</a:t>
            </a:r>
          </a:p>
        </p:txBody>
      </p:sp>
      <p:sp>
        <p:nvSpPr>
          <p:cNvPr id="16387" name="Rectangle 3"/>
          <p:cNvSpPr>
            <a:spLocks noGrp="1" noChangeArrowheads="1"/>
          </p:cNvSpPr>
          <p:nvPr>
            <p:ph idx="1"/>
          </p:nvPr>
        </p:nvSpPr>
        <p:spPr>
          <a:xfrm>
            <a:off x="1024128" y="2286000"/>
            <a:ext cx="10256448" cy="4023360"/>
          </a:xfrm>
        </p:spPr>
        <p:txBody>
          <a:bodyPr>
            <a:normAutofit/>
          </a:bodyPr>
          <a:lstStyle/>
          <a:p>
            <a:pPr marL="357188" indent="-357188">
              <a:lnSpc>
                <a:spcPct val="90000"/>
              </a:lnSpc>
              <a:buFont typeface="Wingdings" panose="05000000000000000000" pitchFamily="2" charset="2"/>
              <a:buChar char="q"/>
            </a:pPr>
            <a:r>
              <a:rPr lang="en-US" altLang="en-US" sz="2800"/>
              <a:t>Terjadi ketika transaksi pertama membaca beberapa nilai tetapi transaksi kedua melakukan perubahan terhadap nilai tersebut selama eksekusi transaksi pertama berlangsung. </a:t>
            </a:r>
          </a:p>
          <a:p>
            <a:pPr marL="893763" lvl="1" indent="-536575">
              <a:lnSpc>
                <a:spcPct val="90000"/>
              </a:lnSpc>
              <a:buFont typeface="Wingdings" panose="05000000000000000000" pitchFamily="2" charset="2"/>
              <a:buChar char="q"/>
            </a:pPr>
            <a:r>
              <a:rPr lang="en-US" altLang="en-US" sz="2400"/>
              <a:t>Contoh transaksi T6 menjumlahkan variable </a:t>
            </a:r>
            <a:r>
              <a:rPr lang="en-US" altLang="en-US" sz="2400"/>
              <a:t>bal-x ($100</a:t>
            </a:r>
            <a:r>
              <a:rPr lang="en-US" altLang="en-US" sz="2400"/>
              <a:t>), </a:t>
            </a:r>
            <a:r>
              <a:rPr lang="en-US" altLang="en-US" sz="2400"/>
              <a:t>bal-y ($50</a:t>
            </a:r>
            <a:r>
              <a:rPr lang="en-US" altLang="en-US" sz="2400"/>
              <a:t>), dan </a:t>
            </a:r>
            <a:r>
              <a:rPr lang="en-US" altLang="en-US" sz="2400"/>
              <a:t>bal-z ($25</a:t>
            </a:r>
            <a:r>
              <a:rPr lang="en-US" altLang="en-US" sz="2400"/>
              <a:t>). Pada saat yang hampir bersamaan transaksi T5 memindahkan </a:t>
            </a:r>
            <a:r>
              <a:rPr lang="en-US" altLang="en-US" sz="2400"/>
              <a:t>$10 </a:t>
            </a:r>
            <a:r>
              <a:rPr lang="en-US" altLang="en-US" sz="2400"/>
              <a:t>dari </a:t>
            </a:r>
            <a:r>
              <a:rPr lang="en-US" altLang="en-US" sz="2400"/>
              <a:t>bal-x </a:t>
            </a:r>
            <a:r>
              <a:rPr lang="en-US" altLang="en-US" sz="2400"/>
              <a:t>ke </a:t>
            </a:r>
            <a:r>
              <a:rPr lang="en-US" altLang="en-US" sz="2400"/>
              <a:t>bal-z</a:t>
            </a:r>
            <a:r>
              <a:rPr lang="en-US" altLang="en-US" sz="2400"/>
              <a:t>, sehingga transaksi T6 mendapatkan hasil akhir yang salah (yaitu kelebihan </a:t>
            </a:r>
            <a:r>
              <a:rPr lang="en-US" altLang="en-US" sz="2400"/>
              <a:t>$10</a:t>
            </a:r>
            <a:r>
              <a:rPr lang="en-US" altLang="en-US" sz="2400"/>
              <a:t>). </a:t>
            </a:r>
          </a:p>
          <a:p>
            <a:pPr marL="357188" indent="-357188">
              <a:lnSpc>
                <a:spcPct val="90000"/>
              </a:lnSpc>
              <a:buFont typeface="Wingdings" panose="05000000000000000000" pitchFamily="2" charset="2"/>
              <a:buChar char="q"/>
            </a:pPr>
            <a:r>
              <a:rPr lang="en-US" altLang="en-US" sz="2800"/>
              <a:t>Hal ini disebut dengan </a:t>
            </a:r>
            <a:r>
              <a:rPr lang="en-US" altLang="en-US" sz="2800" i="1"/>
              <a:t>nonrepeatable ( or fuzzy) read</a:t>
            </a:r>
            <a:r>
              <a:rPr lang="en-US" altLang="en-US" sz="2800"/>
              <a:t>.</a:t>
            </a:r>
          </a:p>
        </p:txBody>
      </p:sp>
    </p:spTree>
    <p:extLst>
      <p:ext uri="{BB962C8B-B14F-4D97-AF65-F5344CB8AC3E}">
        <p14:creationId xmlns:p14="http://schemas.microsoft.com/office/powerpoint/2010/main" val="1790483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endParaRPr lang="en-US" altLang="en-US"/>
          </a:p>
        </p:txBody>
      </p:sp>
      <p:pic>
        <p:nvPicPr>
          <p:cNvPr id="17412" name="Picture 4" descr="DS3-Figure 19-06"/>
          <p:cNvPicPr>
            <a:picLocks noGrp="1" noChangeAspect="1" noChangeArrowheads="1"/>
          </p:cNvPicPr>
          <p:nvPr>
            <p:ph idx="1"/>
          </p:nvPr>
        </p:nvPicPr>
        <p:blipFill>
          <a:blip r:embed="rId2" cstate="print">
            <a:lum bright="-12000" contrast="42000"/>
            <a:grayscl/>
            <a:extLst>
              <a:ext uri="{28A0092B-C50C-407E-A947-70E740481C1C}">
                <a14:useLocalDpi xmlns:a14="http://schemas.microsoft.com/office/drawing/2010/main" val="0"/>
              </a:ext>
            </a:extLst>
          </a:blip>
          <a:srcRect/>
          <a:stretch>
            <a:fillRect/>
          </a:stretch>
        </p:blipFill>
        <p:spPr>
          <a:xfrm>
            <a:off x="1981200" y="609600"/>
            <a:ext cx="8153400" cy="36845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3" name="Rectangle 5"/>
          <p:cNvSpPr>
            <a:spLocks noChangeArrowheads="1"/>
          </p:cNvSpPr>
          <p:nvPr/>
        </p:nvSpPr>
        <p:spPr bwMode="auto">
          <a:xfrm>
            <a:off x="1024128" y="4838690"/>
            <a:ext cx="1018444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en-US" altLang="en-US" sz="2800"/>
              <a:t>Masalah tersebut dapat dihindari dengan mencegah transaksi T6 membaca </a:t>
            </a:r>
            <a:r>
              <a:rPr lang="en-US" altLang="en-US" sz="2800"/>
              <a:t>bal-x </a:t>
            </a:r>
            <a:r>
              <a:rPr lang="en-US" altLang="en-US" sz="2800"/>
              <a:t>dan </a:t>
            </a:r>
            <a:r>
              <a:rPr lang="en-US" altLang="en-US" sz="2800"/>
              <a:t>bal-z </a:t>
            </a:r>
            <a:r>
              <a:rPr lang="en-US" altLang="en-US" sz="2800"/>
              <a:t>sebelum transaksi T5 lengkap di-update.</a:t>
            </a:r>
          </a:p>
        </p:txBody>
      </p:sp>
    </p:spTree>
    <p:extLst>
      <p:ext uri="{BB962C8B-B14F-4D97-AF65-F5344CB8AC3E}">
        <p14:creationId xmlns:p14="http://schemas.microsoft.com/office/powerpoint/2010/main" val="337004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z="4000"/>
              <a:t>Concurrency Control Techniques</a:t>
            </a:r>
          </a:p>
        </p:txBody>
      </p:sp>
      <p:sp>
        <p:nvSpPr>
          <p:cNvPr id="28675" name="Rectangle 3"/>
          <p:cNvSpPr>
            <a:spLocks noGrp="1" noChangeArrowheads="1"/>
          </p:cNvSpPr>
          <p:nvPr>
            <p:ph idx="1"/>
          </p:nvPr>
        </p:nvSpPr>
        <p:spPr>
          <a:xfrm>
            <a:off x="1024128" y="2132856"/>
            <a:ext cx="10400464" cy="4176504"/>
          </a:xfrm>
        </p:spPr>
        <p:txBody>
          <a:bodyPr>
            <a:normAutofit/>
          </a:bodyPr>
          <a:lstStyle/>
          <a:p>
            <a:pPr marL="452438" indent="-452438">
              <a:lnSpc>
                <a:spcPct val="90000"/>
              </a:lnSpc>
              <a:buFont typeface="Wingdings" panose="05000000000000000000" pitchFamily="2" charset="2"/>
              <a:buChar char="q"/>
            </a:pPr>
            <a:r>
              <a:rPr lang="en-US" altLang="en-US" sz="2800"/>
              <a:t>Terdapat dua teknik kontrol konkurensi yang memungkinkan transaksi untuk mengeksekusi dengan aman dalam subjek paralel untuk  batasan tertentu : </a:t>
            </a:r>
          </a:p>
          <a:p>
            <a:pPr marL="893763" lvl="1" indent="-441325">
              <a:lnSpc>
                <a:spcPct val="90000"/>
              </a:lnSpc>
              <a:buFont typeface="Wingdings" panose="05000000000000000000" pitchFamily="2" charset="2"/>
              <a:buChar char="ü"/>
            </a:pPr>
            <a:r>
              <a:rPr lang="en-US" altLang="en-US" sz="2400"/>
              <a:t>Metode Locking dan</a:t>
            </a:r>
          </a:p>
          <a:p>
            <a:pPr marL="893763" lvl="1" indent="-441325">
              <a:lnSpc>
                <a:spcPct val="90000"/>
              </a:lnSpc>
              <a:buFont typeface="Wingdings" panose="05000000000000000000" pitchFamily="2" charset="2"/>
              <a:buChar char="ü"/>
            </a:pPr>
            <a:r>
              <a:rPr lang="en-US" altLang="en-US" sz="2400"/>
              <a:t>Metode Timestamp</a:t>
            </a:r>
          </a:p>
          <a:p>
            <a:pPr marL="452438" indent="-452438">
              <a:lnSpc>
                <a:spcPct val="90000"/>
              </a:lnSpc>
              <a:buFont typeface="Wingdings" panose="05000000000000000000" pitchFamily="2" charset="2"/>
              <a:buChar char="q"/>
            </a:pPr>
            <a:r>
              <a:rPr lang="en-US" altLang="en-US" sz="2800"/>
              <a:t>Locking dan timestamping pada dasarnya merupakan pendekatan konservatif (pesimistik) yang dapat menyebabkan penundaan transaksi jika terjadi konflik dengan transaksi lainnya pada waktu yang sama.</a:t>
            </a:r>
          </a:p>
        </p:txBody>
      </p:sp>
    </p:spTree>
    <p:extLst>
      <p:ext uri="{BB962C8B-B14F-4D97-AF65-F5344CB8AC3E}">
        <p14:creationId xmlns:p14="http://schemas.microsoft.com/office/powerpoint/2010/main" val="2046447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Apa itu transaksi?</a:t>
            </a:r>
            <a:endParaRPr lang="en-ID"/>
          </a:p>
        </p:txBody>
      </p:sp>
      <p:sp>
        <p:nvSpPr>
          <p:cNvPr id="3" name="Content Placeholder 2"/>
          <p:cNvSpPr>
            <a:spLocks noGrp="1"/>
          </p:cNvSpPr>
          <p:nvPr>
            <p:ph idx="1"/>
          </p:nvPr>
        </p:nvSpPr>
        <p:spPr>
          <a:xfrm>
            <a:off x="1024128" y="2286000"/>
            <a:ext cx="10400464" cy="4023360"/>
          </a:xfrm>
        </p:spPr>
        <p:txBody>
          <a:bodyPr>
            <a:normAutofit/>
          </a:bodyPr>
          <a:lstStyle/>
          <a:p>
            <a:r>
              <a:rPr lang="en-ID" sz="2800" smtClean="0"/>
              <a:t>Transaksi merupakan serangkaian operasi (proses) pada basis data yang dijalankan sedemikian hingga:</a:t>
            </a:r>
          </a:p>
          <a:p>
            <a:pPr lvl="1"/>
            <a:r>
              <a:rPr lang="en-ID" sz="2400" smtClean="0"/>
              <a:t>Semua operasi (proses) berhasil dijalankan, </a:t>
            </a:r>
          </a:p>
          <a:p>
            <a:pPr lvl="1"/>
            <a:r>
              <a:rPr lang="en-ID" sz="2400" smtClean="0"/>
              <a:t>Atau tidak sama sekali.</a:t>
            </a:r>
          </a:p>
          <a:p>
            <a:r>
              <a:rPr lang="en-ID" sz="2800" smtClean="0"/>
              <a:t>Contoh transaksi:</a:t>
            </a:r>
          </a:p>
          <a:p>
            <a:pPr lvl="1"/>
            <a:r>
              <a:rPr lang="en-ID" sz="2400" smtClean="0"/>
              <a:t>Proses transfer bank dari akun A ke akun B. Tentunya perubahan saldo rekening akan berpengaruh ke kedua akun, tidak boleh hanya salah satu saja.</a:t>
            </a:r>
          </a:p>
          <a:p>
            <a:pPr lvl="1"/>
            <a:r>
              <a:rPr lang="en-ID" sz="2400" smtClean="0"/>
              <a:t>Transaksi penjualan barang di e-commerce. Tentunya saat sebuah transaksi penjualan berhasil dilakukan, harus mengurangi stock / persediaan barang.</a:t>
            </a:r>
            <a:endParaRPr lang="en-ID" sz="2400"/>
          </a:p>
        </p:txBody>
      </p:sp>
    </p:spTree>
    <p:extLst>
      <p:ext uri="{BB962C8B-B14F-4D97-AF65-F5344CB8AC3E}">
        <p14:creationId xmlns:p14="http://schemas.microsoft.com/office/powerpoint/2010/main" val="3812883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Locking </a:t>
            </a:r>
          </a:p>
        </p:txBody>
      </p:sp>
      <p:sp>
        <p:nvSpPr>
          <p:cNvPr id="29699" name="Rectangle 3"/>
          <p:cNvSpPr>
            <a:spLocks noGrp="1" noChangeArrowheads="1"/>
          </p:cNvSpPr>
          <p:nvPr>
            <p:ph idx="1"/>
          </p:nvPr>
        </p:nvSpPr>
        <p:spPr>
          <a:xfrm>
            <a:off x="1024128" y="2286000"/>
            <a:ext cx="10256448" cy="4023360"/>
          </a:xfrm>
        </p:spPr>
        <p:txBody>
          <a:bodyPr>
            <a:normAutofit/>
          </a:bodyPr>
          <a:lstStyle/>
          <a:p>
            <a:pPr marL="357188" indent="-357188">
              <a:lnSpc>
                <a:spcPct val="90000"/>
              </a:lnSpc>
              <a:buFont typeface="Wingdings" panose="05000000000000000000" pitchFamily="2" charset="2"/>
              <a:buChar char="q"/>
            </a:pPr>
            <a:r>
              <a:rPr lang="en-US" altLang="en-US" sz="2800"/>
              <a:t>Locking merupakan suatu prosedure untuk mengontrol akses konkuren terhadap data. </a:t>
            </a:r>
          </a:p>
          <a:p>
            <a:pPr marL="357188" indent="-357188">
              <a:lnSpc>
                <a:spcPct val="90000"/>
              </a:lnSpc>
              <a:buFont typeface="Wingdings" panose="05000000000000000000" pitchFamily="2" charset="2"/>
              <a:buChar char="q"/>
            </a:pPr>
            <a:r>
              <a:rPr lang="en-US" altLang="en-US" sz="2800"/>
              <a:t>Ketika satu transaksi mengakses database, sebuah kunci (lock) dapat mengabaikan akses untuk transaksi lainnya, untuk menghindari hasil yang salah. </a:t>
            </a:r>
          </a:p>
          <a:p>
            <a:pPr marL="357188" indent="-357188">
              <a:lnSpc>
                <a:spcPct val="90000"/>
              </a:lnSpc>
              <a:buFont typeface="Wingdings" panose="05000000000000000000" pitchFamily="2" charset="2"/>
              <a:buChar char="q"/>
            </a:pPr>
            <a:r>
              <a:rPr lang="en-US" altLang="en-US" sz="2800"/>
              <a:t>Secara umum, transaksi harus menegaskan penguncian (lock) </a:t>
            </a:r>
            <a:r>
              <a:rPr lang="en-US" altLang="en-US" sz="2800" i="1"/>
              <a:t>shared </a:t>
            </a:r>
            <a:r>
              <a:rPr lang="en-US" altLang="en-US" sz="2800"/>
              <a:t>(</a:t>
            </a:r>
            <a:r>
              <a:rPr lang="en-US" altLang="en-US" sz="2800" i="1"/>
              <a:t>read</a:t>
            </a:r>
            <a:r>
              <a:rPr lang="en-US" altLang="en-US" sz="2800"/>
              <a:t>) atau </a:t>
            </a:r>
            <a:r>
              <a:rPr lang="en-US" altLang="en-US" sz="2800" i="1"/>
              <a:t>exclusive </a:t>
            </a:r>
            <a:r>
              <a:rPr lang="en-US" altLang="en-US" sz="2800"/>
              <a:t>(</a:t>
            </a:r>
            <a:r>
              <a:rPr lang="en-US" altLang="en-US" sz="2800" i="1"/>
              <a:t>write</a:t>
            </a:r>
            <a:r>
              <a:rPr lang="en-US" altLang="en-US" sz="2800"/>
              <a:t>) terhadap data item sebelum pembacaan (read) atau penulisan (write).</a:t>
            </a:r>
          </a:p>
        </p:txBody>
      </p:sp>
    </p:spTree>
    <p:extLst>
      <p:ext uri="{BB962C8B-B14F-4D97-AF65-F5344CB8AC3E}">
        <p14:creationId xmlns:p14="http://schemas.microsoft.com/office/powerpoint/2010/main" val="1146387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sz="4000"/>
              <a:t>Aturan dasar penguncian (locking</a:t>
            </a:r>
            <a:r>
              <a:rPr lang="en-US" altLang="en-US" sz="4000"/>
              <a:t>) </a:t>
            </a:r>
            <a:endParaRPr lang="en-US" altLang="en-US" sz="4000"/>
          </a:p>
        </p:txBody>
      </p:sp>
      <p:sp>
        <p:nvSpPr>
          <p:cNvPr id="30723" name="Rectangle 3"/>
          <p:cNvSpPr>
            <a:spLocks noGrp="1" noChangeArrowheads="1"/>
          </p:cNvSpPr>
          <p:nvPr>
            <p:ph idx="1"/>
          </p:nvPr>
        </p:nvSpPr>
        <p:spPr>
          <a:xfrm>
            <a:off x="1024128" y="2286000"/>
            <a:ext cx="10256448" cy="4023360"/>
          </a:xfrm>
        </p:spPr>
        <p:txBody>
          <a:bodyPr/>
          <a:lstStyle/>
          <a:p>
            <a:pPr marL="357188" indent="-357188">
              <a:buFont typeface="Wingdings" panose="05000000000000000000" pitchFamily="2" charset="2"/>
              <a:buChar char="q"/>
            </a:pPr>
            <a:r>
              <a:rPr lang="en-US" altLang="en-US" sz="2800" i="1"/>
              <a:t>Shared Lock</a:t>
            </a:r>
            <a:r>
              <a:rPr lang="en-US" altLang="en-US" sz="2800"/>
              <a:t>, jika transaksi memiliki shared lock pada suatu data item, maka transaksi tersebut dapat melakukan pembacaan tetapi tidak melakukan perubahan.</a:t>
            </a:r>
            <a:endParaRPr lang="en-US" altLang="en-US" sz="2800" i="1"/>
          </a:p>
          <a:p>
            <a:pPr marL="357188" indent="-357188">
              <a:buFont typeface="Wingdings" panose="05000000000000000000" pitchFamily="2" charset="2"/>
              <a:buChar char="q"/>
            </a:pPr>
            <a:r>
              <a:rPr lang="en-US" altLang="en-US" sz="2800" i="1"/>
              <a:t>Exclusive Lock</a:t>
            </a:r>
            <a:r>
              <a:rPr lang="en-US" altLang="en-US" sz="2800"/>
              <a:t>, Jika transaksi memiliki exclusive lock pada suatu data item, maka transaksi tersebut dapat melakukan pembacaan dan perubahan terhadap data item tersebut.</a:t>
            </a:r>
          </a:p>
        </p:txBody>
      </p:sp>
    </p:spTree>
    <p:extLst>
      <p:ext uri="{BB962C8B-B14F-4D97-AF65-F5344CB8AC3E}">
        <p14:creationId xmlns:p14="http://schemas.microsoft.com/office/powerpoint/2010/main" val="1043193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Penggunaan kunci (lock</a:t>
            </a:r>
            <a:r>
              <a:rPr lang="en-US" altLang="en-US" smtClean="0"/>
              <a:t>)</a:t>
            </a:r>
            <a:endParaRPr lang="en-US" altLang="en-US"/>
          </a:p>
        </p:txBody>
      </p:sp>
      <p:sp>
        <p:nvSpPr>
          <p:cNvPr id="31747" name="Rectangle 3"/>
          <p:cNvSpPr>
            <a:spLocks noGrp="1" noChangeArrowheads="1"/>
          </p:cNvSpPr>
          <p:nvPr>
            <p:ph idx="1"/>
          </p:nvPr>
        </p:nvSpPr>
        <p:spPr>
          <a:xfrm>
            <a:off x="1024128" y="1988840"/>
            <a:ext cx="10328456" cy="4259560"/>
          </a:xfrm>
        </p:spPr>
        <p:txBody>
          <a:bodyPr/>
          <a:lstStyle/>
          <a:p>
            <a:pPr marL="452438" indent="-452438">
              <a:lnSpc>
                <a:spcPct val="80000"/>
              </a:lnSpc>
              <a:buFont typeface="Wingdings" panose="05000000000000000000" pitchFamily="2" charset="2"/>
              <a:buChar char="q"/>
            </a:pPr>
            <a:r>
              <a:rPr lang="en-US" altLang="en-US" sz="2800"/>
              <a:t>Setiap transaksi yang membutuhkan akses data item harus terlebih dahulu mengunci item, permintaan shared lock untuk akses pembacaan atau exclusive lock untuk pembacaan dan perubahan.</a:t>
            </a:r>
          </a:p>
          <a:p>
            <a:pPr marL="452438" indent="-452438">
              <a:lnSpc>
                <a:spcPct val="80000"/>
              </a:lnSpc>
              <a:buFont typeface="Wingdings" panose="05000000000000000000" pitchFamily="2" charset="2"/>
              <a:buChar char="q"/>
            </a:pPr>
            <a:r>
              <a:rPr lang="en-US" altLang="en-US" sz="2800"/>
              <a:t>Jika item belum dikunci oleh transaksi lainnya, maka kunci dapat diberikan.</a:t>
            </a:r>
          </a:p>
        </p:txBody>
      </p:sp>
    </p:spTree>
    <p:extLst>
      <p:ext uri="{BB962C8B-B14F-4D97-AF65-F5344CB8AC3E}">
        <p14:creationId xmlns:p14="http://schemas.microsoft.com/office/powerpoint/2010/main" val="3896615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t>Penggunaan kunci/lock </a:t>
            </a:r>
            <a:r>
              <a:rPr lang="en-US" altLang="en-US" sz="2400"/>
              <a:t>(2)</a:t>
            </a:r>
          </a:p>
        </p:txBody>
      </p:sp>
      <p:sp>
        <p:nvSpPr>
          <p:cNvPr id="43011" name="Rectangle 3"/>
          <p:cNvSpPr>
            <a:spLocks noGrp="1" noChangeArrowheads="1"/>
          </p:cNvSpPr>
          <p:nvPr>
            <p:ph idx="1"/>
          </p:nvPr>
        </p:nvSpPr>
        <p:spPr>
          <a:xfrm>
            <a:off x="1024127" y="2204864"/>
            <a:ext cx="10184441" cy="4023360"/>
          </a:xfrm>
        </p:spPr>
        <p:txBody>
          <a:bodyPr>
            <a:normAutofit/>
          </a:bodyPr>
          <a:lstStyle/>
          <a:p>
            <a:pPr marL="357188" indent="-357188">
              <a:lnSpc>
                <a:spcPct val="80000"/>
              </a:lnSpc>
              <a:buFont typeface="Wingdings" panose="05000000000000000000" pitchFamily="2" charset="2"/>
              <a:buChar char="q"/>
            </a:pPr>
            <a:r>
              <a:rPr lang="en-US" altLang="en-US" sz="2800"/>
              <a:t>Jika item tersebut telah dikunci, DBMS menentukan apakah permintaan sesuai dengan penguncian yang ada. Jika yang digunakan adalah shared lock maka permintaan akan diberikan, jika bukan (exclusive lock) maka transaksi harus menunggu kunci tersebut dilepaskan.</a:t>
            </a:r>
          </a:p>
          <a:p>
            <a:pPr marL="357188" indent="-357188">
              <a:lnSpc>
                <a:spcPct val="80000"/>
              </a:lnSpc>
              <a:buFont typeface="Wingdings" panose="05000000000000000000" pitchFamily="2" charset="2"/>
              <a:buChar char="q"/>
            </a:pPr>
            <a:r>
              <a:rPr lang="en-US" altLang="en-US" sz="2800"/>
              <a:t>Transaksi melanjutkan menyimpan kunci sampai secara tegas/eksplisit dilepaskan baik selama eksekusi berlangsung atau ketika selesai (commit atau abort). Ketika exclusive lock dilepaskan maka akibat dari operasi penulisan akan dapat dilihat oleh transaksi yang lain.</a:t>
            </a:r>
          </a:p>
          <a:p>
            <a:pPr>
              <a:lnSpc>
                <a:spcPct val="80000"/>
              </a:lnSpc>
            </a:pPr>
            <a:endParaRPr lang="en-US" altLang="en-US" sz="2800"/>
          </a:p>
        </p:txBody>
      </p:sp>
    </p:spTree>
    <p:extLst>
      <p:ext uri="{BB962C8B-B14F-4D97-AF65-F5344CB8AC3E}">
        <p14:creationId xmlns:p14="http://schemas.microsoft.com/office/powerpoint/2010/main" val="2515197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sz="4000"/>
              <a:t>Contoh - Incorrect Locking Schedule</a:t>
            </a:r>
          </a:p>
        </p:txBody>
      </p:sp>
      <p:sp>
        <p:nvSpPr>
          <p:cNvPr id="44035" name="Rectangle 3"/>
          <p:cNvSpPr>
            <a:spLocks noGrp="1" noChangeArrowheads="1"/>
          </p:cNvSpPr>
          <p:nvPr>
            <p:ph idx="1"/>
          </p:nvPr>
        </p:nvSpPr>
        <p:spPr>
          <a:xfrm>
            <a:off x="1127448" y="1988840"/>
            <a:ext cx="4511352" cy="4030960"/>
          </a:xfrm>
        </p:spPr>
        <p:txBody>
          <a:bodyPr/>
          <a:lstStyle/>
          <a:p>
            <a:pPr>
              <a:lnSpc>
                <a:spcPct val="80000"/>
              </a:lnSpc>
              <a:buFontTx/>
              <a:buNone/>
            </a:pPr>
            <a:r>
              <a:rPr lang="en-US" altLang="en-US"/>
              <a:t>S = {write_lock(T9, balx), read(T9, balx), write(T9, balx), unlock(T9, balx), write_lock(T10, balx), read(T10, balx), write(T10, balx), unlock(T10, balx), write_lock(T10, baly), read(T10, baly), write(T10, baly), unlock(T10, baly),commit(T10), write_lock(T9, baly), read(T9, baly), write(T9, baly),unlock(T9, baly), commit(T9) }</a:t>
            </a:r>
          </a:p>
        </p:txBody>
      </p:sp>
      <p:grpSp>
        <p:nvGrpSpPr>
          <p:cNvPr id="44036" name="Group 4"/>
          <p:cNvGrpSpPr>
            <a:grpSpLocks noChangeAspect="1"/>
          </p:cNvGrpSpPr>
          <p:nvPr/>
        </p:nvGrpSpPr>
        <p:grpSpPr bwMode="auto">
          <a:xfrm>
            <a:off x="6200775" y="1772816"/>
            <a:ext cx="4543425" cy="4856584"/>
            <a:chOff x="2274" y="7616"/>
            <a:chExt cx="5987" cy="5554"/>
          </a:xfrm>
        </p:grpSpPr>
        <p:sp>
          <p:nvSpPr>
            <p:cNvPr id="44037" name="AutoShape 5"/>
            <p:cNvSpPr>
              <a:spLocks noChangeAspect="1" noChangeArrowheads="1"/>
            </p:cNvSpPr>
            <p:nvPr/>
          </p:nvSpPr>
          <p:spPr bwMode="auto">
            <a:xfrm>
              <a:off x="2274" y="7616"/>
              <a:ext cx="5987" cy="5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D"/>
            </a:p>
          </p:txBody>
        </p:sp>
        <p:pic>
          <p:nvPicPr>
            <p:cNvPr id="44038" name="Picture 6" descr="DS3-Figure 19-08"/>
            <p:cNvPicPr>
              <a:picLocks noChangeAspect="1" noChangeArrowheads="1"/>
            </p:cNvPicPr>
            <p:nvPr/>
          </p:nvPicPr>
          <p:blipFill>
            <a:blip r:embed="rId2" cstate="print">
              <a:lum bright="-30000" contrast="60000"/>
              <a:grayscl/>
              <a:extLst>
                <a:ext uri="{28A0092B-C50C-407E-A947-70E740481C1C}">
                  <a14:useLocalDpi xmlns:a14="http://schemas.microsoft.com/office/drawing/2010/main" val="0"/>
                </a:ext>
              </a:extLst>
            </a:blip>
            <a:srcRect/>
            <a:stretch>
              <a:fillRect/>
            </a:stretch>
          </p:blipFill>
          <p:spPr bwMode="auto">
            <a:xfrm>
              <a:off x="2274" y="7616"/>
              <a:ext cx="5816" cy="518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46349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024128" y="980728"/>
            <a:ext cx="10112432" cy="563562"/>
          </a:xfrm>
        </p:spPr>
        <p:txBody>
          <a:bodyPr>
            <a:normAutofit/>
          </a:bodyPr>
          <a:lstStyle/>
          <a:p>
            <a:pPr algn="l"/>
            <a:r>
              <a:rPr lang="en-US" altLang="en-US" sz="3600"/>
              <a:t>Lanjutan..(analisa masalah dari contoh )</a:t>
            </a:r>
          </a:p>
        </p:txBody>
      </p:sp>
      <p:sp>
        <p:nvSpPr>
          <p:cNvPr id="45059" name="Rectangle 3"/>
          <p:cNvSpPr>
            <a:spLocks noGrp="1" noChangeArrowheads="1"/>
          </p:cNvSpPr>
          <p:nvPr>
            <p:ph idx="1"/>
          </p:nvPr>
        </p:nvSpPr>
        <p:spPr>
          <a:xfrm>
            <a:off x="1024128" y="1988840"/>
            <a:ext cx="9968416" cy="4320520"/>
          </a:xfrm>
        </p:spPr>
        <p:txBody>
          <a:bodyPr>
            <a:normAutofit/>
          </a:bodyPr>
          <a:lstStyle/>
          <a:p>
            <a:pPr marL="357188" indent="-357188">
              <a:buFont typeface="Wingdings" panose="05000000000000000000" pitchFamily="2" charset="2"/>
              <a:buChar char="q"/>
            </a:pPr>
            <a:r>
              <a:rPr lang="en-US" altLang="en-US" sz="2800"/>
              <a:t>Jika dimulai dari  balx = 100, baly = 400, maka hasilnya harus : balx = 220, baly = 330, jika T9 dieksekusi sebelum T10, atau balx = 210, baly = 340, jika T10 dieksekusi sebelum T9. </a:t>
            </a:r>
          </a:p>
          <a:p>
            <a:pPr marL="357188" indent="-357188">
              <a:buFont typeface="Wingdings" panose="05000000000000000000" pitchFamily="2" charset="2"/>
              <a:buChar char="q"/>
            </a:pPr>
            <a:r>
              <a:rPr lang="en-US" altLang="en-US" sz="2800"/>
              <a:t>Tetapi hasil yang didapat balx = 220 dan baly = 340, maka S bukan serializable schedule. Masalah yang terjadi adalah transaksi melepaskan kunci terlalu cepat, menghasilkan kehilangan isolasi total dan atomicity. </a:t>
            </a:r>
          </a:p>
        </p:txBody>
      </p:sp>
    </p:spTree>
    <p:extLst>
      <p:ext uri="{BB962C8B-B14F-4D97-AF65-F5344CB8AC3E}">
        <p14:creationId xmlns:p14="http://schemas.microsoft.com/office/powerpoint/2010/main" val="3576525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t>Two-Phase Locking (2PL)</a:t>
            </a:r>
          </a:p>
        </p:txBody>
      </p:sp>
      <p:sp>
        <p:nvSpPr>
          <p:cNvPr id="46083" name="Rectangle 3"/>
          <p:cNvSpPr>
            <a:spLocks noGrp="1" noChangeArrowheads="1"/>
          </p:cNvSpPr>
          <p:nvPr>
            <p:ph idx="1"/>
          </p:nvPr>
        </p:nvSpPr>
        <p:spPr>
          <a:xfrm>
            <a:off x="1024128" y="2286000"/>
            <a:ext cx="10112432" cy="4023360"/>
          </a:xfrm>
        </p:spPr>
        <p:txBody>
          <a:bodyPr>
            <a:normAutofit/>
          </a:bodyPr>
          <a:lstStyle/>
          <a:p>
            <a:r>
              <a:rPr lang="en-US" altLang="en-US" sz="2800"/>
              <a:t>Suatu transaksi menggunakan protokol 2PL jika seluruh operasi penguncian (locking) mendahului operasi pelepasan kunci (unlock) dalam transaksi.  Terdapat dua fase untuk transaksi</a:t>
            </a:r>
            <a:r>
              <a:rPr lang="en-US" altLang="en-US" sz="2800"/>
              <a:t>, </a:t>
            </a:r>
            <a:r>
              <a:rPr lang="en-US" altLang="en-US" sz="2800" smtClean="0"/>
              <a:t>yaitu :</a:t>
            </a:r>
            <a:endParaRPr lang="en-US" altLang="en-US" sz="2800" i="1"/>
          </a:p>
          <a:p>
            <a:pPr lvl="1"/>
            <a:r>
              <a:rPr lang="en-US" altLang="en-US" sz="2000" i="1"/>
              <a:t>Growing phase</a:t>
            </a:r>
            <a:r>
              <a:rPr lang="en-US" altLang="en-US" sz="2000"/>
              <a:t> – mendapatkan seluruh kunci tetapi tidak dapat melepaskan kunci. </a:t>
            </a:r>
            <a:endParaRPr lang="en-US" altLang="en-US" sz="2000" i="1"/>
          </a:p>
          <a:p>
            <a:pPr lvl="1"/>
            <a:r>
              <a:rPr lang="en-US" altLang="en-US" sz="2000" i="1"/>
              <a:t>Shrinking phase</a:t>
            </a:r>
            <a:r>
              <a:rPr lang="en-US" altLang="en-US" sz="2000"/>
              <a:t> – melepaskan kunci tetapi tidak mendapatkan kunci baru. </a:t>
            </a:r>
          </a:p>
        </p:txBody>
      </p:sp>
    </p:spTree>
    <p:extLst>
      <p:ext uri="{BB962C8B-B14F-4D97-AF65-F5344CB8AC3E}">
        <p14:creationId xmlns:p14="http://schemas.microsoft.com/office/powerpoint/2010/main" val="247468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t>Aturan dasar 2PL</a:t>
            </a:r>
          </a:p>
        </p:txBody>
      </p:sp>
      <p:sp>
        <p:nvSpPr>
          <p:cNvPr id="47107" name="Rectangle 3"/>
          <p:cNvSpPr>
            <a:spLocks noGrp="1" noChangeArrowheads="1"/>
          </p:cNvSpPr>
          <p:nvPr>
            <p:ph idx="1"/>
          </p:nvPr>
        </p:nvSpPr>
        <p:spPr/>
        <p:txBody>
          <a:bodyPr>
            <a:normAutofit/>
          </a:bodyPr>
          <a:lstStyle/>
          <a:p>
            <a:pPr marL="357188" indent="-357188">
              <a:lnSpc>
                <a:spcPct val="90000"/>
              </a:lnSpc>
              <a:buFont typeface="Wingdings" panose="05000000000000000000" pitchFamily="2" charset="2"/>
              <a:buChar char="q"/>
            </a:pPr>
            <a:r>
              <a:rPr lang="en-US" altLang="en-US" sz="2800"/>
              <a:t>Satu transaksi harus meminta sebuah kunci untuk suatu </a:t>
            </a:r>
            <a:r>
              <a:rPr lang="en-US" altLang="en-US" sz="2800"/>
              <a:t>item </a:t>
            </a:r>
            <a:r>
              <a:rPr lang="en-US" altLang="en-US" sz="2800"/>
              <a:t>sebelum melaksanakan operasi pada item tersebut. Kunci yang diminta dapat berupa </a:t>
            </a:r>
            <a:r>
              <a:rPr lang="en-US" altLang="en-US" sz="2800" i="1"/>
              <a:t>write lock </a:t>
            </a:r>
            <a:r>
              <a:rPr lang="en-US" altLang="en-US" sz="2800"/>
              <a:t>maupun </a:t>
            </a:r>
            <a:r>
              <a:rPr lang="en-US" altLang="en-US" sz="2800" i="1"/>
              <a:t>read lock </a:t>
            </a:r>
            <a:r>
              <a:rPr lang="en-US" altLang="en-US" sz="2800"/>
              <a:t>, tergantung kebutuhan</a:t>
            </a:r>
          </a:p>
          <a:p>
            <a:pPr marL="357188" indent="-357188">
              <a:lnSpc>
                <a:spcPct val="90000"/>
              </a:lnSpc>
              <a:buFont typeface="Wingdings" panose="05000000000000000000" pitchFamily="2" charset="2"/>
              <a:buChar char="q"/>
            </a:pPr>
            <a:r>
              <a:rPr lang="en-US" altLang="en-US" sz="2800"/>
              <a:t>Sekali transaksi melepaskan kunci, maka transaksi tersebut tidak dapat meminta kunci yang baru.</a:t>
            </a:r>
          </a:p>
        </p:txBody>
      </p:sp>
    </p:spTree>
    <p:extLst>
      <p:ext uri="{BB962C8B-B14F-4D97-AF65-F5344CB8AC3E}">
        <p14:creationId xmlns:p14="http://schemas.microsoft.com/office/powerpoint/2010/main" val="2493909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sz="4000"/>
              <a:t>Preventing Lost Update Problem using 2PL</a:t>
            </a:r>
          </a:p>
        </p:txBody>
      </p:sp>
      <p:pic>
        <p:nvPicPr>
          <p:cNvPr id="48132" name="Picture 4" descr="DS3-Figure 19-11"/>
          <p:cNvPicPr>
            <a:picLocks noGrp="1" noChangeAspect="1" noChangeArrowheads="1"/>
          </p:cNvPicPr>
          <p:nvPr>
            <p:ph idx="1"/>
          </p:nvPr>
        </p:nvPicPr>
        <p:blipFill>
          <a:blip r:embed="rId2" cstate="print">
            <a:lum bright="-12000" contrast="36000"/>
            <a:grayscl/>
            <a:extLst>
              <a:ext uri="{28A0092B-C50C-407E-A947-70E740481C1C}">
                <a14:useLocalDpi xmlns:a14="http://schemas.microsoft.com/office/drawing/2010/main" val="0"/>
              </a:ext>
            </a:extLst>
          </a:blip>
          <a:srcRect/>
          <a:stretch>
            <a:fillRect/>
          </a:stretch>
        </p:blipFill>
        <p:spPr>
          <a:xfrm>
            <a:off x="2292459" y="2084832"/>
            <a:ext cx="7772400" cy="3962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10473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sz="4000"/>
              <a:t>Preventing Uncommitted Dependency Problem using 2PL</a:t>
            </a:r>
          </a:p>
        </p:txBody>
      </p:sp>
      <p:pic>
        <p:nvPicPr>
          <p:cNvPr id="49156" name="Picture 4" descr="DS3-Figure 19-12"/>
          <p:cNvPicPr>
            <a:picLocks noGrp="1" noChangeAspect="1" noChangeArrowheads="1"/>
          </p:cNvPicPr>
          <p:nvPr>
            <p:ph idx="1"/>
          </p:nvPr>
        </p:nvPicPr>
        <p:blipFill>
          <a:blip r:embed="rId2" cstate="print">
            <a:lum bright="-18000" contrast="48000"/>
            <a:grayscl/>
            <a:extLst>
              <a:ext uri="{28A0092B-C50C-407E-A947-70E740481C1C}">
                <a14:useLocalDpi xmlns:a14="http://schemas.microsoft.com/office/drawing/2010/main" val="0"/>
              </a:ext>
            </a:extLst>
          </a:blip>
          <a:srcRect/>
          <a:stretch>
            <a:fillRect/>
          </a:stretch>
        </p:blipFill>
        <p:spPr>
          <a:xfrm>
            <a:off x="2286000" y="1828800"/>
            <a:ext cx="7924800" cy="3962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36479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DAUR HIDUP TRANSAKSI</a:t>
            </a:r>
            <a:endParaRPr lang="en-US" dirty="0"/>
          </a:p>
        </p:txBody>
      </p:sp>
      <p:sp>
        <p:nvSpPr>
          <p:cNvPr id="21" name="Slide Number Placeholder 20"/>
          <p:cNvSpPr>
            <a:spLocks noGrp="1"/>
          </p:cNvSpPr>
          <p:nvPr>
            <p:ph type="sldNum" sz="quarter" idx="12"/>
          </p:nvPr>
        </p:nvSpPr>
        <p:spPr/>
        <p:txBody>
          <a:bodyPr/>
          <a:lstStyle/>
          <a:p>
            <a:fld id="{C014DD1E-5D91-48A3-AD6D-45FBA980D106}" type="slidenum">
              <a:rPr lang="en-US" smtClean="0"/>
              <a:pPr/>
              <a:t>3</a:t>
            </a:fld>
            <a:endParaRPr lang="en-US" dirty="0"/>
          </a:p>
        </p:txBody>
      </p:sp>
      <p:grpSp>
        <p:nvGrpSpPr>
          <p:cNvPr id="3" name="Group 2"/>
          <p:cNvGrpSpPr/>
          <p:nvPr/>
        </p:nvGrpSpPr>
        <p:grpSpPr>
          <a:xfrm>
            <a:off x="2037293" y="2016549"/>
            <a:ext cx="8096362" cy="2784409"/>
            <a:chOff x="1917701" y="1979614"/>
            <a:chExt cx="8329314" cy="2800350"/>
          </a:xfrm>
        </p:grpSpPr>
        <p:sp>
          <p:nvSpPr>
            <p:cNvPr id="4" name="Text Box 5"/>
            <p:cNvSpPr txBox="1">
              <a:spLocks noChangeArrowheads="1"/>
            </p:cNvSpPr>
            <p:nvPr/>
          </p:nvSpPr>
          <p:spPr bwMode="auto">
            <a:xfrm>
              <a:off x="3298825" y="4292601"/>
              <a:ext cx="1252215" cy="46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pPr>
              <a:r>
                <a:rPr lang="en-US" sz="2401"/>
                <a:t>Rollback</a:t>
              </a:r>
            </a:p>
          </p:txBody>
        </p:sp>
        <p:sp>
          <p:nvSpPr>
            <p:cNvPr id="5" name="Text Box 6"/>
            <p:cNvSpPr txBox="1">
              <a:spLocks noChangeArrowheads="1"/>
            </p:cNvSpPr>
            <p:nvPr/>
          </p:nvSpPr>
          <p:spPr bwMode="auto">
            <a:xfrm>
              <a:off x="6987820" y="3062802"/>
              <a:ext cx="1116788" cy="46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pPr>
              <a:r>
                <a:rPr lang="en-US" sz="2401" dirty="0"/>
                <a:t>Commit</a:t>
              </a:r>
            </a:p>
          </p:txBody>
        </p:sp>
        <p:cxnSp>
          <p:nvCxnSpPr>
            <p:cNvPr id="6" name="AutoShape 8"/>
            <p:cNvCxnSpPr>
              <a:cxnSpLocks noChangeShapeType="1"/>
              <a:stCxn id="14" idx="3"/>
              <a:endCxn id="16" idx="1"/>
            </p:cNvCxnSpPr>
            <p:nvPr/>
          </p:nvCxnSpPr>
          <p:spPr bwMode="auto">
            <a:xfrm>
              <a:off x="3444876" y="3550058"/>
              <a:ext cx="1209675" cy="0"/>
            </a:xfrm>
            <a:prstGeom prst="straightConnector1">
              <a:avLst/>
            </a:prstGeom>
            <a:noFill/>
            <a:ln w="38100">
              <a:solidFill>
                <a:schemeClr val="tx2">
                  <a:lumMod val="20000"/>
                  <a:lumOff val="80000"/>
                </a:schemeClr>
              </a:solidFill>
              <a:round/>
              <a:headEnd type="none" w="sm" len="sm"/>
              <a:tailEnd type="arrow" w="lg" len="lg"/>
            </a:ln>
            <a:effectLst>
              <a:outerShdw blurRad="63500" dist="12700" dir="2700000" sx="101000" sy="101000" algn="ctr" rotWithShape="0">
                <a:schemeClr val="bg1">
                  <a:alpha val="90000"/>
                </a:schemeClr>
              </a:outerShdw>
            </a:effectLst>
            <a:extLst>
              <a:ext uri="{909E8E84-426E-40DD-AFC4-6F175D3DCCD1}">
                <a14:hiddenFill xmlns:a14="http://schemas.microsoft.com/office/drawing/2010/main">
                  <a:noFill/>
                </a14:hiddenFill>
              </a:ext>
            </a:extLst>
          </p:spPr>
        </p:cxnSp>
        <p:cxnSp>
          <p:nvCxnSpPr>
            <p:cNvPr id="7" name="AutoShape 9"/>
            <p:cNvCxnSpPr>
              <a:cxnSpLocks noChangeShapeType="1"/>
              <a:stCxn id="16" idx="3"/>
              <a:endCxn id="15" idx="1"/>
            </p:cNvCxnSpPr>
            <p:nvPr/>
          </p:nvCxnSpPr>
          <p:spPr bwMode="auto">
            <a:xfrm>
              <a:off x="6873877" y="3550058"/>
              <a:ext cx="1442837" cy="0"/>
            </a:xfrm>
            <a:prstGeom prst="straightConnector1">
              <a:avLst/>
            </a:prstGeom>
            <a:noFill/>
            <a:ln w="38100">
              <a:solidFill>
                <a:schemeClr val="tx2">
                  <a:lumMod val="20000"/>
                  <a:lumOff val="80000"/>
                </a:schemeClr>
              </a:solidFill>
              <a:round/>
              <a:headEnd type="none" w="sm" len="sm"/>
              <a:tailEnd type="arrow" w="lg" len="lg"/>
            </a:ln>
            <a:effectLst>
              <a:outerShdw blurRad="63500" dist="12700" dir="2700000" sx="101000" sy="101000" algn="ctr" rotWithShape="0">
                <a:schemeClr val="bg1">
                  <a:alpha val="90000"/>
                </a:schemeClr>
              </a:outerShdw>
            </a:effectLst>
            <a:extLst>
              <a:ext uri="{909E8E84-426E-40DD-AFC4-6F175D3DCCD1}">
                <a14:hiddenFill xmlns:a14="http://schemas.microsoft.com/office/drawing/2010/main">
                  <a:noFill/>
                </a14:hiddenFill>
              </a:ext>
            </a:extLst>
          </p:spPr>
        </p:cxnSp>
        <p:sp>
          <p:nvSpPr>
            <p:cNvPr id="8" name="Freeform 12"/>
            <p:cNvSpPr>
              <a:spLocks/>
            </p:cNvSpPr>
            <p:nvPr/>
          </p:nvSpPr>
          <p:spPr bwMode="auto">
            <a:xfrm>
              <a:off x="4714875" y="2495550"/>
              <a:ext cx="901700" cy="450850"/>
            </a:xfrm>
            <a:custGeom>
              <a:avLst/>
              <a:gdLst>
                <a:gd name="T0" fmla="*/ 0 w 488"/>
                <a:gd name="T1" fmla="*/ 270 h 284"/>
                <a:gd name="T2" fmla="*/ 73 w 488"/>
                <a:gd name="T3" fmla="*/ 93 h 284"/>
                <a:gd name="T4" fmla="*/ 211 w 488"/>
                <a:gd name="T5" fmla="*/ 5 h 284"/>
                <a:gd name="T6" fmla="*/ 366 w 488"/>
                <a:gd name="T7" fmla="*/ 60 h 284"/>
                <a:gd name="T8" fmla="*/ 488 w 488"/>
                <a:gd name="T9" fmla="*/ 284 h 284"/>
              </a:gdLst>
              <a:ahLst/>
              <a:cxnLst>
                <a:cxn ang="0">
                  <a:pos x="T0" y="T1"/>
                </a:cxn>
                <a:cxn ang="0">
                  <a:pos x="T2" y="T3"/>
                </a:cxn>
                <a:cxn ang="0">
                  <a:pos x="T4" y="T5"/>
                </a:cxn>
                <a:cxn ang="0">
                  <a:pos x="T6" y="T7"/>
                </a:cxn>
                <a:cxn ang="0">
                  <a:pos x="T8" y="T9"/>
                </a:cxn>
              </a:cxnLst>
              <a:rect l="0" t="0" r="r" b="b"/>
              <a:pathLst>
                <a:path w="488" h="284">
                  <a:moveTo>
                    <a:pt x="0" y="270"/>
                  </a:moveTo>
                  <a:cubicBezTo>
                    <a:pt x="13" y="239"/>
                    <a:pt x="38" y="137"/>
                    <a:pt x="73" y="93"/>
                  </a:cubicBezTo>
                  <a:cubicBezTo>
                    <a:pt x="108" y="49"/>
                    <a:pt x="162" y="11"/>
                    <a:pt x="211" y="5"/>
                  </a:cubicBezTo>
                  <a:cubicBezTo>
                    <a:pt x="260" y="0"/>
                    <a:pt x="320" y="14"/>
                    <a:pt x="366" y="60"/>
                  </a:cubicBezTo>
                  <a:cubicBezTo>
                    <a:pt x="412" y="107"/>
                    <a:pt x="463" y="237"/>
                    <a:pt x="488" y="284"/>
                  </a:cubicBezTo>
                </a:path>
              </a:pathLst>
            </a:custGeom>
            <a:noFill/>
            <a:ln w="38100" cap="flat" cmpd="sng">
              <a:solidFill>
                <a:schemeClr val="tx2">
                  <a:lumMod val="20000"/>
                  <a:lumOff val="80000"/>
                </a:schemeClr>
              </a:solidFill>
              <a:prstDash val="solid"/>
              <a:round/>
              <a:headEnd type="none" w="sm" len="sm"/>
              <a:tailEnd type="arrow" w="lg" len="lg"/>
            </a:ln>
            <a:effectLst>
              <a:outerShdw blurRad="63500" dist="12700" dir="2700000" sx="101000" sy="101000" algn="ctr" rotWithShape="0">
                <a:schemeClr val="bg1">
                  <a:alpha val="90000"/>
                </a:scheme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sz="2401"/>
            </a:p>
          </p:txBody>
        </p:sp>
        <p:sp>
          <p:nvSpPr>
            <p:cNvPr id="9" name="Text Box 14"/>
            <p:cNvSpPr txBox="1">
              <a:spLocks noChangeArrowheads="1"/>
            </p:cNvSpPr>
            <p:nvPr/>
          </p:nvSpPr>
          <p:spPr bwMode="auto">
            <a:xfrm>
              <a:off x="4714876" y="1979614"/>
              <a:ext cx="846793" cy="46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pPr>
              <a:r>
                <a:rPr lang="en-US" sz="2401" dirty="0"/>
                <a:t>Read</a:t>
              </a:r>
            </a:p>
          </p:txBody>
        </p:sp>
        <p:sp>
          <p:nvSpPr>
            <p:cNvPr id="10" name="Freeform 15"/>
            <p:cNvSpPr>
              <a:spLocks/>
            </p:cNvSpPr>
            <p:nvPr/>
          </p:nvSpPr>
          <p:spPr bwMode="auto">
            <a:xfrm>
              <a:off x="5913437" y="2495550"/>
              <a:ext cx="901700" cy="450850"/>
            </a:xfrm>
            <a:custGeom>
              <a:avLst/>
              <a:gdLst>
                <a:gd name="T0" fmla="*/ 0 w 488"/>
                <a:gd name="T1" fmla="*/ 270 h 284"/>
                <a:gd name="T2" fmla="*/ 73 w 488"/>
                <a:gd name="T3" fmla="*/ 93 h 284"/>
                <a:gd name="T4" fmla="*/ 211 w 488"/>
                <a:gd name="T5" fmla="*/ 5 h 284"/>
                <a:gd name="T6" fmla="*/ 366 w 488"/>
                <a:gd name="T7" fmla="*/ 60 h 284"/>
                <a:gd name="T8" fmla="*/ 488 w 488"/>
                <a:gd name="T9" fmla="*/ 284 h 284"/>
              </a:gdLst>
              <a:ahLst/>
              <a:cxnLst>
                <a:cxn ang="0">
                  <a:pos x="T0" y="T1"/>
                </a:cxn>
                <a:cxn ang="0">
                  <a:pos x="T2" y="T3"/>
                </a:cxn>
                <a:cxn ang="0">
                  <a:pos x="T4" y="T5"/>
                </a:cxn>
                <a:cxn ang="0">
                  <a:pos x="T6" y="T7"/>
                </a:cxn>
                <a:cxn ang="0">
                  <a:pos x="T8" y="T9"/>
                </a:cxn>
              </a:cxnLst>
              <a:rect l="0" t="0" r="r" b="b"/>
              <a:pathLst>
                <a:path w="488" h="284">
                  <a:moveTo>
                    <a:pt x="0" y="270"/>
                  </a:moveTo>
                  <a:cubicBezTo>
                    <a:pt x="13" y="239"/>
                    <a:pt x="38" y="137"/>
                    <a:pt x="73" y="93"/>
                  </a:cubicBezTo>
                  <a:cubicBezTo>
                    <a:pt x="108" y="49"/>
                    <a:pt x="162" y="11"/>
                    <a:pt x="211" y="5"/>
                  </a:cubicBezTo>
                  <a:cubicBezTo>
                    <a:pt x="260" y="0"/>
                    <a:pt x="320" y="14"/>
                    <a:pt x="366" y="60"/>
                  </a:cubicBezTo>
                  <a:cubicBezTo>
                    <a:pt x="412" y="107"/>
                    <a:pt x="463" y="237"/>
                    <a:pt x="488" y="284"/>
                  </a:cubicBezTo>
                </a:path>
              </a:pathLst>
            </a:custGeom>
            <a:noFill/>
            <a:ln w="38100" cap="flat" cmpd="sng">
              <a:solidFill>
                <a:schemeClr val="tx2">
                  <a:lumMod val="20000"/>
                  <a:lumOff val="80000"/>
                </a:schemeClr>
              </a:solidFill>
              <a:prstDash val="solid"/>
              <a:round/>
              <a:headEnd type="none" w="sm" len="sm"/>
              <a:tailEnd type="arrow" w="lg" len="lg"/>
            </a:ln>
            <a:effectLst>
              <a:outerShdw blurRad="63500" dist="12700" dir="2700000" sx="101000" sy="101000" algn="ctr" rotWithShape="0">
                <a:schemeClr val="bg1">
                  <a:alpha val="90000"/>
                </a:scheme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sz="2401"/>
            </a:p>
          </p:txBody>
        </p:sp>
        <p:sp>
          <p:nvSpPr>
            <p:cNvPr id="11" name="Text Box 16"/>
            <p:cNvSpPr txBox="1">
              <a:spLocks noChangeArrowheads="1"/>
            </p:cNvSpPr>
            <p:nvPr/>
          </p:nvSpPr>
          <p:spPr bwMode="auto">
            <a:xfrm>
              <a:off x="5913438" y="1979614"/>
              <a:ext cx="916057" cy="46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pPr>
              <a:r>
                <a:rPr lang="en-US" sz="2401" dirty="0"/>
                <a:t>Write</a:t>
              </a:r>
            </a:p>
          </p:txBody>
        </p:sp>
        <p:sp>
          <p:nvSpPr>
            <p:cNvPr id="12" name="Freeform 17"/>
            <p:cNvSpPr>
              <a:spLocks/>
            </p:cNvSpPr>
            <p:nvPr/>
          </p:nvSpPr>
          <p:spPr bwMode="auto">
            <a:xfrm>
              <a:off x="2565401" y="4211639"/>
              <a:ext cx="2808287" cy="568325"/>
            </a:xfrm>
            <a:custGeom>
              <a:avLst/>
              <a:gdLst>
                <a:gd name="T0" fmla="*/ 1616 w 1616"/>
                <a:gd name="T1" fmla="*/ 6 h 358"/>
                <a:gd name="T2" fmla="*/ 1525 w 1616"/>
                <a:gd name="T3" fmla="*/ 154 h 358"/>
                <a:gd name="T4" fmla="*/ 1216 w 1616"/>
                <a:gd name="T5" fmla="*/ 308 h 358"/>
                <a:gd name="T6" fmla="*/ 754 w 1616"/>
                <a:gd name="T7" fmla="*/ 351 h 358"/>
                <a:gd name="T8" fmla="*/ 202 w 1616"/>
                <a:gd name="T9" fmla="*/ 268 h 358"/>
                <a:gd name="T10" fmla="*/ 0 w 1616"/>
                <a:gd name="T11" fmla="*/ 0 h 358"/>
              </a:gdLst>
              <a:ahLst/>
              <a:cxnLst>
                <a:cxn ang="0">
                  <a:pos x="T0" y="T1"/>
                </a:cxn>
                <a:cxn ang="0">
                  <a:pos x="T2" y="T3"/>
                </a:cxn>
                <a:cxn ang="0">
                  <a:pos x="T4" y="T5"/>
                </a:cxn>
                <a:cxn ang="0">
                  <a:pos x="T6" y="T7"/>
                </a:cxn>
                <a:cxn ang="0">
                  <a:pos x="T8" y="T9"/>
                </a:cxn>
                <a:cxn ang="0">
                  <a:pos x="T10" y="T11"/>
                </a:cxn>
              </a:cxnLst>
              <a:rect l="0" t="0" r="r" b="b"/>
              <a:pathLst>
                <a:path w="1616" h="358">
                  <a:moveTo>
                    <a:pt x="1616" y="6"/>
                  </a:moveTo>
                  <a:cubicBezTo>
                    <a:pt x="1601" y="31"/>
                    <a:pt x="1592" y="104"/>
                    <a:pt x="1525" y="154"/>
                  </a:cubicBezTo>
                  <a:cubicBezTo>
                    <a:pt x="1458" y="204"/>
                    <a:pt x="1344" y="275"/>
                    <a:pt x="1216" y="308"/>
                  </a:cubicBezTo>
                  <a:cubicBezTo>
                    <a:pt x="1088" y="341"/>
                    <a:pt x="923" y="358"/>
                    <a:pt x="754" y="351"/>
                  </a:cubicBezTo>
                  <a:cubicBezTo>
                    <a:pt x="585" y="344"/>
                    <a:pt x="328" y="327"/>
                    <a:pt x="202" y="268"/>
                  </a:cubicBezTo>
                  <a:cubicBezTo>
                    <a:pt x="76" y="209"/>
                    <a:pt x="42" y="56"/>
                    <a:pt x="0" y="0"/>
                  </a:cubicBezTo>
                </a:path>
              </a:pathLst>
            </a:custGeom>
            <a:noFill/>
            <a:ln w="38100" cap="flat" cmpd="sng">
              <a:solidFill>
                <a:schemeClr val="tx2">
                  <a:lumMod val="20000"/>
                  <a:lumOff val="80000"/>
                </a:schemeClr>
              </a:solidFill>
              <a:prstDash val="solid"/>
              <a:round/>
              <a:headEnd type="none" w="sm" len="sm"/>
              <a:tailEnd type="arrow" w="lg" len="lg"/>
            </a:ln>
            <a:effectLst>
              <a:outerShdw blurRad="63500" dist="12700" dir="2700000" sx="101000" sy="101000" algn="ctr" rotWithShape="0">
                <a:schemeClr val="bg1">
                  <a:alpha val="90000"/>
                </a:scheme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sz="2401"/>
            </a:p>
          </p:txBody>
        </p:sp>
        <p:sp>
          <p:nvSpPr>
            <p:cNvPr id="13" name="Text Box 18"/>
            <p:cNvSpPr txBox="1">
              <a:spLocks noChangeArrowheads="1"/>
            </p:cNvSpPr>
            <p:nvPr/>
          </p:nvSpPr>
          <p:spPr bwMode="auto">
            <a:xfrm>
              <a:off x="3566365" y="3043239"/>
              <a:ext cx="916057" cy="46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pPr>
              <a:r>
                <a:rPr lang="en-US" sz="2401" dirty="0"/>
                <a:t>Write</a:t>
              </a:r>
            </a:p>
          </p:txBody>
        </p:sp>
        <p:sp>
          <p:nvSpPr>
            <p:cNvPr id="14" name="Text Box 2"/>
            <p:cNvSpPr txBox="1">
              <a:spLocks noChangeArrowheads="1"/>
            </p:cNvSpPr>
            <p:nvPr/>
          </p:nvSpPr>
          <p:spPr bwMode="blackWhite">
            <a:xfrm>
              <a:off x="1917701" y="2924176"/>
              <a:ext cx="1527175" cy="1251860"/>
            </a:xfrm>
            <a:prstGeom prst="rect">
              <a:avLst/>
            </a:prstGeom>
            <a:solidFill>
              <a:srgbClr val="92D050">
                <a:alpha val="50000"/>
              </a:srgbClr>
            </a:solidFill>
            <a:ln w="25400">
              <a:solidFill>
                <a:srgbClr val="00B050"/>
              </a:solidFill>
              <a:miter lim="800000"/>
              <a:headEnd type="none" w="sm" len="sm"/>
              <a:tailEnd type="none" w="sm" len="sm"/>
            </a:ln>
            <a:effectLst/>
            <a:extLst/>
          </p:spPr>
          <p:txBody>
            <a:bodyPr tIns="54014" bIns="81021">
              <a:spAutoFit/>
            </a:bodyPr>
            <a:lstStyle/>
            <a:p>
              <a:pPr algn="ctr">
                <a:lnSpc>
                  <a:spcPct val="100000"/>
                </a:lnSpc>
              </a:pPr>
              <a:r>
                <a:rPr lang="en-US" sz="2401" dirty="0"/>
                <a:t>Durable starting state</a:t>
              </a:r>
            </a:p>
          </p:txBody>
        </p:sp>
        <p:sp>
          <p:nvSpPr>
            <p:cNvPr id="15" name="Text Box 3"/>
            <p:cNvSpPr txBox="1">
              <a:spLocks noChangeArrowheads="1"/>
            </p:cNvSpPr>
            <p:nvPr/>
          </p:nvSpPr>
          <p:spPr bwMode="blackWhite">
            <a:xfrm>
              <a:off x="8316714" y="2924176"/>
              <a:ext cx="1930301" cy="1251860"/>
            </a:xfrm>
            <a:prstGeom prst="rect">
              <a:avLst/>
            </a:prstGeom>
            <a:solidFill>
              <a:srgbClr val="FFFF00">
                <a:alpha val="50000"/>
              </a:srgbClr>
            </a:solidFill>
            <a:ln w="25400">
              <a:solidFill>
                <a:srgbClr val="FFC000"/>
              </a:solidFill>
              <a:miter lim="800000"/>
              <a:headEnd type="none" w="sm" len="sm"/>
              <a:tailEnd type="none" w="sm" len="sm"/>
            </a:ln>
            <a:effectLst/>
            <a:extLst/>
          </p:spPr>
          <p:txBody>
            <a:bodyPr wrap="square" lIns="81021" tIns="54014" rIns="81021" bIns="81021">
              <a:spAutoFit/>
            </a:bodyPr>
            <a:lstStyle/>
            <a:p>
              <a:pPr algn="ctr">
                <a:lnSpc>
                  <a:spcPct val="100000"/>
                </a:lnSpc>
              </a:pPr>
              <a:r>
                <a:rPr lang="en-US" sz="2401" dirty="0">
                  <a:effectLst>
                    <a:outerShdw blurRad="38100" dist="38100" dir="2700000" algn="tl">
                      <a:srgbClr val="000000"/>
                    </a:outerShdw>
                  </a:effectLst>
                </a:rPr>
                <a:t>Durable,</a:t>
              </a:r>
            </a:p>
            <a:p>
              <a:pPr algn="ctr">
                <a:lnSpc>
                  <a:spcPct val="100000"/>
                </a:lnSpc>
              </a:pPr>
              <a:r>
                <a:rPr lang="en-US" sz="2401" dirty="0">
                  <a:effectLst>
                    <a:outerShdw blurRad="38100" dist="38100" dir="2700000" algn="tl">
                      <a:srgbClr val="000000"/>
                    </a:outerShdw>
                  </a:effectLst>
                </a:rPr>
                <a:t>consistent,</a:t>
              </a:r>
            </a:p>
            <a:p>
              <a:pPr algn="ctr">
                <a:lnSpc>
                  <a:spcPct val="100000"/>
                </a:lnSpc>
              </a:pPr>
              <a:r>
                <a:rPr lang="en-US" sz="2401" dirty="0">
                  <a:effectLst>
                    <a:outerShdw blurRad="38100" dist="38100" dir="2700000" algn="tl">
                      <a:srgbClr val="000000"/>
                    </a:outerShdw>
                  </a:effectLst>
                </a:rPr>
                <a:t>ending state</a:t>
              </a:r>
            </a:p>
          </p:txBody>
        </p:sp>
        <p:sp>
          <p:nvSpPr>
            <p:cNvPr id="16" name="Text Box 4"/>
            <p:cNvSpPr txBox="1">
              <a:spLocks noChangeArrowheads="1"/>
            </p:cNvSpPr>
            <p:nvPr/>
          </p:nvSpPr>
          <p:spPr bwMode="blackWhite">
            <a:xfrm>
              <a:off x="4654551" y="2924176"/>
              <a:ext cx="2219325" cy="1251860"/>
            </a:xfrm>
            <a:prstGeom prst="rect">
              <a:avLst/>
            </a:prstGeom>
            <a:solidFill>
              <a:srgbClr val="00B0F0">
                <a:alpha val="50000"/>
              </a:srgbClr>
            </a:solidFill>
            <a:ln w="25400">
              <a:solidFill>
                <a:srgbClr val="0070C0"/>
              </a:solidFill>
              <a:miter lim="800000"/>
              <a:headEnd type="none" w="sm" len="sm"/>
              <a:tailEnd type="none" w="sm" len="sm"/>
            </a:ln>
            <a:effectLst/>
            <a:extLst/>
          </p:spPr>
          <p:txBody>
            <a:bodyPr tIns="54014" bIns="81021">
              <a:spAutoFit/>
            </a:bodyPr>
            <a:lstStyle/>
            <a:p>
              <a:pPr algn="ctr">
                <a:lnSpc>
                  <a:spcPct val="100000"/>
                </a:lnSpc>
                <a:spcBef>
                  <a:spcPct val="50000"/>
                </a:spcBef>
              </a:pPr>
              <a:r>
                <a:rPr lang="en-US" sz="2401" dirty="0">
                  <a:effectLst>
                    <a:outerShdw blurRad="38100" dist="38100" dir="2700000" algn="tl">
                      <a:srgbClr val="000000"/>
                    </a:outerShdw>
                  </a:effectLst>
                </a:rPr>
                <a:t>Sequence</a:t>
              </a:r>
              <a:br>
                <a:rPr lang="en-US" sz="2401" dirty="0">
                  <a:effectLst>
                    <a:outerShdw blurRad="38100" dist="38100" dir="2700000" algn="tl">
                      <a:srgbClr val="000000"/>
                    </a:outerShdw>
                  </a:effectLst>
                </a:rPr>
              </a:br>
              <a:r>
                <a:rPr lang="en-US" sz="2401" dirty="0">
                  <a:effectLst>
                    <a:outerShdw blurRad="38100" dist="38100" dir="2700000" algn="tl">
                      <a:srgbClr val="000000"/>
                    </a:outerShdw>
                  </a:effectLst>
                </a:rPr>
                <a:t>of reads and writes</a:t>
              </a:r>
            </a:p>
          </p:txBody>
        </p:sp>
      </p:grpSp>
    </p:spTree>
    <p:extLst>
      <p:ext uri="{BB962C8B-B14F-4D97-AF65-F5344CB8AC3E}">
        <p14:creationId xmlns:p14="http://schemas.microsoft.com/office/powerpoint/2010/main" val="1111620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sz="4000"/>
              <a:t>Preventing Inconsistent Analysis Problem using 2PL</a:t>
            </a:r>
          </a:p>
        </p:txBody>
      </p:sp>
      <p:pic>
        <p:nvPicPr>
          <p:cNvPr id="50180" name="Picture 4" descr="DS3-Figure 19-13"/>
          <p:cNvPicPr>
            <a:picLocks noGrp="1" noChangeAspect="1" noChangeArrowheads="1"/>
          </p:cNvPicPr>
          <p:nvPr>
            <p:ph idx="1"/>
          </p:nvPr>
        </p:nvPicPr>
        <p:blipFill>
          <a:blip r:embed="rId2" cstate="print">
            <a:lum bright="-12000" contrast="36000"/>
            <a:grayscl/>
            <a:extLst>
              <a:ext uri="{28A0092B-C50C-407E-A947-70E740481C1C}">
                <a14:useLocalDpi xmlns:a14="http://schemas.microsoft.com/office/drawing/2010/main" val="0"/>
              </a:ext>
            </a:extLst>
          </a:blip>
          <a:stretch>
            <a:fillRect/>
          </a:stretch>
        </p:blipFill>
        <p:spPr>
          <a:xfrm>
            <a:off x="3510434" y="2559237"/>
            <a:ext cx="4747270" cy="34762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41133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Deadlock</a:t>
            </a:r>
          </a:p>
        </p:txBody>
      </p:sp>
      <p:sp>
        <p:nvSpPr>
          <p:cNvPr id="32771" name="Rectangle 3"/>
          <p:cNvSpPr>
            <a:spLocks noGrp="1" noChangeArrowheads="1"/>
          </p:cNvSpPr>
          <p:nvPr>
            <p:ph idx="1"/>
          </p:nvPr>
        </p:nvSpPr>
        <p:spPr>
          <a:xfrm>
            <a:off x="1024128" y="2084832"/>
            <a:ext cx="10112432" cy="4224528"/>
          </a:xfrm>
        </p:spPr>
        <p:txBody>
          <a:bodyPr/>
          <a:lstStyle/>
          <a:p>
            <a:pPr marL="357188" indent="-357188">
              <a:buFont typeface="Wingdings" panose="05000000000000000000" pitchFamily="2" charset="2"/>
              <a:buChar char="q"/>
            </a:pPr>
            <a:r>
              <a:rPr lang="en-US" altLang="en-US" sz="2800"/>
              <a:t>Deadlock merupakan kebuntuan (impasse) yang mungkin dihasilkan ketika dua atau lebih transaksi saling menunggu  kunci yang disimpan oleh transaksi lain agar dilepaskan.</a:t>
            </a:r>
          </a:p>
          <a:p>
            <a:pPr marL="357188" indent="-357188">
              <a:buFont typeface="Wingdings" panose="05000000000000000000" pitchFamily="2" charset="2"/>
              <a:buChar char="q"/>
            </a:pPr>
            <a:r>
              <a:rPr lang="en-US" altLang="en-US" sz="2800"/>
              <a:t>Tiga teknik yang umum dilakukan untuk </a:t>
            </a:r>
            <a:r>
              <a:rPr lang="en-US" altLang="en-US" sz="2800"/>
              <a:t>mengatasi </a:t>
            </a:r>
            <a:r>
              <a:rPr lang="en-US" altLang="en-US" sz="2800" smtClean="0"/>
              <a:t>deadlock: </a:t>
            </a:r>
            <a:endParaRPr lang="en-US" altLang="en-US" sz="2800"/>
          </a:p>
          <a:p>
            <a:pPr marL="630238" lvl="1" indent="-273050">
              <a:buFont typeface="Wingdings" panose="05000000000000000000" pitchFamily="2" charset="2"/>
              <a:buChar char="§"/>
            </a:pPr>
            <a:r>
              <a:rPr lang="en-US" altLang="en-US" sz="2400"/>
              <a:t>Timeout</a:t>
            </a:r>
          </a:p>
          <a:p>
            <a:pPr marL="630238" lvl="1" indent="-273050">
              <a:buFont typeface="Wingdings" panose="05000000000000000000" pitchFamily="2" charset="2"/>
              <a:buChar char="§"/>
            </a:pPr>
            <a:r>
              <a:rPr lang="en-US" altLang="en-US" sz="2400"/>
              <a:t>Deadlock prevention</a:t>
            </a:r>
          </a:p>
          <a:p>
            <a:pPr marL="630238" lvl="1" indent="-273050">
              <a:buFont typeface="Wingdings" panose="05000000000000000000" pitchFamily="2" charset="2"/>
              <a:buChar char="§"/>
            </a:pPr>
            <a:r>
              <a:rPr lang="en-US" altLang="en-US" sz="2400"/>
              <a:t>Deadlock detection and recovery</a:t>
            </a:r>
          </a:p>
        </p:txBody>
      </p:sp>
    </p:spTree>
    <p:extLst>
      <p:ext uri="{BB962C8B-B14F-4D97-AF65-F5344CB8AC3E}">
        <p14:creationId xmlns:p14="http://schemas.microsoft.com/office/powerpoint/2010/main" val="1246315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Timeout</a:t>
            </a:r>
          </a:p>
        </p:txBody>
      </p:sp>
      <p:sp>
        <p:nvSpPr>
          <p:cNvPr id="33795" name="Rectangle 3"/>
          <p:cNvSpPr>
            <a:spLocks noGrp="1" noChangeArrowheads="1"/>
          </p:cNvSpPr>
          <p:nvPr>
            <p:ph idx="1"/>
          </p:nvPr>
        </p:nvSpPr>
        <p:spPr>
          <a:xfrm>
            <a:off x="1024128" y="2286000"/>
            <a:ext cx="10040424" cy="4023360"/>
          </a:xfrm>
        </p:spPr>
        <p:txBody>
          <a:bodyPr>
            <a:normAutofit/>
          </a:bodyPr>
          <a:lstStyle/>
          <a:p>
            <a:pPr marL="357188" indent="-357188">
              <a:lnSpc>
                <a:spcPct val="90000"/>
              </a:lnSpc>
              <a:buFont typeface="Wingdings" panose="05000000000000000000" pitchFamily="2" charset="2"/>
              <a:buChar char="q"/>
            </a:pPr>
            <a:r>
              <a:rPr lang="en-US" altLang="en-US" sz="2800"/>
              <a:t>Dengan pendekatan timeout, suatu transaksi yang meminta kunci hanya akan menunggu sistem mendefinisikan periode waktu.  </a:t>
            </a:r>
          </a:p>
          <a:p>
            <a:pPr marL="357188" indent="-357188">
              <a:lnSpc>
                <a:spcPct val="90000"/>
              </a:lnSpc>
              <a:buFont typeface="Wingdings" panose="05000000000000000000" pitchFamily="2" charset="2"/>
              <a:buChar char="q"/>
            </a:pPr>
            <a:r>
              <a:rPr lang="en-US" altLang="en-US" sz="2800"/>
              <a:t>Jika kunci belum diberikan dalam periode ini, maka permintaan kunci kehabisan waktu (times out). </a:t>
            </a:r>
          </a:p>
          <a:p>
            <a:pPr marL="357188" indent="-357188">
              <a:lnSpc>
                <a:spcPct val="90000"/>
              </a:lnSpc>
              <a:buFont typeface="Wingdings" panose="05000000000000000000" pitchFamily="2" charset="2"/>
              <a:buChar char="q"/>
            </a:pPr>
            <a:r>
              <a:rPr lang="en-US" altLang="en-US" sz="2800"/>
              <a:t>Dalam kasus ini, DBMS mengasumsikan transaksi terjadi deadlocked, walaupun mungkin tidak terjadi, dan transaksi tersebut digagalkan dan secara otomatis mengulang dari awal transaksi yang bersangkutan. </a:t>
            </a:r>
          </a:p>
        </p:txBody>
      </p:sp>
    </p:spTree>
    <p:extLst>
      <p:ext uri="{BB962C8B-B14F-4D97-AF65-F5344CB8AC3E}">
        <p14:creationId xmlns:p14="http://schemas.microsoft.com/office/powerpoint/2010/main" val="668868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Deadlock Prevention</a:t>
            </a:r>
          </a:p>
        </p:txBody>
      </p:sp>
      <p:sp>
        <p:nvSpPr>
          <p:cNvPr id="34819" name="Rectangle 3"/>
          <p:cNvSpPr>
            <a:spLocks noGrp="1" noChangeArrowheads="1"/>
          </p:cNvSpPr>
          <p:nvPr>
            <p:ph idx="1"/>
          </p:nvPr>
        </p:nvSpPr>
        <p:spPr/>
        <p:txBody>
          <a:bodyPr/>
          <a:lstStyle/>
          <a:p>
            <a:pPr marL="357188" indent="-357188">
              <a:buFont typeface="Wingdings" panose="05000000000000000000" pitchFamily="2" charset="2"/>
              <a:buChar char="q"/>
            </a:pPr>
            <a:r>
              <a:rPr lang="en-US" altLang="en-US" sz="2800"/>
              <a:t>Pendekatan lain yang mungkin dilakukan untuk menghindari deadlock adalah memerintahkan transaksi menggunakan transaksi timestamps :</a:t>
            </a:r>
            <a:endParaRPr lang="en-US" altLang="en-US" sz="2800" u="sng"/>
          </a:p>
          <a:p>
            <a:pPr marL="630238" lvl="1" indent="-273050">
              <a:buFont typeface="Wingdings" panose="05000000000000000000" pitchFamily="2" charset="2"/>
              <a:buChar char="Ø"/>
            </a:pPr>
            <a:r>
              <a:rPr lang="en-US" altLang="en-US" sz="2400" u="sng"/>
              <a:t>Wait-Die</a:t>
            </a:r>
            <a:r>
              <a:rPr lang="en-US" altLang="en-US" sz="2400"/>
              <a:t> – memungkinkan hanya transaksi lama menunggu traksaksi baru, selain itu transaksi digagalkan (dies) dan diulang dengan timestamps yang sama. </a:t>
            </a:r>
            <a:endParaRPr lang="en-US" altLang="en-US" sz="2400" u="sng"/>
          </a:p>
          <a:p>
            <a:pPr marL="630238" lvl="1" indent="-273050">
              <a:buFont typeface="Wingdings" panose="05000000000000000000" pitchFamily="2" charset="2"/>
              <a:buChar char="Ø"/>
            </a:pPr>
            <a:r>
              <a:rPr lang="en-US" altLang="en-US" sz="2400" u="sng"/>
              <a:t>Wound-Wait</a:t>
            </a:r>
            <a:r>
              <a:rPr lang="en-US" altLang="en-US" sz="2400"/>
              <a:t> – hanya transaksi baru yang menunggu transaksi lama. Jika transaksi lama meminta kunci yang dimiliki oleh transaksi baru, maka transaksi baru akan digagalkan  (</a:t>
            </a:r>
            <a:r>
              <a:rPr lang="en-US" altLang="en-US" sz="2400" i="1"/>
              <a:t>wounded</a:t>
            </a:r>
            <a:r>
              <a:rPr lang="en-US" altLang="en-US" sz="2400"/>
              <a:t>).</a:t>
            </a:r>
          </a:p>
        </p:txBody>
      </p:sp>
    </p:spTree>
    <p:extLst>
      <p:ext uri="{BB962C8B-B14F-4D97-AF65-F5344CB8AC3E}">
        <p14:creationId xmlns:p14="http://schemas.microsoft.com/office/powerpoint/2010/main" val="3312249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27448" y="980728"/>
            <a:ext cx="9793088" cy="715962"/>
          </a:xfrm>
        </p:spPr>
        <p:txBody>
          <a:bodyPr/>
          <a:lstStyle/>
          <a:p>
            <a:r>
              <a:rPr lang="en-US" altLang="en-US" sz="4000"/>
              <a:t>Deadlock Detection</a:t>
            </a:r>
          </a:p>
        </p:txBody>
      </p:sp>
      <p:sp>
        <p:nvSpPr>
          <p:cNvPr id="35843" name="Rectangle 3"/>
          <p:cNvSpPr>
            <a:spLocks noGrp="1" noChangeArrowheads="1"/>
          </p:cNvSpPr>
          <p:nvPr>
            <p:ph idx="1"/>
          </p:nvPr>
        </p:nvSpPr>
        <p:spPr>
          <a:xfrm>
            <a:off x="1055440" y="1988841"/>
            <a:ext cx="10009112" cy="4137323"/>
          </a:xfrm>
        </p:spPr>
        <p:txBody>
          <a:bodyPr>
            <a:normAutofit/>
          </a:bodyPr>
          <a:lstStyle/>
          <a:p>
            <a:pPr marL="357188" indent="-357188">
              <a:lnSpc>
                <a:spcPct val="80000"/>
              </a:lnSpc>
              <a:buFont typeface="Wingdings" panose="05000000000000000000" pitchFamily="2" charset="2"/>
              <a:buChar char="q"/>
            </a:pPr>
            <a:r>
              <a:rPr lang="en-US" altLang="en-US" sz="2800"/>
              <a:t>Pendeteksian deadlock biasanya ditangani dengan membuat konstruksi </a:t>
            </a:r>
            <a:r>
              <a:rPr lang="en-US" altLang="en-US" sz="2800" i="1"/>
              <a:t>Wait For Graph </a:t>
            </a:r>
            <a:r>
              <a:rPr lang="en-US" altLang="en-US" sz="2800"/>
              <a:t>(WFG) yang memperlihatkan ketergantungan transaksi, yaitu transaksi Ti bergantung pada Tj jika transaksi Tj memegang kunci untuk data item yang ditunggu olah Ti. </a:t>
            </a:r>
          </a:p>
          <a:p>
            <a:pPr marL="357188" indent="-357188">
              <a:lnSpc>
                <a:spcPct val="80000"/>
              </a:lnSpc>
              <a:buFont typeface="Wingdings" panose="05000000000000000000" pitchFamily="2" charset="2"/>
              <a:buChar char="q"/>
            </a:pPr>
            <a:r>
              <a:rPr lang="en-US" altLang="en-US" sz="2800"/>
              <a:t>WFG merupakan graf berarah (directed graph) G =(N, E), yang dapat debentuk dengan cara :</a:t>
            </a:r>
          </a:p>
          <a:p>
            <a:pPr marL="714375" lvl="2" indent="-319088">
              <a:lnSpc>
                <a:spcPct val="80000"/>
              </a:lnSpc>
              <a:buFont typeface="Wingdings" panose="05000000000000000000" pitchFamily="2" charset="2"/>
              <a:buChar char="Ø"/>
            </a:pPr>
            <a:r>
              <a:rPr lang="en-US" altLang="en-US" sz="2000"/>
              <a:t>Buatlah Node untuk setiap transaksi</a:t>
            </a:r>
          </a:p>
          <a:p>
            <a:pPr marL="714375" lvl="2" indent="-319088">
              <a:lnSpc>
                <a:spcPct val="80000"/>
              </a:lnSpc>
              <a:buFont typeface="Wingdings" panose="05000000000000000000" pitchFamily="2" charset="2"/>
              <a:buChar char="Ø"/>
            </a:pPr>
            <a:r>
              <a:rPr lang="en-US" altLang="en-US" sz="2000"/>
              <a:t>Buatlah edge berarah Ti -&gt; Tj, jika Ti menunggu kunci untuk item yang sedang dikunci oleh Tj.</a:t>
            </a:r>
          </a:p>
          <a:p>
            <a:pPr marL="91059" indent="-447675">
              <a:lnSpc>
                <a:spcPct val="80000"/>
              </a:lnSpc>
              <a:buFont typeface="Wingdings" panose="05000000000000000000" pitchFamily="2" charset="2"/>
              <a:buChar char="q"/>
            </a:pPr>
            <a:r>
              <a:rPr lang="en-US" altLang="en-US" sz="2800"/>
              <a:t>Deadlock terjadi jika dan hanya jika WFG mengandung siklus.</a:t>
            </a:r>
          </a:p>
        </p:txBody>
      </p:sp>
    </p:spTree>
    <p:extLst>
      <p:ext uri="{BB962C8B-B14F-4D97-AF65-F5344CB8AC3E}">
        <p14:creationId xmlns:p14="http://schemas.microsoft.com/office/powerpoint/2010/main" val="25680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t>Metode Timestamping</a:t>
            </a:r>
          </a:p>
        </p:txBody>
      </p:sp>
      <p:sp>
        <p:nvSpPr>
          <p:cNvPr id="36867" name="Rectangle 3"/>
          <p:cNvSpPr>
            <a:spLocks noGrp="1" noChangeArrowheads="1"/>
          </p:cNvSpPr>
          <p:nvPr>
            <p:ph idx="1"/>
          </p:nvPr>
        </p:nvSpPr>
        <p:spPr/>
        <p:txBody>
          <a:bodyPr>
            <a:normAutofit/>
          </a:bodyPr>
          <a:lstStyle/>
          <a:p>
            <a:pPr marL="357188" indent="-357188">
              <a:lnSpc>
                <a:spcPct val="80000"/>
              </a:lnSpc>
              <a:buFont typeface="Wingdings" panose="05000000000000000000" pitchFamily="2" charset="2"/>
              <a:buChar char="q"/>
            </a:pPr>
            <a:r>
              <a:rPr lang="en-US" altLang="en-US" sz="2800" i="1"/>
              <a:t>Timestamp</a:t>
            </a:r>
            <a:r>
              <a:rPr lang="en-US" altLang="en-US" sz="2800"/>
              <a:t> adalah identifier unik yang dibuat oleh DBMS untuk mengindikasikan waktu mulai relatif dari suatu transaksi. Dapat dibangun dengan menggunakan waktu sistem pada saat transaksi dimulai, atau dengan penambahan counter logical setiap saat transaksi baru dilaksanakan.</a:t>
            </a:r>
          </a:p>
          <a:p>
            <a:pPr marL="357188" indent="-357188">
              <a:lnSpc>
                <a:spcPct val="80000"/>
              </a:lnSpc>
              <a:buFont typeface="Wingdings" panose="05000000000000000000" pitchFamily="2" charset="2"/>
              <a:buChar char="q"/>
            </a:pPr>
            <a:r>
              <a:rPr lang="en-US" altLang="en-US" sz="2800" i="1"/>
              <a:t>Timestamping </a:t>
            </a:r>
            <a:r>
              <a:rPr lang="en-US" altLang="en-US" sz="2800"/>
              <a:t> adalah protokol kontrol konkuren yang memerintahkan transaksi dalam suatu cara dimana transaksi lama, transaksi dengan timestamp yang lebih kecil mendapatkan prioritas jika terjadi konflik. </a:t>
            </a:r>
          </a:p>
        </p:txBody>
      </p:sp>
    </p:spTree>
    <p:extLst>
      <p:ext uri="{BB962C8B-B14F-4D97-AF65-F5344CB8AC3E}">
        <p14:creationId xmlns:p14="http://schemas.microsoft.com/office/powerpoint/2010/main" val="1192800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t>Timestamping - Read(x)</a:t>
            </a:r>
          </a:p>
        </p:txBody>
      </p:sp>
      <p:sp>
        <p:nvSpPr>
          <p:cNvPr id="37891" name="Rectangle 3"/>
          <p:cNvSpPr>
            <a:spLocks noGrp="1" noChangeArrowheads="1"/>
          </p:cNvSpPr>
          <p:nvPr>
            <p:ph idx="1"/>
          </p:nvPr>
        </p:nvSpPr>
        <p:spPr/>
        <p:txBody>
          <a:bodyPr>
            <a:normAutofit/>
          </a:bodyPr>
          <a:lstStyle/>
          <a:p>
            <a:pPr marL="357188" indent="-357188">
              <a:lnSpc>
                <a:spcPct val="90000"/>
              </a:lnSpc>
              <a:buFont typeface="Wingdings" panose="05000000000000000000" pitchFamily="2" charset="2"/>
              <a:buChar char="q"/>
            </a:pPr>
            <a:r>
              <a:rPr lang="en-US" altLang="en-US" sz="2800"/>
              <a:t>Transaksi T membaca item x yang telah diubah oleh transaksi baru (younger), yaitu ts(T) &lt; write_timestamp(x).  Berarti transaksi lama mencoba untuk membaca nilai suatu item yang telah diubah oleh transaksi baru. Dalam hal ini transaksi T harus digagalkan dan diulangi dengan timestamp yang baru.</a:t>
            </a:r>
            <a:endParaRPr lang="en-US" altLang="en-US" sz="2800" u="sng"/>
          </a:p>
          <a:p>
            <a:pPr marL="357188" indent="-357188">
              <a:lnSpc>
                <a:spcPct val="90000"/>
              </a:lnSpc>
              <a:buFont typeface="Wingdings" panose="05000000000000000000" pitchFamily="2" charset="2"/>
              <a:buChar char="q"/>
            </a:pPr>
            <a:r>
              <a:rPr lang="en-US" altLang="en-US" sz="2800" u="sng"/>
              <a:t>ts(T) &gt;= read_timestamp(x)</a:t>
            </a:r>
            <a:r>
              <a:rPr lang="en-US" altLang="en-US" sz="2800"/>
              <a:t> , dan operasi pembacaan dapat diproses. Ditetapkan read_timestamp(x) = max(ts(T), read_timestamp(x)</a:t>
            </a:r>
          </a:p>
        </p:txBody>
      </p:sp>
    </p:spTree>
    <p:extLst>
      <p:ext uri="{BB962C8B-B14F-4D97-AF65-F5344CB8AC3E}">
        <p14:creationId xmlns:p14="http://schemas.microsoft.com/office/powerpoint/2010/main" val="721408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Timestamping - Write(x)</a:t>
            </a:r>
          </a:p>
        </p:txBody>
      </p:sp>
      <p:sp>
        <p:nvSpPr>
          <p:cNvPr id="38915" name="Rectangle 3"/>
          <p:cNvSpPr>
            <a:spLocks noGrp="1" noChangeArrowheads="1"/>
          </p:cNvSpPr>
          <p:nvPr>
            <p:ph idx="1"/>
          </p:nvPr>
        </p:nvSpPr>
        <p:spPr/>
        <p:txBody>
          <a:bodyPr>
            <a:normAutofit/>
          </a:bodyPr>
          <a:lstStyle/>
          <a:p>
            <a:pPr marL="357188" indent="-357188">
              <a:lnSpc>
                <a:spcPct val="90000"/>
              </a:lnSpc>
              <a:buFont typeface="Wingdings" panose="05000000000000000000" pitchFamily="2" charset="2"/>
              <a:buChar char="q"/>
            </a:pPr>
            <a:r>
              <a:rPr lang="en-US" altLang="en-US" sz="2400"/>
              <a:t>ts(T) &lt; read_timestamp(x), hal ini terjadi ketika transaksi lama telat melakukan penulisan sehingga transaksi baru membaca nilai yang salah. Dalam hal ini harus dilakukan rolled-back transaksi T dan mengulanginya dengan timestamp berikutnya.</a:t>
            </a:r>
          </a:p>
          <a:p>
            <a:pPr marL="357188" indent="-357188">
              <a:lnSpc>
                <a:spcPct val="90000"/>
              </a:lnSpc>
              <a:buFont typeface="Wingdings" panose="05000000000000000000" pitchFamily="2" charset="2"/>
              <a:buChar char="q"/>
            </a:pPr>
            <a:r>
              <a:rPr lang="en-US" altLang="en-US" sz="2400"/>
              <a:t>ts(T) &lt; write_timestamp(x), dimana x telah dituliskan oleh transaksi baru. Ini berarti transaksi T berusaha untuk menuliskan nilai </a:t>
            </a:r>
            <a:r>
              <a:rPr lang="en-US" altLang="en-US" sz="2400" i="1"/>
              <a:t>obsolete </a:t>
            </a:r>
            <a:r>
              <a:rPr lang="en-US" altLang="en-US" sz="2400"/>
              <a:t>dari data item x. Maka transaksi T harus di-rolled back dan diulangi dengan menggunakan timestamp berikutnya.</a:t>
            </a:r>
          </a:p>
          <a:p>
            <a:pPr marL="357188" indent="-357188">
              <a:lnSpc>
                <a:spcPct val="90000"/>
              </a:lnSpc>
              <a:buFont typeface="Wingdings" panose="05000000000000000000" pitchFamily="2" charset="2"/>
              <a:buChar char="q"/>
            </a:pPr>
            <a:r>
              <a:rPr lang="en-US" altLang="en-US" sz="2400"/>
              <a:t>Selain itu, dapat ditetap write_stimestamp(x) = ts(T),operasi dapat diterima dan dieksekusi. </a:t>
            </a:r>
          </a:p>
        </p:txBody>
      </p:sp>
    </p:spTree>
    <p:extLst>
      <p:ext uri="{BB962C8B-B14F-4D97-AF65-F5344CB8AC3E}">
        <p14:creationId xmlns:p14="http://schemas.microsoft.com/office/powerpoint/2010/main" val="3604339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sz="4000"/>
              <a:t>Contoh: Basic </a:t>
            </a:r>
            <a:r>
              <a:rPr lang="en-US" altLang="en-US" sz="4000"/>
              <a:t>Timestamp Ordering</a:t>
            </a:r>
          </a:p>
        </p:txBody>
      </p:sp>
      <p:pic>
        <p:nvPicPr>
          <p:cNvPr id="39940" name="Picture 4" descr="DS3-Figure 19-17"/>
          <p:cNvPicPr>
            <a:picLocks noGrp="1" noChangeAspect="1" noChangeArrowheads="1"/>
          </p:cNvPicPr>
          <p:nvPr>
            <p:ph idx="1"/>
          </p:nvPr>
        </p:nvPicPr>
        <p:blipFill>
          <a:blip r:embed="rId2" cstate="print">
            <a:lum bright="-18000" contrast="48000"/>
            <a:grayscl/>
            <a:extLst>
              <a:ext uri="{28A0092B-C50C-407E-A947-70E740481C1C}">
                <a14:useLocalDpi xmlns:a14="http://schemas.microsoft.com/office/drawing/2010/main" val="0"/>
              </a:ext>
            </a:extLst>
          </a:blip>
          <a:srcRect/>
          <a:stretch>
            <a:fillRect/>
          </a:stretch>
        </p:blipFill>
        <p:spPr>
          <a:xfrm>
            <a:off x="2423592" y="1700808"/>
            <a:ext cx="6553200" cy="4905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693332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REFERENSI</a:t>
            </a:r>
            <a:endParaRPr lang="en-ID"/>
          </a:p>
        </p:txBody>
      </p:sp>
      <p:sp>
        <p:nvSpPr>
          <p:cNvPr id="3" name="Content Placeholder 2"/>
          <p:cNvSpPr>
            <a:spLocks noGrp="1"/>
          </p:cNvSpPr>
          <p:nvPr>
            <p:ph idx="1"/>
          </p:nvPr>
        </p:nvSpPr>
        <p:spPr/>
        <p:txBody>
          <a:bodyPr/>
          <a:lstStyle/>
          <a:p>
            <a:r>
              <a:rPr lang="en-ID"/>
              <a:t>Slide “Manajemen Transaksi” oleh D. SINAGA, </a:t>
            </a:r>
            <a:r>
              <a:rPr lang="en-ID" smtClean="0"/>
              <a:t>M.KOM</a:t>
            </a:r>
          </a:p>
          <a:p>
            <a:r>
              <a:rPr lang="en-ID" smtClean="0"/>
              <a:t>Slide “</a:t>
            </a:r>
            <a:r>
              <a:rPr lang="en-US" altLang="en-US"/>
              <a:t>Transaction </a:t>
            </a:r>
            <a:r>
              <a:rPr lang="en-US" altLang="en-US" smtClean="0"/>
              <a:t>Overview and </a:t>
            </a:r>
            <a:r>
              <a:rPr lang="en-US" altLang="en-US"/>
              <a:t>Concurrency </a:t>
            </a:r>
            <a:r>
              <a:rPr lang="en-US" altLang="en-US" smtClean="0"/>
              <a:t>Control” – University Berkeley</a:t>
            </a:r>
            <a:endParaRPr lang="en-ID"/>
          </a:p>
          <a:p>
            <a:r>
              <a:rPr lang="en-ID" smtClean="0">
                <a:hlinkClick r:id="rId2"/>
              </a:rPr>
              <a:t>https</a:t>
            </a:r>
            <a:r>
              <a:rPr lang="en-ID">
                <a:hlinkClick r:id="rId2"/>
              </a:rPr>
              <a:t>://learn.fmi.uni-sofia.bg/pluginfile.php/102234/mod_resource/content/1/9.%</a:t>
            </a:r>
            <a:r>
              <a:rPr lang="en-ID" smtClean="0">
                <a:hlinkClick r:id="rId2"/>
              </a:rPr>
              <a:t>20Database-Transactions-Concepts.pptx</a:t>
            </a:r>
            <a:endParaRPr lang="en-ID" smtClean="0"/>
          </a:p>
          <a:p>
            <a:r>
              <a:rPr lang="en-ID">
                <a:hlinkClick r:id="rId3"/>
              </a:rPr>
              <a:t>http://luqmanhakimnadzari.files.wordpress.com/2011/04/basisdata_14_manajementransaksi.ppt</a:t>
            </a:r>
          </a:p>
          <a:p>
            <a:r>
              <a:rPr lang="en-ID" smtClean="0">
                <a:hlinkClick r:id="rId3"/>
              </a:rPr>
              <a:t>https</a:t>
            </a:r>
            <a:r>
              <a:rPr lang="en-ID">
                <a:hlinkClick r:id="rId3"/>
              </a:rPr>
              <a:t>://</a:t>
            </a:r>
            <a:r>
              <a:rPr lang="en-ID" smtClean="0">
                <a:hlinkClick r:id="rId3"/>
              </a:rPr>
              <a:t>www.tutorialspoint.com/dbms/dbms_transaction.htm</a:t>
            </a:r>
            <a:endParaRPr lang="en-ID" smtClean="0"/>
          </a:p>
          <a:p>
            <a:endParaRPr lang="en-ID"/>
          </a:p>
        </p:txBody>
      </p:sp>
    </p:spTree>
    <p:extLst>
      <p:ext uri="{BB962C8B-B14F-4D97-AF65-F5344CB8AC3E}">
        <p14:creationId xmlns:p14="http://schemas.microsoft.com/office/powerpoint/2010/main" val="2979231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mtClean="0"/>
              <a:t>PRINSIP TRANSAKSI</a:t>
            </a:r>
            <a:endParaRPr lang="en-GB" dirty="0"/>
          </a:p>
        </p:txBody>
      </p:sp>
      <p:grpSp>
        <p:nvGrpSpPr>
          <p:cNvPr id="3" name="Group 2"/>
          <p:cNvGrpSpPr/>
          <p:nvPr/>
        </p:nvGrpSpPr>
        <p:grpSpPr>
          <a:xfrm>
            <a:off x="2071501" y="2564904"/>
            <a:ext cx="7731244" cy="2592288"/>
            <a:chOff x="1979612" y="1720003"/>
            <a:chExt cx="8505800" cy="2851997"/>
          </a:xfrm>
        </p:grpSpPr>
        <p:pic>
          <p:nvPicPr>
            <p:cNvPr id="4" name="Picture 2" descr="http://javaho.files.wordpress.com/2010/09/transactions_acid.jpg?w=700"/>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823382" y="1720003"/>
              <a:ext cx="5785630" cy="2668282"/>
            </a:xfrm>
            <a:prstGeom prst="roundRect">
              <a:avLst>
                <a:gd name="adj" fmla="val 3014"/>
              </a:avLst>
            </a:prstGeom>
            <a:noFill/>
            <a:effectLst>
              <a:softEdge rad="31750"/>
            </a:effectLst>
            <a:extLst>
              <a:ext uri="{909E8E84-426E-40DD-AFC4-6F175D3DCCD1}">
                <a14:hiddenFill xmlns:a14="http://schemas.microsoft.com/office/drawing/2010/main">
                  <a:solidFill>
                    <a:srgbClr val="FFFFFF"/>
                  </a:solidFill>
                </a14:hiddenFill>
              </a:ext>
            </a:extLst>
          </p:spPr>
        </p:pic>
        <p:pic>
          <p:nvPicPr>
            <p:cNvPr id="5" name="Picture 4" descr="http://www.nsiautostore.com/files/2012/01/Bidirectional-DB-lookups.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979612" y="2771800"/>
              <a:ext cx="1800200" cy="1800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b.dryicons.com/images/icon_sets/shine_icon_set/png/256x256/users_process.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8685212" y="2771800"/>
              <a:ext cx="1800200" cy="1800200"/>
            </a:xfrm>
            <a:prstGeom prst="rect">
              <a:avLst/>
            </a:prstGeom>
            <a:noFill/>
            <a:effectLst>
              <a:glow rad="63500">
                <a:schemeClr val="accent6">
                  <a:satMod val="175000"/>
                  <a:alpha val="40000"/>
                </a:schemeClr>
              </a:glo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7713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TERIMA KASIH</a:t>
            </a:r>
            <a:endParaRPr lang="en-ID"/>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23938" y="2448142"/>
            <a:ext cx="10184630" cy="3875127"/>
          </a:xfrm>
        </p:spPr>
      </p:pic>
    </p:spTree>
    <p:extLst>
      <p:ext uri="{BB962C8B-B14F-4D97-AF65-F5344CB8AC3E}">
        <p14:creationId xmlns:p14="http://schemas.microsoft.com/office/powerpoint/2010/main" val="2059211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PRINSIP TRANSAKSI: ACID</a:t>
            </a:r>
            <a:endParaRPr lang="en-ID"/>
          </a:p>
        </p:txBody>
      </p:sp>
      <p:sp>
        <p:nvSpPr>
          <p:cNvPr id="3" name="Content Placeholder 2"/>
          <p:cNvSpPr>
            <a:spLocks noGrp="1"/>
          </p:cNvSpPr>
          <p:nvPr>
            <p:ph idx="1"/>
          </p:nvPr>
        </p:nvSpPr>
        <p:spPr>
          <a:xfrm>
            <a:off x="1024128" y="2286000"/>
            <a:ext cx="10112432" cy="4023360"/>
          </a:xfrm>
        </p:spPr>
        <p:txBody>
          <a:bodyPr>
            <a:normAutofit/>
          </a:bodyPr>
          <a:lstStyle/>
          <a:p>
            <a:pPr marL="357188" indent="-357188" algn="just">
              <a:buFont typeface="+mj-lt"/>
              <a:buAutoNum type="arabicPeriod"/>
            </a:pPr>
            <a:r>
              <a:rPr lang="en-US" b="1"/>
              <a:t>Atomicity (Keutuhan)</a:t>
            </a:r>
            <a:r>
              <a:rPr lang="en-US"/>
              <a:t>, dimana semua operasi dalam transaksi dapat dikerjakan seluruhnya atau tidak sama sekali.</a:t>
            </a:r>
          </a:p>
          <a:p>
            <a:pPr marL="357188" indent="-357188" algn="just">
              <a:buFont typeface="+mj-lt"/>
              <a:buAutoNum type="arabicPeriod"/>
            </a:pPr>
            <a:r>
              <a:rPr lang="en-US" b="1"/>
              <a:t>Consistency (Ketepatan)</a:t>
            </a:r>
            <a:r>
              <a:rPr lang="en-US"/>
              <a:t>, dimana eksekusi transaksi secara tunggal harus dapat menjamin data tetap konsisten setelah transaksi berakhir.</a:t>
            </a:r>
          </a:p>
          <a:p>
            <a:pPr marL="357188" indent="-357188" algn="just">
              <a:buFont typeface="+mj-lt"/>
              <a:buAutoNum type="arabicPeriod"/>
            </a:pPr>
            <a:r>
              <a:rPr lang="en-US" b="1"/>
              <a:t>Isolation (Pemisahan)</a:t>
            </a:r>
            <a:r>
              <a:rPr lang="en-US"/>
              <a:t>, jika pada sebuah sistem basis data terdapat sejumlah transaksi yang dilaksanakan secara bersamaan, maka semua transaksi yang dilaksanakan pada saat yang bersamaan tersebut harus dapat dimulai dan bisa berakhir.</a:t>
            </a:r>
          </a:p>
          <a:p>
            <a:pPr marL="357188" indent="-357188" algn="just">
              <a:buFont typeface="+mj-lt"/>
              <a:buAutoNum type="arabicPeriod"/>
            </a:pPr>
            <a:r>
              <a:rPr lang="en-US" b="1"/>
              <a:t>Durability (daya tahan)</a:t>
            </a:r>
            <a:r>
              <a:rPr lang="en-US"/>
              <a:t>, dimana perubahan data yang terjadi setelah sebuah transaksi berakhir dengan baik, harus dapat bertahan bahkan jika seandainya sistem menjadi mati</a:t>
            </a:r>
            <a:r>
              <a:rPr lang="en-US" smtClean="0"/>
              <a:t>.</a:t>
            </a:r>
            <a:endParaRPr lang="en-US"/>
          </a:p>
        </p:txBody>
      </p:sp>
    </p:spTree>
    <p:extLst>
      <p:ext uri="{BB962C8B-B14F-4D97-AF65-F5344CB8AC3E}">
        <p14:creationId xmlns:p14="http://schemas.microsoft.com/office/powerpoint/2010/main" val="2246246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PRINSIP TRANSAKSI</a:t>
            </a:r>
            <a:endParaRPr lang="en-US" dirty="0"/>
          </a:p>
        </p:txBody>
      </p:sp>
      <p:sp>
        <p:nvSpPr>
          <p:cNvPr id="3" name="Content Placeholder 2"/>
          <p:cNvSpPr>
            <a:spLocks noGrp="1"/>
          </p:cNvSpPr>
          <p:nvPr>
            <p:ph idx="1"/>
          </p:nvPr>
        </p:nvSpPr>
        <p:spPr>
          <a:xfrm>
            <a:off x="1024128" y="2084832"/>
            <a:ext cx="10184440" cy="4224528"/>
          </a:xfrm>
        </p:spPr>
        <p:txBody>
          <a:bodyPr>
            <a:noAutofit/>
          </a:bodyPr>
          <a:lstStyle/>
          <a:p>
            <a:pPr algn="just"/>
            <a:r>
              <a:rPr lang="en-US" sz="2400" dirty="0" err="1"/>
              <a:t>Terhentinya</a:t>
            </a:r>
            <a:r>
              <a:rPr lang="en-US" sz="2400" dirty="0"/>
              <a:t> </a:t>
            </a:r>
            <a:r>
              <a:rPr lang="en-US" sz="2400" dirty="0" err="1"/>
              <a:t>suatu</a:t>
            </a:r>
            <a:r>
              <a:rPr lang="en-US" sz="2400" dirty="0"/>
              <a:t> </a:t>
            </a:r>
            <a:r>
              <a:rPr lang="en-US" sz="2400" dirty="0" err="1"/>
              <a:t>transaksi</a:t>
            </a:r>
            <a:r>
              <a:rPr lang="en-US" sz="2400" dirty="0"/>
              <a:t> </a:t>
            </a:r>
            <a:r>
              <a:rPr lang="en-US" sz="2400" dirty="0" err="1"/>
              <a:t>tidak</a:t>
            </a:r>
            <a:r>
              <a:rPr lang="en-US" sz="2400" dirty="0"/>
              <a:t> </a:t>
            </a:r>
            <a:r>
              <a:rPr lang="en-US" sz="2400" dirty="0" err="1"/>
              <a:t>selalu</a:t>
            </a:r>
            <a:r>
              <a:rPr lang="en-US" sz="2400" dirty="0"/>
              <a:t> </a:t>
            </a:r>
            <a:r>
              <a:rPr lang="en-US" sz="2400" dirty="0" err="1"/>
              <a:t>diakibatkan</a:t>
            </a:r>
            <a:r>
              <a:rPr lang="en-US" sz="2400" dirty="0"/>
              <a:t> </a:t>
            </a:r>
            <a:r>
              <a:rPr lang="en-US" sz="2400" dirty="0" err="1"/>
              <a:t>oleh</a:t>
            </a:r>
            <a:r>
              <a:rPr lang="en-US" sz="2400" dirty="0"/>
              <a:t> </a:t>
            </a:r>
            <a:r>
              <a:rPr lang="en-US" sz="2400" dirty="0" err="1"/>
              <a:t>kegagalan</a:t>
            </a:r>
            <a:r>
              <a:rPr lang="en-US" sz="2400" dirty="0"/>
              <a:t> </a:t>
            </a:r>
            <a:r>
              <a:rPr lang="en-US" sz="2400" dirty="0" err="1"/>
              <a:t>insidental</a:t>
            </a:r>
            <a:r>
              <a:rPr lang="en-US" sz="2400" dirty="0"/>
              <a:t> </a:t>
            </a:r>
            <a:r>
              <a:rPr lang="en-US" sz="2400" dirty="0" err="1"/>
              <a:t>baik</a:t>
            </a:r>
            <a:r>
              <a:rPr lang="en-US" sz="2400" dirty="0"/>
              <a:t> </a:t>
            </a:r>
            <a:r>
              <a:rPr lang="en-US" sz="2400" dirty="0" err="1"/>
              <a:t>dari</a:t>
            </a:r>
            <a:r>
              <a:rPr lang="en-US" sz="2400" dirty="0"/>
              <a:t> </a:t>
            </a:r>
            <a:r>
              <a:rPr lang="en-US" sz="2400" dirty="0" err="1"/>
              <a:t>perangkat</a:t>
            </a:r>
            <a:r>
              <a:rPr lang="en-US" sz="2400" dirty="0"/>
              <a:t> </a:t>
            </a:r>
            <a:r>
              <a:rPr lang="en-US" sz="2400" dirty="0" err="1"/>
              <a:t>keras</a:t>
            </a:r>
            <a:r>
              <a:rPr lang="en-US" sz="2400" dirty="0"/>
              <a:t> (crash) </a:t>
            </a:r>
            <a:r>
              <a:rPr lang="en-US" sz="2400" dirty="0" err="1"/>
              <a:t>ataupun</a:t>
            </a:r>
            <a:r>
              <a:rPr lang="en-US" sz="2400" dirty="0"/>
              <a:t> </a:t>
            </a:r>
            <a:r>
              <a:rPr lang="en-US" sz="2400" dirty="0" err="1"/>
              <a:t>kemacetan</a:t>
            </a:r>
            <a:r>
              <a:rPr lang="en-US" sz="2400" dirty="0"/>
              <a:t> </a:t>
            </a:r>
            <a:r>
              <a:rPr lang="en-US" sz="2400" dirty="0" err="1"/>
              <a:t>sistem</a:t>
            </a:r>
            <a:r>
              <a:rPr lang="en-US" sz="2400" dirty="0"/>
              <a:t> </a:t>
            </a:r>
            <a:r>
              <a:rPr lang="en-US" sz="2400" dirty="0" err="1"/>
              <a:t>operasi</a:t>
            </a:r>
            <a:r>
              <a:rPr lang="en-US" sz="2400" dirty="0"/>
              <a:t> (hang).  </a:t>
            </a:r>
            <a:r>
              <a:rPr lang="en-US" sz="2400" dirty="0" err="1"/>
              <a:t>Tapi</a:t>
            </a:r>
            <a:r>
              <a:rPr lang="en-US" sz="2400" dirty="0"/>
              <a:t> </a:t>
            </a:r>
            <a:r>
              <a:rPr lang="en-US" sz="2400" dirty="0" err="1"/>
              <a:t>lebih</a:t>
            </a:r>
            <a:r>
              <a:rPr lang="en-US" sz="2400" dirty="0"/>
              <a:t> </a:t>
            </a:r>
            <a:r>
              <a:rPr lang="en-US" sz="2400" dirty="0" err="1"/>
              <a:t>sering</a:t>
            </a:r>
            <a:r>
              <a:rPr lang="en-US" sz="2400" dirty="0"/>
              <a:t> </a:t>
            </a:r>
            <a:r>
              <a:rPr lang="en-US" sz="2400" dirty="0" err="1"/>
              <a:t>terjadi</a:t>
            </a:r>
            <a:r>
              <a:rPr lang="en-US" sz="2400" dirty="0"/>
              <a:t> </a:t>
            </a:r>
            <a:r>
              <a:rPr lang="en-US" sz="2400" dirty="0" err="1"/>
              <a:t>karena</a:t>
            </a:r>
            <a:r>
              <a:rPr lang="en-US" sz="2400" dirty="0"/>
              <a:t> user </a:t>
            </a:r>
            <a:r>
              <a:rPr lang="en-US" sz="2400" dirty="0" err="1"/>
              <a:t>sengaja</a:t>
            </a:r>
            <a:r>
              <a:rPr lang="en-US" sz="2400" dirty="0"/>
              <a:t> </a:t>
            </a:r>
            <a:r>
              <a:rPr lang="en-US" sz="2400" dirty="0" err="1"/>
              <a:t>menghentikan</a:t>
            </a:r>
            <a:r>
              <a:rPr lang="en-US" sz="2400" dirty="0"/>
              <a:t> </a:t>
            </a:r>
            <a:r>
              <a:rPr lang="en-US" sz="2400" dirty="0" err="1"/>
              <a:t>transaksi</a:t>
            </a:r>
            <a:r>
              <a:rPr lang="en-US" sz="2400" dirty="0"/>
              <a:t> </a:t>
            </a:r>
            <a:r>
              <a:rPr lang="en-US" sz="2400" dirty="0" err="1"/>
              <a:t>atau</a:t>
            </a:r>
            <a:r>
              <a:rPr lang="en-US" sz="2400" dirty="0"/>
              <a:t> </a:t>
            </a:r>
            <a:r>
              <a:rPr lang="en-US" sz="2400" dirty="0" err="1"/>
              <a:t>karena</a:t>
            </a:r>
            <a:r>
              <a:rPr lang="en-US" sz="2400" dirty="0"/>
              <a:t> </a:t>
            </a:r>
            <a:r>
              <a:rPr lang="en-US" sz="2400" dirty="0" err="1"/>
              <a:t>penghentian</a:t>
            </a:r>
            <a:r>
              <a:rPr lang="en-US" sz="2400" dirty="0"/>
              <a:t> </a:t>
            </a:r>
            <a:r>
              <a:rPr lang="en-US" sz="2400" dirty="0" err="1"/>
              <a:t>transaksi</a:t>
            </a:r>
            <a:r>
              <a:rPr lang="en-US" sz="2400" dirty="0"/>
              <a:t> </a:t>
            </a:r>
            <a:r>
              <a:rPr lang="en-US" sz="2400" dirty="0" err="1"/>
              <a:t>oleh</a:t>
            </a:r>
            <a:r>
              <a:rPr lang="en-US" sz="2400" dirty="0"/>
              <a:t> DBMS </a:t>
            </a:r>
            <a:r>
              <a:rPr lang="en-US" sz="2400" dirty="0" err="1"/>
              <a:t>akibat</a:t>
            </a:r>
            <a:r>
              <a:rPr lang="en-US" sz="2400" dirty="0"/>
              <a:t> </a:t>
            </a:r>
            <a:r>
              <a:rPr lang="en-US" sz="2400" dirty="0" err="1"/>
              <a:t>adanya</a:t>
            </a:r>
            <a:r>
              <a:rPr lang="en-US" sz="2400" dirty="0"/>
              <a:t> </a:t>
            </a:r>
            <a:r>
              <a:rPr lang="en-US" sz="2400" dirty="0" err="1"/>
              <a:t>kondisi</a:t>
            </a:r>
            <a:r>
              <a:rPr lang="en-US" sz="2400" dirty="0"/>
              <a:t> </a:t>
            </a:r>
            <a:r>
              <a:rPr lang="en-US" sz="2400" dirty="0" err="1"/>
              <a:t>tak</a:t>
            </a:r>
            <a:r>
              <a:rPr lang="en-US" sz="2400" dirty="0"/>
              <a:t> </a:t>
            </a:r>
            <a:r>
              <a:rPr lang="en-US" sz="2400" dirty="0" err="1"/>
              <a:t>diinginkan</a:t>
            </a:r>
            <a:r>
              <a:rPr lang="en-US" sz="2400" dirty="0"/>
              <a:t>, </a:t>
            </a:r>
            <a:r>
              <a:rPr lang="en-US" sz="2400" dirty="0" err="1"/>
              <a:t>seperti</a:t>
            </a:r>
            <a:r>
              <a:rPr lang="en-US" sz="2400" dirty="0"/>
              <a:t> deadlock </a:t>
            </a:r>
            <a:r>
              <a:rPr lang="en-US" sz="2400" dirty="0" err="1"/>
              <a:t>atau</a:t>
            </a:r>
            <a:r>
              <a:rPr lang="en-US" sz="2400" dirty="0"/>
              <a:t> </a:t>
            </a:r>
            <a:r>
              <a:rPr lang="en-US" sz="2400"/>
              <a:t>timeout</a:t>
            </a:r>
            <a:r>
              <a:rPr lang="en-US" sz="2400"/>
              <a:t>.</a:t>
            </a:r>
          </a:p>
          <a:p>
            <a:pPr algn="just"/>
            <a:r>
              <a:rPr lang="en-US" sz="2400"/>
              <a:t>Sebuah transaksi dapat menghasilkan dua kemungkinan:</a:t>
            </a:r>
          </a:p>
          <a:p>
            <a:pPr marL="808038" lvl="1" indent="-350838" algn="just">
              <a:buFont typeface="+mj-lt"/>
              <a:buAutoNum type="arabicPeriod"/>
            </a:pPr>
            <a:r>
              <a:rPr lang="en-US" sz="1800"/>
              <a:t>Jika dilaksanakan lengkap seluruhnya, transaksi tersebut telah di </a:t>
            </a:r>
            <a:r>
              <a:rPr lang="en-US" sz="1800" i="1"/>
              <a:t>commit</a:t>
            </a:r>
            <a:r>
              <a:rPr lang="en-US" sz="1800"/>
              <a:t> dan basis data mencapai keadaan konsisten baru.</a:t>
            </a:r>
          </a:p>
          <a:p>
            <a:pPr marL="808038" lvl="1" indent="-350838" algn="just">
              <a:buFont typeface="+mj-lt"/>
              <a:buAutoNum type="arabicPeriod"/>
            </a:pPr>
            <a:r>
              <a:rPr lang="en-US" sz="1800"/>
              <a:t>Jika transaksi tidak sukses, maka transaksi dibatalkan dan basis data dikembalikan ke keadaan konsisten sebelumnya (</a:t>
            </a:r>
            <a:r>
              <a:rPr lang="en-US" sz="1800" i="1"/>
              <a:t>rollback</a:t>
            </a:r>
            <a:r>
              <a:rPr lang="en-US" sz="1800"/>
              <a:t>).</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PRINSIP TRANSAKSI</a:t>
            </a:r>
            <a:endParaRPr lang="en-US"/>
          </a:p>
        </p:txBody>
      </p:sp>
      <p:sp>
        <p:nvSpPr>
          <p:cNvPr id="3" name="Content Placeholder 2"/>
          <p:cNvSpPr>
            <a:spLocks noGrp="1"/>
          </p:cNvSpPr>
          <p:nvPr>
            <p:ph idx="1"/>
          </p:nvPr>
        </p:nvSpPr>
        <p:spPr/>
        <p:txBody>
          <a:bodyPr>
            <a:normAutofit/>
          </a:bodyPr>
          <a:lstStyle/>
          <a:p>
            <a:pPr algn="just"/>
            <a:r>
              <a:rPr lang="en-US" sz="2800" dirty="0" err="1"/>
              <a:t>Transaksi</a:t>
            </a:r>
            <a:r>
              <a:rPr lang="en-US" sz="2800" dirty="0"/>
              <a:t> yang </a:t>
            </a:r>
            <a:r>
              <a:rPr lang="en-US" sz="2800" dirty="0" err="1"/>
              <a:t>sudah</a:t>
            </a:r>
            <a:r>
              <a:rPr lang="en-US" sz="2800" dirty="0"/>
              <a:t> </a:t>
            </a:r>
            <a:r>
              <a:rPr lang="en-US" sz="2800" dirty="0" err="1"/>
              <a:t>di</a:t>
            </a:r>
            <a:r>
              <a:rPr lang="en-US" sz="2800" dirty="0"/>
              <a:t> </a:t>
            </a:r>
            <a:r>
              <a:rPr lang="en-US" sz="2800" b="1" dirty="0"/>
              <a:t>commit</a:t>
            </a:r>
            <a:r>
              <a:rPr lang="en-US" sz="2800" dirty="0"/>
              <a:t> </a:t>
            </a:r>
            <a:r>
              <a:rPr lang="en-US" sz="2800" dirty="0" err="1"/>
              <a:t>tidak</a:t>
            </a:r>
            <a:r>
              <a:rPr lang="en-US" sz="2800" dirty="0"/>
              <a:t> </a:t>
            </a:r>
            <a:r>
              <a:rPr lang="en-US" sz="2800" dirty="0" err="1"/>
              <a:t>dapat</a:t>
            </a:r>
            <a:r>
              <a:rPr lang="en-US" sz="2800" dirty="0"/>
              <a:t> </a:t>
            </a:r>
            <a:r>
              <a:rPr lang="en-US" sz="2800" dirty="0" err="1"/>
              <a:t>dibatalkan</a:t>
            </a:r>
            <a:r>
              <a:rPr lang="en-US" sz="2800" dirty="0"/>
              <a:t> </a:t>
            </a:r>
            <a:r>
              <a:rPr lang="en-US" sz="2800" dirty="0" err="1"/>
              <a:t>lagi</a:t>
            </a:r>
            <a:r>
              <a:rPr lang="en-US" sz="2800" dirty="0"/>
              <a:t>.  </a:t>
            </a:r>
            <a:r>
              <a:rPr lang="en-US" sz="2800" dirty="0" err="1"/>
              <a:t>Jika</a:t>
            </a:r>
            <a:r>
              <a:rPr lang="en-US" sz="2800" dirty="0"/>
              <a:t> </a:t>
            </a:r>
            <a:r>
              <a:rPr lang="en-US" sz="2800" dirty="0" err="1"/>
              <a:t>ada</a:t>
            </a:r>
            <a:r>
              <a:rPr lang="en-US" sz="2800" dirty="0"/>
              <a:t> </a:t>
            </a:r>
            <a:r>
              <a:rPr lang="en-US" sz="2800" dirty="0" err="1"/>
              <a:t>kesalahan</a:t>
            </a:r>
            <a:r>
              <a:rPr lang="en-US" sz="2800" dirty="0"/>
              <a:t>, </a:t>
            </a:r>
            <a:r>
              <a:rPr lang="en-US" sz="2800" dirty="0" err="1"/>
              <a:t>maka</a:t>
            </a:r>
            <a:r>
              <a:rPr lang="en-US" sz="2800" dirty="0"/>
              <a:t> </a:t>
            </a:r>
            <a:r>
              <a:rPr lang="en-US" sz="2800" dirty="0" err="1"/>
              <a:t>harus</a:t>
            </a:r>
            <a:r>
              <a:rPr lang="en-US" sz="2800" dirty="0"/>
              <a:t> </a:t>
            </a:r>
            <a:r>
              <a:rPr lang="en-US" sz="2800" dirty="0" err="1"/>
              <a:t>dilakukan</a:t>
            </a:r>
            <a:r>
              <a:rPr lang="en-US" sz="2800" dirty="0"/>
              <a:t> </a:t>
            </a:r>
            <a:r>
              <a:rPr lang="en-US" sz="2800" dirty="0" err="1"/>
              <a:t>transaksi</a:t>
            </a:r>
            <a:r>
              <a:rPr lang="en-US" sz="2800" dirty="0"/>
              <a:t> lain yang </a:t>
            </a:r>
            <a:r>
              <a:rPr lang="en-US" sz="2800" dirty="0" err="1"/>
              <a:t>membalik</a:t>
            </a:r>
            <a:r>
              <a:rPr lang="en-US" sz="2800" dirty="0"/>
              <a:t> </a:t>
            </a:r>
            <a:r>
              <a:rPr lang="en-US" sz="2800" dirty="0" err="1"/>
              <a:t>dampak</a:t>
            </a:r>
            <a:r>
              <a:rPr lang="en-US" sz="2800" dirty="0"/>
              <a:t> </a:t>
            </a:r>
            <a:r>
              <a:rPr lang="en-US" sz="2800" err="1"/>
              <a:t>transaksi</a:t>
            </a:r>
            <a:r>
              <a:rPr lang="en-US" sz="2800"/>
              <a:t> sebelumnya</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State </a:t>
            </a:r>
            <a:r>
              <a:rPr lang="en-US" dirty="0" err="1" smtClean="0"/>
              <a:t>Transaksi</a:t>
            </a:r>
            <a:endParaRPr lang="en-US" dirty="0"/>
          </a:p>
        </p:txBody>
      </p:sp>
      <p:pic>
        <p:nvPicPr>
          <p:cNvPr id="1026" name="Picture 2" descr="Transaction Stat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7355" y="2204864"/>
            <a:ext cx="6981977"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496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STATE (KONDISI) TRANSAKSI</a:t>
            </a:r>
            <a:endParaRPr lang="en-US"/>
          </a:p>
        </p:txBody>
      </p:sp>
      <p:sp>
        <p:nvSpPr>
          <p:cNvPr id="3" name="Content Placeholder 2"/>
          <p:cNvSpPr>
            <a:spLocks noGrp="1"/>
          </p:cNvSpPr>
          <p:nvPr>
            <p:ph idx="1"/>
          </p:nvPr>
        </p:nvSpPr>
        <p:spPr/>
        <p:txBody>
          <a:bodyPr>
            <a:normAutofit fontScale="92500" lnSpcReduction="10000"/>
          </a:bodyPr>
          <a:lstStyle/>
          <a:p>
            <a:pPr marL="357188" indent="-357188" algn="just">
              <a:buFont typeface="+mj-lt"/>
              <a:buAutoNum type="arabicPeriod"/>
            </a:pPr>
            <a:r>
              <a:rPr lang="en-US" b="1" dirty="0" err="1" smtClean="0"/>
              <a:t>Aktif</a:t>
            </a:r>
            <a:r>
              <a:rPr lang="en-US" b="1" dirty="0" smtClean="0"/>
              <a:t> </a:t>
            </a:r>
            <a:r>
              <a:rPr lang="en-US" b="1" dirty="0"/>
              <a:t>(Active)</a:t>
            </a:r>
            <a:r>
              <a:rPr lang="en-US" dirty="0"/>
              <a:t>, yang </a:t>
            </a:r>
            <a:r>
              <a:rPr lang="en-US" dirty="0" err="1"/>
              <a:t>merupakan</a:t>
            </a:r>
            <a:r>
              <a:rPr lang="en-US" dirty="0"/>
              <a:t> status </a:t>
            </a:r>
            <a:r>
              <a:rPr lang="en-US" dirty="0" err="1"/>
              <a:t>awal</a:t>
            </a:r>
            <a:r>
              <a:rPr lang="en-US" dirty="0"/>
              <a:t> (initial state) </a:t>
            </a:r>
            <a:r>
              <a:rPr lang="en-US" dirty="0" err="1"/>
              <a:t>sebuah</a:t>
            </a:r>
            <a:r>
              <a:rPr lang="en-US" dirty="0"/>
              <a:t> </a:t>
            </a:r>
            <a:r>
              <a:rPr lang="en-US" dirty="0" err="1"/>
              <a:t>transaksi</a:t>
            </a:r>
            <a:r>
              <a:rPr lang="en-US" dirty="0"/>
              <a:t> yang </a:t>
            </a:r>
            <a:r>
              <a:rPr lang="en-US" dirty="0" err="1"/>
              <a:t>menunjukkan</a:t>
            </a:r>
            <a:r>
              <a:rPr lang="en-US" dirty="0"/>
              <a:t> </a:t>
            </a:r>
            <a:r>
              <a:rPr lang="en-US" dirty="0" err="1"/>
              <a:t>transaksi</a:t>
            </a:r>
            <a:r>
              <a:rPr lang="en-US" dirty="0"/>
              <a:t> </a:t>
            </a:r>
            <a:r>
              <a:rPr lang="en-US" dirty="0" err="1"/>
              <a:t>tersebut</a:t>
            </a:r>
            <a:r>
              <a:rPr lang="en-US" dirty="0"/>
              <a:t> </a:t>
            </a:r>
            <a:r>
              <a:rPr lang="en-US" dirty="0" err="1"/>
              <a:t>masih</a:t>
            </a:r>
            <a:r>
              <a:rPr lang="en-US" dirty="0"/>
              <a:t> </a:t>
            </a:r>
            <a:r>
              <a:rPr lang="en-US" dirty="0" err="1"/>
              <a:t>dieksekusi</a:t>
            </a:r>
            <a:r>
              <a:rPr lang="en-US" dirty="0"/>
              <a:t>.</a:t>
            </a:r>
          </a:p>
          <a:p>
            <a:pPr marL="357188" indent="-357188" algn="just">
              <a:buFont typeface="+mj-lt"/>
              <a:buAutoNum type="arabicPeriod"/>
            </a:pPr>
            <a:r>
              <a:rPr lang="en-US" b="1" dirty="0" err="1" smtClean="0"/>
              <a:t>Berhasil</a:t>
            </a:r>
            <a:r>
              <a:rPr lang="en-US" b="1" dirty="0" smtClean="0"/>
              <a:t> </a:t>
            </a:r>
            <a:r>
              <a:rPr lang="en-US" b="1" dirty="0" err="1"/>
              <a:t>Sebagian</a:t>
            </a:r>
            <a:r>
              <a:rPr lang="en-US" b="1" dirty="0"/>
              <a:t> (Partially Committed)</a:t>
            </a:r>
            <a:r>
              <a:rPr lang="en-US" dirty="0"/>
              <a:t>, </a:t>
            </a:r>
            <a:r>
              <a:rPr lang="en-US" dirty="0" err="1"/>
              <a:t>yaitu</a:t>
            </a:r>
            <a:r>
              <a:rPr lang="en-US" dirty="0"/>
              <a:t> </a:t>
            </a:r>
            <a:r>
              <a:rPr lang="en-US" dirty="0" err="1"/>
              <a:t>keadaan</a:t>
            </a:r>
            <a:r>
              <a:rPr lang="en-US" dirty="0"/>
              <a:t> yang </a:t>
            </a:r>
            <a:r>
              <a:rPr lang="en-US" dirty="0" err="1"/>
              <a:t>dicapai</a:t>
            </a:r>
            <a:r>
              <a:rPr lang="en-US" dirty="0"/>
              <a:t> </a:t>
            </a:r>
            <a:r>
              <a:rPr lang="en-US" dirty="0" err="1"/>
              <a:t>transaksi</a:t>
            </a:r>
            <a:r>
              <a:rPr lang="en-US" dirty="0"/>
              <a:t> </a:t>
            </a:r>
            <a:r>
              <a:rPr lang="en-US" dirty="0" err="1"/>
              <a:t>tepat</a:t>
            </a:r>
            <a:r>
              <a:rPr lang="en-US" dirty="0"/>
              <a:t> </a:t>
            </a:r>
            <a:r>
              <a:rPr lang="en-US" dirty="0" err="1"/>
              <a:t>pada</a:t>
            </a:r>
            <a:r>
              <a:rPr lang="en-US" dirty="0"/>
              <a:t> </a:t>
            </a:r>
            <a:r>
              <a:rPr lang="en-US" dirty="0" err="1"/>
              <a:t>saat</a:t>
            </a:r>
            <a:r>
              <a:rPr lang="en-US" dirty="0"/>
              <a:t> </a:t>
            </a:r>
            <a:r>
              <a:rPr lang="en-US" dirty="0" err="1"/>
              <a:t>operasi</a:t>
            </a:r>
            <a:r>
              <a:rPr lang="en-US" dirty="0"/>
              <a:t> </a:t>
            </a:r>
            <a:r>
              <a:rPr lang="en-US" dirty="0" err="1"/>
              <a:t>terakhir</a:t>
            </a:r>
            <a:r>
              <a:rPr lang="en-US" dirty="0"/>
              <a:t> </a:t>
            </a:r>
            <a:r>
              <a:rPr lang="en-US" dirty="0" err="1"/>
              <a:t>dalam</a:t>
            </a:r>
            <a:r>
              <a:rPr lang="en-US" dirty="0"/>
              <a:t> </a:t>
            </a:r>
            <a:r>
              <a:rPr lang="en-US" dirty="0" err="1"/>
              <a:t>transaksi</a:t>
            </a:r>
            <a:r>
              <a:rPr lang="en-US" dirty="0"/>
              <a:t> </a:t>
            </a:r>
            <a:r>
              <a:rPr lang="en-US" dirty="0" err="1"/>
              <a:t>selesai</a:t>
            </a:r>
            <a:r>
              <a:rPr lang="en-US" dirty="0"/>
              <a:t> </a:t>
            </a:r>
            <a:r>
              <a:rPr lang="en-US" dirty="0" err="1"/>
              <a:t>dikerjakan</a:t>
            </a:r>
            <a:r>
              <a:rPr lang="en-US" dirty="0"/>
              <a:t>.</a:t>
            </a:r>
          </a:p>
          <a:p>
            <a:pPr marL="357188" indent="-357188" algn="just">
              <a:buFont typeface="+mj-lt"/>
              <a:buAutoNum type="arabicPeriod"/>
            </a:pPr>
            <a:r>
              <a:rPr lang="en-US" b="1" dirty="0" err="1" smtClean="0"/>
              <a:t>Gagal</a:t>
            </a:r>
            <a:r>
              <a:rPr lang="en-US" b="1" dirty="0" smtClean="0"/>
              <a:t> </a:t>
            </a:r>
            <a:r>
              <a:rPr lang="en-US" b="1" dirty="0"/>
              <a:t>(Failed),</a:t>
            </a:r>
            <a:r>
              <a:rPr lang="en-US" dirty="0"/>
              <a:t> yang </a:t>
            </a:r>
            <a:r>
              <a:rPr lang="en-US" dirty="0" err="1"/>
              <a:t>merupakan</a:t>
            </a:r>
            <a:r>
              <a:rPr lang="en-US" dirty="0"/>
              <a:t> </a:t>
            </a:r>
            <a:r>
              <a:rPr lang="en-US" dirty="0" err="1"/>
              <a:t>keadaan</a:t>
            </a:r>
            <a:r>
              <a:rPr lang="en-US" dirty="0"/>
              <a:t> </a:t>
            </a:r>
            <a:r>
              <a:rPr lang="en-US" dirty="0" err="1"/>
              <a:t>dimana</a:t>
            </a:r>
            <a:r>
              <a:rPr lang="en-US" dirty="0"/>
              <a:t> </a:t>
            </a:r>
            <a:r>
              <a:rPr lang="en-US" dirty="0" err="1"/>
              <a:t>sebuah</a:t>
            </a:r>
            <a:r>
              <a:rPr lang="en-US" dirty="0"/>
              <a:t> </a:t>
            </a:r>
            <a:r>
              <a:rPr lang="en-US" dirty="0" err="1"/>
              <a:t>transaksi</a:t>
            </a:r>
            <a:r>
              <a:rPr lang="en-US" dirty="0"/>
              <a:t> </a:t>
            </a:r>
            <a:r>
              <a:rPr lang="en-US" dirty="0" err="1"/>
              <a:t>terhenti</a:t>
            </a:r>
            <a:r>
              <a:rPr lang="en-US" dirty="0"/>
              <a:t> </a:t>
            </a:r>
            <a:r>
              <a:rPr lang="en-US" dirty="0" err="1"/>
              <a:t>pengeksekusiannya</a:t>
            </a:r>
            <a:r>
              <a:rPr lang="en-US" dirty="0"/>
              <a:t> </a:t>
            </a:r>
            <a:r>
              <a:rPr lang="en-US" dirty="0" err="1"/>
              <a:t>sebelum</a:t>
            </a:r>
            <a:r>
              <a:rPr lang="en-US" dirty="0"/>
              <a:t> </a:t>
            </a:r>
            <a:r>
              <a:rPr lang="en-US" dirty="0" err="1"/>
              <a:t>tuntas</a:t>
            </a:r>
            <a:r>
              <a:rPr lang="en-US" dirty="0"/>
              <a:t> </a:t>
            </a:r>
            <a:r>
              <a:rPr lang="en-US" dirty="0" err="1"/>
              <a:t>sama</a:t>
            </a:r>
            <a:r>
              <a:rPr lang="en-US" dirty="0"/>
              <a:t> </a:t>
            </a:r>
            <a:r>
              <a:rPr lang="en-US" dirty="0" err="1"/>
              <a:t>sekali</a:t>
            </a:r>
            <a:r>
              <a:rPr lang="en-US" dirty="0"/>
              <a:t>.</a:t>
            </a:r>
          </a:p>
          <a:p>
            <a:pPr marL="357188" indent="-357188" algn="just">
              <a:buFont typeface="+mj-lt"/>
              <a:buAutoNum type="arabicPeriod"/>
            </a:pPr>
            <a:r>
              <a:rPr lang="en-US" b="1" dirty="0" err="1" smtClean="0"/>
              <a:t>Batal</a:t>
            </a:r>
            <a:r>
              <a:rPr lang="en-US" b="1" dirty="0" smtClean="0"/>
              <a:t> </a:t>
            </a:r>
            <a:r>
              <a:rPr lang="en-US" b="1" dirty="0"/>
              <a:t>(Aborted),</a:t>
            </a:r>
            <a:r>
              <a:rPr lang="en-US" dirty="0"/>
              <a:t> </a:t>
            </a:r>
            <a:r>
              <a:rPr lang="en-US" dirty="0" err="1"/>
              <a:t>yaitu</a:t>
            </a:r>
            <a:r>
              <a:rPr lang="en-US" dirty="0"/>
              <a:t> </a:t>
            </a:r>
            <a:r>
              <a:rPr lang="en-US" dirty="0" err="1"/>
              <a:t>keadaan</a:t>
            </a:r>
            <a:r>
              <a:rPr lang="en-US" dirty="0"/>
              <a:t> </a:t>
            </a:r>
            <a:r>
              <a:rPr lang="en-US" dirty="0" err="1"/>
              <a:t>dimana</a:t>
            </a:r>
            <a:r>
              <a:rPr lang="en-US" dirty="0"/>
              <a:t> </a:t>
            </a:r>
            <a:r>
              <a:rPr lang="en-US" dirty="0" err="1"/>
              <a:t>sebuah</a:t>
            </a:r>
            <a:r>
              <a:rPr lang="en-US" dirty="0"/>
              <a:t> </a:t>
            </a:r>
            <a:r>
              <a:rPr lang="en-US" dirty="0" err="1"/>
              <a:t>transaksi</a:t>
            </a:r>
            <a:r>
              <a:rPr lang="en-US" dirty="0"/>
              <a:t> </a:t>
            </a:r>
            <a:r>
              <a:rPr lang="en-US" dirty="0" err="1"/>
              <a:t>dianggap</a:t>
            </a:r>
            <a:r>
              <a:rPr lang="en-US" dirty="0"/>
              <a:t> </a:t>
            </a:r>
            <a:r>
              <a:rPr lang="en-US" dirty="0" err="1"/>
              <a:t>tidak</a:t>
            </a:r>
            <a:r>
              <a:rPr lang="en-US" dirty="0"/>
              <a:t>/</a:t>
            </a:r>
            <a:r>
              <a:rPr lang="en-US" dirty="0" err="1"/>
              <a:t>belum</a:t>
            </a:r>
            <a:r>
              <a:rPr lang="en-US" dirty="0"/>
              <a:t> </a:t>
            </a:r>
            <a:r>
              <a:rPr lang="en-US" dirty="0" err="1"/>
              <a:t>dikerjakan</a:t>
            </a:r>
            <a:r>
              <a:rPr lang="en-US" dirty="0"/>
              <a:t> yang </a:t>
            </a:r>
            <a:r>
              <a:rPr lang="en-US" dirty="0" err="1"/>
              <a:t>tentu</a:t>
            </a:r>
            <a:r>
              <a:rPr lang="en-US" dirty="0"/>
              <a:t> </a:t>
            </a:r>
            <a:r>
              <a:rPr lang="en-US" dirty="0" err="1"/>
              <a:t>dengan</a:t>
            </a:r>
            <a:r>
              <a:rPr lang="en-US" dirty="0"/>
              <a:t> </a:t>
            </a:r>
            <a:r>
              <a:rPr lang="en-US" dirty="0" err="1"/>
              <a:t>terlebih</a:t>
            </a:r>
            <a:r>
              <a:rPr lang="en-US" dirty="0"/>
              <a:t> </a:t>
            </a:r>
            <a:r>
              <a:rPr lang="en-US" dirty="0" err="1"/>
              <a:t>dahulu</a:t>
            </a:r>
            <a:r>
              <a:rPr lang="en-US" dirty="0"/>
              <a:t> </a:t>
            </a:r>
            <a:r>
              <a:rPr lang="en-US" dirty="0" err="1"/>
              <a:t>diawali</a:t>
            </a:r>
            <a:r>
              <a:rPr lang="en-US" dirty="0"/>
              <a:t> </a:t>
            </a:r>
            <a:r>
              <a:rPr lang="en-US" dirty="0" err="1"/>
              <a:t>dengan</a:t>
            </a:r>
            <a:r>
              <a:rPr lang="en-US" dirty="0"/>
              <a:t> </a:t>
            </a:r>
            <a:r>
              <a:rPr lang="en-US" dirty="0" err="1"/>
              <a:t>mengembalikan</a:t>
            </a:r>
            <a:r>
              <a:rPr lang="en-US" dirty="0"/>
              <a:t> </a:t>
            </a:r>
            <a:r>
              <a:rPr lang="en-US" dirty="0" err="1"/>
              <a:t>semua</a:t>
            </a:r>
            <a:r>
              <a:rPr lang="en-US" dirty="0"/>
              <a:t> data yang </a:t>
            </a:r>
            <a:r>
              <a:rPr lang="en-US" dirty="0" err="1"/>
              <a:t>telah</a:t>
            </a:r>
            <a:r>
              <a:rPr lang="en-US" dirty="0"/>
              <a:t> </a:t>
            </a:r>
            <a:r>
              <a:rPr lang="en-US" dirty="0" err="1"/>
              <a:t>diubah</a:t>
            </a:r>
            <a:r>
              <a:rPr lang="en-US" dirty="0"/>
              <a:t> </a:t>
            </a:r>
            <a:r>
              <a:rPr lang="en-US" dirty="0" err="1"/>
              <a:t>ke</a:t>
            </a:r>
            <a:r>
              <a:rPr lang="en-US" dirty="0"/>
              <a:t> </a:t>
            </a:r>
            <a:r>
              <a:rPr lang="en-US" dirty="0" err="1"/>
              <a:t>nilai-nilai</a:t>
            </a:r>
            <a:r>
              <a:rPr lang="en-US" dirty="0"/>
              <a:t> </a:t>
            </a:r>
            <a:r>
              <a:rPr lang="en-US" dirty="0" err="1"/>
              <a:t>semula</a:t>
            </a:r>
            <a:r>
              <a:rPr lang="en-US" dirty="0"/>
              <a:t>. (yang </a:t>
            </a:r>
            <a:r>
              <a:rPr lang="en-US" dirty="0" err="1"/>
              <a:t>menjadi</a:t>
            </a:r>
            <a:r>
              <a:rPr lang="en-US" dirty="0"/>
              <a:t> </a:t>
            </a:r>
            <a:r>
              <a:rPr lang="en-US" dirty="0" err="1"/>
              <a:t>tanggung</a:t>
            </a:r>
            <a:r>
              <a:rPr lang="en-US" dirty="0"/>
              <a:t> </a:t>
            </a:r>
            <a:r>
              <a:rPr lang="en-US" dirty="0" err="1"/>
              <a:t>jawab</a:t>
            </a:r>
            <a:r>
              <a:rPr lang="en-US" dirty="0"/>
              <a:t> DBMS).</a:t>
            </a:r>
          </a:p>
          <a:p>
            <a:pPr marL="357188" indent="-357188" algn="just">
              <a:buFont typeface="+mj-lt"/>
              <a:buAutoNum type="arabicPeriod"/>
            </a:pPr>
            <a:r>
              <a:rPr lang="en-US" b="1" dirty="0" err="1" smtClean="0"/>
              <a:t>Berhasil</a:t>
            </a:r>
            <a:r>
              <a:rPr lang="en-US" b="1" dirty="0" smtClean="0"/>
              <a:t> </a:t>
            </a:r>
            <a:r>
              <a:rPr lang="en-US" b="1" dirty="0" err="1"/>
              <a:t>Sempurna</a:t>
            </a:r>
            <a:r>
              <a:rPr lang="en-US" b="1" dirty="0"/>
              <a:t> (Committed),</a:t>
            </a:r>
            <a:r>
              <a:rPr lang="en-US" dirty="0"/>
              <a:t> </a:t>
            </a:r>
            <a:r>
              <a:rPr lang="en-US" dirty="0" err="1"/>
              <a:t>keadaan</a:t>
            </a:r>
            <a:r>
              <a:rPr lang="en-US" dirty="0"/>
              <a:t> </a:t>
            </a:r>
            <a:r>
              <a:rPr lang="en-US" dirty="0" err="1"/>
              <a:t>dimana</a:t>
            </a:r>
            <a:r>
              <a:rPr lang="en-US" dirty="0"/>
              <a:t> </a:t>
            </a:r>
            <a:r>
              <a:rPr lang="en-US" dirty="0" err="1"/>
              <a:t>transaksi</a:t>
            </a:r>
            <a:r>
              <a:rPr lang="en-US" dirty="0"/>
              <a:t> </a:t>
            </a:r>
            <a:r>
              <a:rPr lang="en-US" dirty="0" err="1"/>
              <a:t>telah</a:t>
            </a:r>
            <a:r>
              <a:rPr lang="en-US" dirty="0"/>
              <a:t> </a:t>
            </a:r>
            <a:r>
              <a:rPr lang="en-US" dirty="0" err="1"/>
              <a:t>dinyatakan</a:t>
            </a:r>
            <a:r>
              <a:rPr lang="en-US" dirty="0"/>
              <a:t> </a:t>
            </a:r>
            <a:r>
              <a:rPr lang="en-US" dirty="0" err="1"/>
              <a:t>berhasil</a:t>
            </a:r>
            <a:r>
              <a:rPr lang="en-US" dirty="0"/>
              <a:t> </a:t>
            </a:r>
            <a:r>
              <a:rPr lang="en-US" dirty="0" err="1"/>
              <a:t>dikerjakan</a:t>
            </a:r>
            <a:r>
              <a:rPr lang="en-US" dirty="0"/>
              <a:t> </a:t>
            </a:r>
            <a:r>
              <a:rPr lang="en-US" dirty="0" err="1"/>
              <a:t>seluruhnya</a:t>
            </a:r>
            <a:r>
              <a:rPr lang="en-US" dirty="0"/>
              <a:t> </a:t>
            </a:r>
            <a:r>
              <a:rPr lang="en-US" dirty="0" err="1"/>
              <a:t>dan</a:t>
            </a:r>
            <a:r>
              <a:rPr lang="en-US" dirty="0"/>
              <a:t> basis data </a:t>
            </a:r>
            <a:r>
              <a:rPr lang="en-US" dirty="0" err="1"/>
              <a:t>telah</a:t>
            </a:r>
            <a:r>
              <a:rPr lang="en-US" dirty="0"/>
              <a:t> </a:t>
            </a:r>
            <a:r>
              <a:rPr lang="en-US" dirty="0" err="1"/>
              <a:t>merefleksikan</a:t>
            </a:r>
            <a:r>
              <a:rPr lang="en-US" dirty="0"/>
              <a:t> </a:t>
            </a:r>
            <a:r>
              <a:rPr lang="en-US" dirty="0" err="1"/>
              <a:t>perubahan-perubahan</a:t>
            </a:r>
            <a:r>
              <a:rPr lang="en-US" dirty="0"/>
              <a:t> yang </a:t>
            </a:r>
            <a:r>
              <a:rPr lang="en-US" dirty="0" err="1"/>
              <a:t>memang</a:t>
            </a:r>
            <a:r>
              <a:rPr lang="en-US" dirty="0"/>
              <a:t> </a:t>
            </a:r>
            <a:r>
              <a:rPr lang="en-US" err="1"/>
              <a:t>diinginkan</a:t>
            </a:r>
            <a:r>
              <a:rPr lang="en-US"/>
              <a:t> </a:t>
            </a:r>
            <a:r>
              <a:rPr lang="en-US" smtClean="0"/>
              <a:t>transaksi</a:t>
            </a:r>
            <a:r>
              <a:rPr lang="en-US"/>
              <a: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668</TotalTime>
  <Words>1927</Words>
  <Application>Microsoft Office PowerPoint</Application>
  <PresentationFormat>Widescreen</PresentationFormat>
  <Paragraphs>151</Paragraphs>
  <Slides>40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Tw Cen MT</vt:lpstr>
      <vt:lpstr>Tw Cen MT Condensed</vt:lpstr>
      <vt:lpstr>Wingdings</vt:lpstr>
      <vt:lpstr>Wingdings 3</vt:lpstr>
      <vt:lpstr>Integral</vt:lpstr>
      <vt:lpstr>Manajemen Transaksi</vt:lpstr>
      <vt:lpstr>Apa itu transaksi?</vt:lpstr>
      <vt:lpstr>DAUR HIDUP TRANSAKSI</vt:lpstr>
      <vt:lpstr>PRINSIP TRANSAKSI</vt:lpstr>
      <vt:lpstr>PRINSIP TRANSAKSI: ACID</vt:lpstr>
      <vt:lpstr>PRINSIP TRANSAKSI</vt:lpstr>
      <vt:lpstr>PRINSIP TRANSAKSI</vt:lpstr>
      <vt:lpstr>State Transaksi</vt:lpstr>
      <vt:lpstr>STATE (KONDISI) TRANSAKSI</vt:lpstr>
      <vt:lpstr>KONTROL KONKURENSI</vt:lpstr>
      <vt:lpstr>Kontrol konkurensi</vt:lpstr>
      <vt:lpstr>Kontrol konkurensi</vt:lpstr>
      <vt:lpstr>3 Masalah akibat concurrency</vt:lpstr>
      <vt:lpstr>Lost Update Problem</vt:lpstr>
      <vt:lpstr>Uncommitted Dependency Problem</vt:lpstr>
      <vt:lpstr>Contoh </vt:lpstr>
      <vt:lpstr>Inconsistent Analysis Problem</vt:lpstr>
      <vt:lpstr>PowerPoint Presentation</vt:lpstr>
      <vt:lpstr>Concurrency Control Techniques</vt:lpstr>
      <vt:lpstr>Locking </vt:lpstr>
      <vt:lpstr>Aturan dasar penguncian (locking) </vt:lpstr>
      <vt:lpstr>Penggunaan kunci (lock)</vt:lpstr>
      <vt:lpstr>Penggunaan kunci/lock (2)</vt:lpstr>
      <vt:lpstr>Contoh - Incorrect Locking Schedule</vt:lpstr>
      <vt:lpstr>Lanjutan..(analisa masalah dari contoh )</vt:lpstr>
      <vt:lpstr>Two-Phase Locking (2PL)</vt:lpstr>
      <vt:lpstr>Aturan dasar 2PL</vt:lpstr>
      <vt:lpstr>Preventing Lost Update Problem using 2PL</vt:lpstr>
      <vt:lpstr>Preventing Uncommitted Dependency Problem using 2PL</vt:lpstr>
      <vt:lpstr>Preventing Inconsistent Analysis Problem using 2PL</vt:lpstr>
      <vt:lpstr>Deadlock</vt:lpstr>
      <vt:lpstr>Timeout</vt:lpstr>
      <vt:lpstr>Deadlock Prevention</vt:lpstr>
      <vt:lpstr>Deadlock Detection</vt:lpstr>
      <vt:lpstr>Metode Timestamping</vt:lpstr>
      <vt:lpstr>Timestamping - Read(x)</vt:lpstr>
      <vt:lpstr>Timestamping - Write(x)</vt:lpstr>
      <vt:lpstr>Contoh: Basic Timestamp Ordering</vt:lpstr>
      <vt:lpstr>REFERENSI</vt:lpstr>
      <vt:lpstr>TERIMA KASIH</vt:lpstr>
    </vt:vector>
  </TitlesOfParts>
  <Company>ekosanjoyo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Manajemen Transaksi #5</dc:title>
  <dc:creator>eko</dc:creator>
  <cp:lastModifiedBy>AS</cp:lastModifiedBy>
  <cp:revision>111</cp:revision>
  <dcterms:created xsi:type="dcterms:W3CDTF">2016-10-17T21:53:35Z</dcterms:created>
  <dcterms:modified xsi:type="dcterms:W3CDTF">2020-12-04T04:40:41Z</dcterms:modified>
</cp:coreProperties>
</file>