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5" r:id="rId1"/>
  </p:sldMasterIdLst>
  <p:notesMasterIdLst>
    <p:notesMasterId r:id="rId47"/>
  </p:notesMasterIdLst>
  <p:sldIdLst>
    <p:sldId id="256" r:id="rId2"/>
    <p:sldId id="267" r:id="rId3"/>
    <p:sldId id="271" r:id="rId4"/>
    <p:sldId id="319" r:id="rId5"/>
    <p:sldId id="268" r:id="rId6"/>
    <p:sldId id="269" r:id="rId7"/>
    <p:sldId id="270" r:id="rId8"/>
    <p:sldId id="273" r:id="rId9"/>
    <p:sldId id="320" r:id="rId10"/>
    <p:sldId id="275" r:id="rId11"/>
    <p:sldId id="276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87" r:id="rId20"/>
    <p:sldId id="290" r:id="rId21"/>
    <p:sldId id="291" r:id="rId22"/>
    <p:sldId id="292" r:id="rId23"/>
    <p:sldId id="321" r:id="rId24"/>
    <p:sldId id="295" r:id="rId25"/>
    <p:sldId id="296" r:id="rId26"/>
    <p:sldId id="297" r:id="rId27"/>
    <p:sldId id="300" r:id="rId28"/>
    <p:sldId id="301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22" r:id="rId4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40" autoAdjust="0"/>
  </p:normalViewPr>
  <p:slideViewPr>
    <p:cSldViewPr>
      <p:cViewPr varScale="1">
        <p:scale>
          <a:sx n="61" d="100"/>
          <a:sy n="61" d="100"/>
        </p:scale>
        <p:origin x="78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184F83D-68E2-407D-B429-34B0AEB4B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513C-CF4E-4C37-83DF-4030C1B55FC7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9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62D8-1017-48D7-9E3A-33EF0E5CD232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D55D10-F97E-44E7-836E-9AE1A75CD7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63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7DD4-E965-4436-A90F-16580A81928B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D55D10-F97E-44E7-836E-9AE1A75CD7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89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208-35B3-45D3-BCA3-182365F8806B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D55D10-F97E-44E7-836E-9AE1A75CD7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706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FB0-EF6A-45AD-BDF9-5B41D4773E65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D55D10-F97E-44E7-836E-9AE1A75CD7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61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B174-8471-4DF1-9CC1-7C70F5C86A67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D55D10-F97E-44E7-836E-9AE1A75CD7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651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E34B-7A30-438F-B7B5-6A44B6DCD840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D55D10-F97E-44E7-836E-9AE1A75CD7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379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04CD-8E2E-42F4-9B0D-0C3D30EE3596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37918B-9074-4708-996E-D94990CEF73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46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4FBE-F0FB-4B8E-8617-CB6F18720F67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411347-246C-44F0-9A3D-B757B527ED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734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6E920-FCA9-4FC4-A8A1-3EC69B7592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Fakultas Teknologi Informasi - UBL</a:t>
            </a:r>
          </a:p>
        </p:txBody>
      </p:sp>
    </p:spTree>
    <p:extLst>
      <p:ext uri="{BB962C8B-B14F-4D97-AF65-F5344CB8AC3E}">
        <p14:creationId xmlns:p14="http://schemas.microsoft.com/office/powerpoint/2010/main" val="388693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0013-19DC-4825-A0F7-C9E1A0344C59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B973ABE-A341-4BFB-BB1C-01F568EDE5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90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E4DB-20EC-46EE-83CB-ED8B4080FA49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B3C982B-BFE2-4F03-9D41-B8800C5828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96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E58E-515D-421D-AF3A-07F42B43B0A3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87F8BD-7B64-43F5-820C-F0EC28E0E9F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9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39B0-EC49-47E5-8D38-EA72DF675E19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061BC8-7C0F-4353-A37A-B5182FCB7A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7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68C5-A011-46ED-BF03-CFECBA01DF4F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83BDA7-9731-4C2C-84B0-9CA452E446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4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7DD4-695A-4CCA-9861-FE8CCA4257BD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538464-5AB0-4E88-81AF-86AD9520B2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99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652-6C6F-461C-A88A-2F7D077FC171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960F74-2C70-447D-B1AC-6BD581572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5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FEC3-700C-47E6-9427-D5FF5E007174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5CA808-6B61-4C93-877B-9FC4F53BEA6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17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DE027-68C0-41A4-96A5-8F0D7194AFED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Fakultas Teknologi Informasi - UBL</a:t>
            </a:r>
            <a:endParaRPr lang="en-US"/>
          </a:p>
        </p:txBody>
      </p:sp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9" name="Arc 12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5298 w 21600"/>
                <a:gd name="T3" fmla="*/ 4312 h 21600"/>
                <a:gd name="T4" fmla="*/ 0 w 21600"/>
                <a:gd name="T5" fmla="*/ 431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D" sz="2400"/>
            </a:p>
          </p:txBody>
        </p:sp>
      </p:grpSp>
    </p:spTree>
    <p:extLst>
      <p:ext uri="{BB962C8B-B14F-4D97-AF65-F5344CB8AC3E}">
        <p14:creationId xmlns:p14="http://schemas.microsoft.com/office/powerpoint/2010/main" val="3820612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achmad.solichin@budiluhur.ac.id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15480" y="1557338"/>
            <a:ext cx="9721079" cy="215969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7200" b="1" smtClean="0"/>
              <a:t>Data warehouse</a:t>
            </a:r>
            <a:endParaRPr lang="en-GB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3433" y="3933826"/>
            <a:ext cx="10153126" cy="2066925"/>
          </a:xfrm>
        </p:spPr>
        <p:txBody>
          <a:bodyPr vert="horz" wrap="square" lIns="92075" tIns="46038" rIns="92075" bIns="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b="1" smtClean="0"/>
              <a:t>Magister </a:t>
            </a:r>
            <a:r>
              <a:rPr lang="en-US" altLang="en-US" sz="2800" b="1"/>
              <a:t>Ilmu </a:t>
            </a:r>
            <a:r>
              <a:rPr lang="en-US" altLang="en-US" sz="2800" b="1" smtClean="0"/>
              <a:t>Komputer &amp; Magister Manajemen</a:t>
            </a:r>
          </a:p>
          <a:p>
            <a:pPr eaLnBrk="1" hangingPunct="1"/>
            <a:r>
              <a:rPr lang="en-US" altLang="en-US" sz="2800" b="1" smtClean="0"/>
              <a:t>Universitas </a:t>
            </a:r>
            <a:r>
              <a:rPr lang="en-US" altLang="en-US" sz="2800" b="1"/>
              <a:t>Budi Luhur</a:t>
            </a:r>
            <a:endParaRPr lang="en-US" altLang="en-US" sz="3600" b="1" i="1"/>
          </a:p>
        </p:txBody>
      </p:sp>
      <p:sp>
        <p:nvSpPr>
          <p:cNvPr id="5" name="Flowchart: Terminator 4"/>
          <p:cNvSpPr/>
          <p:nvPr/>
        </p:nvSpPr>
        <p:spPr>
          <a:xfrm>
            <a:off x="407368" y="404664"/>
            <a:ext cx="2897204" cy="1008112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Kuliah Manajemen Data / Manajemen Database</a:t>
            </a:r>
            <a:endParaRPr lang="en-ID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14" descr="http://www.liputan1.com/wp-content/uploads/2016/02/Universitas-BudiLuhu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224" y="5593041"/>
            <a:ext cx="1401525" cy="8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099" y="5597866"/>
            <a:ext cx="677161" cy="8850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67044" y="647110"/>
            <a:ext cx="731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smtClean="0"/>
              <a:t>Dr. Achmad Solichin | Universitas Budi Luhur</a:t>
            </a:r>
            <a:endParaRPr lang="en-ID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5872" y="1772816"/>
            <a:ext cx="10609606" cy="4464496"/>
            <a:chOff x="1828800" y="2209800"/>
            <a:chExt cx="8839201" cy="3719514"/>
          </a:xfrm>
        </p:grpSpPr>
        <p:sp>
          <p:nvSpPr>
            <p:cNvPr id="14339" name="Oval 2"/>
            <p:cNvSpPr>
              <a:spLocks noChangeArrowheads="1"/>
            </p:cNvSpPr>
            <p:nvPr/>
          </p:nvSpPr>
          <p:spPr bwMode="auto">
            <a:xfrm>
              <a:off x="1981200" y="2590800"/>
              <a:ext cx="5105400" cy="243840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40" name="Oval 3"/>
            <p:cNvSpPr>
              <a:spLocks noChangeArrowheads="1"/>
            </p:cNvSpPr>
            <p:nvPr/>
          </p:nvSpPr>
          <p:spPr bwMode="auto">
            <a:xfrm>
              <a:off x="5257800" y="2667000"/>
              <a:ext cx="5105400" cy="243840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4342" name="AutoShape 5"/>
            <p:cNvSpPr>
              <a:spLocks noChangeArrowheads="1"/>
            </p:cNvSpPr>
            <p:nvPr/>
          </p:nvSpPr>
          <p:spPr bwMode="auto">
            <a:xfrm>
              <a:off x="2286000" y="2209800"/>
              <a:ext cx="914400" cy="990600"/>
            </a:xfrm>
            <a:prstGeom prst="can">
              <a:avLst>
                <a:gd name="adj" fmla="val 27083"/>
              </a:avLst>
            </a:prstGeom>
            <a:gradFill rotWithShape="1">
              <a:gsLst>
                <a:gs pos="0">
                  <a:srgbClr val="A9A965"/>
                </a:gs>
                <a:gs pos="50000">
                  <a:srgbClr val="FFFF99"/>
                </a:gs>
                <a:gs pos="100000">
                  <a:srgbClr val="A9A965"/>
                </a:gs>
              </a:gsLst>
              <a:lin ang="0" scaled="1"/>
            </a:gra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ORDERS</a:t>
              </a:r>
            </a:p>
          </p:txBody>
        </p:sp>
        <p:sp>
          <p:nvSpPr>
            <p:cNvPr id="14343" name="AutoShape 6"/>
            <p:cNvSpPr>
              <a:spLocks noChangeArrowheads="1"/>
            </p:cNvSpPr>
            <p:nvPr/>
          </p:nvSpPr>
          <p:spPr bwMode="auto">
            <a:xfrm>
              <a:off x="1828800" y="3276600"/>
              <a:ext cx="914400" cy="990600"/>
            </a:xfrm>
            <a:prstGeom prst="can">
              <a:avLst>
                <a:gd name="adj" fmla="val 27083"/>
              </a:avLst>
            </a:prstGeom>
            <a:gradFill rotWithShape="1">
              <a:gsLst>
                <a:gs pos="0">
                  <a:srgbClr val="C2C274"/>
                </a:gs>
                <a:gs pos="50000">
                  <a:srgbClr val="FFFF99"/>
                </a:gs>
                <a:gs pos="100000">
                  <a:srgbClr val="C2C274"/>
                </a:gs>
              </a:gsLst>
              <a:lin ang="0" scaled="1"/>
            </a:gra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SHIPPING</a:t>
              </a:r>
            </a:p>
          </p:txBody>
        </p:sp>
        <p:sp>
          <p:nvSpPr>
            <p:cNvPr id="14344" name="AutoShape 7"/>
            <p:cNvSpPr>
              <a:spLocks noChangeArrowheads="1"/>
            </p:cNvSpPr>
            <p:nvPr/>
          </p:nvSpPr>
          <p:spPr bwMode="auto">
            <a:xfrm>
              <a:off x="2209800" y="4343400"/>
              <a:ext cx="914400" cy="990600"/>
            </a:xfrm>
            <a:prstGeom prst="can">
              <a:avLst>
                <a:gd name="adj" fmla="val 27083"/>
              </a:avLst>
            </a:prstGeom>
            <a:gradFill rotWithShape="1">
              <a:gsLst>
                <a:gs pos="0">
                  <a:srgbClr val="C2C274"/>
                </a:gs>
                <a:gs pos="50000">
                  <a:srgbClr val="FFFF99"/>
                </a:gs>
                <a:gs pos="100000">
                  <a:srgbClr val="C2C274"/>
                </a:gs>
              </a:gsLst>
              <a:lin ang="0" scaled="1"/>
            </a:gra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400" b="1">
                  <a:solidFill>
                    <a:schemeClr val="bg2"/>
                  </a:solidFill>
                  <a:latin typeface="Arial Narrow" panose="020B0606020202030204" pitchFamily="34" charset="0"/>
                </a:rPr>
                <a:t>INVENTORY</a:t>
              </a:r>
            </a:p>
          </p:txBody>
        </p:sp>
        <p:sp>
          <p:nvSpPr>
            <p:cNvPr id="14345" name="AutoShape 8"/>
            <p:cNvSpPr>
              <a:spLocks noChangeArrowheads="1"/>
            </p:cNvSpPr>
            <p:nvPr/>
          </p:nvSpPr>
          <p:spPr bwMode="auto">
            <a:xfrm>
              <a:off x="5715000" y="3352800"/>
              <a:ext cx="914400" cy="990600"/>
            </a:xfrm>
            <a:prstGeom prst="can">
              <a:avLst>
                <a:gd name="adj" fmla="val 27083"/>
              </a:avLst>
            </a:prstGeom>
            <a:gradFill rotWithShape="1">
              <a:gsLst>
                <a:gs pos="0">
                  <a:srgbClr val="A9A965"/>
                </a:gs>
                <a:gs pos="50000">
                  <a:srgbClr val="FFFF99"/>
                </a:gs>
                <a:gs pos="100000">
                  <a:srgbClr val="A9A965"/>
                </a:gs>
              </a:gsLst>
              <a:lin ang="0" scaled="1"/>
            </a:gra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400" b="1">
                  <a:solidFill>
                    <a:schemeClr val="bg2"/>
                  </a:solidFill>
                  <a:latin typeface="Arial" panose="020B0604020202020204" pitchFamily="34" charset="0"/>
                </a:rPr>
                <a:t>DATA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400" b="1">
                  <a:solidFill>
                    <a:schemeClr val="bg2"/>
                  </a:solidFill>
                  <a:latin typeface="Arial" panose="020B0604020202020204" pitchFamily="34" charset="0"/>
                </a:rPr>
                <a:t>WAREHOUSE</a:t>
              </a:r>
            </a:p>
          </p:txBody>
        </p:sp>
        <p:sp>
          <p:nvSpPr>
            <p:cNvPr id="14346" name="Text Box 9"/>
            <p:cNvSpPr txBox="1">
              <a:spLocks noChangeArrowheads="1"/>
            </p:cNvSpPr>
            <p:nvPr/>
          </p:nvSpPr>
          <p:spPr bwMode="auto">
            <a:xfrm>
              <a:off x="2590800" y="5562601"/>
              <a:ext cx="3435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Data Warehouse Environment</a:t>
              </a:r>
              <a:endParaRPr lang="en-GB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7010400" y="5562601"/>
              <a:ext cx="2724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Analytical Environment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 flipH="1">
              <a:off x="4191000" y="502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>
              <a:off x="7620000" y="51054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14350" name="Text Box 13"/>
            <p:cNvSpPr txBox="1">
              <a:spLocks noChangeArrowheads="1"/>
            </p:cNvSpPr>
            <p:nvPr/>
          </p:nvSpPr>
          <p:spPr bwMode="auto">
            <a:xfrm>
              <a:off x="2970214" y="3124200"/>
              <a:ext cx="1189037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latin typeface="Arial" panose="020B0604020202020204" pitchFamily="34" charset="0"/>
                </a:rPr>
                <a:t>Extract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latin typeface="Arial" panose="020B0604020202020204" pitchFamily="34" charset="0"/>
                </a:rPr>
                <a:t>Clean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latin typeface="Arial" panose="020B0604020202020204" pitchFamily="34" charset="0"/>
                </a:rPr>
                <a:t>Transform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latin typeface="Arial" panose="020B0604020202020204" pitchFamily="34" charset="0"/>
                </a:rPr>
                <a:t>Transfer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latin typeface="Arial" panose="020B0604020202020204" pitchFamily="34" charset="0"/>
                </a:rPr>
                <a:t>Load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14351" name="Line 14"/>
            <p:cNvSpPr>
              <a:spLocks noChangeShapeType="1"/>
            </p:cNvSpPr>
            <p:nvPr/>
          </p:nvSpPr>
          <p:spPr bwMode="auto">
            <a:xfrm>
              <a:off x="4114800" y="31242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14352" name="AutoShape 15"/>
            <p:cNvSpPr>
              <a:spLocks noChangeArrowheads="1"/>
            </p:cNvSpPr>
            <p:nvPr/>
          </p:nvSpPr>
          <p:spPr bwMode="auto">
            <a:xfrm>
              <a:off x="4267200" y="3352801"/>
              <a:ext cx="762000" cy="86677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7924800" y="3071813"/>
              <a:ext cx="1054100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latin typeface="Arial" panose="020B0604020202020204" pitchFamily="34" charset="0"/>
                </a:rPr>
                <a:t>Query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latin typeface="Arial" panose="020B0604020202020204" pitchFamily="34" charset="0"/>
                </a:rPr>
                <a:t>Report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latin typeface="Arial" panose="020B0604020202020204" pitchFamily="34" charset="0"/>
                </a:rPr>
                <a:t>Analyze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latin typeface="Arial" panose="020B0604020202020204" pitchFamily="34" charset="0"/>
                </a:rPr>
                <a:t>Mine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latin typeface="Arial" panose="020B0604020202020204" pitchFamily="34" charset="0"/>
                </a:rPr>
                <a:t>Visualize</a:t>
              </a: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54" name="AutoShape 17"/>
            <p:cNvSpPr>
              <a:spLocks noChangeArrowheads="1"/>
            </p:cNvSpPr>
            <p:nvPr/>
          </p:nvSpPr>
          <p:spPr bwMode="auto">
            <a:xfrm>
              <a:off x="7239000" y="3352801"/>
              <a:ext cx="533400" cy="86677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5" name="Line 18"/>
            <p:cNvSpPr>
              <a:spLocks noChangeShapeType="1"/>
            </p:cNvSpPr>
            <p:nvPr/>
          </p:nvSpPr>
          <p:spPr bwMode="auto">
            <a:xfrm>
              <a:off x="7924800" y="3048000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graphicFrame>
          <p:nvGraphicFramePr>
            <p:cNvPr id="1435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7057286"/>
                </p:ext>
              </p:extLst>
            </p:nvPr>
          </p:nvGraphicFramePr>
          <p:xfrm>
            <a:off x="8956676" y="3200400"/>
            <a:ext cx="1711325" cy="1316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9" name="Clip" r:id="rId3" imgW="4183063" imgH="3216275" progId="MS_ClipArt_Gallery.2">
                    <p:embed/>
                  </p:oleObj>
                </mc:Choice>
                <mc:Fallback>
                  <p:oleObj name="Clip" r:id="rId3" imgW="4183063" imgH="3216275" progId="MS_ClipArt_Gallery.2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6676" y="3200400"/>
                          <a:ext cx="1711325" cy="1316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DW dan BUSINESS INTELLIGENCE</a:t>
            </a:r>
            <a:endParaRPr lang="en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BUSINESS INTELLIGENCE (BI)</a:t>
            </a:r>
            <a:endParaRPr lang="en-ID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913794" y="2096064"/>
            <a:ext cx="10582805" cy="3695136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   Proses-proses, alat-alat bantu, dan teknologi untuk mengubah data menjadi informasi, dan informasi menjadi pemahaman serta rencana untuk menggerakkan aktivitas bisnis yang efektif  -- The Data Warehouse Institute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5257801" y="3810001"/>
            <a:ext cx="4252913" cy="2728913"/>
            <a:chOff x="1488" y="2448"/>
            <a:chExt cx="2679" cy="1719"/>
          </a:xfrm>
        </p:grpSpPr>
        <p:sp>
          <p:nvSpPr>
            <p:cNvPr id="15367" name="AutoShape 5"/>
            <p:cNvSpPr>
              <a:spLocks noChangeArrowheads="1"/>
            </p:cNvSpPr>
            <p:nvPr/>
          </p:nvSpPr>
          <p:spPr bwMode="auto">
            <a:xfrm>
              <a:off x="2160" y="2448"/>
              <a:ext cx="1680" cy="462"/>
            </a:xfrm>
            <a:prstGeom prst="curvedDownArrow">
              <a:avLst>
                <a:gd name="adj1" fmla="val 72727"/>
                <a:gd name="adj2" fmla="val 145455"/>
                <a:gd name="adj3" fmla="val 33333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5368" name="AutoShape 6"/>
            <p:cNvSpPr>
              <a:spLocks noChangeArrowheads="1"/>
            </p:cNvSpPr>
            <p:nvPr/>
          </p:nvSpPr>
          <p:spPr bwMode="auto">
            <a:xfrm rot="2830967">
              <a:off x="3088" y="2960"/>
              <a:ext cx="761" cy="1274"/>
            </a:xfrm>
            <a:prstGeom prst="curvedLeftArrow">
              <a:avLst>
                <a:gd name="adj1" fmla="val 33482"/>
                <a:gd name="adj2" fmla="val 66965"/>
                <a:gd name="adj3" fmla="val 33333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5369" name="AutoShape 7"/>
            <p:cNvSpPr>
              <a:spLocks noChangeArrowheads="1"/>
            </p:cNvSpPr>
            <p:nvPr/>
          </p:nvSpPr>
          <p:spPr bwMode="auto">
            <a:xfrm rot="8573341" flipH="1">
              <a:off x="1728" y="2928"/>
              <a:ext cx="855" cy="1163"/>
            </a:xfrm>
            <a:prstGeom prst="curvedRightArrow">
              <a:avLst>
                <a:gd name="adj1" fmla="val 27205"/>
                <a:gd name="adj2" fmla="val 54409"/>
                <a:gd name="adj3" fmla="val 33333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5370" name="Text Box 8"/>
            <p:cNvSpPr txBox="1">
              <a:spLocks noChangeArrowheads="1"/>
            </p:cNvSpPr>
            <p:nvPr/>
          </p:nvSpPr>
          <p:spPr bwMode="auto">
            <a:xfrm rot="3495918">
              <a:off x="1202" y="3646"/>
              <a:ext cx="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CAPTURE</a:t>
              </a:r>
            </a:p>
          </p:txBody>
        </p:sp>
        <p:sp>
          <p:nvSpPr>
            <p:cNvPr id="15371" name="Text Box 9"/>
            <p:cNvSpPr txBox="1">
              <a:spLocks noChangeArrowheads="1"/>
            </p:cNvSpPr>
            <p:nvPr/>
          </p:nvSpPr>
          <p:spPr bwMode="auto">
            <a:xfrm>
              <a:off x="2496" y="3936"/>
              <a:ext cx="6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REVIEW</a:t>
              </a:r>
            </a:p>
          </p:txBody>
        </p:sp>
        <p:sp>
          <p:nvSpPr>
            <p:cNvPr id="15372" name="Text Box 10"/>
            <p:cNvSpPr txBox="1">
              <a:spLocks noChangeArrowheads="1"/>
            </p:cNvSpPr>
            <p:nvPr/>
          </p:nvSpPr>
          <p:spPr bwMode="auto">
            <a:xfrm rot="-3145566">
              <a:off x="3850" y="3638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ACT</a:t>
              </a:r>
            </a:p>
          </p:txBody>
        </p:sp>
        <p:sp>
          <p:nvSpPr>
            <p:cNvPr id="15373" name="Text Box 11"/>
            <p:cNvSpPr txBox="1">
              <a:spLocks noChangeArrowheads="1"/>
            </p:cNvSpPr>
            <p:nvPr/>
          </p:nvSpPr>
          <p:spPr bwMode="auto">
            <a:xfrm rot="3538715">
              <a:off x="3806" y="2674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PLAN</a:t>
              </a:r>
            </a:p>
          </p:txBody>
        </p:sp>
        <p:sp>
          <p:nvSpPr>
            <p:cNvPr id="15374" name="Text Box 12"/>
            <p:cNvSpPr txBox="1">
              <a:spLocks noChangeArrowheads="1"/>
            </p:cNvSpPr>
            <p:nvPr/>
          </p:nvSpPr>
          <p:spPr bwMode="auto">
            <a:xfrm rot="-3255249">
              <a:off x="1362" y="2718"/>
              <a:ext cx="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ANALYZE</a:t>
              </a:r>
            </a:p>
          </p:txBody>
        </p:sp>
      </p:grpSp>
      <p:sp>
        <p:nvSpPr>
          <p:cNvPr id="15366" name="Text Box 13"/>
          <p:cNvSpPr txBox="1">
            <a:spLocks noChangeArrowheads="1"/>
          </p:cNvSpPr>
          <p:nvPr/>
        </p:nvSpPr>
        <p:spPr bwMode="auto">
          <a:xfrm>
            <a:off x="2362201" y="4038600"/>
            <a:ext cx="267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400" u="sng">
                <a:latin typeface="Arial" panose="020B0604020202020204" pitchFamily="34" charset="0"/>
              </a:rPr>
              <a:t>BI Learning Cycle</a:t>
            </a:r>
            <a:r>
              <a:rPr lang="en-GB" altLang="en-US" sz="2400">
                <a:latin typeface="Arial" panose="020B0604020202020204" pitchFamily="34" charset="0"/>
              </a:rPr>
              <a:t>:</a:t>
            </a:r>
            <a:endParaRPr lang="en-GB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Arsitektur Data warehouse</a:t>
            </a:r>
            <a:endParaRPr lang="en-ID"/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400" smtClean="0"/>
              <a:t>Virtual </a:t>
            </a:r>
            <a:r>
              <a:rPr lang="en-US" altLang="en-US" sz="3400"/>
              <a:t>(query driven)</a:t>
            </a:r>
          </a:p>
          <a:p>
            <a:r>
              <a:rPr lang="en-US" altLang="en-US" sz="3400"/>
              <a:t>Terpusat (centralized)</a:t>
            </a:r>
          </a:p>
          <a:p>
            <a:r>
              <a:rPr lang="en-US" altLang="en-US" sz="3400"/>
              <a:t>Tersebar (federated)</a:t>
            </a: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16802"/>
              </p:ext>
            </p:extLst>
          </p:nvPr>
        </p:nvGraphicFramePr>
        <p:xfrm>
          <a:off x="7620001" y="1981200"/>
          <a:ext cx="3672665" cy="454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Clip" r:id="rId3" imgW="2827338" imgH="3497263" progId="MS_ClipArt_Gallery.2">
                  <p:embed/>
                </p:oleObj>
              </mc:Choice>
              <mc:Fallback>
                <p:oleObj name="Clip" r:id="rId3" imgW="2827338" imgH="3497263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1981200"/>
                        <a:ext cx="3672665" cy="4544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VIRTUAL DW</a:t>
            </a:r>
            <a:endParaRPr lang="en-ID"/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913795" y="1772816"/>
            <a:ext cx="10353762" cy="4018384"/>
          </a:xfrm>
        </p:spPr>
        <p:txBody>
          <a:bodyPr/>
          <a:lstStyle/>
          <a:p>
            <a:pPr eaLnBrk="1" hangingPunct="1"/>
            <a:r>
              <a:rPr lang="en-US" altLang="en-US" sz="2800"/>
              <a:t>Akses langsung ke basis data OLTP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8229600" y="3046413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virtual DW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 flipV="1">
            <a:off x="2590800" y="4343400"/>
            <a:ext cx="7391400" cy="0"/>
          </a:xfrm>
          <a:prstGeom prst="line">
            <a:avLst/>
          </a:prstGeom>
          <a:noFill/>
          <a:ln w="952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8305800" y="5256213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OLTP systems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7924800" y="3960813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folHlink"/>
                </a:solidFill>
                <a:latin typeface="Arial" panose="020B0604020202020204" pitchFamily="34" charset="0"/>
              </a:rPr>
              <a:t>result sets</a:t>
            </a:r>
            <a:endParaRPr lang="en-US" altLang="en-US" sz="24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3810000" y="5410200"/>
            <a:ext cx="914400" cy="609600"/>
          </a:xfrm>
          <a:prstGeom prst="flowChartMagneticDisk">
            <a:avLst/>
          </a:prstGeom>
          <a:gradFill rotWithShape="1">
            <a:gsLst>
              <a:gs pos="0">
                <a:srgbClr val="749B00"/>
              </a:gs>
              <a:gs pos="50000">
                <a:srgbClr val="99CC00"/>
              </a:gs>
              <a:gs pos="100000">
                <a:srgbClr val="749B00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DBMS</a:t>
            </a:r>
            <a:endParaRPr lang="en-US" altLang="en-US" sz="16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657600" y="4648200"/>
            <a:ext cx="1295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2"/>
                </a:solidFill>
              </a:rPr>
              <a:t>data access</a:t>
            </a:r>
          </a:p>
        </p:txBody>
      </p:sp>
      <p:sp>
        <p:nvSpPr>
          <p:cNvPr id="17418" name="AutoShape 9"/>
          <p:cNvSpPr>
            <a:spLocks noChangeArrowheads="1"/>
          </p:cNvSpPr>
          <p:nvPr/>
        </p:nvSpPr>
        <p:spPr bwMode="auto">
          <a:xfrm>
            <a:off x="5562600" y="5410200"/>
            <a:ext cx="914400" cy="609600"/>
          </a:xfrm>
          <a:prstGeom prst="flowChartMagneticDisk">
            <a:avLst/>
          </a:prstGeom>
          <a:gradFill rotWithShape="1">
            <a:gsLst>
              <a:gs pos="0">
                <a:srgbClr val="749B00"/>
              </a:gs>
              <a:gs pos="50000">
                <a:srgbClr val="99CC00"/>
              </a:gs>
              <a:gs pos="100000">
                <a:srgbClr val="749B00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DBMS</a:t>
            </a:r>
            <a:endParaRPr lang="en-US" altLang="en-US" sz="16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7391400" y="5410200"/>
            <a:ext cx="914400" cy="609600"/>
          </a:xfrm>
          <a:prstGeom prst="flowChartMagneticDisk">
            <a:avLst/>
          </a:prstGeom>
          <a:gradFill rotWithShape="1">
            <a:gsLst>
              <a:gs pos="0">
                <a:srgbClr val="749B00"/>
              </a:gs>
              <a:gs pos="50000">
                <a:srgbClr val="99CC00"/>
              </a:gs>
              <a:gs pos="100000">
                <a:srgbClr val="749B00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DBMS</a:t>
            </a:r>
            <a:endParaRPr lang="en-US" altLang="en-US" sz="16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5410200" y="4648200"/>
            <a:ext cx="1295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2"/>
                </a:solidFill>
              </a:rPr>
              <a:t>data access</a:t>
            </a:r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7086600" y="4648200"/>
            <a:ext cx="1295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2"/>
                </a:solidFill>
              </a:rPr>
              <a:t>data access</a:t>
            </a:r>
          </a:p>
        </p:txBody>
      </p:sp>
      <p:sp>
        <p:nvSpPr>
          <p:cNvPr id="17422" name="Rectangle 13"/>
          <p:cNvSpPr>
            <a:spLocks noChangeArrowheads="1"/>
          </p:cNvSpPr>
          <p:nvPr/>
        </p:nvSpPr>
        <p:spPr bwMode="auto">
          <a:xfrm>
            <a:off x="4572000" y="3429000"/>
            <a:ext cx="2743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2"/>
                </a:solidFill>
              </a:rPr>
              <a:t>information access</a:t>
            </a:r>
          </a:p>
          <a:p>
            <a:pPr algn="ctr"/>
            <a:r>
              <a:rPr lang="en-US" altLang="en-US" sz="1600" b="1">
                <a:solidFill>
                  <a:schemeClr val="bg2"/>
                </a:solidFill>
              </a:rPr>
              <a:t>(filtering, staging, merging)</a:t>
            </a:r>
            <a:endParaRPr lang="en-US" altLang="en-US" sz="16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 flipV="1">
            <a:off x="4267200" y="4038600"/>
            <a:ext cx="1752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 flipV="1">
            <a:off x="6019800" y="4038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 flipH="1" flipV="1">
            <a:off x="6019800" y="4038600"/>
            <a:ext cx="1752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5029200" y="2590800"/>
            <a:ext cx="1981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2"/>
                </a:solidFill>
              </a:rPr>
              <a:t>analytical tools</a:t>
            </a:r>
            <a:endParaRPr lang="en-US" altLang="en-US" sz="16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 flipV="1">
            <a:off x="6019800" y="3048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7428" name="Text Box 19"/>
          <p:cNvSpPr txBox="1">
            <a:spLocks noChangeArrowheads="1"/>
          </p:cNvSpPr>
          <p:nvPr/>
        </p:nvSpPr>
        <p:spPr bwMode="auto">
          <a:xfrm>
            <a:off x="2895600" y="3886201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folHlink"/>
                </a:solidFill>
                <a:latin typeface="Arial" panose="020B0604020202020204" pitchFamily="34" charset="0"/>
              </a:rPr>
              <a:t>queries</a:t>
            </a:r>
            <a:endParaRPr lang="en-US" altLang="en-US" sz="24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>
            <a:off x="3886200" y="3886200"/>
            <a:ext cx="0" cy="6096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7430" name="Line 21"/>
          <p:cNvSpPr>
            <a:spLocks noChangeShapeType="1"/>
          </p:cNvSpPr>
          <p:nvPr/>
        </p:nvSpPr>
        <p:spPr bwMode="auto">
          <a:xfrm flipV="1">
            <a:off x="7848600" y="3886200"/>
            <a:ext cx="0" cy="6096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7431" name="Line 22"/>
          <p:cNvSpPr>
            <a:spLocks noChangeShapeType="1"/>
          </p:cNvSpPr>
          <p:nvPr/>
        </p:nvSpPr>
        <p:spPr bwMode="auto">
          <a:xfrm flipV="1">
            <a:off x="4267200" y="5181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7432" name="Line 23"/>
          <p:cNvSpPr>
            <a:spLocks noChangeShapeType="1"/>
          </p:cNvSpPr>
          <p:nvPr/>
        </p:nvSpPr>
        <p:spPr bwMode="auto">
          <a:xfrm flipV="1">
            <a:off x="6019800" y="5181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7433" name="Line 24"/>
          <p:cNvSpPr>
            <a:spLocks noChangeShapeType="1"/>
          </p:cNvSpPr>
          <p:nvPr/>
        </p:nvSpPr>
        <p:spPr bwMode="auto">
          <a:xfrm flipV="1">
            <a:off x="7848600" y="5181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VIRTUAL DW: KEUNTUNGAN DAN KELEMAHAN</a:t>
            </a:r>
            <a:endParaRPr lang="en-ID"/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913795" y="2096064"/>
            <a:ext cx="10353762" cy="435727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>
                <a:solidFill>
                  <a:srgbClr val="FFFF00"/>
                </a:solidFill>
              </a:rPr>
              <a:t>Keuntungan: </a:t>
            </a:r>
          </a:p>
          <a:p>
            <a:pPr lvl="1" eaLnBrk="1" hangingPunct="1"/>
            <a:r>
              <a:rPr lang="en-US" altLang="en-US" sz="2000"/>
              <a:t>Murah (TCO rendah, tidak ada duplikasi data).</a:t>
            </a:r>
          </a:p>
          <a:p>
            <a:pPr lvl="1" eaLnBrk="1" hangingPunct="1"/>
            <a:r>
              <a:rPr lang="en-US" altLang="en-US" sz="2000"/>
              <a:t>Data selalu paling mutakhir.</a:t>
            </a:r>
          </a:p>
          <a:p>
            <a:pPr lvl="1" eaLnBrk="1" hangingPunct="1"/>
            <a:r>
              <a:rPr lang="en-US" altLang="en-US" sz="2000"/>
              <a:t>Data yang sangat lengkap dari berbagai sumber.</a:t>
            </a:r>
          </a:p>
          <a:p>
            <a:pPr lvl="1" eaLnBrk="1" hangingPunct="1"/>
            <a:r>
              <a:rPr lang="en-US" altLang="en-US" sz="2000"/>
              <a:t>Cocok untuk kebutuhan informasi yang tak terduga/terencana.</a:t>
            </a:r>
          </a:p>
          <a:p>
            <a:r>
              <a:rPr lang="en-US" altLang="en-US" sz="2400">
                <a:solidFill>
                  <a:srgbClr val="FFFF00"/>
                </a:solidFill>
              </a:rPr>
              <a:t>Kelemahan: </a:t>
            </a:r>
          </a:p>
          <a:p>
            <a:pPr lvl="1"/>
            <a:r>
              <a:rPr lang="en-US" altLang="en-US" sz="2000"/>
              <a:t>Tidak memiliki data historis.</a:t>
            </a:r>
          </a:p>
          <a:p>
            <a:pPr lvl="1"/>
            <a:r>
              <a:rPr lang="en-US" altLang="en-US" sz="2000"/>
              <a:t>Tidak efisien dan lambat (proses pembersihan, transformasi dan penggabungan untuk setiap query).</a:t>
            </a:r>
          </a:p>
          <a:p>
            <a:pPr lvl="1"/>
            <a:r>
              <a:rPr lang="en-US" altLang="en-US" sz="2000"/>
              <a:t>Dapat menggangu kinerja OLTP: produktifitas perusahaan.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CENTRALIZED DW</a:t>
            </a:r>
            <a:endParaRPr lang="en-ID"/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913795" y="2096064"/>
            <a:ext cx="3658205" cy="36951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/>
              <a:t>Akses ke basis data warehouse pusat</a:t>
            </a:r>
            <a:endParaRPr lang="en-US" altLang="en-US" smtClean="0"/>
          </a:p>
        </p:txBody>
      </p:sp>
      <p:sp>
        <p:nvSpPr>
          <p:cNvPr id="20484" name="AutoShape 3"/>
          <p:cNvSpPr>
            <a:spLocks noChangeArrowheads="1"/>
          </p:cNvSpPr>
          <p:nvPr/>
        </p:nvSpPr>
        <p:spPr bwMode="auto">
          <a:xfrm>
            <a:off x="3733800" y="5486400"/>
            <a:ext cx="914400" cy="609600"/>
          </a:xfrm>
          <a:prstGeom prst="flowChartMagneticDisk">
            <a:avLst/>
          </a:prstGeom>
          <a:gradFill rotWithShape="1">
            <a:gsLst>
              <a:gs pos="0">
                <a:srgbClr val="749B00"/>
              </a:gs>
              <a:gs pos="50000">
                <a:srgbClr val="99CC00"/>
              </a:gs>
              <a:gs pos="100000">
                <a:srgbClr val="749B00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DBMS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581400" y="4876800"/>
            <a:ext cx="1295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2"/>
                </a:solidFill>
              </a:rPr>
              <a:t>data access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5486400" y="5486400"/>
            <a:ext cx="914400" cy="609600"/>
          </a:xfrm>
          <a:prstGeom prst="flowChartMagneticDisk">
            <a:avLst/>
          </a:prstGeom>
          <a:gradFill rotWithShape="1">
            <a:gsLst>
              <a:gs pos="0">
                <a:srgbClr val="749B00"/>
              </a:gs>
              <a:gs pos="50000">
                <a:srgbClr val="99CC00"/>
              </a:gs>
              <a:gs pos="100000">
                <a:srgbClr val="749B00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DBMS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7315200" y="5486400"/>
            <a:ext cx="914400" cy="609600"/>
          </a:xfrm>
          <a:prstGeom prst="flowChartMagneticDisk">
            <a:avLst/>
          </a:prstGeom>
          <a:gradFill rotWithShape="1">
            <a:gsLst>
              <a:gs pos="0">
                <a:srgbClr val="749B00"/>
              </a:gs>
              <a:gs pos="50000">
                <a:srgbClr val="99CC00"/>
              </a:gs>
              <a:gs pos="100000">
                <a:srgbClr val="749B00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DBMS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5334000" y="4876800"/>
            <a:ext cx="1295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2"/>
                </a:solidFill>
              </a:rPr>
              <a:t>data access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7010400" y="4876800"/>
            <a:ext cx="1295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2"/>
                </a:solidFill>
              </a:rPr>
              <a:t>data access</a:t>
            </a: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953000" y="2057400"/>
            <a:ext cx="1981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2"/>
                </a:solidFill>
              </a:rPr>
              <a:t>information access</a:t>
            </a:r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 flipV="1">
            <a:off x="4191000" y="5257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 flipV="1">
            <a:off x="5943600" y="5257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572000" y="4191000"/>
            <a:ext cx="2743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2"/>
                </a:solidFill>
              </a:rPr>
              <a:t>ETL (staging)</a:t>
            </a:r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 flipV="1">
            <a:off x="4191000" y="4572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 flipH="1" flipV="1">
            <a:off x="59436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 flipH="1" flipV="1">
            <a:off x="6553200" y="4572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4225" name="AutoShape 17"/>
          <p:cNvSpPr>
            <a:spLocks noChangeArrowheads="1"/>
          </p:cNvSpPr>
          <p:nvPr/>
        </p:nvSpPr>
        <p:spPr bwMode="auto">
          <a:xfrm>
            <a:off x="5029200" y="3276600"/>
            <a:ext cx="1828800" cy="685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7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6078"/>
                  <a:invGamma/>
                </a:schemeClr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data warehouse</a:t>
            </a:r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 flipV="1">
            <a:off x="5943600" y="3962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5334000" y="2743200"/>
            <a:ext cx="1295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bg2"/>
                </a:solidFill>
              </a:rPr>
              <a:t>data access</a:t>
            </a:r>
          </a:p>
        </p:txBody>
      </p:sp>
      <p:sp>
        <p:nvSpPr>
          <p:cNvPr id="20501" name="Line 20"/>
          <p:cNvSpPr>
            <a:spLocks noChangeShapeType="1"/>
          </p:cNvSpPr>
          <p:nvPr/>
        </p:nvSpPr>
        <p:spPr bwMode="auto">
          <a:xfrm flipV="1">
            <a:off x="5943600" y="3124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 flipV="1">
            <a:off x="5943600" y="2514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504" name="Line 23"/>
          <p:cNvSpPr>
            <a:spLocks noChangeShapeType="1"/>
          </p:cNvSpPr>
          <p:nvPr/>
        </p:nvSpPr>
        <p:spPr bwMode="auto">
          <a:xfrm>
            <a:off x="2590800" y="4724400"/>
            <a:ext cx="6781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505" name="Text Box 24"/>
          <p:cNvSpPr txBox="1">
            <a:spLocks noChangeArrowheads="1"/>
          </p:cNvSpPr>
          <p:nvPr/>
        </p:nvSpPr>
        <p:spPr bwMode="auto">
          <a:xfrm>
            <a:off x="8518525" y="5294313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OLTP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CENTRALIZE </a:t>
            </a:r>
            <a:r>
              <a:rPr lang="en-ID"/>
              <a:t>DW: KEUNTUNGAN DAN KELEMAHAN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800">
                <a:solidFill>
                  <a:srgbClr val="FFFF00"/>
                </a:solidFill>
              </a:rPr>
              <a:t>Keuntungan:</a:t>
            </a:r>
          </a:p>
          <a:p>
            <a:pPr lvl="1" eaLnBrk="1" hangingPunct="1"/>
            <a:r>
              <a:rPr lang="en-US" altLang="en-US" sz="2400"/>
              <a:t>Kinerja pemrosesan query yang tinggi</a:t>
            </a:r>
          </a:p>
          <a:p>
            <a:pPr lvl="1" eaLnBrk="1" hangingPunct="1"/>
            <a:r>
              <a:rPr lang="en-US" altLang="en-US" sz="2400"/>
              <a:t>Tidak mengganggu kinerja OLTP</a:t>
            </a:r>
          </a:p>
          <a:p>
            <a:pPr lvl="1" eaLnBrk="1" hangingPunct="1"/>
            <a:r>
              <a:rPr lang="en-US" altLang="en-US" sz="2400"/>
              <a:t>Memenuhi persyaratan DW</a:t>
            </a:r>
          </a:p>
          <a:p>
            <a:pPr lvl="3" eaLnBrk="1" hangingPunct="1"/>
            <a:endParaRPr lang="en-US" altLang="en-US" sz="1800"/>
          </a:p>
          <a:p>
            <a:pPr eaLnBrk="1" hangingPunct="1"/>
            <a:r>
              <a:rPr lang="en-US" altLang="en-US" sz="2800">
                <a:solidFill>
                  <a:srgbClr val="FFFF00"/>
                </a:solidFill>
              </a:rPr>
              <a:t>Kelemahan:</a:t>
            </a:r>
          </a:p>
          <a:p>
            <a:pPr lvl="1" eaLnBrk="1" hangingPunct="1"/>
            <a:r>
              <a:rPr lang="en-US" altLang="en-US" sz="2400"/>
              <a:t>Informasi yang dihasilkan belum tentu mutakhir</a:t>
            </a:r>
          </a:p>
          <a:p>
            <a:pPr lvl="1" eaLnBrk="1" hangingPunct="1"/>
            <a:r>
              <a:rPr lang="en-US" altLang="en-US" sz="2400"/>
              <a:t>Duplikasi data dengan OLTP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FEDERATED DW</a:t>
            </a:r>
            <a:endParaRPr lang="en-ID"/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913795" y="1772816"/>
            <a:ext cx="10353762" cy="40183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Akses ke basis data federated Data Marts.</a:t>
            </a:r>
          </a:p>
          <a:p>
            <a:pPr eaLnBrk="1" hangingPunct="1"/>
            <a:r>
              <a:rPr lang="en-US" altLang="en-US" sz="2400"/>
              <a:t>Sebagai konsekuensi dari desentralisasi dari pengambilan keputusan.</a:t>
            </a:r>
          </a:p>
          <a:p>
            <a:pPr eaLnBrk="1" hangingPunct="1"/>
            <a:r>
              <a:rPr lang="en-US" altLang="en-US" sz="2400"/>
              <a:t>Skope Data Mart (DW departmental) pendukung: personal, proyek, departemental/divisional, fungsional/perusahaan.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95075" y="4221088"/>
            <a:ext cx="5791200" cy="2114550"/>
            <a:chOff x="3429000" y="1600200"/>
            <a:chExt cx="5791200" cy="2114550"/>
          </a:xfrm>
        </p:grpSpPr>
        <p:sp>
          <p:nvSpPr>
            <p:cNvPr id="22532" name="Rectangle 3"/>
            <p:cNvSpPr>
              <a:spLocks noChangeArrowheads="1"/>
            </p:cNvSpPr>
            <p:nvPr/>
          </p:nvSpPr>
          <p:spPr bwMode="auto">
            <a:xfrm>
              <a:off x="7239000" y="1600200"/>
              <a:ext cx="1981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/>
                <a:t>information access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22533" name="Text Box 4"/>
            <p:cNvSpPr txBox="1">
              <a:spLocks noChangeArrowheads="1"/>
            </p:cNvSpPr>
            <p:nvPr/>
          </p:nvSpPr>
          <p:spPr bwMode="auto">
            <a:xfrm>
              <a:off x="3429000" y="3378200"/>
              <a:ext cx="11557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marketing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22534" name="Text Box 5"/>
            <p:cNvSpPr txBox="1">
              <a:spLocks noChangeArrowheads="1"/>
            </p:cNvSpPr>
            <p:nvPr/>
          </p:nvSpPr>
          <p:spPr bwMode="auto">
            <a:xfrm>
              <a:off x="6858001" y="3378200"/>
              <a:ext cx="15732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customer care</a:t>
              </a:r>
              <a:endParaRPr lang="en-US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22535" name="Text Box 6"/>
            <p:cNvSpPr txBox="1">
              <a:spLocks noChangeArrowheads="1"/>
            </p:cNvSpPr>
            <p:nvPr/>
          </p:nvSpPr>
          <p:spPr bwMode="auto">
            <a:xfrm>
              <a:off x="5181600" y="3376613"/>
              <a:ext cx="895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finance</a:t>
              </a:r>
            </a:p>
          </p:txBody>
        </p:sp>
        <p:sp>
          <p:nvSpPr>
            <p:cNvPr id="22537" name="AutoShape 8"/>
            <p:cNvSpPr>
              <a:spLocks noChangeArrowheads="1"/>
            </p:cNvSpPr>
            <p:nvPr/>
          </p:nvSpPr>
          <p:spPr bwMode="auto">
            <a:xfrm>
              <a:off x="3505201" y="2590800"/>
              <a:ext cx="1077913" cy="7620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A98765"/>
                </a:gs>
                <a:gs pos="50000">
                  <a:srgbClr val="FFCC99"/>
                </a:gs>
                <a:gs pos="100000">
                  <a:srgbClr val="A98765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solidFill>
                    <a:schemeClr val="bg2"/>
                  </a:solidFill>
                  <a:latin typeface="Arial" panose="020B0604020202020204" pitchFamily="34" charset="0"/>
                </a:rPr>
                <a:t>Data Mart</a:t>
              </a:r>
            </a:p>
          </p:txBody>
        </p:sp>
        <p:sp>
          <p:nvSpPr>
            <p:cNvPr id="22538" name="AutoShape 9"/>
            <p:cNvSpPr>
              <a:spLocks noChangeArrowheads="1"/>
            </p:cNvSpPr>
            <p:nvPr/>
          </p:nvSpPr>
          <p:spPr bwMode="auto">
            <a:xfrm>
              <a:off x="5232400" y="2590800"/>
              <a:ext cx="1079500" cy="7620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29B74"/>
                </a:gs>
                <a:gs pos="50000">
                  <a:srgbClr val="FFCC99"/>
                </a:gs>
                <a:gs pos="100000">
                  <a:srgbClr val="C29B74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solidFill>
                    <a:schemeClr val="bg2"/>
                  </a:solidFill>
                  <a:latin typeface="Arial" panose="020B0604020202020204" pitchFamily="34" charset="0"/>
                </a:rPr>
                <a:t>Data Mart</a:t>
              </a:r>
            </a:p>
          </p:txBody>
        </p:sp>
        <p:sp>
          <p:nvSpPr>
            <p:cNvPr id="22539" name="AutoShape 10"/>
            <p:cNvSpPr>
              <a:spLocks noChangeArrowheads="1"/>
            </p:cNvSpPr>
            <p:nvPr/>
          </p:nvSpPr>
          <p:spPr bwMode="auto">
            <a:xfrm>
              <a:off x="7032626" y="2590800"/>
              <a:ext cx="1044575" cy="7620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29B74"/>
                </a:gs>
                <a:gs pos="50000">
                  <a:srgbClr val="FFCC99"/>
                </a:gs>
                <a:gs pos="100000">
                  <a:srgbClr val="C29B74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solidFill>
                    <a:schemeClr val="bg2"/>
                  </a:solidFill>
                  <a:latin typeface="Arial" panose="020B0604020202020204" pitchFamily="34" charset="0"/>
                </a:rPr>
                <a:t>Data Mart</a:t>
              </a:r>
            </a:p>
          </p:txBody>
        </p:sp>
        <p:sp>
          <p:nvSpPr>
            <p:cNvPr id="22540" name="Rectangle 11"/>
            <p:cNvSpPr>
              <a:spLocks noChangeArrowheads="1"/>
            </p:cNvSpPr>
            <p:nvPr/>
          </p:nvSpPr>
          <p:spPr bwMode="auto">
            <a:xfrm>
              <a:off x="4953000" y="1600200"/>
              <a:ext cx="1600200" cy="457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1600" b="1">
                  <a:solidFill>
                    <a:schemeClr val="bg2"/>
                  </a:solidFill>
                </a:rPr>
                <a:t>data access</a:t>
              </a:r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>
              <a:off x="6553200" y="18288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 flipH="1" flipV="1">
              <a:off x="5715000" y="2057400"/>
              <a:ext cx="18288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 flipV="1">
              <a:off x="4114800" y="2057400"/>
              <a:ext cx="16002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 flipV="1">
              <a:off x="5715000" y="20574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FEDERATED </a:t>
            </a:r>
            <a:r>
              <a:rPr lang="en-ID"/>
              <a:t>DW: KEUNTUNGAN DAN KELEMAHAN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913795" y="1935921"/>
            <a:ext cx="10353762" cy="385527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>
                <a:solidFill>
                  <a:srgbClr val="FFFF00"/>
                </a:solidFill>
              </a:rPr>
              <a:t>Keuntungan: </a:t>
            </a:r>
          </a:p>
          <a:p>
            <a:pPr lvl="1" eaLnBrk="1" hangingPunct="1"/>
            <a:r>
              <a:rPr lang="en-US" altLang="en-US" sz="2400"/>
              <a:t>Sama dengan DW terpusat</a:t>
            </a:r>
          </a:p>
          <a:p>
            <a:pPr lvl="1" eaLnBrk="1" hangingPunct="1"/>
            <a:r>
              <a:rPr lang="en-US" altLang="en-US" sz="2400"/>
              <a:t>Keandalan dan ketersediaan tinggi (basis data terdistribusi)</a:t>
            </a:r>
          </a:p>
          <a:p>
            <a:pPr lvl="4" eaLnBrk="1" hangingPunct="1"/>
            <a:endParaRPr lang="en-US" altLang="en-US" sz="1600"/>
          </a:p>
          <a:p>
            <a:pPr eaLnBrk="1" hangingPunct="1"/>
            <a:r>
              <a:rPr lang="en-US" altLang="en-US" sz="2800">
                <a:solidFill>
                  <a:srgbClr val="FFFF00"/>
                </a:solidFill>
              </a:rPr>
              <a:t>Kelemahan: </a:t>
            </a:r>
          </a:p>
          <a:p>
            <a:pPr lvl="1" eaLnBrk="1" hangingPunct="1"/>
            <a:r>
              <a:rPr lang="en-US" altLang="en-US" sz="2400"/>
              <a:t>Sama dengan DW terpusat</a:t>
            </a:r>
          </a:p>
          <a:p>
            <a:pPr lvl="1" eaLnBrk="1" hangingPunct="1"/>
            <a:r>
              <a:rPr lang="en-US" altLang="en-US" sz="2400"/>
              <a:t>Struktur data marts pendukung belum tentu sesuai dengan kebutuhan di tingkat pusat</a:t>
            </a:r>
            <a:r>
              <a:rPr lang="en-US" altLang="en-US" sz="2400"/>
              <a:t>: </a:t>
            </a:r>
            <a:r>
              <a:rPr lang="en-US" altLang="en-US" sz="2400" smtClean="0"/>
              <a:t> </a:t>
            </a:r>
            <a:r>
              <a:rPr lang="en-US" altLang="en-US" sz="2400"/>
              <a:t>Sudut pandang rancangan data mart bersifat divisional - tidak utuh.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CENTRALIZED VS FEDERATED</a:t>
            </a:r>
            <a:endParaRPr lang="en-ID"/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913794" y="2096064"/>
            <a:ext cx="10510797" cy="36951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>
                <a:solidFill>
                  <a:srgbClr val="FFFF00"/>
                </a:solidFill>
              </a:rPr>
              <a:t>Terpusat (pendekatan Top-Down): </a:t>
            </a:r>
          </a:p>
          <a:p>
            <a:pPr lvl="1" eaLnBrk="1" hangingPunct="1"/>
            <a:r>
              <a:rPr lang="en-US" altLang="en-US" sz="2000"/>
              <a:t>Ideal tetapi membutuhkan waktu pengembangan yang lama dan skala proyek yang besar</a:t>
            </a:r>
          </a:p>
          <a:p>
            <a:pPr lvl="1" eaLnBrk="1" hangingPunct="1"/>
            <a:r>
              <a:rPr lang="en-US" altLang="en-US" sz="2000"/>
              <a:t>Resiko kegagalan proyek pengambangan tinggi</a:t>
            </a:r>
          </a:p>
          <a:p>
            <a:pPr lvl="4" eaLnBrk="1" hangingPunct="1"/>
            <a:endParaRPr lang="en-US" altLang="en-US" sz="1400"/>
          </a:p>
          <a:p>
            <a:pPr eaLnBrk="1" hangingPunct="1"/>
            <a:r>
              <a:rPr lang="en-US" altLang="en-US" sz="2400">
                <a:solidFill>
                  <a:srgbClr val="FFFF00"/>
                </a:solidFill>
              </a:rPr>
              <a:t>Tersebar (pendekatan Bottom-Up): </a:t>
            </a:r>
          </a:p>
          <a:p>
            <a:pPr lvl="1" eaLnBrk="1" hangingPunct="1"/>
            <a:r>
              <a:rPr lang="en-US" altLang="en-US" sz="2000"/>
              <a:t>Memungkinkan prioritasi, pengembangan bertahap sambil mendaki learning curve</a:t>
            </a:r>
          </a:p>
          <a:p>
            <a:pPr lvl="1" eaLnBrk="1" hangingPunct="1"/>
            <a:r>
              <a:rPr lang="en-US" altLang="en-US" sz="2000"/>
              <a:t>Dibutuhkan koordinasi melalui team yang mengatur standarisasi kode, penamaan, dan definisi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Data Warehouse (GUDANG DATA)</a:t>
            </a:r>
            <a:endParaRPr lang="en-ID"/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913795" y="2096064"/>
            <a:ext cx="10353762" cy="421325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v-SE" altLang="en-US" smtClean="0"/>
              <a:t>Pangkalan </a:t>
            </a:r>
            <a:r>
              <a:rPr lang="sv-SE" altLang="en-US"/>
              <a:t>data yang sangat besar, dapat mengakses semua </a:t>
            </a:r>
            <a:r>
              <a:rPr lang="sv-SE" altLang="en-US"/>
              <a:t>informasi </a:t>
            </a:r>
            <a:r>
              <a:rPr lang="sv-SE" altLang="en-US" smtClean="0"/>
              <a:t>perusahaan [KBBI]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smtClean="0"/>
              <a:t>Suatu </a:t>
            </a:r>
            <a:r>
              <a:rPr lang="en-GB" altLang="en-US"/>
              <a:t>sistem komputer untuk mengarsipkan dan menganalisis data historis suatu organisasi seperti data penjualan, gaji, dan informasi lain dari </a:t>
            </a:r>
            <a:r>
              <a:rPr lang="en-GB" altLang="en-US"/>
              <a:t>operasi </a:t>
            </a:r>
            <a:r>
              <a:rPr lang="en-GB" altLang="en-US" smtClean="0"/>
              <a:t>harian [Wikipedia]</a:t>
            </a:r>
            <a:endParaRPr lang="en-GB" altLang="en-US"/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smtClean="0"/>
              <a:t>Sebuah </a:t>
            </a:r>
            <a:r>
              <a:rPr lang="en-GB" altLang="en-US"/>
              <a:t>konsep serta kombinasi teknologi yang memberikan fasilitas pada suatu organisasi dalam pengelolaan serta pemeliharaan data historis yang didapatkan dari sistem maupun aplikasi </a:t>
            </a:r>
            <a:r>
              <a:rPr lang="en-GB" altLang="en-US"/>
              <a:t>operasional </a:t>
            </a:r>
            <a:r>
              <a:rPr lang="en-GB" altLang="en-US" smtClean="0"/>
              <a:t>[Ferdiana</a:t>
            </a:r>
            <a:r>
              <a:rPr lang="en-GB" altLang="en-US"/>
              <a:t>, </a:t>
            </a:r>
            <a:r>
              <a:rPr lang="en-GB" altLang="en-US" smtClean="0"/>
              <a:t>2008]</a:t>
            </a:r>
            <a:endParaRPr lang="en-GB" altLang="en-US"/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smtClean="0"/>
              <a:t>Suatu sistem yang menyimpan</a:t>
            </a:r>
            <a:r>
              <a:rPr lang="en-GB" altLang="en-US"/>
              <a:t>, mengelola dan memberikan data untuk mendukung pengambilan keputusan </a:t>
            </a:r>
            <a:r>
              <a:rPr lang="en-GB" altLang="en-US"/>
              <a:t>strategis</a:t>
            </a:r>
            <a:r>
              <a:rPr lang="en-GB" altLang="en-US" smtClean="0"/>
              <a:t>.</a:t>
            </a:r>
            <a:endParaRPr lang="en-GB" altLang="en-US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en-US"/>
              <a:t>Data </a:t>
            </a:r>
            <a:r>
              <a:rPr lang="en-GB" altLang="en-US" smtClean="0"/>
              <a:t>warehouse </a:t>
            </a:r>
            <a:r>
              <a:rPr lang="en-GB" altLang="en-US"/>
              <a:t>bersifat </a:t>
            </a:r>
            <a:r>
              <a:rPr lang="en-GB" altLang="en-US" b="1" smtClean="0"/>
              <a:t>informasional</a:t>
            </a:r>
            <a:r>
              <a:rPr lang="en-GB" altLang="en-US" smtClean="0"/>
              <a:t>, yang bertujuan </a:t>
            </a:r>
            <a:r>
              <a:rPr lang="en-GB" altLang="en-US"/>
              <a:t>untuk menyampaikan informasi untuk keperluan analisa.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KINERJA DW: DATA LOADING</a:t>
            </a:r>
            <a:endParaRPr lang="en-ID"/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/>
              <a:t>Kinerja adalah Faktor Keberhasilan DW:</a:t>
            </a:r>
          </a:p>
          <a:p>
            <a:pPr eaLnBrk="1" hangingPunct="1"/>
            <a:r>
              <a:rPr lang="en-US" altLang="en-US" sz="2800"/>
              <a:t>Kecepatan </a:t>
            </a:r>
            <a:r>
              <a:rPr lang="en-US" altLang="en-US" sz="2800">
                <a:solidFill>
                  <a:schemeClr val="folHlink"/>
                </a:solidFill>
              </a:rPr>
              <a:t>memuat data</a:t>
            </a:r>
            <a:r>
              <a:rPr lang="en-US" altLang="en-US" sz="2800"/>
              <a:t> baru dalam skala giga bytes atau ratusan ribu records per jam, secara periodik.</a:t>
            </a:r>
          </a:p>
          <a:p>
            <a:pPr lvl="4" eaLnBrk="1" hangingPunct="1"/>
            <a:endParaRPr lang="en-US" altLang="en-US" sz="1800"/>
          </a:p>
          <a:p>
            <a:pPr eaLnBrk="1" hangingPunct="1"/>
            <a:r>
              <a:rPr lang="en-US" altLang="en-US" sz="2800"/>
              <a:t>Waktu untuk </a:t>
            </a:r>
            <a:r>
              <a:rPr lang="en-US" altLang="en-US" sz="2800" i="1"/>
              <a:t>data staging</a:t>
            </a:r>
            <a:r>
              <a:rPr lang="en-US" altLang="en-US" sz="2800"/>
              <a:t>: transformasi, penyaringan, konversi format, test kelengkapan data, dsb. termasuk dalam perhitungan kecepatan memuat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KINERJA DW: QUERY PROCESSING</a:t>
            </a:r>
            <a:endParaRPr lang="en-ID"/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913794" y="1935921"/>
            <a:ext cx="10438789" cy="41573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i="1"/>
              <a:t>Query throughput</a:t>
            </a:r>
            <a:r>
              <a:rPr lang="en-US" altLang="en-US" sz="2800" b="1"/>
              <a:t> adalah ukuran kesuksesan DW.</a:t>
            </a:r>
            <a:r>
              <a:rPr lang="en-US" altLang="en-US" sz="2800"/>
              <a:t> 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</a:t>
            </a:r>
            <a:r>
              <a:rPr lang="en-US" altLang="en-US" sz="2400" smtClean="0">
                <a:solidFill>
                  <a:schemeClr val="folHlink"/>
                </a:solidFill>
              </a:rPr>
              <a:t>Banyaknya </a:t>
            </a:r>
            <a:r>
              <a:rPr lang="en-US" altLang="en-US" sz="2400" i="1">
                <a:solidFill>
                  <a:schemeClr val="folHlink"/>
                </a:solidFill>
              </a:rPr>
              <a:t>query</a:t>
            </a:r>
            <a:r>
              <a:rPr lang="en-US" altLang="en-US" sz="2400">
                <a:solidFill>
                  <a:schemeClr val="folHlink"/>
                </a:solidFill>
              </a:rPr>
              <a:t> yang terjawab (termasuk yang </a:t>
            </a:r>
            <a:r>
              <a:rPr lang="en-US" altLang="en-US" sz="2400" i="1">
                <a:solidFill>
                  <a:schemeClr val="folHlink"/>
                </a:solidFill>
              </a:rPr>
              <a:t>ad-hoc</a:t>
            </a:r>
            <a:r>
              <a:rPr lang="en-US" altLang="en-US" sz="2400">
                <a:solidFill>
                  <a:schemeClr val="folHlink"/>
                </a:solidFill>
              </a:rPr>
              <a:t>) akan mendorong analis untuk mendapatkan query yang lebih kreatif dan jitu.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b="1"/>
              <a:t>Optimasi: skala </a:t>
            </a:r>
            <a:r>
              <a:rPr lang="en-US" altLang="en-US" sz="2800" b="1" i="1"/>
              <a:t>response time</a:t>
            </a:r>
            <a:r>
              <a:rPr lang="en-US" altLang="en-US" sz="2800" b="1"/>
              <a:t> dalam detik.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99"/>
                </a:solidFill>
              </a:rPr>
              <a:t>   </a:t>
            </a:r>
            <a:r>
              <a:rPr lang="en-US" altLang="en-US" sz="2400" smtClean="0">
                <a:solidFill>
                  <a:schemeClr val="folHlink"/>
                </a:solidFill>
              </a:rPr>
              <a:t>Merupakan </a:t>
            </a:r>
            <a:r>
              <a:rPr lang="en-US" altLang="en-US" sz="2400">
                <a:solidFill>
                  <a:schemeClr val="folHlink"/>
                </a:solidFill>
              </a:rPr>
              <a:t>fungsi dari kompleksitas </a:t>
            </a:r>
            <a:r>
              <a:rPr lang="en-US" altLang="en-US" sz="2400" i="1">
                <a:solidFill>
                  <a:schemeClr val="folHlink"/>
                </a:solidFill>
              </a:rPr>
              <a:t>query</a:t>
            </a:r>
            <a:r>
              <a:rPr lang="en-US" altLang="en-US" sz="2400">
                <a:solidFill>
                  <a:schemeClr val="folHlink"/>
                </a:solidFill>
              </a:rPr>
              <a:t> bukan ukuran basis data.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i="1"/>
              <a:t>User scalability</a:t>
            </a:r>
            <a:r>
              <a:rPr lang="en-US" altLang="en-US" sz="2800" b="1"/>
              <a:t>.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</a:t>
            </a:r>
            <a:r>
              <a:rPr lang="en-US" altLang="en-US" sz="2400" smtClean="0">
                <a:solidFill>
                  <a:schemeClr val="folHlink"/>
                </a:solidFill>
              </a:rPr>
              <a:t>Mampu </a:t>
            </a:r>
            <a:r>
              <a:rPr lang="en-US" altLang="en-US" sz="2400">
                <a:solidFill>
                  <a:schemeClr val="folHlink"/>
                </a:solidFill>
              </a:rPr>
              <a:t>melayani ratusan pemakai secara bersamaan tanpa perlambatan yang berarti.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KAPASITAS PENYIMPANAN DW</a:t>
            </a:r>
            <a:endParaRPr lang="en-ID"/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/>
              <a:t>Media penyimpanan basis </a:t>
            </a:r>
            <a:r>
              <a:rPr lang="en-US" altLang="en-US" sz="3200"/>
              <a:t>data </a:t>
            </a:r>
            <a:r>
              <a:rPr lang="en-US" altLang="en-US" sz="3200" smtClean="0"/>
              <a:t>harus </a:t>
            </a:r>
            <a:r>
              <a:rPr lang="en-US" altLang="en-US" sz="3200"/>
              <a:t>mampu menyimpan data dalam skala </a:t>
            </a:r>
            <a:r>
              <a:rPr lang="en-US" altLang="en-US" sz="3200" i="1"/>
              <a:t>tera bytes</a:t>
            </a:r>
            <a:r>
              <a:rPr lang="en-US" altLang="en-US" sz="3200"/>
              <a:t>.</a:t>
            </a:r>
          </a:p>
          <a:p>
            <a:pPr lvl="4" eaLnBrk="1" hangingPunct="1"/>
            <a:endParaRPr lang="en-US" altLang="en-US" sz="2000"/>
          </a:p>
          <a:p>
            <a:pPr eaLnBrk="1" hangingPunct="1"/>
            <a:r>
              <a:rPr lang="en-US" altLang="en-US" sz="3200"/>
              <a:t>DBMS harus juga mampu menangani data dalam skala </a:t>
            </a:r>
            <a:r>
              <a:rPr lang="en-US" altLang="en-US" sz="3200" i="1"/>
              <a:t>tera bytes</a:t>
            </a:r>
            <a:r>
              <a:rPr lang="en-US" altLang="en-US" sz="32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PROSES DW</a:t>
            </a:r>
            <a:endParaRPr lang="en-ID"/>
          </a:p>
        </p:txBody>
      </p:sp>
      <p:pic>
        <p:nvPicPr>
          <p:cNvPr id="17410" name="Picture 2" descr="Data Warehou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1" y="1761202"/>
            <a:ext cx="7272808" cy="4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90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Extraction, Transformation, Loading (ETL)</a:t>
            </a:r>
            <a:endParaRPr lang="en-ID"/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Tujuan ETL:</a:t>
            </a:r>
          </a:p>
          <a:p>
            <a:pPr lvl="1" eaLnBrk="1" hangingPunct="1">
              <a:buFontTx/>
              <a:buChar char="•"/>
            </a:pPr>
            <a:r>
              <a:rPr lang="en-GB" altLang="en-US" sz="2000"/>
              <a:t>Mengumpulkan, menseleksi, mengolah dan menggabungkan data relevan dari berbagai sumber untuk disimpan dalam Data Warehouse.</a:t>
            </a:r>
          </a:p>
          <a:p>
            <a:pPr lvl="4" eaLnBrk="1" hangingPunct="1">
              <a:spcBef>
                <a:spcPct val="0"/>
              </a:spcBef>
            </a:pPr>
            <a:endParaRPr lang="en-GB" altLang="en-US" sz="140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Hasil ETL: Data yang memenuhi kriteria DW</a:t>
            </a:r>
          </a:p>
          <a:p>
            <a:pPr lvl="1" eaLnBrk="1" hangingPunct="1">
              <a:buFontTx/>
              <a:buChar char="•"/>
            </a:pPr>
            <a:r>
              <a:rPr lang="en-GB" altLang="en-US" sz="2000"/>
              <a:t>Historis, terpadu, terangkum, statis, dan memiliki struktur yang dirancang untuk keperluan analisa.</a:t>
            </a:r>
          </a:p>
          <a:p>
            <a:pPr lvl="4" eaLnBrk="1" hangingPunct="1">
              <a:spcBef>
                <a:spcPct val="0"/>
              </a:spcBef>
            </a:pPr>
            <a:endParaRPr lang="en-GB" altLang="en-US" sz="140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400"/>
              <a:t>Bagian terpenting: </a:t>
            </a:r>
          </a:p>
          <a:p>
            <a:pPr lvl="1" eaLnBrk="1" hangingPunct="1">
              <a:buFontTx/>
              <a:buChar char="•"/>
            </a:pPr>
            <a:r>
              <a:rPr lang="en-GB" altLang="en-US" sz="2000"/>
              <a:t>menyerap 50%-70% total kerja proyek Data Warehousing.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PERMASALAHAN ETL</a:t>
            </a:r>
            <a:endParaRPr lang="en-ID"/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913794" y="1700808"/>
            <a:ext cx="10798830" cy="4090392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800"/>
              <a:t>Sumber-sumber data umumnya </a:t>
            </a:r>
            <a:r>
              <a:rPr lang="en-GB" altLang="en-US" sz="2800"/>
              <a:t>sangat </a:t>
            </a:r>
            <a:r>
              <a:rPr lang="en-GB" altLang="en-US" sz="2800" smtClean="0"/>
              <a:t>bervariasi (heterogen):</a:t>
            </a:r>
            <a:endParaRPr lang="en-GB" altLang="en-US" sz="2800"/>
          </a:p>
          <a:p>
            <a:pPr lvl="1" eaLnBrk="1" hangingPunct="1">
              <a:buFontTx/>
              <a:buChar char="•"/>
            </a:pPr>
            <a:r>
              <a:rPr lang="en-GB" altLang="en-US" sz="2400"/>
              <a:t>Platform mesin dan Operating System yang berlainan</a:t>
            </a:r>
          </a:p>
          <a:p>
            <a:pPr lvl="1" eaLnBrk="1" hangingPunct="1">
              <a:buFontTx/>
              <a:buChar char="•"/>
            </a:pPr>
            <a:r>
              <a:rPr lang="en-GB" altLang="en-US" sz="2400"/>
              <a:t>Mungkin melibatkan sistem kuno dengan teknologi basis data yang sudah ketinggalan jaman</a:t>
            </a:r>
          </a:p>
          <a:p>
            <a:pPr lvl="1" eaLnBrk="1" hangingPunct="1">
              <a:buFontTx/>
              <a:buChar char="•"/>
            </a:pPr>
            <a:r>
              <a:rPr lang="en-GB" altLang="en-US" sz="2400"/>
              <a:t>Mutu data yang berbeda-beda</a:t>
            </a:r>
          </a:p>
          <a:p>
            <a:pPr lvl="1" eaLnBrk="1" hangingPunct="1">
              <a:buFontTx/>
              <a:buChar char="•"/>
            </a:pPr>
            <a:r>
              <a:rPr lang="en-GB" altLang="en-US" sz="2400"/>
              <a:t>Aplikasi sumber data mungkin menggunakan nilai data (representasi) internal yang sulit dimengerti</a:t>
            </a:r>
          </a:p>
          <a:p>
            <a:pPr lvl="1" eaLnBrk="1" hangingPunct="1">
              <a:buFontTx/>
              <a:buChar char="•"/>
            </a:pPr>
            <a:r>
              <a:rPr lang="en-GB" altLang="en-US" sz="2400"/>
              <a:t>Inkonsistensi definisi data, dan tidak adanya mekanisme/prosedur penyeragaman.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DATA EXTRACTION</a:t>
            </a:r>
            <a:endParaRPr lang="en-ID"/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GB" altLang="en-US" sz="2800"/>
              <a:t>Perencanaan ekstraksi data melibatkan </a:t>
            </a:r>
            <a:r>
              <a:rPr lang="en-GB" altLang="en-US" sz="2800"/>
              <a:t>identifikasi</a:t>
            </a:r>
            <a:r>
              <a:rPr lang="en-GB" altLang="en-US" sz="2800" smtClean="0"/>
              <a:t>:</a:t>
            </a:r>
            <a:endParaRPr lang="en-GB" altLang="en-US" sz="1600"/>
          </a:p>
          <a:p>
            <a:pPr lvl="1" eaLnBrk="1" hangingPunct="1">
              <a:buFontTx/>
              <a:buChar char="•"/>
            </a:pPr>
            <a:r>
              <a:rPr lang="en-GB" altLang="en-US" sz="2400"/>
              <a:t>Sumber data: sistem OLTP, basis data eksternal, dsb.</a:t>
            </a:r>
          </a:p>
          <a:p>
            <a:pPr lvl="1" eaLnBrk="1" hangingPunct="1">
              <a:buFontTx/>
              <a:buChar char="•"/>
            </a:pPr>
            <a:r>
              <a:rPr lang="en-GB" altLang="en-US" sz="2400"/>
              <a:t>Metoda ekstraksi</a:t>
            </a:r>
          </a:p>
          <a:p>
            <a:pPr lvl="1" eaLnBrk="1" hangingPunct="1">
              <a:buFontTx/>
              <a:buChar char="•"/>
            </a:pPr>
            <a:r>
              <a:rPr lang="en-GB" altLang="en-US" sz="2400"/>
              <a:t>Frekuensi ekstraksi</a:t>
            </a:r>
          </a:p>
          <a:p>
            <a:pPr lvl="1" eaLnBrk="1" hangingPunct="1">
              <a:buFontTx/>
              <a:buChar char="•"/>
            </a:pPr>
            <a:r>
              <a:rPr lang="en-GB" altLang="en-US" sz="2400"/>
              <a:t>Waktu/penjadwalan ekstraksi</a:t>
            </a:r>
          </a:p>
          <a:p>
            <a:pPr lvl="1" eaLnBrk="1" hangingPunct="1">
              <a:buFontTx/>
              <a:buChar char="•"/>
            </a:pPr>
            <a:r>
              <a:rPr lang="en-GB" altLang="en-US" sz="2400"/>
              <a:t>Tahapan proses ekstraksi</a:t>
            </a:r>
          </a:p>
          <a:p>
            <a:pPr lvl="1" eaLnBrk="1" hangingPunct="1">
              <a:buFontTx/>
              <a:buChar char="•"/>
            </a:pPr>
            <a:r>
              <a:rPr lang="en-GB" altLang="en-US" sz="2400"/>
              <a:t>Penanganan kejanggalan (anomali) dalam ekstraksi, misal: prosedur operasi manual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Extraction Methods</a:t>
            </a:r>
            <a:endParaRPr lang="en-ID"/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xfrm>
            <a:off x="913795" y="2096064"/>
            <a:ext cx="10353762" cy="4069240"/>
          </a:xfrm>
        </p:spPr>
        <p:txBody>
          <a:bodyPr>
            <a:noAutofit/>
          </a:bodyPr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400"/>
              <a:t>Ekstraksi </a:t>
            </a:r>
            <a:r>
              <a:rPr lang="en-US" altLang="en-US" sz="2400"/>
              <a:t>Data </a:t>
            </a:r>
            <a:r>
              <a:rPr lang="en-US" altLang="en-US" sz="2400" smtClean="0"/>
              <a:t>Statis</a:t>
            </a:r>
            <a:endParaRPr lang="en-US" altLang="en-US" sz="140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400"/>
              <a:t>Ekstraksi Data Terjadwal/Tertunda</a:t>
            </a:r>
          </a:p>
          <a:p>
            <a:pPr lvl="1" eaLnBrk="1" hangingPunct="1"/>
            <a:r>
              <a:rPr lang="en-US" altLang="en-US" sz="2000"/>
              <a:t>Berdasarkan time stamp</a:t>
            </a:r>
          </a:p>
          <a:p>
            <a:pPr lvl="1" eaLnBrk="1" hangingPunct="1"/>
            <a:r>
              <a:rPr lang="en-US" altLang="en-US" sz="2000"/>
              <a:t>Berdasarkan perbedaan antara file lama </a:t>
            </a:r>
            <a:r>
              <a:rPr lang="en-US" altLang="en-US" sz="2000"/>
              <a:t>dan </a:t>
            </a:r>
            <a:r>
              <a:rPr lang="en-US" altLang="en-US" sz="2000" smtClean="0"/>
              <a:t>baru</a:t>
            </a:r>
            <a:endParaRPr lang="en-US" altLang="en-US" sz="140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400"/>
              <a:t>Ekstraksi Data Seketika</a:t>
            </a:r>
          </a:p>
          <a:p>
            <a:pPr lvl="1" eaLnBrk="1" hangingPunct="1"/>
            <a:r>
              <a:rPr lang="en-US" altLang="en-US" sz="2000"/>
              <a:t>Dengan mekanisme log transaksi</a:t>
            </a:r>
          </a:p>
          <a:p>
            <a:pPr lvl="1" eaLnBrk="1" hangingPunct="1"/>
            <a:r>
              <a:rPr lang="en-US" altLang="en-US" sz="2000"/>
              <a:t>Dengan mekanisme database trigger</a:t>
            </a:r>
          </a:p>
          <a:p>
            <a:pPr lvl="1" eaLnBrk="1" hangingPunct="1"/>
            <a:r>
              <a:rPr lang="en-US" altLang="en-US" sz="2000"/>
              <a:t>Oleh aplikasi sumber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Extraction Methods</a:t>
            </a:r>
            <a:endParaRPr lang="en-ID"/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800" smtClean="0"/>
              <a:t> Ekstraksi statis</a:t>
            </a:r>
          </a:p>
          <a:p>
            <a:pPr lvl="1" eaLnBrk="1" hangingPunct="1">
              <a:lnSpc>
                <a:spcPct val="90000"/>
              </a:lnSpc>
              <a:buFont typeface="Comic Sans MS" panose="030F0702030302020204" pitchFamily="66" charset="0"/>
              <a:buChar char="−"/>
            </a:pPr>
            <a:r>
              <a:rPr lang="en-US" altLang="en-US" sz="2400" smtClean="0"/>
              <a:t>Umumnya dilakukan pada saat </a:t>
            </a:r>
            <a:r>
              <a:rPr lang="en-US" altLang="en-US" sz="2400" i="1" smtClean="0"/>
              <a:t>off-line</a:t>
            </a:r>
            <a:r>
              <a:rPr lang="en-US" altLang="en-US" sz="2400" smtClean="0"/>
              <a:t>: pemuatan data awal atau </a:t>
            </a:r>
            <a:r>
              <a:rPr lang="en-US" altLang="en-US" sz="2400" i="1" smtClean="0"/>
              <a:t>full refresh</a:t>
            </a:r>
            <a:r>
              <a:rPr lang="en-US" altLang="en-US" sz="2400" smtClean="0"/>
              <a:t> periodik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800" smtClean="0"/>
              <a:t> Ekstraksi non-statis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Umumnya dilakukan sering secara periodik untuk </a:t>
            </a:r>
            <a:r>
              <a:rPr lang="en-US" altLang="en-US" sz="2400" i="1" smtClean="0"/>
              <a:t>updating</a:t>
            </a:r>
            <a:r>
              <a:rPr lang="en-US" altLang="en-US" sz="2400" smtClean="0"/>
              <a:t> DW dengan data terbaru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Selektif: hanya mengambil data yang telah berubah sejak ekstraksi terakhir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/>
              <a:t>Non-Static </a:t>
            </a:r>
            <a:r>
              <a:rPr lang="en-GB" altLang="en-US" sz="3200"/>
              <a:t>Data </a:t>
            </a:r>
            <a:r>
              <a:rPr lang="en-GB" altLang="en-US" sz="3200" smtClean="0"/>
              <a:t>Extraction</a:t>
            </a:r>
            <a:endParaRPr lang="en-ID"/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/>
              <a:t>Metoda tertunda (batch):</a:t>
            </a:r>
          </a:p>
          <a:p>
            <a:pPr lvl="1" eaLnBrk="1" hangingPunct="1"/>
            <a:r>
              <a:rPr lang="en-US" altLang="en-US" sz="2400"/>
              <a:t>Berdasarkan perbedaan waktu time-stamp</a:t>
            </a:r>
          </a:p>
          <a:p>
            <a:pPr lvl="1" eaLnBrk="1" hangingPunct="1"/>
            <a:r>
              <a:rPr lang="en-US" altLang="en-US" sz="2400"/>
              <a:t>Berdasarkan perbedaan image file data</a:t>
            </a:r>
          </a:p>
          <a:p>
            <a:pPr lvl="4" eaLnBrk="1" hangingPunct="1"/>
            <a:endParaRPr lang="en-US" altLang="en-US" sz="16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/>
              <a:t>Metoda seketika (real-time):</a:t>
            </a:r>
          </a:p>
          <a:p>
            <a:pPr lvl="1" eaLnBrk="1" hangingPunct="1"/>
            <a:r>
              <a:rPr lang="en-US" altLang="en-US" sz="2400"/>
              <a:t>Dengan mekanisme transaction log</a:t>
            </a:r>
          </a:p>
          <a:p>
            <a:pPr lvl="1" eaLnBrk="1" hangingPunct="1"/>
            <a:r>
              <a:rPr lang="en-US" altLang="en-US" sz="2400"/>
              <a:t>Dengan mekanisme database trigger</a:t>
            </a:r>
          </a:p>
          <a:p>
            <a:pPr lvl="1" eaLnBrk="1" hangingPunct="1"/>
            <a:r>
              <a:rPr lang="en-US" altLang="en-US" sz="2400"/>
              <a:t>Langsung oleh aplikasi sumber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/>
              <a:t>Data Warehouse (GUDANG DATA)</a:t>
            </a:r>
            <a:endParaRPr lang="en-ID"/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695400" y="1867465"/>
            <a:ext cx="10729192" cy="36951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smtClean="0"/>
              <a:t>Pusat </a:t>
            </a:r>
            <a:r>
              <a:rPr lang="en-US" altLang="en-US" sz="2400"/>
              <a:t>koleksi yang lengkap dan konsisten data perusahaan yang dikumpulkan dari berbagai sumber untuk memberikan informasi yang dapat dipahami dan dipergunakan dalam konteks bisnis </a:t>
            </a:r>
          </a:p>
          <a:p>
            <a:pPr marL="0" indent="0" algn="r" eaLnBrk="1" hangingPunct="1">
              <a:buNone/>
            </a:pPr>
            <a:r>
              <a:rPr lang="en-US" altLang="en-US" sz="2400">
                <a:latin typeface="Arial" panose="020B0604020202020204" pitchFamily="34" charset="0"/>
              </a:rPr>
              <a:t>--</a:t>
            </a:r>
            <a:r>
              <a:rPr lang="en-US" altLang="en-US" sz="2400" i="1">
                <a:latin typeface="Arial" panose="020B0604020202020204" pitchFamily="34" charset="0"/>
              </a:rPr>
              <a:t>Barry Devlin, IBM</a:t>
            </a:r>
            <a:r>
              <a:rPr lang="en-US" altLang="en-US" sz="2400">
                <a:latin typeface="Arial" panose="020B0604020202020204" pitchFamily="34" charset="0"/>
              </a:rPr>
              <a:t>.</a:t>
            </a:r>
            <a:endParaRPr lang="en-US" altLang="en-US" smtClean="0"/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2855640" y="3356992"/>
            <a:ext cx="5934581" cy="3312368"/>
            <a:chOff x="240" y="2208"/>
            <a:chExt cx="3216" cy="1795"/>
          </a:xfrm>
        </p:grpSpPr>
        <p:sp>
          <p:nvSpPr>
            <p:cNvPr id="10246" name="Oval 5"/>
            <p:cNvSpPr>
              <a:spLocks noChangeArrowheads="1"/>
            </p:cNvSpPr>
            <p:nvPr/>
          </p:nvSpPr>
          <p:spPr bwMode="auto">
            <a:xfrm>
              <a:off x="240" y="2447"/>
              <a:ext cx="3216" cy="1348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247" name="AutoShape 6"/>
            <p:cNvSpPr>
              <a:spLocks noChangeArrowheads="1"/>
            </p:cNvSpPr>
            <p:nvPr/>
          </p:nvSpPr>
          <p:spPr bwMode="auto">
            <a:xfrm>
              <a:off x="576" y="2208"/>
              <a:ext cx="576" cy="547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3C375"/>
                </a:gs>
                <a:gs pos="50000">
                  <a:srgbClr val="FFFF99"/>
                </a:gs>
                <a:gs pos="100000">
                  <a:srgbClr val="C3C375"/>
                </a:gs>
              </a:gsLst>
              <a:lin ang="0" scaled="1"/>
            </a:gra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200" b="1">
                  <a:solidFill>
                    <a:schemeClr val="bg2"/>
                  </a:solidFill>
                  <a:latin typeface="Arial" panose="020B0604020202020204" pitchFamily="34" charset="0"/>
                </a:rPr>
                <a:t>ORDERS</a:t>
              </a:r>
            </a:p>
          </p:txBody>
        </p:sp>
        <p:sp>
          <p:nvSpPr>
            <p:cNvPr id="10248" name="AutoShape 7"/>
            <p:cNvSpPr>
              <a:spLocks noChangeArrowheads="1"/>
            </p:cNvSpPr>
            <p:nvPr/>
          </p:nvSpPr>
          <p:spPr bwMode="auto">
            <a:xfrm>
              <a:off x="288" y="2832"/>
              <a:ext cx="576" cy="548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2C274"/>
                </a:gs>
                <a:gs pos="50000">
                  <a:srgbClr val="FFFF99"/>
                </a:gs>
                <a:gs pos="100000">
                  <a:srgbClr val="C2C274"/>
                </a:gs>
              </a:gsLst>
              <a:lin ang="0" scaled="1"/>
            </a:gra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200" b="1">
                  <a:solidFill>
                    <a:schemeClr val="bg2"/>
                  </a:solidFill>
                  <a:latin typeface="Arial" panose="020B0604020202020204" pitchFamily="34" charset="0"/>
                </a:rPr>
                <a:t>SHIPPING</a:t>
              </a:r>
            </a:p>
          </p:txBody>
        </p:sp>
        <p:sp>
          <p:nvSpPr>
            <p:cNvPr id="10249" name="AutoShape 8"/>
            <p:cNvSpPr>
              <a:spLocks noChangeArrowheads="1"/>
            </p:cNvSpPr>
            <p:nvPr/>
          </p:nvSpPr>
          <p:spPr bwMode="auto">
            <a:xfrm>
              <a:off x="576" y="3456"/>
              <a:ext cx="576" cy="547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2C274"/>
                </a:gs>
                <a:gs pos="50000">
                  <a:srgbClr val="FFFF99"/>
                </a:gs>
                <a:gs pos="100000">
                  <a:srgbClr val="C2C274"/>
                </a:gs>
              </a:gsLst>
              <a:lin ang="0" scaled="1"/>
            </a:gra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200" b="1">
                  <a:solidFill>
                    <a:schemeClr val="bg2"/>
                  </a:solidFill>
                  <a:latin typeface="Arial" panose="020B0604020202020204" pitchFamily="34" charset="0"/>
                </a:rPr>
                <a:t>INVENTORY</a:t>
              </a:r>
            </a:p>
          </p:txBody>
        </p:sp>
        <p:sp>
          <p:nvSpPr>
            <p:cNvPr id="10250" name="AutoShape 9"/>
            <p:cNvSpPr>
              <a:spLocks noChangeArrowheads="1"/>
            </p:cNvSpPr>
            <p:nvPr/>
          </p:nvSpPr>
          <p:spPr bwMode="auto">
            <a:xfrm>
              <a:off x="2688" y="2832"/>
              <a:ext cx="576" cy="548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2C274"/>
                </a:gs>
                <a:gs pos="50000">
                  <a:srgbClr val="FFFF99"/>
                </a:gs>
                <a:gs pos="100000">
                  <a:srgbClr val="C2C274"/>
                </a:gs>
              </a:gsLst>
              <a:lin ang="0" scaled="1"/>
            </a:gra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400" b="1">
                  <a:solidFill>
                    <a:schemeClr val="bg2"/>
                  </a:solidFill>
                  <a:latin typeface="Arial" panose="020B0604020202020204" pitchFamily="34" charset="0"/>
                </a:rPr>
                <a:t>DATA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400" b="1">
                  <a:solidFill>
                    <a:schemeClr val="bg2"/>
                  </a:solidFill>
                  <a:latin typeface="Arial" panose="020B0604020202020204" pitchFamily="34" charset="0"/>
                </a:rPr>
                <a:t>WAREHOUSE</a:t>
              </a:r>
            </a:p>
          </p:txBody>
        </p:sp>
        <p:sp>
          <p:nvSpPr>
            <p:cNvPr id="10251" name="Text Box 10"/>
            <p:cNvSpPr txBox="1">
              <a:spLocks noChangeArrowheads="1"/>
            </p:cNvSpPr>
            <p:nvPr/>
          </p:nvSpPr>
          <p:spPr bwMode="auto">
            <a:xfrm>
              <a:off x="1007" y="2736"/>
              <a:ext cx="749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latin typeface="Arial" panose="020B0604020202020204" pitchFamily="34" charset="0"/>
                </a:rPr>
                <a:t>Extract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latin typeface="Arial" panose="020B0604020202020204" pitchFamily="34" charset="0"/>
                </a:rPr>
                <a:t>Clean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latin typeface="Arial" panose="020B0604020202020204" pitchFamily="34" charset="0"/>
                </a:rPr>
                <a:t>Transform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latin typeface="Arial" panose="020B0604020202020204" pitchFamily="34" charset="0"/>
                </a:rPr>
                <a:t>Transfer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 b="1">
                  <a:latin typeface="Arial" panose="020B0604020202020204" pitchFamily="34" charset="0"/>
                </a:rPr>
                <a:t>Load</a:t>
              </a:r>
            </a:p>
          </p:txBody>
        </p:sp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>
              <a:off x="1776" y="2784"/>
              <a:ext cx="0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10253" name="AutoShape 12"/>
            <p:cNvSpPr>
              <a:spLocks noChangeArrowheads="1"/>
            </p:cNvSpPr>
            <p:nvPr/>
          </p:nvSpPr>
          <p:spPr bwMode="auto">
            <a:xfrm>
              <a:off x="1920" y="2880"/>
              <a:ext cx="480" cy="479"/>
            </a:xfrm>
            <a:prstGeom prst="rightArrow">
              <a:avLst>
                <a:gd name="adj1" fmla="val 50000"/>
                <a:gd name="adj2" fmla="val 25052"/>
              </a:avLst>
            </a:prstGeom>
            <a:solidFill>
              <a:schemeClr val="bg1"/>
            </a:solidFill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2438400" y="3124200"/>
            <a:ext cx="1600200" cy="1905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2514600" y="1905000"/>
            <a:ext cx="1219200" cy="838200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source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operational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systems</a:t>
            </a:r>
          </a:p>
        </p:txBody>
      </p:sp>
      <p:sp>
        <p:nvSpPr>
          <p:cNvPr id="34822" name="AutoShape 5"/>
          <p:cNvSpPr>
            <a:spLocks noChangeArrowheads="1"/>
          </p:cNvSpPr>
          <p:nvPr/>
        </p:nvSpPr>
        <p:spPr bwMode="auto">
          <a:xfrm>
            <a:off x="2667000" y="3276600"/>
            <a:ext cx="1143000" cy="1214438"/>
          </a:xfrm>
          <a:prstGeom prst="can">
            <a:avLst>
              <a:gd name="adj" fmla="val 26563"/>
            </a:avLst>
          </a:prstGeom>
          <a:gradFill rotWithShape="1">
            <a:gsLst>
              <a:gs pos="0">
                <a:srgbClr val="DCDC84"/>
              </a:gs>
              <a:gs pos="50000">
                <a:srgbClr val="FFFF99"/>
              </a:gs>
              <a:gs pos="100000">
                <a:srgbClr val="DCDC84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source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databases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2819400" y="4572000"/>
            <a:ext cx="781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DBMS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3200400" y="2743200"/>
            <a:ext cx="0" cy="685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5029200" y="2057401"/>
            <a:ext cx="1219200" cy="1084263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600" b="1">
                <a:solidFill>
                  <a:schemeClr val="bg2"/>
                </a:solidFill>
              </a:rPr>
              <a:t>time-stamp</a:t>
            </a:r>
          </a:p>
          <a:p>
            <a:pPr algn="ctr"/>
            <a:r>
              <a:rPr lang="en-GB" altLang="en-US" sz="1600" b="1">
                <a:solidFill>
                  <a:schemeClr val="bg2"/>
                </a:solidFill>
              </a:rPr>
              <a:t>based</a:t>
            </a:r>
          </a:p>
          <a:p>
            <a:pPr algn="ctr"/>
            <a:r>
              <a:rPr lang="en-GB" altLang="en-US" sz="1600" b="1">
                <a:solidFill>
                  <a:schemeClr val="bg2"/>
                </a:solidFill>
              </a:rPr>
              <a:t>extraction</a:t>
            </a:r>
          </a:p>
          <a:p>
            <a:pPr algn="ctr"/>
            <a:r>
              <a:rPr lang="en-GB" altLang="en-US" sz="1600" b="1">
                <a:solidFill>
                  <a:schemeClr val="bg2"/>
                </a:solidFill>
              </a:rPr>
              <a:t>program</a:t>
            </a:r>
          </a:p>
        </p:txBody>
      </p:sp>
      <p:sp>
        <p:nvSpPr>
          <p:cNvPr id="34826" name="Freeform 9"/>
          <p:cNvSpPr>
            <a:spLocks/>
          </p:cNvSpPr>
          <p:nvPr/>
        </p:nvSpPr>
        <p:spPr bwMode="auto">
          <a:xfrm>
            <a:off x="4038600" y="3141663"/>
            <a:ext cx="1606550" cy="749300"/>
          </a:xfrm>
          <a:custGeom>
            <a:avLst/>
            <a:gdLst>
              <a:gd name="T0" fmla="*/ 0 w 1012"/>
              <a:gd name="T1" fmla="*/ 745067 h 531"/>
              <a:gd name="T2" fmla="*/ 1606550 w 1012"/>
              <a:gd name="T3" fmla="*/ 749300 h 531"/>
              <a:gd name="T4" fmla="*/ 1600200 w 1012"/>
              <a:gd name="T5" fmla="*/ 0 h 531"/>
              <a:gd name="T6" fmla="*/ 0 60000 65536"/>
              <a:gd name="T7" fmla="*/ 0 60000 65536"/>
              <a:gd name="T8" fmla="*/ 0 60000 65536"/>
              <a:gd name="T9" fmla="*/ 0 w 1012"/>
              <a:gd name="T10" fmla="*/ 0 h 531"/>
              <a:gd name="T11" fmla="*/ 1012 w 1012"/>
              <a:gd name="T12" fmla="*/ 531 h 5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2" h="531">
                <a:moveTo>
                  <a:pt x="0" y="528"/>
                </a:moveTo>
                <a:lnTo>
                  <a:pt x="1012" y="531"/>
                </a:lnTo>
                <a:lnTo>
                  <a:pt x="100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4827" name="AutoShape 10"/>
          <p:cNvSpPr>
            <a:spLocks noChangeArrowheads="1"/>
          </p:cNvSpPr>
          <p:nvPr/>
        </p:nvSpPr>
        <p:spPr bwMode="auto">
          <a:xfrm>
            <a:off x="6934200" y="2057400"/>
            <a:ext cx="838200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DCDC84"/>
              </a:gs>
              <a:gs pos="50000">
                <a:srgbClr val="FFFF99"/>
              </a:gs>
              <a:gs pos="100000">
                <a:srgbClr val="DCDC84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extract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6248400" y="2514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8305800" y="3429000"/>
            <a:ext cx="1524000" cy="1219200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data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staging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area</a:t>
            </a:r>
          </a:p>
        </p:txBody>
      </p:sp>
      <p:sp>
        <p:nvSpPr>
          <p:cNvPr id="34830" name="Freeform 13"/>
          <p:cNvSpPr>
            <a:spLocks/>
          </p:cNvSpPr>
          <p:nvPr/>
        </p:nvSpPr>
        <p:spPr bwMode="auto">
          <a:xfrm>
            <a:off x="7772400" y="2433639"/>
            <a:ext cx="1462088" cy="852487"/>
          </a:xfrm>
          <a:custGeom>
            <a:avLst/>
            <a:gdLst>
              <a:gd name="T0" fmla="*/ 0 w 921"/>
              <a:gd name="T1" fmla="*/ 4762 h 537"/>
              <a:gd name="T2" fmla="*/ 1462088 w 921"/>
              <a:gd name="T3" fmla="*/ 0 h 537"/>
              <a:gd name="T4" fmla="*/ 1462088 w 921"/>
              <a:gd name="T5" fmla="*/ 852487 h 537"/>
              <a:gd name="T6" fmla="*/ 0 60000 65536"/>
              <a:gd name="T7" fmla="*/ 0 60000 65536"/>
              <a:gd name="T8" fmla="*/ 0 60000 65536"/>
              <a:gd name="T9" fmla="*/ 0 w 921"/>
              <a:gd name="T10" fmla="*/ 0 h 537"/>
              <a:gd name="T11" fmla="*/ 921 w 921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1" h="537">
                <a:moveTo>
                  <a:pt x="0" y="3"/>
                </a:moveTo>
                <a:lnTo>
                  <a:pt x="921" y="0"/>
                </a:lnTo>
                <a:lnTo>
                  <a:pt x="921" y="537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4831" name="AutoShape 14"/>
          <p:cNvSpPr>
            <a:spLocks noChangeArrowheads="1"/>
          </p:cNvSpPr>
          <p:nvPr/>
        </p:nvSpPr>
        <p:spPr bwMode="auto">
          <a:xfrm>
            <a:off x="4343400" y="4495800"/>
            <a:ext cx="1143000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DCDC84"/>
              </a:gs>
              <a:gs pos="50000">
                <a:srgbClr val="FFFF99"/>
              </a:gs>
              <a:gs pos="100000">
                <a:srgbClr val="DCDC84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today’s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34832" name="AutoShape 15"/>
          <p:cNvSpPr>
            <a:spLocks noChangeArrowheads="1"/>
          </p:cNvSpPr>
          <p:nvPr/>
        </p:nvSpPr>
        <p:spPr bwMode="auto">
          <a:xfrm>
            <a:off x="4295776" y="5486400"/>
            <a:ext cx="1190625" cy="8382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DCDC84"/>
              </a:gs>
              <a:gs pos="50000">
                <a:srgbClr val="FFFF99"/>
              </a:gs>
              <a:gs pos="100000">
                <a:srgbClr val="DCDC84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yesterday’s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34833" name="AutoShape 16"/>
          <p:cNvSpPr>
            <a:spLocks noChangeArrowheads="1"/>
          </p:cNvSpPr>
          <p:nvPr/>
        </p:nvSpPr>
        <p:spPr bwMode="auto">
          <a:xfrm>
            <a:off x="7772400" y="5029200"/>
            <a:ext cx="838200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DCDC84"/>
              </a:gs>
              <a:gs pos="50000">
                <a:srgbClr val="FFFF99"/>
              </a:gs>
              <a:gs pos="100000">
                <a:srgbClr val="DCDC84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extract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5867400" y="4876800"/>
            <a:ext cx="1371600" cy="990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600" b="1">
                <a:solidFill>
                  <a:schemeClr val="bg2"/>
                </a:solidFill>
              </a:rPr>
              <a:t>file</a:t>
            </a:r>
          </a:p>
          <a:p>
            <a:pPr algn="ctr"/>
            <a:r>
              <a:rPr lang="en-GB" altLang="en-US" sz="1600" b="1">
                <a:solidFill>
                  <a:schemeClr val="bg2"/>
                </a:solidFill>
              </a:rPr>
              <a:t>comparison</a:t>
            </a:r>
          </a:p>
          <a:p>
            <a:pPr algn="ctr"/>
            <a:r>
              <a:rPr lang="en-GB" altLang="en-US" sz="1600" b="1">
                <a:solidFill>
                  <a:schemeClr val="bg2"/>
                </a:solidFill>
              </a:rPr>
              <a:t>program</a:t>
            </a:r>
          </a:p>
        </p:txBody>
      </p:sp>
      <p:sp>
        <p:nvSpPr>
          <p:cNvPr id="34835" name="Line 18"/>
          <p:cNvSpPr>
            <a:spLocks noChangeShapeType="1"/>
          </p:cNvSpPr>
          <p:nvPr/>
        </p:nvSpPr>
        <p:spPr bwMode="auto">
          <a:xfrm>
            <a:off x="7239000" y="5334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4836" name="Line 19"/>
          <p:cNvSpPr>
            <a:spLocks noChangeShapeType="1"/>
          </p:cNvSpPr>
          <p:nvPr/>
        </p:nvSpPr>
        <p:spPr bwMode="auto">
          <a:xfrm>
            <a:off x="4038600" y="4800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5486400" y="48768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 flipV="1">
            <a:off x="5486400" y="55626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4839" name="Freeform 22"/>
          <p:cNvSpPr>
            <a:spLocks/>
          </p:cNvSpPr>
          <p:nvPr/>
        </p:nvSpPr>
        <p:spPr bwMode="auto">
          <a:xfrm>
            <a:off x="8610600" y="4648200"/>
            <a:ext cx="533400" cy="685800"/>
          </a:xfrm>
          <a:custGeom>
            <a:avLst/>
            <a:gdLst>
              <a:gd name="T0" fmla="*/ 0 w 336"/>
              <a:gd name="T1" fmla="*/ 685800 h 432"/>
              <a:gd name="T2" fmla="*/ 533400 w 336"/>
              <a:gd name="T3" fmla="*/ 685800 h 432"/>
              <a:gd name="T4" fmla="*/ 533400 w 336"/>
              <a:gd name="T5" fmla="*/ 0 h 432"/>
              <a:gd name="T6" fmla="*/ 0 60000 65536"/>
              <a:gd name="T7" fmla="*/ 0 60000 65536"/>
              <a:gd name="T8" fmla="*/ 0 60000 65536"/>
              <a:gd name="T9" fmla="*/ 0 w 336"/>
              <a:gd name="T10" fmla="*/ 0 h 432"/>
              <a:gd name="T11" fmla="*/ 336 w 33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432">
                <a:moveTo>
                  <a:pt x="0" y="432"/>
                </a:moveTo>
                <a:lnTo>
                  <a:pt x="336" y="432"/>
                </a:lnTo>
                <a:lnTo>
                  <a:pt x="33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>
            <a:off x="9906000" y="3886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Batch Data Extraction</a:t>
            </a:r>
            <a:endParaRPr lang="en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2438400" y="3124200"/>
            <a:ext cx="3048000" cy="3200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514600" y="1905000"/>
            <a:ext cx="1219200" cy="838200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source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operational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systems</a:t>
            </a:r>
          </a:p>
        </p:txBody>
      </p:sp>
      <p:sp>
        <p:nvSpPr>
          <p:cNvPr id="35846" name="AutoShape 5"/>
          <p:cNvSpPr>
            <a:spLocks noChangeArrowheads="1"/>
          </p:cNvSpPr>
          <p:nvPr/>
        </p:nvSpPr>
        <p:spPr bwMode="auto">
          <a:xfrm>
            <a:off x="2667000" y="3276600"/>
            <a:ext cx="1143000" cy="1214438"/>
          </a:xfrm>
          <a:prstGeom prst="can">
            <a:avLst>
              <a:gd name="adj" fmla="val 26563"/>
            </a:avLst>
          </a:prstGeom>
          <a:gradFill rotWithShape="1">
            <a:gsLst>
              <a:gs pos="0">
                <a:srgbClr val="DCDC84"/>
              </a:gs>
              <a:gs pos="50000">
                <a:srgbClr val="FFFF99"/>
              </a:gs>
              <a:gs pos="100000">
                <a:srgbClr val="DCDC84"/>
              </a:gs>
            </a:gsLst>
            <a:lin ang="0" scaled="1"/>
          </a:gradFill>
          <a:ln w="9525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source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databases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2514600" y="5867400"/>
            <a:ext cx="781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DBMS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3200400" y="2743200"/>
            <a:ext cx="0" cy="685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5849" name="AutoShape 8"/>
          <p:cNvSpPr>
            <a:spLocks noChangeArrowheads="1"/>
          </p:cNvSpPr>
          <p:nvPr/>
        </p:nvSpPr>
        <p:spPr bwMode="auto">
          <a:xfrm>
            <a:off x="6096000" y="1676400"/>
            <a:ext cx="1143000" cy="1371600"/>
          </a:xfrm>
          <a:prstGeom prst="can">
            <a:avLst>
              <a:gd name="adj" fmla="val 30000"/>
            </a:avLst>
          </a:prstGeom>
          <a:gradFill rotWithShape="1">
            <a:gsLst>
              <a:gs pos="0">
                <a:srgbClr val="DCDC84"/>
              </a:gs>
              <a:gs pos="50000">
                <a:srgbClr val="FFFF99"/>
              </a:gs>
              <a:gs pos="100000">
                <a:srgbClr val="DCDC84"/>
              </a:gs>
            </a:gsLst>
            <a:lin ang="0" scaled="1"/>
          </a:gra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GB" altLang="en-US" sz="16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generated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extract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3810000" y="22098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8305800" y="3429000"/>
            <a:ext cx="1524000" cy="1219200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data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staging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area</a:t>
            </a:r>
          </a:p>
        </p:txBody>
      </p:sp>
      <p:sp>
        <p:nvSpPr>
          <p:cNvPr id="35852" name="AutoShape 11"/>
          <p:cNvSpPr>
            <a:spLocks noChangeArrowheads="1"/>
          </p:cNvSpPr>
          <p:nvPr/>
        </p:nvSpPr>
        <p:spPr bwMode="auto">
          <a:xfrm>
            <a:off x="6248400" y="3505200"/>
            <a:ext cx="1143000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DCDC84"/>
              </a:gs>
              <a:gs pos="50000">
                <a:srgbClr val="FFFF99"/>
              </a:gs>
              <a:gs pos="100000">
                <a:srgbClr val="DCDC84"/>
              </a:gs>
            </a:gsLst>
            <a:lin ang="0" scaled="1"/>
          </a:gradFill>
          <a:ln w="9525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extract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35853" name="AutoShape 12"/>
          <p:cNvSpPr>
            <a:spLocks noChangeArrowheads="1"/>
          </p:cNvSpPr>
          <p:nvPr/>
        </p:nvSpPr>
        <p:spPr bwMode="auto">
          <a:xfrm>
            <a:off x="4114800" y="5029200"/>
            <a:ext cx="1143000" cy="7620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DCDC84"/>
              </a:gs>
              <a:gs pos="50000">
                <a:srgbClr val="FFFF99"/>
              </a:gs>
              <a:gs pos="100000">
                <a:srgbClr val="DCDC84"/>
              </a:gs>
            </a:gsLst>
            <a:lin ang="0" scaled="1"/>
          </a:gradFill>
          <a:ln w="9525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transaction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log file</a:t>
            </a:r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9906000" y="3886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5855" name="Rectangle 14"/>
          <p:cNvSpPr>
            <a:spLocks noChangeArrowheads="1"/>
          </p:cNvSpPr>
          <p:nvPr/>
        </p:nvSpPr>
        <p:spPr bwMode="auto">
          <a:xfrm>
            <a:off x="4191000" y="3505200"/>
            <a:ext cx="10668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600" b="1">
                <a:solidFill>
                  <a:schemeClr val="bg2"/>
                </a:solidFill>
              </a:rPr>
              <a:t>trigger- </a:t>
            </a:r>
          </a:p>
          <a:p>
            <a:pPr algn="ctr"/>
            <a:r>
              <a:rPr lang="en-GB" altLang="en-US" sz="1600" b="1">
                <a:solidFill>
                  <a:schemeClr val="bg2"/>
                </a:solidFill>
              </a:rPr>
              <a:t>driven </a:t>
            </a:r>
          </a:p>
          <a:p>
            <a:pPr algn="ctr"/>
            <a:r>
              <a:rPr lang="en-GB" altLang="en-US" sz="1600" b="1">
                <a:solidFill>
                  <a:schemeClr val="bg2"/>
                </a:solidFill>
              </a:rPr>
              <a:t>procedure</a:t>
            </a:r>
          </a:p>
        </p:txBody>
      </p:sp>
      <p:sp>
        <p:nvSpPr>
          <p:cNvPr id="35856" name="Freeform 15"/>
          <p:cNvSpPr>
            <a:spLocks/>
          </p:cNvSpPr>
          <p:nvPr/>
        </p:nvSpPr>
        <p:spPr bwMode="auto">
          <a:xfrm>
            <a:off x="5257800" y="4648200"/>
            <a:ext cx="3810000" cy="762000"/>
          </a:xfrm>
          <a:custGeom>
            <a:avLst/>
            <a:gdLst>
              <a:gd name="T0" fmla="*/ 0 w 2400"/>
              <a:gd name="T1" fmla="*/ 762000 h 480"/>
              <a:gd name="T2" fmla="*/ 3810000 w 2400"/>
              <a:gd name="T3" fmla="*/ 755650 h 480"/>
              <a:gd name="T4" fmla="*/ 3810000 w 2400"/>
              <a:gd name="T5" fmla="*/ 0 h 480"/>
              <a:gd name="T6" fmla="*/ 0 60000 65536"/>
              <a:gd name="T7" fmla="*/ 0 60000 65536"/>
              <a:gd name="T8" fmla="*/ 0 60000 65536"/>
              <a:gd name="T9" fmla="*/ 0 w 2400"/>
              <a:gd name="T10" fmla="*/ 0 h 480"/>
              <a:gd name="T11" fmla="*/ 2400 w 240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0" h="480">
                <a:moveTo>
                  <a:pt x="0" y="480"/>
                </a:moveTo>
                <a:lnTo>
                  <a:pt x="2400" y="476"/>
                </a:lnTo>
                <a:lnTo>
                  <a:pt x="240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>
            <a:off x="5257800" y="38862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>
            <a:off x="7391400" y="3886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5859" name="Freeform 18"/>
          <p:cNvSpPr>
            <a:spLocks/>
          </p:cNvSpPr>
          <p:nvPr/>
        </p:nvSpPr>
        <p:spPr bwMode="auto">
          <a:xfrm>
            <a:off x="7239000" y="2209800"/>
            <a:ext cx="1905000" cy="1143000"/>
          </a:xfrm>
          <a:custGeom>
            <a:avLst/>
            <a:gdLst>
              <a:gd name="T0" fmla="*/ 0 w 1200"/>
              <a:gd name="T1" fmla="*/ 0 h 720"/>
              <a:gd name="T2" fmla="*/ 1905000 w 1200"/>
              <a:gd name="T3" fmla="*/ 0 h 720"/>
              <a:gd name="T4" fmla="*/ 1905000 w 1200"/>
              <a:gd name="T5" fmla="*/ 1143000 h 720"/>
              <a:gd name="T6" fmla="*/ 0 60000 65536"/>
              <a:gd name="T7" fmla="*/ 0 60000 65536"/>
              <a:gd name="T8" fmla="*/ 0 60000 65536"/>
              <a:gd name="T9" fmla="*/ 0 w 1200"/>
              <a:gd name="T10" fmla="*/ 0 h 720"/>
              <a:gd name="T11" fmla="*/ 1200 w 120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720">
                <a:moveTo>
                  <a:pt x="0" y="0"/>
                </a:moveTo>
                <a:lnTo>
                  <a:pt x="1200" y="0"/>
                </a:lnTo>
                <a:lnTo>
                  <a:pt x="1200" y="72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Real-Time Data Extraction</a:t>
            </a:r>
            <a:endParaRPr lang="en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AutoShape 3"/>
          <p:cNvSpPr>
            <a:spLocks noChangeAspect="1" noChangeArrowheads="1" noTextEdit="1"/>
          </p:cNvSpPr>
          <p:nvPr/>
        </p:nvSpPr>
        <p:spPr bwMode="auto">
          <a:xfrm>
            <a:off x="2057400" y="137160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057401" y="2695576"/>
            <a:ext cx="1573213" cy="31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2057400" y="1906588"/>
            <a:ext cx="7938" cy="47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2065339" y="1895476"/>
            <a:ext cx="9525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2057401" y="4311651"/>
            <a:ext cx="1573213" cy="47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2057401" y="5902326"/>
            <a:ext cx="1573213" cy="31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36874" name="Group 229"/>
          <p:cNvGrpSpPr>
            <a:grpSpLocks/>
          </p:cNvGrpSpPr>
          <p:nvPr/>
        </p:nvGrpSpPr>
        <p:grpSpPr bwMode="auto">
          <a:xfrm>
            <a:off x="1055441" y="1371601"/>
            <a:ext cx="10009112" cy="5095875"/>
            <a:chOff x="336" y="864"/>
            <a:chExt cx="5051" cy="3210"/>
          </a:xfrm>
        </p:grpSpPr>
        <p:sp>
          <p:nvSpPr>
            <p:cNvPr id="36875" name="Rectangle 10"/>
            <p:cNvSpPr>
              <a:spLocks noChangeArrowheads="1"/>
            </p:cNvSpPr>
            <p:nvPr/>
          </p:nvSpPr>
          <p:spPr bwMode="auto">
            <a:xfrm>
              <a:off x="341" y="864"/>
              <a:ext cx="991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876" name="Rectangle 11"/>
            <p:cNvSpPr>
              <a:spLocks noChangeArrowheads="1"/>
            </p:cNvSpPr>
            <p:nvPr/>
          </p:nvSpPr>
          <p:spPr bwMode="auto">
            <a:xfrm>
              <a:off x="341" y="1029"/>
              <a:ext cx="991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877" name="Rectangle 12"/>
            <p:cNvSpPr>
              <a:spLocks noChangeArrowheads="1"/>
            </p:cNvSpPr>
            <p:nvPr/>
          </p:nvSpPr>
          <p:spPr bwMode="auto">
            <a:xfrm>
              <a:off x="1332" y="864"/>
              <a:ext cx="829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878" name="Rectangle 13"/>
            <p:cNvSpPr>
              <a:spLocks noChangeArrowheads="1"/>
            </p:cNvSpPr>
            <p:nvPr/>
          </p:nvSpPr>
          <p:spPr bwMode="auto">
            <a:xfrm>
              <a:off x="1402" y="864"/>
              <a:ext cx="32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b="1">
                  <a:solidFill>
                    <a:srgbClr val="010000"/>
                  </a:solidFill>
                  <a:latin typeface="Microsoft Sans Serif" panose="020B0604020202020204" pitchFamily="34" charset="0"/>
                </a:rPr>
                <a:t>Time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1332" y="1029"/>
              <a:ext cx="829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880" name="Rectangle 15"/>
            <p:cNvSpPr>
              <a:spLocks noChangeArrowheads="1"/>
            </p:cNvSpPr>
            <p:nvPr/>
          </p:nvSpPr>
          <p:spPr bwMode="auto">
            <a:xfrm>
              <a:off x="1402" y="1029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b="1">
                  <a:solidFill>
                    <a:srgbClr val="010000"/>
                  </a:solidFill>
                  <a:latin typeface="Microsoft Sans Serif" panose="020B0604020202020204" pitchFamily="34" charset="0"/>
                </a:rPr>
                <a:t>stamp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881" name="Rectangle 16"/>
            <p:cNvSpPr>
              <a:spLocks noChangeArrowheads="1"/>
            </p:cNvSpPr>
            <p:nvPr/>
          </p:nvSpPr>
          <p:spPr bwMode="auto">
            <a:xfrm>
              <a:off x="2161" y="864"/>
              <a:ext cx="827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882" name="Rectangle 17"/>
            <p:cNvSpPr>
              <a:spLocks noChangeArrowheads="1"/>
            </p:cNvSpPr>
            <p:nvPr/>
          </p:nvSpPr>
          <p:spPr bwMode="auto">
            <a:xfrm>
              <a:off x="2231" y="864"/>
              <a:ext cx="6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b="1">
                  <a:solidFill>
                    <a:srgbClr val="010000"/>
                  </a:solidFill>
                  <a:latin typeface="Microsoft Sans Serif" panose="020B0604020202020204" pitchFamily="34" charset="0"/>
                </a:rPr>
                <a:t>Image file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883" name="Rectangle 18"/>
            <p:cNvSpPr>
              <a:spLocks noChangeArrowheads="1"/>
            </p:cNvSpPr>
            <p:nvPr/>
          </p:nvSpPr>
          <p:spPr bwMode="auto">
            <a:xfrm>
              <a:off x="2161" y="1029"/>
              <a:ext cx="827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884" name="Rectangle 19"/>
            <p:cNvSpPr>
              <a:spLocks noChangeArrowheads="1"/>
            </p:cNvSpPr>
            <p:nvPr/>
          </p:nvSpPr>
          <p:spPr bwMode="auto">
            <a:xfrm>
              <a:off x="2988" y="864"/>
              <a:ext cx="828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3059" y="864"/>
              <a:ext cx="5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b="1">
                  <a:solidFill>
                    <a:srgbClr val="010000"/>
                  </a:solidFill>
                  <a:latin typeface="Microsoft Sans Serif" panose="020B0604020202020204" pitchFamily="34" charset="0"/>
                </a:rPr>
                <a:t>Transac-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2988" y="1029"/>
              <a:ext cx="828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3059" y="1029"/>
              <a:ext cx="4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b="1">
                  <a:solidFill>
                    <a:srgbClr val="010000"/>
                  </a:solidFill>
                  <a:latin typeface="Microsoft Sans Serif" panose="020B0604020202020204" pitchFamily="34" charset="0"/>
                </a:rPr>
                <a:t>tion log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3816" y="864"/>
              <a:ext cx="829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889" name="Rectangle 24"/>
            <p:cNvSpPr>
              <a:spLocks noChangeArrowheads="1"/>
            </p:cNvSpPr>
            <p:nvPr/>
          </p:nvSpPr>
          <p:spPr bwMode="auto">
            <a:xfrm>
              <a:off x="3886" y="864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b="1">
                  <a:solidFill>
                    <a:srgbClr val="010000"/>
                  </a:solidFill>
                  <a:latin typeface="Microsoft Sans Serif" panose="020B0604020202020204" pitchFamily="34" charset="0"/>
                </a:rPr>
                <a:t>DB trigger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890" name="Rectangle 25"/>
            <p:cNvSpPr>
              <a:spLocks noChangeArrowheads="1"/>
            </p:cNvSpPr>
            <p:nvPr/>
          </p:nvSpPr>
          <p:spPr bwMode="auto">
            <a:xfrm>
              <a:off x="3816" y="1029"/>
              <a:ext cx="829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891" name="Rectangle 26"/>
            <p:cNvSpPr>
              <a:spLocks noChangeArrowheads="1"/>
            </p:cNvSpPr>
            <p:nvPr/>
          </p:nvSpPr>
          <p:spPr bwMode="auto">
            <a:xfrm>
              <a:off x="4645" y="864"/>
              <a:ext cx="733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892" name="Rectangle 27"/>
            <p:cNvSpPr>
              <a:spLocks noChangeArrowheads="1"/>
            </p:cNvSpPr>
            <p:nvPr/>
          </p:nvSpPr>
          <p:spPr bwMode="auto">
            <a:xfrm>
              <a:off x="4715" y="864"/>
              <a:ext cx="59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b="1">
                  <a:solidFill>
                    <a:srgbClr val="010000"/>
                  </a:solidFill>
                  <a:latin typeface="Microsoft Sans Serif" panose="020B0604020202020204" pitchFamily="34" charset="0"/>
                </a:rPr>
                <a:t>Applicati-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893" name="Rectangle 28"/>
            <p:cNvSpPr>
              <a:spLocks noChangeArrowheads="1"/>
            </p:cNvSpPr>
            <p:nvPr/>
          </p:nvSpPr>
          <p:spPr bwMode="auto">
            <a:xfrm>
              <a:off x="4645" y="1029"/>
              <a:ext cx="733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894" name="Rectangle 29"/>
            <p:cNvSpPr>
              <a:spLocks noChangeArrowheads="1"/>
            </p:cNvSpPr>
            <p:nvPr/>
          </p:nvSpPr>
          <p:spPr bwMode="auto">
            <a:xfrm>
              <a:off x="4715" y="1029"/>
              <a:ext cx="5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b="1">
                  <a:solidFill>
                    <a:srgbClr val="010000"/>
                  </a:solidFill>
                  <a:latin typeface="Microsoft Sans Serif" panose="020B0604020202020204" pitchFamily="34" charset="0"/>
                </a:rPr>
                <a:t>on driven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895" name="Rectangle 30"/>
            <p:cNvSpPr>
              <a:spLocks noChangeArrowheads="1"/>
            </p:cNvSpPr>
            <p:nvPr/>
          </p:nvSpPr>
          <p:spPr bwMode="auto">
            <a:xfrm>
              <a:off x="5378" y="864"/>
              <a:ext cx="9" cy="33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896" name="Rectangle 31"/>
            <p:cNvSpPr>
              <a:spLocks noChangeArrowheads="1"/>
            </p:cNvSpPr>
            <p:nvPr/>
          </p:nvSpPr>
          <p:spPr bwMode="auto">
            <a:xfrm>
              <a:off x="336" y="1204"/>
              <a:ext cx="991" cy="1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897" name="Rectangle 32"/>
            <p:cNvSpPr>
              <a:spLocks noChangeArrowheads="1"/>
            </p:cNvSpPr>
            <p:nvPr/>
          </p:nvSpPr>
          <p:spPr bwMode="auto">
            <a:xfrm>
              <a:off x="411" y="1210"/>
              <a:ext cx="7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  <a:latin typeface="Arial" panose="020B0604020202020204" pitchFamily="34" charset="0"/>
                </a:rPr>
                <a:t>Fleksibilitas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36898" name="Rectangle 33"/>
            <p:cNvSpPr>
              <a:spLocks noChangeArrowheads="1"/>
            </p:cNvSpPr>
            <p:nvPr/>
          </p:nvSpPr>
          <p:spPr bwMode="auto">
            <a:xfrm>
              <a:off x="336" y="1368"/>
              <a:ext cx="991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899" name="Rectangle 34"/>
            <p:cNvSpPr>
              <a:spLocks noChangeArrowheads="1"/>
            </p:cNvSpPr>
            <p:nvPr/>
          </p:nvSpPr>
          <p:spPr bwMode="auto">
            <a:xfrm>
              <a:off x="411" y="1375"/>
              <a:ext cx="5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  <a:latin typeface="Arial" panose="020B0604020202020204" pitchFamily="34" charset="0"/>
                </a:rPr>
                <a:t>langkah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900" name="Rectangle 35"/>
            <p:cNvSpPr>
              <a:spLocks noChangeArrowheads="1"/>
            </p:cNvSpPr>
            <p:nvPr/>
          </p:nvSpPr>
          <p:spPr bwMode="auto">
            <a:xfrm>
              <a:off x="336" y="1533"/>
              <a:ext cx="991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01" name="Rectangle 36"/>
            <p:cNvSpPr>
              <a:spLocks noChangeArrowheads="1"/>
            </p:cNvSpPr>
            <p:nvPr/>
          </p:nvSpPr>
          <p:spPr bwMode="auto">
            <a:xfrm>
              <a:off x="411" y="1540"/>
              <a:ext cx="5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  <a:latin typeface="Arial" panose="020B0604020202020204" pitchFamily="34" charset="0"/>
                </a:rPr>
                <a:t>ekstraksi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902" name="Rectangle 37"/>
            <p:cNvSpPr>
              <a:spLocks noChangeArrowheads="1"/>
            </p:cNvSpPr>
            <p:nvPr/>
          </p:nvSpPr>
          <p:spPr bwMode="auto">
            <a:xfrm>
              <a:off x="1327" y="1204"/>
              <a:ext cx="834" cy="23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03" name="Rectangle 38"/>
            <p:cNvSpPr>
              <a:spLocks noChangeArrowheads="1"/>
            </p:cNvSpPr>
            <p:nvPr/>
          </p:nvSpPr>
          <p:spPr bwMode="auto">
            <a:xfrm>
              <a:off x="1402" y="1210"/>
              <a:ext cx="3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tinggi</a:t>
              </a:r>
              <a:endParaRPr lang="en-GB" altLang="en-US" sz="1600"/>
            </a:p>
          </p:txBody>
        </p:sp>
        <p:sp>
          <p:nvSpPr>
            <p:cNvPr id="36904" name="Rectangle 39"/>
            <p:cNvSpPr>
              <a:spLocks noChangeArrowheads="1"/>
            </p:cNvSpPr>
            <p:nvPr/>
          </p:nvSpPr>
          <p:spPr bwMode="auto">
            <a:xfrm>
              <a:off x="1327" y="1434"/>
              <a:ext cx="834" cy="266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05" name="Rectangle 40"/>
            <p:cNvSpPr>
              <a:spLocks noChangeArrowheads="1"/>
            </p:cNvSpPr>
            <p:nvPr/>
          </p:nvSpPr>
          <p:spPr bwMode="auto">
            <a:xfrm>
              <a:off x="2161" y="1204"/>
              <a:ext cx="827" cy="27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06" name="Rectangle 41"/>
            <p:cNvSpPr>
              <a:spLocks noChangeArrowheads="1"/>
            </p:cNvSpPr>
            <p:nvPr/>
          </p:nvSpPr>
          <p:spPr bwMode="auto">
            <a:xfrm>
              <a:off x="2231" y="1210"/>
              <a:ext cx="3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tinggi</a:t>
              </a:r>
              <a:endParaRPr lang="en-GB" altLang="en-US" sz="1600"/>
            </a:p>
          </p:txBody>
        </p:sp>
        <p:sp>
          <p:nvSpPr>
            <p:cNvPr id="36907" name="Rectangle 42"/>
            <p:cNvSpPr>
              <a:spLocks noChangeArrowheads="1"/>
            </p:cNvSpPr>
            <p:nvPr/>
          </p:nvSpPr>
          <p:spPr bwMode="auto">
            <a:xfrm>
              <a:off x="2161" y="1434"/>
              <a:ext cx="827" cy="2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08" name="Rectangle 43"/>
            <p:cNvSpPr>
              <a:spLocks noChangeArrowheads="1"/>
            </p:cNvSpPr>
            <p:nvPr/>
          </p:nvSpPr>
          <p:spPr bwMode="auto">
            <a:xfrm>
              <a:off x="2988" y="1204"/>
              <a:ext cx="828" cy="164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09" name="Rectangle 44"/>
            <p:cNvSpPr>
              <a:spLocks noChangeArrowheads="1"/>
            </p:cNvSpPr>
            <p:nvPr/>
          </p:nvSpPr>
          <p:spPr bwMode="auto">
            <a:xfrm>
              <a:off x="3059" y="1210"/>
              <a:ext cx="4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rendah</a:t>
              </a:r>
              <a:endParaRPr lang="en-GB" altLang="en-US" sz="1600"/>
            </a:p>
          </p:txBody>
        </p:sp>
        <p:sp>
          <p:nvSpPr>
            <p:cNvPr id="36910" name="Rectangle 45"/>
            <p:cNvSpPr>
              <a:spLocks noChangeArrowheads="1"/>
            </p:cNvSpPr>
            <p:nvPr/>
          </p:nvSpPr>
          <p:spPr bwMode="auto">
            <a:xfrm>
              <a:off x="2988" y="1368"/>
              <a:ext cx="828" cy="332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11" name="Rectangle 46"/>
            <p:cNvSpPr>
              <a:spLocks noChangeArrowheads="1"/>
            </p:cNvSpPr>
            <p:nvPr/>
          </p:nvSpPr>
          <p:spPr bwMode="auto">
            <a:xfrm>
              <a:off x="3816" y="1204"/>
              <a:ext cx="829" cy="1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12" name="Rectangle 47"/>
            <p:cNvSpPr>
              <a:spLocks noChangeArrowheads="1"/>
            </p:cNvSpPr>
            <p:nvPr/>
          </p:nvSpPr>
          <p:spPr bwMode="auto">
            <a:xfrm>
              <a:off x="3886" y="1210"/>
              <a:ext cx="4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rendah</a:t>
              </a:r>
              <a:endParaRPr lang="en-GB" altLang="en-US" sz="1600"/>
            </a:p>
          </p:txBody>
        </p:sp>
        <p:sp>
          <p:nvSpPr>
            <p:cNvPr id="36913" name="Rectangle 48"/>
            <p:cNvSpPr>
              <a:spLocks noChangeArrowheads="1"/>
            </p:cNvSpPr>
            <p:nvPr/>
          </p:nvSpPr>
          <p:spPr bwMode="auto">
            <a:xfrm>
              <a:off x="3816" y="1368"/>
              <a:ext cx="829" cy="33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14" name="Rectangle 49"/>
            <p:cNvSpPr>
              <a:spLocks noChangeArrowheads="1"/>
            </p:cNvSpPr>
            <p:nvPr/>
          </p:nvSpPr>
          <p:spPr bwMode="auto">
            <a:xfrm>
              <a:off x="4645" y="1204"/>
              <a:ext cx="737" cy="23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15" name="Rectangle 50"/>
            <p:cNvSpPr>
              <a:spLocks noChangeArrowheads="1"/>
            </p:cNvSpPr>
            <p:nvPr/>
          </p:nvSpPr>
          <p:spPr bwMode="auto">
            <a:xfrm>
              <a:off x="4715" y="1210"/>
              <a:ext cx="3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tinggi</a:t>
              </a:r>
              <a:endParaRPr lang="en-GB" altLang="en-US" sz="1600"/>
            </a:p>
          </p:txBody>
        </p:sp>
        <p:sp>
          <p:nvSpPr>
            <p:cNvPr id="36916" name="Rectangle 51"/>
            <p:cNvSpPr>
              <a:spLocks noChangeArrowheads="1"/>
            </p:cNvSpPr>
            <p:nvPr/>
          </p:nvSpPr>
          <p:spPr bwMode="auto">
            <a:xfrm>
              <a:off x="4645" y="1434"/>
              <a:ext cx="737" cy="266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17" name="Rectangle 52"/>
            <p:cNvSpPr>
              <a:spLocks noChangeArrowheads="1"/>
            </p:cNvSpPr>
            <p:nvPr/>
          </p:nvSpPr>
          <p:spPr bwMode="auto">
            <a:xfrm>
              <a:off x="336" y="1194"/>
              <a:ext cx="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18" name="Rectangle 53"/>
            <p:cNvSpPr>
              <a:spLocks noChangeArrowheads="1"/>
            </p:cNvSpPr>
            <p:nvPr/>
          </p:nvSpPr>
          <p:spPr bwMode="auto">
            <a:xfrm>
              <a:off x="341" y="1201"/>
              <a:ext cx="6" cy="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19" name="Rectangle 54"/>
            <p:cNvSpPr>
              <a:spLocks noChangeArrowheads="1"/>
            </p:cNvSpPr>
            <p:nvPr/>
          </p:nvSpPr>
          <p:spPr bwMode="auto">
            <a:xfrm>
              <a:off x="347" y="1194"/>
              <a:ext cx="980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20" name="Rectangle 55"/>
            <p:cNvSpPr>
              <a:spLocks noChangeArrowheads="1"/>
            </p:cNvSpPr>
            <p:nvPr/>
          </p:nvSpPr>
          <p:spPr bwMode="auto">
            <a:xfrm>
              <a:off x="347" y="1201"/>
              <a:ext cx="980" cy="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21" name="Rectangle 56"/>
            <p:cNvSpPr>
              <a:spLocks noChangeArrowheads="1"/>
            </p:cNvSpPr>
            <p:nvPr/>
          </p:nvSpPr>
          <p:spPr bwMode="auto">
            <a:xfrm>
              <a:off x="1327" y="1194"/>
              <a:ext cx="5" cy="1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22" name="Rectangle 57"/>
            <p:cNvSpPr>
              <a:spLocks noChangeArrowheads="1"/>
            </p:cNvSpPr>
            <p:nvPr/>
          </p:nvSpPr>
          <p:spPr bwMode="auto">
            <a:xfrm>
              <a:off x="1332" y="1194"/>
              <a:ext cx="829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23" name="Rectangle 58"/>
            <p:cNvSpPr>
              <a:spLocks noChangeArrowheads="1"/>
            </p:cNvSpPr>
            <p:nvPr/>
          </p:nvSpPr>
          <p:spPr bwMode="auto">
            <a:xfrm>
              <a:off x="2161" y="1194"/>
              <a:ext cx="9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24" name="Rectangle 59"/>
            <p:cNvSpPr>
              <a:spLocks noChangeArrowheads="1"/>
            </p:cNvSpPr>
            <p:nvPr/>
          </p:nvSpPr>
          <p:spPr bwMode="auto">
            <a:xfrm>
              <a:off x="2170" y="1194"/>
              <a:ext cx="818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25" name="Rectangle 60"/>
            <p:cNvSpPr>
              <a:spLocks noChangeArrowheads="1"/>
            </p:cNvSpPr>
            <p:nvPr/>
          </p:nvSpPr>
          <p:spPr bwMode="auto">
            <a:xfrm>
              <a:off x="2988" y="1194"/>
              <a:ext cx="10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26" name="Rectangle 61"/>
            <p:cNvSpPr>
              <a:spLocks noChangeArrowheads="1"/>
            </p:cNvSpPr>
            <p:nvPr/>
          </p:nvSpPr>
          <p:spPr bwMode="auto">
            <a:xfrm>
              <a:off x="2998" y="1194"/>
              <a:ext cx="818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27" name="Rectangle 62"/>
            <p:cNvSpPr>
              <a:spLocks noChangeArrowheads="1"/>
            </p:cNvSpPr>
            <p:nvPr/>
          </p:nvSpPr>
          <p:spPr bwMode="auto">
            <a:xfrm>
              <a:off x="3816" y="1194"/>
              <a:ext cx="9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28" name="Rectangle 63"/>
            <p:cNvSpPr>
              <a:spLocks noChangeArrowheads="1"/>
            </p:cNvSpPr>
            <p:nvPr/>
          </p:nvSpPr>
          <p:spPr bwMode="auto">
            <a:xfrm>
              <a:off x="3825" y="1194"/>
              <a:ext cx="820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29" name="Rectangle 64"/>
            <p:cNvSpPr>
              <a:spLocks noChangeArrowheads="1"/>
            </p:cNvSpPr>
            <p:nvPr/>
          </p:nvSpPr>
          <p:spPr bwMode="auto">
            <a:xfrm>
              <a:off x="4645" y="1194"/>
              <a:ext cx="9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30" name="Rectangle 65"/>
            <p:cNvSpPr>
              <a:spLocks noChangeArrowheads="1"/>
            </p:cNvSpPr>
            <p:nvPr/>
          </p:nvSpPr>
          <p:spPr bwMode="auto">
            <a:xfrm>
              <a:off x="4654" y="1194"/>
              <a:ext cx="724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31" name="Rectangle 66"/>
            <p:cNvSpPr>
              <a:spLocks noChangeArrowheads="1"/>
            </p:cNvSpPr>
            <p:nvPr/>
          </p:nvSpPr>
          <p:spPr bwMode="auto">
            <a:xfrm>
              <a:off x="5378" y="1194"/>
              <a:ext cx="9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32" name="Rectangle 67"/>
            <p:cNvSpPr>
              <a:spLocks noChangeArrowheads="1"/>
            </p:cNvSpPr>
            <p:nvPr/>
          </p:nvSpPr>
          <p:spPr bwMode="auto">
            <a:xfrm>
              <a:off x="5378" y="1194"/>
              <a:ext cx="9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33" name="Rectangle 68"/>
            <p:cNvSpPr>
              <a:spLocks noChangeArrowheads="1"/>
            </p:cNvSpPr>
            <p:nvPr/>
          </p:nvSpPr>
          <p:spPr bwMode="auto">
            <a:xfrm>
              <a:off x="336" y="1708"/>
              <a:ext cx="991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34" name="Rectangle 69"/>
            <p:cNvSpPr>
              <a:spLocks noChangeArrowheads="1"/>
            </p:cNvSpPr>
            <p:nvPr/>
          </p:nvSpPr>
          <p:spPr bwMode="auto">
            <a:xfrm>
              <a:off x="411" y="1715"/>
              <a:ext cx="8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  <a:latin typeface="Arial" panose="020B0604020202020204" pitchFamily="34" charset="0"/>
                </a:rPr>
                <a:t>Dampak pada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935" name="Rectangle 70"/>
            <p:cNvSpPr>
              <a:spLocks noChangeArrowheads="1"/>
            </p:cNvSpPr>
            <p:nvPr/>
          </p:nvSpPr>
          <p:spPr bwMode="auto">
            <a:xfrm>
              <a:off x="336" y="1873"/>
              <a:ext cx="991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36" name="Rectangle 71"/>
            <p:cNvSpPr>
              <a:spLocks noChangeArrowheads="1"/>
            </p:cNvSpPr>
            <p:nvPr/>
          </p:nvSpPr>
          <p:spPr bwMode="auto">
            <a:xfrm>
              <a:off x="411" y="1880"/>
              <a:ext cx="8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  <a:latin typeface="Arial" panose="020B0604020202020204" pitchFamily="34" charset="0"/>
                </a:rPr>
                <a:t>kinerja sistem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937" name="Rectangle 72"/>
            <p:cNvSpPr>
              <a:spLocks noChangeArrowheads="1"/>
            </p:cNvSpPr>
            <p:nvPr/>
          </p:nvSpPr>
          <p:spPr bwMode="auto">
            <a:xfrm>
              <a:off x="336" y="2038"/>
              <a:ext cx="991" cy="1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38" name="Rectangle 73"/>
            <p:cNvSpPr>
              <a:spLocks noChangeArrowheads="1"/>
            </p:cNvSpPr>
            <p:nvPr/>
          </p:nvSpPr>
          <p:spPr bwMode="auto">
            <a:xfrm>
              <a:off x="411" y="2045"/>
              <a:ext cx="3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  <a:latin typeface="Arial" panose="020B0604020202020204" pitchFamily="34" charset="0"/>
                </a:rPr>
                <a:t>OLTP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939" name="Rectangle 74"/>
            <p:cNvSpPr>
              <a:spLocks noChangeArrowheads="1"/>
            </p:cNvSpPr>
            <p:nvPr/>
          </p:nvSpPr>
          <p:spPr bwMode="auto">
            <a:xfrm>
              <a:off x="1327" y="1708"/>
              <a:ext cx="834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40" name="Rectangle 75"/>
            <p:cNvSpPr>
              <a:spLocks noChangeArrowheads="1"/>
            </p:cNvSpPr>
            <p:nvPr/>
          </p:nvSpPr>
          <p:spPr bwMode="auto">
            <a:xfrm>
              <a:off x="1402" y="1715"/>
              <a:ext cx="62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tidak ada</a:t>
              </a:r>
              <a:endParaRPr lang="en-GB" altLang="en-US" sz="1600"/>
            </a:p>
          </p:txBody>
        </p:sp>
        <p:sp>
          <p:nvSpPr>
            <p:cNvPr id="36941" name="Rectangle 76"/>
            <p:cNvSpPr>
              <a:spLocks noChangeArrowheads="1"/>
            </p:cNvSpPr>
            <p:nvPr/>
          </p:nvSpPr>
          <p:spPr bwMode="auto">
            <a:xfrm>
              <a:off x="1327" y="1873"/>
              <a:ext cx="834" cy="331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42" name="Rectangle 77"/>
            <p:cNvSpPr>
              <a:spLocks noChangeArrowheads="1"/>
            </p:cNvSpPr>
            <p:nvPr/>
          </p:nvSpPr>
          <p:spPr bwMode="auto">
            <a:xfrm>
              <a:off x="2161" y="1708"/>
              <a:ext cx="827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43" name="Rectangle 78"/>
            <p:cNvSpPr>
              <a:spLocks noChangeArrowheads="1"/>
            </p:cNvSpPr>
            <p:nvPr/>
          </p:nvSpPr>
          <p:spPr bwMode="auto">
            <a:xfrm>
              <a:off x="2231" y="1715"/>
              <a:ext cx="62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tidak ada</a:t>
              </a:r>
              <a:endParaRPr lang="en-GB" altLang="en-US" sz="1600"/>
            </a:p>
          </p:txBody>
        </p:sp>
        <p:sp>
          <p:nvSpPr>
            <p:cNvPr id="36944" name="Rectangle 79"/>
            <p:cNvSpPr>
              <a:spLocks noChangeArrowheads="1"/>
            </p:cNvSpPr>
            <p:nvPr/>
          </p:nvSpPr>
          <p:spPr bwMode="auto">
            <a:xfrm>
              <a:off x="2161" y="1873"/>
              <a:ext cx="827" cy="33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45" name="Rectangle 80"/>
            <p:cNvSpPr>
              <a:spLocks noChangeArrowheads="1"/>
            </p:cNvSpPr>
            <p:nvPr/>
          </p:nvSpPr>
          <p:spPr bwMode="auto">
            <a:xfrm>
              <a:off x="2988" y="1708"/>
              <a:ext cx="828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46" name="Rectangle 81"/>
            <p:cNvSpPr>
              <a:spLocks noChangeArrowheads="1"/>
            </p:cNvSpPr>
            <p:nvPr/>
          </p:nvSpPr>
          <p:spPr bwMode="auto">
            <a:xfrm>
              <a:off x="3059" y="1715"/>
              <a:ext cx="62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tidak ada</a:t>
              </a:r>
              <a:endParaRPr lang="en-GB" altLang="en-US" sz="1600"/>
            </a:p>
          </p:txBody>
        </p:sp>
        <p:sp>
          <p:nvSpPr>
            <p:cNvPr id="36947" name="Rectangle 82"/>
            <p:cNvSpPr>
              <a:spLocks noChangeArrowheads="1"/>
            </p:cNvSpPr>
            <p:nvPr/>
          </p:nvSpPr>
          <p:spPr bwMode="auto">
            <a:xfrm>
              <a:off x="2988" y="1873"/>
              <a:ext cx="828" cy="331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48" name="Rectangle 83"/>
            <p:cNvSpPr>
              <a:spLocks noChangeArrowheads="1"/>
            </p:cNvSpPr>
            <p:nvPr/>
          </p:nvSpPr>
          <p:spPr bwMode="auto">
            <a:xfrm>
              <a:off x="3816" y="1708"/>
              <a:ext cx="829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49" name="Rectangle 84"/>
            <p:cNvSpPr>
              <a:spLocks noChangeArrowheads="1"/>
            </p:cNvSpPr>
            <p:nvPr/>
          </p:nvSpPr>
          <p:spPr bwMode="auto">
            <a:xfrm>
              <a:off x="3886" y="1715"/>
              <a:ext cx="2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ada</a:t>
              </a:r>
              <a:endParaRPr lang="en-GB" altLang="en-US" sz="1600"/>
            </a:p>
          </p:txBody>
        </p:sp>
        <p:sp>
          <p:nvSpPr>
            <p:cNvPr id="36950" name="Rectangle 85"/>
            <p:cNvSpPr>
              <a:spLocks noChangeArrowheads="1"/>
            </p:cNvSpPr>
            <p:nvPr/>
          </p:nvSpPr>
          <p:spPr bwMode="auto">
            <a:xfrm>
              <a:off x="3816" y="1873"/>
              <a:ext cx="829" cy="33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51" name="Rectangle 86"/>
            <p:cNvSpPr>
              <a:spLocks noChangeArrowheads="1"/>
            </p:cNvSpPr>
            <p:nvPr/>
          </p:nvSpPr>
          <p:spPr bwMode="auto">
            <a:xfrm>
              <a:off x="4645" y="1708"/>
              <a:ext cx="737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52" name="Rectangle 87"/>
            <p:cNvSpPr>
              <a:spLocks noChangeArrowheads="1"/>
            </p:cNvSpPr>
            <p:nvPr/>
          </p:nvSpPr>
          <p:spPr bwMode="auto">
            <a:xfrm>
              <a:off x="4715" y="1715"/>
              <a:ext cx="2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ada</a:t>
              </a:r>
              <a:endParaRPr lang="en-GB" altLang="en-US" sz="1600"/>
            </a:p>
          </p:txBody>
        </p:sp>
        <p:sp>
          <p:nvSpPr>
            <p:cNvPr id="36953" name="Rectangle 88"/>
            <p:cNvSpPr>
              <a:spLocks noChangeArrowheads="1"/>
            </p:cNvSpPr>
            <p:nvPr/>
          </p:nvSpPr>
          <p:spPr bwMode="auto">
            <a:xfrm>
              <a:off x="4645" y="1873"/>
              <a:ext cx="737" cy="331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54" name="Rectangle 89"/>
            <p:cNvSpPr>
              <a:spLocks noChangeArrowheads="1"/>
            </p:cNvSpPr>
            <p:nvPr/>
          </p:nvSpPr>
          <p:spPr bwMode="auto">
            <a:xfrm>
              <a:off x="336" y="1698"/>
              <a:ext cx="99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55" name="Rectangle 90"/>
            <p:cNvSpPr>
              <a:spLocks noChangeArrowheads="1"/>
            </p:cNvSpPr>
            <p:nvPr/>
          </p:nvSpPr>
          <p:spPr bwMode="auto">
            <a:xfrm>
              <a:off x="336" y="1705"/>
              <a:ext cx="991" cy="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56" name="Rectangle 91"/>
            <p:cNvSpPr>
              <a:spLocks noChangeArrowheads="1"/>
            </p:cNvSpPr>
            <p:nvPr/>
          </p:nvSpPr>
          <p:spPr bwMode="auto">
            <a:xfrm>
              <a:off x="1327" y="1698"/>
              <a:ext cx="83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57" name="Rectangle 92"/>
            <p:cNvSpPr>
              <a:spLocks noChangeArrowheads="1"/>
            </p:cNvSpPr>
            <p:nvPr/>
          </p:nvSpPr>
          <p:spPr bwMode="auto">
            <a:xfrm>
              <a:off x="2161" y="1698"/>
              <a:ext cx="9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58" name="Rectangle 93"/>
            <p:cNvSpPr>
              <a:spLocks noChangeArrowheads="1"/>
            </p:cNvSpPr>
            <p:nvPr/>
          </p:nvSpPr>
          <p:spPr bwMode="auto">
            <a:xfrm>
              <a:off x="2170" y="1698"/>
              <a:ext cx="818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59" name="Rectangle 94"/>
            <p:cNvSpPr>
              <a:spLocks noChangeArrowheads="1"/>
            </p:cNvSpPr>
            <p:nvPr/>
          </p:nvSpPr>
          <p:spPr bwMode="auto">
            <a:xfrm>
              <a:off x="2988" y="1698"/>
              <a:ext cx="10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60" name="Rectangle 95"/>
            <p:cNvSpPr>
              <a:spLocks noChangeArrowheads="1"/>
            </p:cNvSpPr>
            <p:nvPr/>
          </p:nvSpPr>
          <p:spPr bwMode="auto">
            <a:xfrm>
              <a:off x="2998" y="1698"/>
              <a:ext cx="818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61" name="Rectangle 96"/>
            <p:cNvSpPr>
              <a:spLocks noChangeArrowheads="1"/>
            </p:cNvSpPr>
            <p:nvPr/>
          </p:nvSpPr>
          <p:spPr bwMode="auto">
            <a:xfrm>
              <a:off x="3816" y="1698"/>
              <a:ext cx="9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62" name="Rectangle 97"/>
            <p:cNvSpPr>
              <a:spLocks noChangeArrowheads="1"/>
            </p:cNvSpPr>
            <p:nvPr/>
          </p:nvSpPr>
          <p:spPr bwMode="auto">
            <a:xfrm>
              <a:off x="3825" y="1698"/>
              <a:ext cx="820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63" name="Rectangle 98"/>
            <p:cNvSpPr>
              <a:spLocks noChangeArrowheads="1"/>
            </p:cNvSpPr>
            <p:nvPr/>
          </p:nvSpPr>
          <p:spPr bwMode="auto">
            <a:xfrm>
              <a:off x="4645" y="1698"/>
              <a:ext cx="9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64" name="Rectangle 99"/>
            <p:cNvSpPr>
              <a:spLocks noChangeArrowheads="1"/>
            </p:cNvSpPr>
            <p:nvPr/>
          </p:nvSpPr>
          <p:spPr bwMode="auto">
            <a:xfrm>
              <a:off x="4654" y="1698"/>
              <a:ext cx="728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65" name="Rectangle 100"/>
            <p:cNvSpPr>
              <a:spLocks noChangeArrowheads="1"/>
            </p:cNvSpPr>
            <p:nvPr/>
          </p:nvSpPr>
          <p:spPr bwMode="auto">
            <a:xfrm>
              <a:off x="336" y="2214"/>
              <a:ext cx="991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66" name="Rectangle 101"/>
            <p:cNvSpPr>
              <a:spLocks noChangeArrowheads="1"/>
            </p:cNvSpPr>
            <p:nvPr/>
          </p:nvSpPr>
          <p:spPr bwMode="auto">
            <a:xfrm>
              <a:off x="411" y="2221"/>
              <a:ext cx="6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  <a:latin typeface="Arial" panose="020B0604020202020204" pitchFamily="34" charset="0"/>
                </a:rPr>
                <a:t>Modifikasi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967" name="Rectangle 102"/>
            <p:cNvSpPr>
              <a:spLocks noChangeArrowheads="1"/>
            </p:cNvSpPr>
            <p:nvPr/>
          </p:nvSpPr>
          <p:spPr bwMode="auto">
            <a:xfrm>
              <a:off x="336" y="2379"/>
              <a:ext cx="991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68" name="Rectangle 103"/>
            <p:cNvSpPr>
              <a:spLocks noChangeArrowheads="1"/>
            </p:cNvSpPr>
            <p:nvPr/>
          </p:nvSpPr>
          <p:spPr bwMode="auto">
            <a:xfrm>
              <a:off x="411" y="2386"/>
              <a:ext cx="7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  <a:latin typeface="Arial" panose="020B0604020202020204" pitchFamily="34" charset="0"/>
                </a:rPr>
                <a:t>pada sistem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969" name="Rectangle 104"/>
            <p:cNvSpPr>
              <a:spLocks noChangeArrowheads="1"/>
            </p:cNvSpPr>
            <p:nvPr/>
          </p:nvSpPr>
          <p:spPr bwMode="auto">
            <a:xfrm>
              <a:off x="336" y="2544"/>
              <a:ext cx="991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70" name="Rectangle 105"/>
            <p:cNvSpPr>
              <a:spLocks noChangeArrowheads="1"/>
            </p:cNvSpPr>
            <p:nvPr/>
          </p:nvSpPr>
          <p:spPr bwMode="auto">
            <a:xfrm>
              <a:off x="411" y="2551"/>
              <a:ext cx="3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  <a:latin typeface="Arial" panose="020B0604020202020204" pitchFamily="34" charset="0"/>
                </a:rPr>
                <a:t>OLTP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971" name="Rectangle 106"/>
            <p:cNvSpPr>
              <a:spLocks noChangeArrowheads="1"/>
            </p:cNvSpPr>
            <p:nvPr/>
          </p:nvSpPr>
          <p:spPr bwMode="auto">
            <a:xfrm>
              <a:off x="1327" y="2214"/>
              <a:ext cx="834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72" name="Rectangle 107"/>
            <p:cNvSpPr>
              <a:spLocks noChangeArrowheads="1"/>
            </p:cNvSpPr>
            <p:nvPr/>
          </p:nvSpPr>
          <p:spPr bwMode="auto">
            <a:xfrm>
              <a:off x="1402" y="2221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besar</a:t>
              </a:r>
              <a:endParaRPr lang="en-GB" altLang="en-US" sz="1600"/>
            </a:p>
          </p:txBody>
        </p:sp>
        <p:sp>
          <p:nvSpPr>
            <p:cNvPr id="36973" name="Rectangle 108"/>
            <p:cNvSpPr>
              <a:spLocks noChangeArrowheads="1"/>
            </p:cNvSpPr>
            <p:nvPr/>
          </p:nvSpPr>
          <p:spPr bwMode="auto">
            <a:xfrm>
              <a:off x="1327" y="2379"/>
              <a:ext cx="834" cy="33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74" name="Rectangle 109"/>
            <p:cNvSpPr>
              <a:spLocks noChangeArrowheads="1"/>
            </p:cNvSpPr>
            <p:nvPr/>
          </p:nvSpPr>
          <p:spPr bwMode="auto">
            <a:xfrm>
              <a:off x="2161" y="2214"/>
              <a:ext cx="827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75" name="Rectangle 110"/>
            <p:cNvSpPr>
              <a:spLocks noChangeArrowheads="1"/>
            </p:cNvSpPr>
            <p:nvPr/>
          </p:nvSpPr>
          <p:spPr bwMode="auto">
            <a:xfrm>
              <a:off x="2231" y="2221"/>
              <a:ext cx="7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tidak perlu</a:t>
              </a:r>
              <a:endParaRPr lang="en-GB" altLang="en-US" sz="1600"/>
            </a:p>
          </p:txBody>
        </p:sp>
        <p:sp>
          <p:nvSpPr>
            <p:cNvPr id="36976" name="Rectangle 111"/>
            <p:cNvSpPr>
              <a:spLocks noChangeArrowheads="1"/>
            </p:cNvSpPr>
            <p:nvPr/>
          </p:nvSpPr>
          <p:spPr bwMode="auto">
            <a:xfrm>
              <a:off x="2161" y="2379"/>
              <a:ext cx="827" cy="3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77" name="Rectangle 112"/>
            <p:cNvSpPr>
              <a:spLocks noChangeArrowheads="1"/>
            </p:cNvSpPr>
            <p:nvPr/>
          </p:nvSpPr>
          <p:spPr bwMode="auto">
            <a:xfrm>
              <a:off x="2988" y="2214"/>
              <a:ext cx="828" cy="218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78" name="Rectangle 113"/>
            <p:cNvSpPr>
              <a:spLocks noChangeArrowheads="1"/>
            </p:cNvSpPr>
            <p:nvPr/>
          </p:nvSpPr>
          <p:spPr bwMode="auto">
            <a:xfrm>
              <a:off x="3059" y="2221"/>
              <a:ext cx="7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tidak perlu</a:t>
              </a:r>
              <a:endParaRPr lang="en-GB" altLang="en-US" sz="1600"/>
            </a:p>
          </p:txBody>
        </p:sp>
        <p:sp>
          <p:nvSpPr>
            <p:cNvPr id="36979" name="Rectangle 114"/>
            <p:cNvSpPr>
              <a:spLocks noChangeArrowheads="1"/>
            </p:cNvSpPr>
            <p:nvPr/>
          </p:nvSpPr>
          <p:spPr bwMode="auto">
            <a:xfrm>
              <a:off x="2988" y="2432"/>
              <a:ext cx="828" cy="277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80" name="Rectangle 115"/>
            <p:cNvSpPr>
              <a:spLocks noChangeArrowheads="1"/>
            </p:cNvSpPr>
            <p:nvPr/>
          </p:nvSpPr>
          <p:spPr bwMode="auto">
            <a:xfrm>
              <a:off x="3816" y="2214"/>
              <a:ext cx="829" cy="21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81" name="Rectangle 116"/>
            <p:cNvSpPr>
              <a:spLocks noChangeArrowheads="1"/>
            </p:cNvSpPr>
            <p:nvPr/>
          </p:nvSpPr>
          <p:spPr bwMode="auto">
            <a:xfrm>
              <a:off x="3886" y="2221"/>
              <a:ext cx="7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tidak perlu</a:t>
              </a:r>
              <a:endParaRPr lang="en-GB" altLang="en-US" sz="1600"/>
            </a:p>
          </p:txBody>
        </p:sp>
        <p:sp>
          <p:nvSpPr>
            <p:cNvPr id="36982" name="Rectangle 117"/>
            <p:cNvSpPr>
              <a:spLocks noChangeArrowheads="1"/>
            </p:cNvSpPr>
            <p:nvPr/>
          </p:nvSpPr>
          <p:spPr bwMode="auto">
            <a:xfrm>
              <a:off x="3816" y="2432"/>
              <a:ext cx="829" cy="27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83" name="Rectangle 118"/>
            <p:cNvSpPr>
              <a:spLocks noChangeArrowheads="1"/>
            </p:cNvSpPr>
            <p:nvPr/>
          </p:nvSpPr>
          <p:spPr bwMode="auto">
            <a:xfrm>
              <a:off x="4645" y="2214"/>
              <a:ext cx="737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84" name="Rectangle 119"/>
            <p:cNvSpPr>
              <a:spLocks noChangeArrowheads="1"/>
            </p:cNvSpPr>
            <p:nvPr/>
          </p:nvSpPr>
          <p:spPr bwMode="auto">
            <a:xfrm>
              <a:off x="4715" y="2221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besar</a:t>
              </a:r>
              <a:endParaRPr lang="en-GB" altLang="en-US" sz="1600"/>
            </a:p>
          </p:txBody>
        </p:sp>
        <p:sp>
          <p:nvSpPr>
            <p:cNvPr id="36985" name="Rectangle 120"/>
            <p:cNvSpPr>
              <a:spLocks noChangeArrowheads="1"/>
            </p:cNvSpPr>
            <p:nvPr/>
          </p:nvSpPr>
          <p:spPr bwMode="auto">
            <a:xfrm>
              <a:off x="4645" y="2379"/>
              <a:ext cx="737" cy="33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86" name="Rectangle 121"/>
            <p:cNvSpPr>
              <a:spLocks noChangeArrowheads="1"/>
            </p:cNvSpPr>
            <p:nvPr/>
          </p:nvSpPr>
          <p:spPr bwMode="auto">
            <a:xfrm>
              <a:off x="336" y="2204"/>
              <a:ext cx="99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87" name="Rectangle 122"/>
            <p:cNvSpPr>
              <a:spLocks noChangeArrowheads="1"/>
            </p:cNvSpPr>
            <p:nvPr/>
          </p:nvSpPr>
          <p:spPr bwMode="auto">
            <a:xfrm>
              <a:off x="336" y="2210"/>
              <a:ext cx="991" cy="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88" name="Rectangle 123"/>
            <p:cNvSpPr>
              <a:spLocks noChangeArrowheads="1"/>
            </p:cNvSpPr>
            <p:nvPr/>
          </p:nvSpPr>
          <p:spPr bwMode="auto">
            <a:xfrm>
              <a:off x="1327" y="2204"/>
              <a:ext cx="834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89" name="Rectangle 124"/>
            <p:cNvSpPr>
              <a:spLocks noChangeArrowheads="1"/>
            </p:cNvSpPr>
            <p:nvPr/>
          </p:nvSpPr>
          <p:spPr bwMode="auto">
            <a:xfrm>
              <a:off x="2161" y="2204"/>
              <a:ext cx="9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90" name="Rectangle 125"/>
            <p:cNvSpPr>
              <a:spLocks noChangeArrowheads="1"/>
            </p:cNvSpPr>
            <p:nvPr/>
          </p:nvSpPr>
          <p:spPr bwMode="auto">
            <a:xfrm>
              <a:off x="2170" y="2204"/>
              <a:ext cx="818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91" name="Rectangle 126"/>
            <p:cNvSpPr>
              <a:spLocks noChangeArrowheads="1"/>
            </p:cNvSpPr>
            <p:nvPr/>
          </p:nvSpPr>
          <p:spPr bwMode="auto">
            <a:xfrm>
              <a:off x="2988" y="2204"/>
              <a:ext cx="10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92" name="Rectangle 127"/>
            <p:cNvSpPr>
              <a:spLocks noChangeArrowheads="1"/>
            </p:cNvSpPr>
            <p:nvPr/>
          </p:nvSpPr>
          <p:spPr bwMode="auto">
            <a:xfrm>
              <a:off x="2998" y="2204"/>
              <a:ext cx="818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93" name="Rectangle 128"/>
            <p:cNvSpPr>
              <a:spLocks noChangeArrowheads="1"/>
            </p:cNvSpPr>
            <p:nvPr/>
          </p:nvSpPr>
          <p:spPr bwMode="auto">
            <a:xfrm>
              <a:off x="3816" y="2204"/>
              <a:ext cx="9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94" name="Rectangle 129"/>
            <p:cNvSpPr>
              <a:spLocks noChangeArrowheads="1"/>
            </p:cNvSpPr>
            <p:nvPr/>
          </p:nvSpPr>
          <p:spPr bwMode="auto">
            <a:xfrm>
              <a:off x="3825" y="2204"/>
              <a:ext cx="820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95" name="Rectangle 130"/>
            <p:cNvSpPr>
              <a:spLocks noChangeArrowheads="1"/>
            </p:cNvSpPr>
            <p:nvPr/>
          </p:nvSpPr>
          <p:spPr bwMode="auto">
            <a:xfrm>
              <a:off x="4645" y="2204"/>
              <a:ext cx="9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96" name="Rectangle 131"/>
            <p:cNvSpPr>
              <a:spLocks noChangeArrowheads="1"/>
            </p:cNvSpPr>
            <p:nvPr/>
          </p:nvSpPr>
          <p:spPr bwMode="auto">
            <a:xfrm>
              <a:off x="4654" y="2204"/>
              <a:ext cx="728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97" name="Rectangle 132"/>
            <p:cNvSpPr>
              <a:spLocks noChangeArrowheads="1"/>
            </p:cNvSpPr>
            <p:nvPr/>
          </p:nvSpPr>
          <p:spPr bwMode="auto">
            <a:xfrm>
              <a:off x="336" y="2719"/>
              <a:ext cx="991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6998" name="Rectangle 133"/>
            <p:cNvSpPr>
              <a:spLocks noChangeArrowheads="1"/>
            </p:cNvSpPr>
            <p:nvPr/>
          </p:nvSpPr>
          <p:spPr bwMode="auto">
            <a:xfrm>
              <a:off x="411" y="2726"/>
              <a:ext cx="8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  <a:latin typeface="Arial" panose="020B0604020202020204" pitchFamily="34" charset="0"/>
                </a:rPr>
                <a:t>Aplikasi pada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6999" name="Rectangle 134"/>
            <p:cNvSpPr>
              <a:spLocks noChangeArrowheads="1"/>
            </p:cNvSpPr>
            <p:nvPr/>
          </p:nvSpPr>
          <p:spPr bwMode="auto">
            <a:xfrm>
              <a:off x="336" y="2884"/>
              <a:ext cx="991" cy="1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00" name="Rectangle 135"/>
            <p:cNvSpPr>
              <a:spLocks noChangeArrowheads="1"/>
            </p:cNvSpPr>
            <p:nvPr/>
          </p:nvSpPr>
          <p:spPr bwMode="auto">
            <a:xfrm>
              <a:off x="411" y="2890"/>
              <a:ext cx="4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  <a:latin typeface="Arial" panose="020B0604020202020204" pitchFamily="34" charset="0"/>
                </a:rPr>
                <a:t>sistem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7001" name="Rectangle 136"/>
            <p:cNvSpPr>
              <a:spLocks noChangeArrowheads="1"/>
            </p:cNvSpPr>
            <p:nvPr/>
          </p:nvSpPr>
          <p:spPr bwMode="auto">
            <a:xfrm>
              <a:off x="336" y="3048"/>
              <a:ext cx="991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02" name="Rectangle 137"/>
            <p:cNvSpPr>
              <a:spLocks noChangeArrowheads="1"/>
            </p:cNvSpPr>
            <p:nvPr/>
          </p:nvSpPr>
          <p:spPr bwMode="auto">
            <a:xfrm>
              <a:off x="411" y="3053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10000"/>
                  </a:solidFill>
                  <a:latin typeface="Arial" panose="020B0604020202020204" pitchFamily="34" charset="0"/>
                </a:rPr>
                <a:t>mainframe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7003" name="Rectangle 138"/>
            <p:cNvSpPr>
              <a:spLocks noChangeArrowheads="1"/>
            </p:cNvSpPr>
            <p:nvPr/>
          </p:nvSpPr>
          <p:spPr bwMode="auto">
            <a:xfrm>
              <a:off x="336" y="3213"/>
              <a:ext cx="991" cy="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04" name="Rectangle 139"/>
            <p:cNvSpPr>
              <a:spLocks noChangeArrowheads="1"/>
            </p:cNvSpPr>
            <p:nvPr/>
          </p:nvSpPr>
          <p:spPr bwMode="auto">
            <a:xfrm>
              <a:off x="1327" y="2719"/>
              <a:ext cx="834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05" name="Rectangle 140"/>
            <p:cNvSpPr>
              <a:spLocks noChangeArrowheads="1"/>
            </p:cNvSpPr>
            <p:nvPr/>
          </p:nvSpPr>
          <p:spPr bwMode="auto">
            <a:xfrm>
              <a:off x="1402" y="2726"/>
              <a:ext cx="65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tidak bisa</a:t>
              </a:r>
              <a:endParaRPr lang="en-GB" altLang="en-US" sz="1600"/>
            </a:p>
          </p:txBody>
        </p:sp>
        <p:sp>
          <p:nvSpPr>
            <p:cNvPr id="37006" name="Rectangle 141"/>
            <p:cNvSpPr>
              <a:spLocks noChangeArrowheads="1"/>
            </p:cNvSpPr>
            <p:nvPr/>
          </p:nvSpPr>
          <p:spPr bwMode="auto">
            <a:xfrm>
              <a:off x="1327" y="2884"/>
              <a:ext cx="834" cy="331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07" name="Rectangle 142"/>
            <p:cNvSpPr>
              <a:spLocks noChangeArrowheads="1"/>
            </p:cNvSpPr>
            <p:nvPr/>
          </p:nvSpPr>
          <p:spPr bwMode="auto">
            <a:xfrm>
              <a:off x="2161" y="2719"/>
              <a:ext cx="827" cy="25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08" name="Rectangle 143"/>
            <p:cNvSpPr>
              <a:spLocks noChangeArrowheads="1"/>
            </p:cNvSpPr>
            <p:nvPr/>
          </p:nvSpPr>
          <p:spPr bwMode="auto">
            <a:xfrm>
              <a:off x="2231" y="2726"/>
              <a:ext cx="53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mungkin</a:t>
              </a:r>
              <a:endParaRPr lang="en-GB" altLang="en-US" sz="1600"/>
            </a:p>
          </p:txBody>
        </p:sp>
        <p:sp>
          <p:nvSpPr>
            <p:cNvPr id="37009" name="Rectangle 144"/>
            <p:cNvSpPr>
              <a:spLocks noChangeArrowheads="1"/>
            </p:cNvSpPr>
            <p:nvPr/>
          </p:nvSpPr>
          <p:spPr bwMode="auto">
            <a:xfrm>
              <a:off x="2161" y="2976"/>
              <a:ext cx="827" cy="23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10" name="Rectangle 145"/>
            <p:cNvSpPr>
              <a:spLocks noChangeArrowheads="1"/>
            </p:cNvSpPr>
            <p:nvPr/>
          </p:nvSpPr>
          <p:spPr bwMode="auto">
            <a:xfrm>
              <a:off x="2988" y="2719"/>
              <a:ext cx="828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11" name="Rectangle 146"/>
            <p:cNvSpPr>
              <a:spLocks noChangeArrowheads="1"/>
            </p:cNvSpPr>
            <p:nvPr/>
          </p:nvSpPr>
          <p:spPr bwMode="auto">
            <a:xfrm>
              <a:off x="3059" y="2726"/>
              <a:ext cx="2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bisa</a:t>
              </a:r>
              <a:endParaRPr lang="en-GB" altLang="en-US" sz="1600"/>
            </a:p>
          </p:txBody>
        </p:sp>
        <p:sp>
          <p:nvSpPr>
            <p:cNvPr id="37012" name="Rectangle 147"/>
            <p:cNvSpPr>
              <a:spLocks noChangeArrowheads="1"/>
            </p:cNvSpPr>
            <p:nvPr/>
          </p:nvSpPr>
          <p:spPr bwMode="auto">
            <a:xfrm>
              <a:off x="2988" y="2884"/>
              <a:ext cx="828" cy="331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13" name="Rectangle 148"/>
            <p:cNvSpPr>
              <a:spLocks noChangeArrowheads="1"/>
            </p:cNvSpPr>
            <p:nvPr/>
          </p:nvSpPr>
          <p:spPr bwMode="auto">
            <a:xfrm>
              <a:off x="3816" y="2719"/>
              <a:ext cx="829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14" name="Rectangle 149"/>
            <p:cNvSpPr>
              <a:spLocks noChangeArrowheads="1"/>
            </p:cNvSpPr>
            <p:nvPr/>
          </p:nvSpPr>
          <p:spPr bwMode="auto">
            <a:xfrm>
              <a:off x="3886" y="2726"/>
              <a:ext cx="65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tidak bisa</a:t>
              </a:r>
              <a:endParaRPr lang="en-GB" altLang="en-US" sz="1600"/>
            </a:p>
          </p:txBody>
        </p:sp>
        <p:sp>
          <p:nvSpPr>
            <p:cNvPr id="37015" name="Rectangle 150"/>
            <p:cNvSpPr>
              <a:spLocks noChangeArrowheads="1"/>
            </p:cNvSpPr>
            <p:nvPr/>
          </p:nvSpPr>
          <p:spPr bwMode="auto">
            <a:xfrm>
              <a:off x="3816" y="2884"/>
              <a:ext cx="829" cy="33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16" name="Rectangle 151"/>
            <p:cNvSpPr>
              <a:spLocks noChangeArrowheads="1"/>
            </p:cNvSpPr>
            <p:nvPr/>
          </p:nvSpPr>
          <p:spPr bwMode="auto">
            <a:xfrm>
              <a:off x="4645" y="2719"/>
              <a:ext cx="737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17" name="Rectangle 152"/>
            <p:cNvSpPr>
              <a:spLocks noChangeArrowheads="1"/>
            </p:cNvSpPr>
            <p:nvPr/>
          </p:nvSpPr>
          <p:spPr bwMode="auto">
            <a:xfrm>
              <a:off x="4715" y="2726"/>
              <a:ext cx="2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bisa</a:t>
              </a:r>
              <a:endParaRPr lang="en-GB" altLang="en-US" sz="1600"/>
            </a:p>
          </p:txBody>
        </p:sp>
        <p:sp>
          <p:nvSpPr>
            <p:cNvPr id="37018" name="Rectangle 153"/>
            <p:cNvSpPr>
              <a:spLocks noChangeArrowheads="1"/>
            </p:cNvSpPr>
            <p:nvPr/>
          </p:nvSpPr>
          <p:spPr bwMode="auto">
            <a:xfrm>
              <a:off x="4645" y="2884"/>
              <a:ext cx="737" cy="331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19" name="Rectangle 154"/>
            <p:cNvSpPr>
              <a:spLocks noChangeArrowheads="1"/>
            </p:cNvSpPr>
            <p:nvPr/>
          </p:nvSpPr>
          <p:spPr bwMode="auto">
            <a:xfrm>
              <a:off x="336" y="2709"/>
              <a:ext cx="99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20" name="Rectangle 155"/>
            <p:cNvSpPr>
              <a:spLocks noChangeArrowheads="1"/>
            </p:cNvSpPr>
            <p:nvPr/>
          </p:nvSpPr>
          <p:spPr bwMode="auto">
            <a:xfrm>
              <a:off x="1327" y="2709"/>
              <a:ext cx="83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21" name="Rectangle 156"/>
            <p:cNvSpPr>
              <a:spLocks noChangeArrowheads="1"/>
            </p:cNvSpPr>
            <p:nvPr/>
          </p:nvSpPr>
          <p:spPr bwMode="auto">
            <a:xfrm>
              <a:off x="2161" y="2709"/>
              <a:ext cx="9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22" name="Rectangle 157"/>
            <p:cNvSpPr>
              <a:spLocks noChangeArrowheads="1"/>
            </p:cNvSpPr>
            <p:nvPr/>
          </p:nvSpPr>
          <p:spPr bwMode="auto">
            <a:xfrm>
              <a:off x="2170" y="2709"/>
              <a:ext cx="818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23" name="Rectangle 158"/>
            <p:cNvSpPr>
              <a:spLocks noChangeArrowheads="1"/>
            </p:cNvSpPr>
            <p:nvPr/>
          </p:nvSpPr>
          <p:spPr bwMode="auto">
            <a:xfrm>
              <a:off x="2988" y="2709"/>
              <a:ext cx="10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24" name="Rectangle 159"/>
            <p:cNvSpPr>
              <a:spLocks noChangeArrowheads="1"/>
            </p:cNvSpPr>
            <p:nvPr/>
          </p:nvSpPr>
          <p:spPr bwMode="auto">
            <a:xfrm>
              <a:off x="2998" y="2709"/>
              <a:ext cx="818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25" name="Rectangle 160"/>
            <p:cNvSpPr>
              <a:spLocks noChangeArrowheads="1"/>
            </p:cNvSpPr>
            <p:nvPr/>
          </p:nvSpPr>
          <p:spPr bwMode="auto">
            <a:xfrm>
              <a:off x="3816" y="2709"/>
              <a:ext cx="9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26" name="Rectangle 161"/>
            <p:cNvSpPr>
              <a:spLocks noChangeArrowheads="1"/>
            </p:cNvSpPr>
            <p:nvPr/>
          </p:nvSpPr>
          <p:spPr bwMode="auto">
            <a:xfrm>
              <a:off x="3825" y="2709"/>
              <a:ext cx="820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27" name="Rectangle 162"/>
            <p:cNvSpPr>
              <a:spLocks noChangeArrowheads="1"/>
            </p:cNvSpPr>
            <p:nvPr/>
          </p:nvSpPr>
          <p:spPr bwMode="auto">
            <a:xfrm>
              <a:off x="4645" y="2709"/>
              <a:ext cx="9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28" name="Rectangle 163"/>
            <p:cNvSpPr>
              <a:spLocks noChangeArrowheads="1"/>
            </p:cNvSpPr>
            <p:nvPr/>
          </p:nvSpPr>
          <p:spPr bwMode="auto">
            <a:xfrm>
              <a:off x="4654" y="2709"/>
              <a:ext cx="728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29" name="Rectangle 164"/>
            <p:cNvSpPr>
              <a:spLocks noChangeArrowheads="1"/>
            </p:cNvSpPr>
            <p:nvPr/>
          </p:nvSpPr>
          <p:spPr bwMode="auto">
            <a:xfrm>
              <a:off x="336" y="3225"/>
              <a:ext cx="991" cy="1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30" name="Rectangle 165"/>
            <p:cNvSpPr>
              <a:spLocks noChangeArrowheads="1"/>
            </p:cNvSpPr>
            <p:nvPr/>
          </p:nvSpPr>
          <p:spPr bwMode="auto">
            <a:xfrm>
              <a:off x="411" y="3230"/>
              <a:ext cx="8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  <a:latin typeface="Arial" panose="020B0604020202020204" pitchFamily="34" charset="0"/>
                </a:rPr>
                <a:t>Aplikasi pada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7031" name="Rectangle 166"/>
            <p:cNvSpPr>
              <a:spLocks noChangeArrowheads="1"/>
            </p:cNvSpPr>
            <p:nvPr/>
          </p:nvSpPr>
          <p:spPr bwMode="auto">
            <a:xfrm>
              <a:off x="336" y="3388"/>
              <a:ext cx="991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32" name="Rectangle 167"/>
            <p:cNvSpPr>
              <a:spLocks noChangeArrowheads="1"/>
            </p:cNvSpPr>
            <p:nvPr/>
          </p:nvSpPr>
          <p:spPr bwMode="auto">
            <a:xfrm>
              <a:off x="411" y="3393"/>
              <a:ext cx="4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  <a:latin typeface="Arial" panose="020B0604020202020204" pitchFamily="34" charset="0"/>
                </a:rPr>
                <a:t>sistem 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7033" name="Rectangle 168"/>
            <p:cNvSpPr>
              <a:spLocks noChangeArrowheads="1"/>
            </p:cNvSpPr>
            <p:nvPr/>
          </p:nvSpPr>
          <p:spPr bwMode="auto">
            <a:xfrm>
              <a:off x="860" y="3393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10000"/>
                  </a:solidFill>
                  <a:latin typeface="Arial" panose="020B0604020202020204" pitchFamily="34" charset="0"/>
                </a:rPr>
                <a:t>file-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7034" name="Rectangle 169"/>
            <p:cNvSpPr>
              <a:spLocks noChangeArrowheads="1"/>
            </p:cNvSpPr>
            <p:nvPr/>
          </p:nvSpPr>
          <p:spPr bwMode="auto">
            <a:xfrm>
              <a:off x="336" y="3553"/>
              <a:ext cx="991" cy="1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35" name="Rectangle 170"/>
            <p:cNvSpPr>
              <a:spLocks noChangeArrowheads="1"/>
            </p:cNvSpPr>
            <p:nvPr/>
          </p:nvSpPr>
          <p:spPr bwMode="auto">
            <a:xfrm>
              <a:off x="411" y="3559"/>
              <a:ext cx="5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>
                  <a:solidFill>
                    <a:srgbClr val="010000"/>
                  </a:solidFill>
                  <a:latin typeface="Arial" panose="020B0604020202020204" pitchFamily="34" charset="0"/>
                </a:rPr>
                <a:t>oriented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7036" name="Rectangle 171"/>
            <p:cNvSpPr>
              <a:spLocks noChangeArrowheads="1"/>
            </p:cNvSpPr>
            <p:nvPr/>
          </p:nvSpPr>
          <p:spPr bwMode="auto">
            <a:xfrm>
              <a:off x="1327" y="3225"/>
              <a:ext cx="834" cy="163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37" name="Rectangle 172"/>
            <p:cNvSpPr>
              <a:spLocks noChangeArrowheads="1"/>
            </p:cNvSpPr>
            <p:nvPr/>
          </p:nvSpPr>
          <p:spPr bwMode="auto">
            <a:xfrm>
              <a:off x="1402" y="3230"/>
              <a:ext cx="2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bisa</a:t>
              </a:r>
              <a:endParaRPr lang="en-GB" altLang="en-US" sz="1600"/>
            </a:p>
          </p:txBody>
        </p:sp>
        <p:sp>
          <p:nvSpPr>
            <p:cNvPr id="37038" name="Rectangle 173"/>
            <p:cNvSpPr>
              <a:spLocks noChangeArrowheads="1"/>
            </p:cNvSpPr>
            <p:nvPr/>
          </p:nvSpPr>
          <p:spPr bwMode="auto">
            <a:xfrm>
              <a:off x="1327" y="3388"/>
              <a:ext cx="834" cy="332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39" name="Rectangle 174"/>
            <p:cNvSpPr>
              <a:spLocks noChangeArrowheads="1"/>
            </p:cNvSpPr>
            <p:nvPr/>
          </p:nvSpPr>
          <p:spPr bwMode="auto">
            <a:xfrm>
              <a:off x="2161" y="3225"/>
              <a:ext cx="827" cy="20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40" name="Rectangle 175"/>
            <p:cNvSpPr>
              <a:spLocks noChangeArrowheads="1"/>
            </p:cNvSpPr>
            <p:nvPr/>
          </p:nvSpPr>
          <p:spPr bwMode="auto">
            <a:xfrm>
              <a:off x="2231" y="3230"/>
              <a:ext cx="53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mungkin</a:t>
              </a:r>
              <a:endParaRPr lang="en-GB" altLang="en-US" sz="1600"/>
            </a:p>
          </p:txBody>
        </p:sp>
        <p:sp>
          <p:nvSpPr>
            <p:cNvPr id="37041" name="Rectangle 176"/>
            <p:cNvSpPr>
              <a:spLocks noChangeArrowheads="1"/>
            </p:cNvSpPr>
            <p:nvPr/>
          </p:nvSpPr>
          <p:spPr bwMode="auto">
            <a:xfrm>
              <a:off x="2161" y="3430"/>
              <a:ext cx="827" cy="29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42" name="Rectangle 177"/>
            <p:cNvSpPr>
              <a:spLocks noChangeArrowheads="1"/>
            </p:cNvSpPr>
            <p:nvPr/>
          </p:nvSpPr>
          <p:spPr bwMode="auto">
            <a:xfrm>
              <a:off x="2988" y="3225"/>
              <a:ext cx="828" cy="163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43" name="Rectangle 178"/>
            <p:cNvSpPr>
              <a:spLocks noChangeArrowheads="1"/>
            </p:cNvSpPr>
            <p:nvPr/>
          </p:nvSpPr>
          <p:spPr bwMode="auto">
            <a:xfrm>
              <a:off x="3059" y="3230"/>
              <a:ext cx="65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tidak bisa</a:t>
              </a:r>
              <a:endParaRPr lang="en-GB" altLang="en-US" sz="1600"/>
            </a:p>
          </p:txBody>
        </p:sp>
        <p:sp>
          <p:nvSpPr>
            <p:cNvPr id="37044" name="Rectangle 179"/>
            <p:cNvSpPr>
              <a:spLocks noChangeArrowheads="1"/>
            </p:cNvSpPr>
            <p:nvPr/>
          </p:nvSpPr>
          <p:spPr bwMode="auto">
            <a:xfrm>
              <a:off x="2988" y="3388"/>
              <a:ext cx="828" cy="332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45" name="Rectangle 180"/>
            <p:cNvSpPr>
              <a:spLocks noChangeArrowheads="1"/>
            </p:cNvSpPr>
            <p:nvPr/>
          </p:nvSpPr>
          <p:spPr bwMode="auto">
            <a:xfrm>
              <a:off x="3816" y="3225"/>
              <a:ext cx="829" cy="1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46" name="Rectangle 181"/>
            <p:cNvSpPr>
              <a:spLocks noChangeArrowheads="1"/>
            </p:cNvSpPr>
            <p:nvPr/>
          </p:nvSpPr>
          <p:spPr bwMode="auto">
            <a:xfrm>
              <a:off x="3886" y="3230"/>
              <a:ext cx="65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tidak bisa</a:t>
              </a:r>
              <a:endParaRPr lang="en-GB" altLang="en-US" sz="1600"/>
            </a:p>
          </p:txBody>
        </p:sp>
        <p:sp>
          <p:nvSpPr>
            <p:cNvPr id="37047" name="Rectangle 182"/>
            <p:cNvSpPr>
              <a:spLocks noChangeArrowheads="1"/>
            </p:cNvSpPr>
            <p:nvPr/>
          </p:nvSpPr>
          <p:spPr bwMode="auto">
            <a:xfrm>
              <a:off x="3816" y="3388"/>
              <a:ext cx="829" cy="33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48" name="Rectangle 183"/>
            <p:cNvSpPr>
              <a:spLocks noChangeArrowheads="1"/>
            </p:cNvSpPr>
            <p:nvPr/>
          </p:nvSpPr>
          <p:spPr bwMode="auto">
            <a:xfrm>
              <a:off x="4645" y="3225"/>
              <a:ext cx="737" cy="163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49" name="Rectangle 184"/>
            <p:cNvSpPr>
              <a:spLocks noChangeArrowheads="1"/>
            </p:cNvSpPr>
            <p:nvPr/>
          </p:nvSpPr>
          <p:spPr bwMode="auto">
            <a:xfrm>
              <a:off x="4715" y="3230"/>
              <a:ext cx="2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bisa</a:t>
              </a:r>
              <a:endParaRPr lang="en-GB" altLang="en-US" sz="1600"/>
            </a:p>
          </p:txBody>
        </p:sp>
        <p:sp>
          <p:nvSpPr>
            <p:cNvPr id="37050" name="Rectangle 185"/>
            <p:cNvSpPr>
              <a:spLocks noChangeArrowheads="1"/>
            </p:cNvSpPr>
            <p:nvPr/>
          </p:nvSpPr>
          <p:spPr bwMode="auto">
            <a:xfrm>
              <a:off x="4645" y="3388"/>
              <a:ext cx="737" cy="332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51" name="Rectangle 186"/>
            <p:cNvSpPr>
              <a:spLocks noChangeArrowheads="1"/>
            </p:cNvSpPr>
            <p:nvPr/>
          </p:nvSpPr>
          <p:spPr bwMode="auto">
            <a:xfrm>
              <a:off x="336" y="3215"/>
              <a:ext cx="99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52" name="Rectangle 187"/>
            <p:cNvSpPr>
              <a:spLocks noChangeArrowheads="1"/>
            </p:cNvSpPr>
            <p:nvPr/>
          </p:nvSpPr>
          <p:spPr bwMode="auto">
            <a:xfrm>
              <a:off x="336" y="3222"/>
              <a:ext cx="991" cy="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53" name="Rectangle 188"/>
            <p:cNvSpPr>
              <a:spLocks noChangeArrowheads="1"/>
            </p:cNvSpPr>
            <p:nvPr/>
          </p:nvSpPr>
          <p:spPr bwMode="auto">
            <a:xfrm>
              <a:off x="1327" y="3215"/>
              <a:ext cx="834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54" name="Rectangle 189"/>
            <p:cNvSpPr>
              <a:spLocks noChangeArrowheads="1"/>
            </p:cNvSpPr>
            <p:nvPr/>
          </p:nvSpPr>
          <p:spPr bwMode="auto">
            <a:xfrm>
              <a:off x="2161" y="3215"/>
              <a:ext cx="9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55" name="Rectangle 190"/>
            <p:cNvSpPr>
              <a:spLocks noChangeArrowheads="1"/>
            </p:cNvSpPr>
            <p:nvPr/>
          </p:nvSpPr>
          <p:spPr bwMode="auto">
            <a:xfrm>
              <a:off x="2170" y="3215"/>
              <a:ext cx="818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56" name="Rectangle 191"/>
            <p:cNvSpPr>
              <a:spLocks noChangeArrowheads="1"/>
            </p:cNvSpPr>
            <p:nvPr/>
          </p:nvSpPr>
          <p:spPr bwMode="auto">
            <a:xfrm>
              <a:off x="2988" y="3215"/>
              <a:ext cx="10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57" name="Rectangle 192"/>
            <p:cNvSpPr>
              <a:spLocks noChangeArrowheads="1"/>
            </p:cNvSpPr>
            <p:nvPr/>
          </p:nvSpPr>
          <p:spPr bwMode="auto">
            <a:xfrm>
              <a:off x="2998" y="3215"/>
              <a:ext cx="818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58" name="Rectangle 193"/>
            <p:cNvSpPr>
              <a:spLocks noChangeArrowheads="1"/>
            </p:cNvSpPr>
            <p:nvPr/>
          </p:nvSpPr>
          <p:spPr bwMode="auto">
            <a:xfrm>
              <a:off x="3816" y="3215"/>
              <a:ext cx="9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59" name="Rectangle 194"/>
            <p:cNvSpPr>
              <a:spLocks noChangeArrowheads="1"/>
            </p:cNvSpPr>
            <p:nvPr/>
          </p:nvSpPr>
          <p:spPr bwMode="auto">
            <a:xfrm>
              <a:off x="3825" y="3215"/>
              <a:ext cx="820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60" name="Rectangle 195"/>
            <p:cNvSpPr>
              <a:spLocks noChangeArrowheads="1"/>
            </p:cNvSpPr>
            <p:nvPr/>
          </p:nvSpPr>
          <p:spPr bwMode="auto">
            <a:xfrm>
              <a:off x="4645" y="3215"/>
              <a:ext cx="9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61" name="Rectangle 196"/>
            <p:cNvSpPr>
              <a:spLocks noChangeArrowheads="1"/>
            </p:cNvSpPr>
            <p:nvPr/>
          </p:nvSpPr>
          <p:spPr bwMode="auto">
            <a:xfrm>
              <a:off x="4654" y="3215"/>
              <a:ext cx="728" cy="1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62" name="Rectangle 197"/>
            <p:cNvSpPr>
              <a:spLocks noChangeArrowheads="1"/>
            </p:cNvSpPr>
            <p:nvPr/>
          </p:nvSpPr>
          <p:spPr bwMode="auto">
            <a:xfrm>
              <a:off x="336" y="3729"/>
              <a:ext cx="991" cy="2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63" name="Rectangle 198"/>
            <p:cNvSpPr>
              <a:spLocks noChangeArrowheads="1"/>
            </p:cNvSpPr>
            <p:nvPr/>
          </p:nvSpPr>
          <p:spPr bwMode="auto">
            <a:xfrm>
              <a:off x="411" y="3736"/>
              <a:ext cx="8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  <a:latin typeface="Arial" panose="020B0604020202020204" pitchFamily="34" charset="0"/>
                </a:rPr>
                <a:t>Pemrogram-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7064" name="Rectangle 199"/>
            <p:cNvSpPr>
              <a:spLocks noChangeArrowheads="1"/>
            </p:cNvSpPr>
            <p:nvPr/>
          </p:nvSpPr>
          <p:spPr bwMode="auto">
            <a:xfrm>
              <a:off x="336" y="3929"/>
              <a:ext cx="991" cy="1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65" name="Rectangle 200"/>
            <p:cNvSpPr>
              <a:spLocks noChangeArrowheads="1"/>
            </p:cNvSpPr>
            <p:nvPr/>
          </p:nvSpPr>
          <p:spPr bwMode="auto">
            <a:xfrm>
              <a:off x="411" y="3901"/>
              <a:ext cx="8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  <a:latin typeface="Arial" panose="020B0604020202020204" pitchFamily="34" charset="0"/>
                </a:rPr>
                <a:t>an tambahan</a:t>
              </a:r>
              <a:endParaRPr lang="en-GB" altLang="en-US" sz="1600">
                <a:latin typeface="Microsoft Sans Serif" panose="020B0604020202020204" pitchFamily="34" charset="0"/>
              </a:endParaRPr>
            </a:p>
          </p:txBody>
        </p:sp>
        <p:sp>
          <p:nvSpPr>
            <p:cNvPr id="37066" name="Rectangle 201"/>
            <p:cNvSpPr>
              <a:spLocks noChangeArrowheads="1"/>
            </p:cNvSpPr>
            <p:nvPr/>
          </p:nvSpPr>
          <p:spPr bwMode="auto">
            <a:xfrm>
              <a:off x="1327" y="3729"/>
              <a:ext cx="834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67" name="Rectangle 202"/>
            <p:cNvSpPr>
              <a:spLocks noChangeArrowheads="1"/>
            </p:cNvSpPr>
            <p:nvPr/>
          </p:nvSpPr>
          <p:spPr bwMode="auto">
            <a:xfrm>
              <a:off x="1402" y="3736"/>
              <a:ext cx="7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kecil/tidak</a:t>
              </a:r>
              <a:endParaRPr lang="en-GB" altLang="en-US" sz="1600"/>
            </a:p>
          </p:txBody>
        </p:sp>
        <p:sp>
          <p:nvSpPr>
            <p:cNvPr id="37068" name="Rectangle 203"/>
            <p:cNvSpPr>
              <a:spLocks noChangeArrowheads="1"/>
            </p:cNvSpPr>
            <p:nvPr/>
          </p:nvSpPr>
          <p:spPr bwMode="auto">
            <a:xfrm>
              <a:off x="1327" y="3894"/>
              <a:ext cx="834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69" name="Rectangle 204"/>
            <p:cNvSpPr>
              <a:spLocks noChangeArrowheads="1"/>
            </p:cNvSpPr>
            <p:nvPr/>
          </p:nvSpPr>
          <p:spPr bwMode="auto">
            <a:xfrm>
              <a:off x="2161" y="3729"/>
              <a:ext cx="827" cy="2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70" name="Rectangle 205"/>
            <p:cNvSpPr>
              <a:spLocks noChangeArrowheads="1"/>
            </p:cNvSpPr>
            <p:nvPr/>
          </p:nvSpPr>
          <p:spPr bwMode="auto">
            <a:xfrm>
              <a:off x="2231" y="3736"/>
              <a:ext cx="7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tidak perlu</a:t>
              </a:r>
              <a:endParaRPr lang="en-GB" altLang="en-US" sz="1600"/>
            </a:p>
          </p:txBody>
        </p:sp>
        <p:sp>
          <p:nvSpPr>
            <p:cNvPr id="37071" name="Rectangle 206"/>
            <p:cNvSpPr>
              <a:spLocks noChangeArrowheads="1"/>
            </p:cNvSpPr>
            <p:nvPr/>
          </p:nvSpPr>
          <p:spPr bwMode="auto">
            <a:xfrm>
              <a:off x="2161" y="3929"/>
              <a:ext cx="827" cy="1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72" name="Rectangle 207"/>
            <p:cNvSpPr>
              <a:spLocks noChangeArrowheads="1"/>
            </p:cNvSpPr>
            <p:nvPr/>
          </p:nvSpPr>
          <p:spPr bwMode="auto">
            <a:xfrm>
              <a:off x="2988" y="3729"/>
              <a:ext cx="828" cy="20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73" name="Rectangle 208"/>
            <p:cNvSpPr>
              <a:spLocks noChangeArrowheads="1"/>
            </p:cNvSpPr>
            <p:nvPr/>
          </p:nvSpPr>
          <p:spPr bwMode="auto">
            <a:xfrm>
              <a:off x="3059" y="3736"/>
              <a:ext cx="7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tidak perlu</a:t>
              </a:r>
              <a:endParaRPr lang="en-GB" altLang="en-US" sz="1600"/>
            </a:p>
          </p:txBody>
        </p:sp>
        <p:sp>
          <p:nvSpPr>
            <p:cNvPr id="37074" name="Rectangle 209"/>
            <p:cNvSpPr>
              <a:spLocks noChangeArrowheads="1"/>
            </p:cNvSpPr>
            <p:nvPr/>
          </p:nvSpPr>
          <p:spPr bwMode="auto">
            <a:xfrm>
              <a:off x="2988" y="3929"/>
              <a:ext cx="828" cy="13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75" name="Rectangle 210"/>
            <p:cNvSpPr>
              <a:spLocks noChangeArrowheads="1"/>
            </p:cNvSpPr>
            <p:nvPr/>
          </p:nvSpPr>
          <p:spPr bwMode="auto">
            <a:xfrm>
              <a:off x="3816" y="3729"/>
              <a:ext cx="829" cy="24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76" name="Rectangle 211"/>
            <p:cNvSpPr>
              <a:spLocks noChangeArrowheads="1"/>
            </p:cNvSpPr>
            <p:nvPr/>
          </p:nvSpPr>
          <p:spPr bwMode="auto">
            <a:xfrm>
              <a:off x="3886" y="3736"/>
              <a:ext cx="7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tidak perlu</a:t>
              </a:r>
              <a:endParaRPr lang="en-GB" altLang="en-US" sz="1600"/>
            </a:p>
          </p:txBody>
        </p:sp>
        <p:sp>
          <p:nvSpPr>
            <p:cNvPr id="37077" name="Rectangle 212"/>
            <p:cNvSpPr>
              <a:spLocks noChangeArrowheads="1"/>
            </p:cNvSpPr>
            <p:nvPr/>
          </p:nvSpPr>
          <p:spPr bwMode="auto">
            <a:xfrm>
              <a:off x="3816" y="3974"/>
              <a:ext cx="829" cy="8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78" name="Rectangle 213"/>
            <p:cNvSpPr>
              <a:spLocks noChangeArrowheads="1"/>
            </p:cNvSpPr>
            <p:nvPr/>
          </p:nvSpPr>
          <p:spPr bwMode="auto">
            <a:xfrm>
              <a:off x="4645" y="3729"/>
              <a:ext cx="737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79" name="Rectangle 214"/>
            <p:cNvSpPr>
              <a:spLocks noChangeArrowheads="1"/>
            </p:cNvSpPr>
            <p:nvPr/>
          </p:nvSpPr>
          <p:spPr bwMode="auto">
            <a:xfrm>
              <a:off x="4715" y="3736"/>
              <a:ext cx="4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besar/</a:t>
              </a:r>
              <a:endParaRPr lang="en-GB" altLang="en-US" sz="1600"/>
            </a:p>
          </p:txBody>
        </p:sp>
        <p:sp>
          <p:nvSpPr>
            <p:cNvPr id="37080" name="Rectangle 215"/>
            <p:cNvSpPr>
              <a:spLocks noChangeArrowheads="1"/>
            </p:cNvSpPr>
            <p:nvPr/>
          </p:nvSpPr>
          <p:spPr bwMode="auto">
            <a:xfrm>
              <a:off x="4645" y="3894"/>
              <a:ext cx="737" cy="16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81" name="Rectangle 216"/>
            <p:cNvSpPr>
              <a:spLocks noChangeArrowheads="1"/>
            </p:cNvSpPr>
            <p:nvPr/>
          </p:nvSpPr>
          <p:spPr bwMode="auto">
            <a:xfrm>
              <a:off x="4715" y="3901"/>
              <a:ext cx="3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rgbClr val="010000"/>
                  </a:solidFill>
                </a:rPr>
                <a:t>mahal</a:t>
              </a:r>
              <a:endParaRPr lang="en-GB" altLang="en-US" sz="1600"/>
            </a:p>
          </p:txBody>
        </p:sp>
        <p:sp>
          <p:nvSpPr>
            <p:cNvPr id="37082" name="Rectangle 217"/>
            <p:cNvSpPr>
              <a:spLocks noChangeArrowheads="1"/>
            </p:cNvSpPr>
            <p:nvPr/>
          </p:nvSpPr>
          <p:spPr bwMode="auto">
            <a:xfrm>
              <a:off x="336" y="3718"/>
              <a:ext cx="99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83" name="Rectangle 218"/>
            <p:cNvSpPr>
              <a:spLocks noChangeArrowheads="1"/>
            </p:cNvSpPr>
            <p:nvPr/>
          </p:nvSpPr>
          <p:spPr bwMode="auto">
            <a:xfrm>
              <a:off x="336" y="3725"/>
              <a:ext cx="991" cy="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84" name="Rectangle 219"/>
            <p:cNvSpPr>
              <a:spLocks noChangeArrowheads="1"/>
            </p:cNvSpPr>
            <p:nvPr/>
          </p:nvSpPr>
          <p:spPr bwMode="auto">
            <a:xfrm>
              <a:off x="1327" y="3718"/>
              <a:ext cx="834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85" name="Rectangle 220"/>
            <p:cNvSpPr>
              <a:spLocks noChangeArrowheads="1"/>
            </p:cNvSpPr>
            <p:nvPr/>
          </p:nvSpPr>
          <p:spPr bwMode="auto">
            <a:xfrm>
              <a:off x="2161" y="3718"/>
              <a:ext cx="9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86" name="Rectangle 221"/>
            <p:cNvSpPr>
              <a:spLocks noChangeArrowheads="1"/>
            </p:cNvSpPr>
            <p:nvPr/>
          </p:nvSpPr>
          <p:spPr bwMode="auto">
            <a:xfrm>
              <a:off x="2170" y="3718"/>
              <a:ext cx="818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87" name="Rectangle 222"/>
            <p:cNvSpPr>
              <a:spLocks noChangeArrowheads="1"/>
            </p:cNvSpPr>
            <p:nvPr/>
          </p:nvSpPr>
          <p:spPr bwMode="auto">
            <a:xfrm>
              <a:off x="2988" y="3718"/>
              <a:ext cx="10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88" name="Rectangle 223"/>
            <p:cNvSpPr>
              <a:spLocks noChangeArrowheads="1"/>
            </p:cNvSpPr>
            <p:nvPr/>
          </p:nvSpPr>
          <p:spPr bwMode="auto">
            <a:xfrm>
              <a:off x="2998" y="3718"/>
              <a:ext cx="818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89" name="Rectangle 224"/>
            <p:cNvSpPr>
              <a:spLocks noChangeArrowheads="1"/>
            </p:cNvSpPr>
            <p:nvPr/>
          </p:nvSpPr>
          <p:spPr bwMode="auto">
            <a:xfrm>
              <a:off x="3816" y="3718"/>
              <a:ext cx="9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90" name="Rectangle 225"/>
            <p:cNvSpPr>
              <a:spLocks noChangeArrowheads="1"/>
            </p:cNvSpPr>
            <p:nvPr/>
          </p:nvSpPr>
          <p:spPr bwMode="auto">
            <a:xfrm>
              <a:off x="3825" y="3718"/>
              <a:ext cx="820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91" name="Rectangle 226"/>
            <p:cNvSpPr>
              <a:spLocks noChangeArrowheads="1"/>
            </p:cNvSpPr>
            <p:nvPr/>
          </p:nvSpPr>
          <p:spPr bwMode="auto">
            <a:xfrm>
              <a:off x="4645" y="3718"/>
              <a:ext cx="9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092" name="Rectangle 227"/>
            <p:cNvSpPr>
              <a:spLocks noChangeArrowheads="1"/>
            </p:cNvSpPr>
            <p:nvPr/>
          </p:nvSpPr>
          <p:spPr bwMode="auto">
            <a:xfrm>
              <a:off x="4654" y="3718"/>
              <a:ext cx="728" cy="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1"/>
            <a:ext cx="10353761" cy="1023938"/>
          </a:xfrm>
        </p:spPr>
        <p:txBody>
          <a:bodyPr/>
          <a:lstStyle/>
          <a:p>
            <a:r>
              <a:rPr lang="en-GB" altLang="en-US"/>
              <a:t>Extraction Methods Trade-off</a:t>
            </a:r>
            <a:endParaRPr lang="en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Batch Extraction Schedule</a:t>
            </a:r>
            <a:endParaRPr lang="en-ID"/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913795" y="1988840"/>
            <a:ext cx="10353762" cy="380236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3200"/>
              <a:t>Dapat memakan waktu lama</a:t>
            </a:r>
          </a:p>
          <a:p>
            <a:pPr lvl="1" eaLnBrk="1" hangingPunct="1"/>
            <a:r>
              <a:rPr lang="en-US" altLang="en-US" sz="2800"/>
              <a:t>Dibutuhkan sistem DBMS dengan kinerja tinggi atau fasilitas </a:t>
            </a:r>
            <a:r>
              <a:rPr lang="en-US" altLang="en-US" sz="2800" i="1"/>
              <a:t>bulk loading</a:t>
            </a:r>
          </a:p>
          <a:p>
            <a:pPr lvl="4" eaLnBrk="1" hangingPunct="1"/>
            <a:endParaRPr lang="en-US" altLang="en-US" sz="200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3200"/>
              <a:t>Harus dilakukan secara otomatis </a:t>
            </a:r>
          </a:p>
          <a:p>
            <a:pPr lvl="1" eaLnBrk="1" hangingPunct="1"/>
            <a:r>
              <a:rPr lang="en-US" altLang="en-US" sz="2800"/>
              <a:t>Misal dengan </a:t>
            </a:r>
            <a:r>
              <a:rPr lang="en-US" altLang="en-US" sz="2800" i="1"/>
              <a:t>cron jobs </a:t>
            </a:r>
            <a:r>
              <a:rPr lang="en-US" altLang="en-US" sz="2800"/>
              <a:t>(Unix)</a:t>
            </a:r>
            <a:r>
              <a:rPr lang="en-US" altLang="en-US" sz="2800" i="1"/>
              <a:t>, job control service </a:t>
            </a:r>
            <a:r>
              <a:rPr lang="en-US" altLang="en-US" sz="2800"/>
              <a:t>(Windows)</a:t>
            </a:r>
            <a:endParaRPr lang="en-US" altLang="en-US" sz="28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Staging: Transformation</a:t>
            </a:r>
            <a:endParaRPr lang="en-ID"/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>
          <a:xfrm>
            <a:off x="913795" y="1844824"/>
            <a:ext cx="10353762" cy="4392488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/>
              <a:t>Data dari sistem-sistem OLTP perlu diproses sebelum disimpan dalam </a:t>
            </a:r>
            <a:r>
              <a:rPr lang="en-US" altLang="en-US" sz="2800"/>
              <a:t>data </a:t>
            </a:r>
            <a:r>
              <a:rPr lang="en-US" altLang="en-US" sz="2800" smtClean="0"/>
              <a:t>warehouse</a:t>
            </a:r>
            <a:endParaRPr lang="en-US" altLang="en-US" sz="180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/>
              <a:t>Langkah-langkah utama:</a:t>
            </a:r>
          </a:p>
          <a:p>
            <a:pPr lvl="1" eaLnBrk="1" hangingPunct="1"/>
            <a:r>
              <a:rPr lang="en-US" altLang="en-US" sz="2400"/>
              <a:t>Pembersihan data</a:t>
            </a:r>
          </a:p>
          <a:p>
            <a:pPr lvl="1" eaLnBrk="1" hangingPunct="1"/>
            <a:r>
              <a:rPr lang="en-US" altLang="en-US" sz="2400"/>
              <a:t>Konversi dan pengubahan struktur data</a:t>
            </a:r>
          </a:p>
          <a:p>
            <a:pPr lvl="1" eaLnBrk="1" hangingPunct="1"/>
            <a:r>
              <a:rPr lang="en-US" altLang="en-US" sz="2400"/>
              <a:t>Melengkapi kolom-kolom kosong</a:t>
            </a:r>
          </a:p>
          <a:p>
            <a:pPr lvl="1" eaLnBrk="1" hangingPunct="1"/>
            <a:r>
              <a:rPr lang="en-US" altLang="en-US" sz="2400"/>
              <a:t>Penggabungan data</a:t>
            </a:r>
          </a:p>
          <a:p>
            <a:pPr lvl="1" eaLnBrk="1" hangingPunct="1"/>
            <a:r>
              <a:rPr lang="en-US" altLang="en-US" sz="2400"/>
              <a:t>Perangkuman data (penghitungan agregat)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Cleansing</a:t>
            </a:r>
            <a:endParaRPr lang="en-ID"/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200" smtClean="0"/>
              <a:t>Pemeriksaan </a:t>
            </a:r>
            <a:r>
              <a:rPr lang="en-US" altLang="en-US" sz="3200"/>
              <a:t>validitas data</a:t>
            </a:r>
          </a:p>
          <a:p>
            <a:pPr lvl="1" eaLnBrk="1" hangingPunct="1"/>
            <a:r>
              <a:rPr lang="en-US" altLang="en-US" sz="2800"/>
              <a:t>Pembuangan atau koreksi data yang invalid </a:t>
            </a:r>
            <a:r>
              <a:rPr lang="en-US" altLang="en-US" sz="2800"/>
              <a:t>atau </a:t>
            </a:r>
            <a:r>
              <a:rPr lang="en-US" altLang="en-US" sz="2800" smtClean="0"/>
              <a:t>inkonsisten</a:t>
            </a:r>
            <a:endParaRPr lang="en-US" altLang="en-US" sz="2800"/>
          </a:p>
          <a:p>
            <a:pPr eaLnBrk="1" hangingPunct="1"/>
            <a:r>
              <a:rPr lang="en-US" altLang="en-US" sz="3200"/>
              <a:t>Pembuangan detail yang tidak perlu</a:t>
            </a:r>
          </a:p>
          <a:p>
            <a:pPr eaLnBrk="1" hangingPunct="1"/>
            <a:r>
              <a:rPr lang="en-US" altLang="en-US" sz="3200"/>
              <a:t>Pembuangan duplikat-duplikat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Transformation Types</a:t>
            </a:r>
            <a:endParaRPr lang="en-ID"/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Prekalkulasi: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Penghitungan nilai-nilai derivat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Penghitungan agregat (rangkuman)</a:t>
            </a:r>
          </a:p>
          <a:p>
            <a:pPr lvl="4" eaLnBrk="1" hangingPunct="1">
              <a:lnSpc>
                <a:spcPct val="7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Restrukturisasi data: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Splitting: pemecahan kolom data menjadi beberapa kolom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Merging: perangkuman beberapa kolom data menjadi satu kolom</a:t>
            </a:r>
          </a:p>
          <a:p>
            <a:pPr lvl="4" eaLnBrk="1" hangingPunct="1">
              <a:lnSpc>
                <a:spcPct val="7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Penggabungan atribut-atribut (denormalisasi):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Pemberian kunci global (surrogate keys)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8" name="Group 4"/>
          <p:cNvGraphicFramePr>
            <a:graphicFrameLocks noGrp="1"/>
          </p:cNvGraphicFramePr>
          <p:nvPr>
            <p:ph sz="half" idx="1"/>
          </p:nvPr>
        </p:nvGraphicFramePr>
        <p:xfrm>
          <a:off x="3863975" y="4437063"/>
          <a:ext cx="4318000" cy="1803402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Sans Serif" pitchFamily="34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NIP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Nama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Jabatan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Proyek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sym typeface="Symbol" pitchFamily="18" charset="2"/>
                        </a:rPr>
                        <a:t>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Sans Serif" pitchFamily="34" charset="0"/>
                        </a:rPr>
                        <a:t>01001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818283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Eddy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Pengawas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P0201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sym typeface="Symbol" pitchFamily="18" charset="2"/>
                        </a:rPr>
                        <a:t>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Sans Serif" pitchFamily="34" charset="0"/>
                        </a:rPr>
                        <a:t>01002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818283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Eddy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Manajer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P0411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sym typeface="Symbol" pitchFamily="18" charset="2"/>
                        </a:rPr>
                        <a:t>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Sans Serif" pitchFamily="34" charset="0"/>
                        </a:rPr>
                        <a:t>01003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818824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Emmy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Sekretaris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P0411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sym typeface="Symbol" pitchFamily="18" charset="2"/>
                        </a:rPr>
                        <a:t>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Sans Serif" pitchFamily="34" charset="0"/>
                        </a:rPr>
                        <a:t>01003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818824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Emmy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Staf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P0201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sym typeface="Symbol" pitchFamily="18" charset="2"/>
                        </a:rPr>
                        <a:t>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952" name="Group 48"/>
          <p:cNvGraphicFramePr>
            <a:graphicFrameLocks noGrp="1"/>
          </p:cNvGraphicFramePr>
          <p:nvPr>
            <p:ph sz="quarter" idx="2"/>
          </p:nvPr>
        </p:nvGraphicFramePr>
        <p:xfrm>
          <a:off x="2279650" y="1557339"/>
          <a:ext cx="4141788" cy="1981201"/>
        </p:xfrm>
        <a:graphic>
          <a:graphicData uri="http://schemas.openxmlformats.org/drawingml/2006/table">
            <a:tbl>
              <a:tblPr/>
              <a:tblGrid>
                <a:gridCol w="75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NIP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Nama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Alamat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Kelamin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sym typeface="Symbol" pitchFamily="18" charset="2"/>
                        </a:rPr>
                        <a:t>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818283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Eddy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Jl Duren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sym typeface="Symbol" pitchFamily="18" charset="2"/>
                        </a:rPr>
                        <a:t>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818824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Emmy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Jl Pisang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sym typeface="Symbol" pitchFamily="18" charset="2"/>
                        </a:rPr>
                        <a:t>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818835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Doddy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Jl Mangga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sym typeface="Symbol" pitchFamily="18" charset="2"/>
                        </a:rPr>
                        <a:t>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818812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Nani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Jl Nangka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sym typeface="Symbol" pitchFamily="18" charset="2"/>
                        </a:rPr>
                        <a:t>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990" name="Group 86"/>
          <p:cNvGraphicFramePr>
            <a:graphicFrameLocks noGrp="1"/>
          </p:cNvGraphicFramePr>
          <p:nvPr>
            <p:ph sz="quarter" idx="3"/>
          </p:nvPr>
        </p:nvGraphicFramePr>
        <p:xfrm>
          <a:off x="6816726" y="1484313"/>
          <a:ext cx="3311525" cy="2432214"/>
        </p:xfrm>
        <a:graphic>
          <a:graphicData uri="http://schemas.openxmlformats.org/drawingml/2006/table">
            <a:tbl>
              <a:tblPr/>
              <a:tblGrid>
                <a:gridCol w="71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Kode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Proyek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Nama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Lokasi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sym typeface="Symbol" pitchFamily="18" charset="2"/>
                        </a:rPr>
                        <a:t>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P0201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Analisa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Sistem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Cabang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Balikpapan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sym typeface="Symbol" pitchFamily="18" charset="2"/>
                        </a:rPr>
                        <a:t>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P0411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Training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Cabang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Manado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sym typeface="Symbol" pitchFamily="18" charset="2"/>
                        </a:rPr>
                        <a:t>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R0391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Perbaikan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Infrastruktur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Pusat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sym typeface="Symbol" pitchFamily="18" charset="2"/>
                        </a:rPr>
                        <a:t>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R0402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Pengembangan Jaringan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</a:rPr>
                        <a:t>Pusat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sym typeface="Symbol" pitchFamily="18" charset="2"/>
                        </a:rPr>
                        <a:t>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3863976" y="4437064"/>
            <a:ext cx="608013" cy="18002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2133600" y="457200"/>
            <a:ext cx="8001000" cy="762000"/>
          </a:xfrm>
          <a:prstGeom prst="rect">
            <a:avLst/>
          </a:prstGeom>
          <a:solidFill>
            <a:srgbClr val="FFCC99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3600">
                <a:solidFill>
                  <a:schemeClr val="bg1"/>
                </a:solidFill>
              </a:rPr>
              <a:t>Denormalization</a:t>
            </a:r>
            <a:endParaRPr lang="en-GB" altLang="en-US" sz="3600"/>
          </a:p>
        </p:txBody>
      </p:sp>
      <p:sp>
        <p:nvSpPr>
          <p:cNvPr id="42103" name="Line 118"/>
          <p:cNvSpPr>
            <a:spLocks noChangeShapeType="1"/>
          </p:cNvSpPr>
          <p:nvPr/>
        </p:nvSpPr>
        <p:spPr bwMode="auto">
          <a:xfrm>
            <a:off x="4367213" y="3716339"/>
            <a:ext cx="576262" cy="433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104" name="Line 119"/>
          <p:cNvSpPr>
            <a:spLocks noChangeShapeType="1"/>
          </p:cNvSpPr>
          <p:nvPr/>
        </p:nvSpPr>
        <p:spPr bwMode="auto">
          <a:xfrm flipH="1">
            <a:off x="6240463" y="3860801"/>
            <a:ext cx="431800" cy="288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105" name="Text Box 120"/>
          <p:cNvSpPr txBox="1">
            <a:spLocks noChangeArrowheads="1"/>
          </p:cNvSpPr>
          <p:nvPr/>
        </p:nvSpPr>
        <p:spPr bwMode="auto">
          <a:xfrm>
            <a:off x="2165350" y="3760788"/>
            <a:ext cx="149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surrogate key</a:t>
            </a:r>
          </a:p>
        </p:txBody>
      </p:sp>
      <p:sp>
        <p:nvSpPr>
          <p:cNvPr id="42106" name="Line 121"/>
          <p:cNvSpPr>
            <a:spLocks noChangeShapeType="1"/>
          </p:cNvSpPr>
          <p:nvPr/>
        </p:nvSpPr>
        <p:spPr bwMode="auto">
          <a:xfrm>
            <a:off x="3386139" y="4032251"/>
            <a:ext cx="619125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107" name="AutoShape 122"/>
          <p:cNvSpPr>
            <a:spLocks noChangeArrowheads="1"/>
          </p:cNvSpPr>
          <p:nvPr/>
        </p:nvSpPr>
        <p:spPr bwMode="auto">
          <a:xfrm>
            <a:off x="9099551" y="4473575"/>
            <a:ext cx="1077913" cy="719138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2108" name="Line 123"/>
          <p:cNvSpPr>
            <a:spLocks noChangeShapeType="1"/>
          </p:cNvSpPr>
          <p:nvPr/>
        </p:nvSpPr>
        <p:spPr bwMode="auto">
          <a:xfrm flipH="1">
            <a:off x="8415339" y="4767264"/>
            <a:ext cx="555625" cy="98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109" name="Line 124"/>
          <p:cNvSpPr>
            <a:spLocks noChangeShapeType="1"/>
          </p:cNvSpPr>
          <p:nvPr/>
        </p:nvSpPr>
        <p:spPr bwMode="auto">
          <a:xfrm>
            <a:off x="9197976" y="473551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110" name="Line 125"/>
          <p:cNvSpPr>
            <a:spLocks noChangeShapeType="1"/>
          </p:cNvSpPr>
          <p:nvPr/>
        </p:nvSpPr>
        <p:spPr bwMode="auto">
          <a:xfrm>
            <a:off x="9191626" y="4840288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111" name="Line 126"/>
          <p:cNvSpPr>
            <a:spLocks noChangeShapeType="1"/>
          </p:cNvSpPr>
          <p:nvPr/>
        </p:nvSpPr>
        <p:spPr bwMode="auto">
          <a:xfrm>
            <a:off x="9191626" y="495141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112" name="Line 127"/>
          <p:cNvSpPr>
            <a:spLocks noChangeShapeType="1"/>
          </p:cNvSpPr>
          <p:nvPr/>
        </p:nvSpPr>
        <p:spPr bwMode="auto">
          <a:xfrm>
            <a:off x="9191626" y="50466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113" name="Line 128"/>
          <p:cNvSpPr>
            <a:spLocks noChangeShapeType="1"/>
          </p:cNvSpPr>
          <p:nvPr/>
        </p:nvSpPr>
        <p:spPr bwMode="auto">
          <a:xfrm flipH="1">
            <a:off x="9194801" y="4735514"/>
            <a:ext cx="3175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114" name="Line 129"/>
          <p:cNvSpPr>
            <a:spLocks noChangeShapeType="1"/>
          </p:cNvSpPr>
          <p:nvPr/>
        </p:nvSpPr>
        <p:spPr bwMode="auto">
          <a:xfrm>
            <a:off x="9404350" y="4737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115" name="Line 130"/>
          <p:cNvSpPr>
            <a:spLocks noChangeShapeType="1"/>
          </p:cNvSpPr>
          <p:nvPr/>
        </p:nvSpPr>
        <p:spPr bwMode="auto">
          <a:xfrm>
            <a:off x="9931400" y="4730750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2116" name="Line 131"/>
          <p:cNvSpPr>
            <a:spLocks noChangeShapeType="1"/>
          </p:cNvSpPr>
          <p:nvPr/>
        </p:nvSpPr>
        <p:spPr bwMode="auto">
          <a:xfrm>
            <a:off x="9652000" y="4737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Translation</a:t>
            </a:r>
            <a:endParaRPr lang="en-ID"/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3600"/>
              <a:t>Masalah penyeragaman data yang dikumpulkan dari berbagai sumber (sistem aplikasi </a:t>
            </a:r>
            <a:r>
              <a:rPr lang="en-US" altLang="en-US" sz="3600"/>
              <a:t>OLTP</a:t>
            </a:r>
            <a:r>
              <a:rPr lang="en-US" altLang="en-US" sz="3600" smtClean="0"/>
              <a:t>):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Perbedaan </a:t>
            </a:r>
            <a:r>
              <a:rPr lang="en-US" altLang="en-US" sz="2400" smtClean="0">
                <a:solidFill>
                  <a:schemeClr val="folHlink"/>
                </a:solidFill>
              </a:rPr>
              <a:t>terminologi</a:t>
            </a:r>
            <a:r>
              <a:rPr lang="en-US" altLang="en-US" sz="2400" smtClean="0"/>
              <a:t> akibat perbedaan konvensi, struktur/manajemen organisasi, dsb.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Perbedaan </a:t>
            </a:r>
            <a:r>
              <a:rPr lang="en-US" altLang="en-US" sz="2400" smtClean="0">
                <a:solidFill>
                  <a:schemeClr val="folHlink"/>
                </a:solidFill>
              </a:rPr>
              <a:t>kodifikasi nilai data</a:t>
            </a:r>
            <a:r>
              <a:rPr lang="en-US" altLang="en-US" sz="2400" smtClean="0"/>
              <a:t>. Misal: L/P atau P/W untuk jenis kelamin.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Perbedaan </a:t>
            </a:r>
            <a:r>
              <a:rPr lang="en-US" altLang="en-US" sz="2400" smtClean="0">
                <a:solidFill>
                  <a:schemeClr val="folHlink"/>
                </a:solidFill>
              </a:rPr>
              <a:t>periode siklus bisnis</a:t>
            </a:r>
            <a:r>
              <a:rPr lang="en-US" altLang="en-US" sz="2400" smtClean="0"/>
              <a:t>: mingguan, bulanan, kuartalan, dsb.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Translation (2)</a:t>
            </a:r>
            <a:endParaRPr lang="en-ID"/>
          </a:p>
        </p:txBody>
      </p:sp>
      <p:sp>
        <p:nvSpPr>
          <p:cNvPr id="4403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000"/>
              <a:t>Perbedaan nilai default untuk missing values</a:t>
            </a:r>
          </a:p>
          <a:p>
            <a:r>
              <a:rPr lang="en-US" altLang="en-US" sz="3000"/>
              <a:t>Definisi/representasi nilai data yang hanya dimengerti oleh kalangan pemakai sistem aplikasi sumber saja</a:t>
            </a:r>
          </a:p>
          <a:p>
            <a:r>
              <a:rPr lang="en-US" altLang="en-US" sz="3000"/>
              <a:t>Perbedaan format data, misal: jumlah digit atau huruf.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/>
              <a:t>Data Warehouse (GUDANG DATA)</a:t>
            </a:r>
            <a:endParaRPr lang="en-ID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2400"/>
              <a:t>Sistem terstruktur berskala besar untuk meng-analisa data statis yang telah ditransformasikan dari berbagai aplikasi asalnya agar sesuai dengan struktur bisnis, terkumpul dalam waktu yang lama, direpresentasikan dalam terminologi bisnis, dan terangkum untuk memudahkan analisa.</a:t>
            </a:r>
          </a:p>
          <a:p>
            <a:pPr marL="0" indent="0" algn="r" eaLnBrk="1" hangingPunct="1">
              <a:buNone/>
            </a:pPr>
            <a:r>
              <a:rPr lang="en-US" altLang="en-US" sz="2400" i="1">
                <a:effectLst/>
              </a:rPr>
              <a:t>--Vivek Gupta, System Services Corp.</a:t>
            </a:r>
          </a:p>
        </p:txBody>
      </p:sp>
    </p:spTree>
    <p:extLst>
      <p:ext uri="{BB962C8B-B14F-4D97-AF65-F5344CB8AC3E}">
        <p14:creationId xmlns:p14="http://schemas.microsoft.com/office/powerpoint/2010/main" val="29279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Jenis Transformasi</a:t>
            </a:r>
            <a:endParaRPr lang="en-ID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/>
              <a:t>Pengubahan format (tipe data dan panjangnya)</a:t>
            </a:r>
          </a:p>
          <a:p>
            <a:r>
              <a:rPr lang="en-US" altLang="en-US" sz="2800"/>
              <a:t>Translasi (decoding) nilai data</a:t>
            </a:r>
          </a:p>
          <a:p>
            <a:r>
              <a:rPr lang="en-US" altLang="en-US" sz="2800"/>
              <a:t>Konversi character set</a:t>
            </a:r>
          </a:p>
          <a:p>
            <a:r>
              <a:rPr lang="en-US" altLang="en-US" sz="2800"/>
              <a:t>Konversi satuan ukuran</a:t>
            </a:r>
          </a:p>
          <a:p>
            <a:r>
              <a:rPr lang="en-US" altLang="en-US" sz="2800"/>
              <a:t>Konversi format tanggal dan jam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INTEGRASI DAN KONSOLIDASI</a:t>
            </a:r>
            <a:endParaRPr lang="en-ID"/>
          </a:p>
        </p:txBody>
      </p:sp>
      <p:sp>
        <p:nvSpPr>
          <p:cNvPr id="4608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Permasalahan</a:t>
            </a:r>
            <a:r>
              <a:rPr lang="en-US" altLang="en-US" sz="2400" smtClean="0"/>
              <a:t>:</a:t>
            </a:r>
            <a:endParaRPr lang="en-US" altLang="en-US" sz="1400"/>
          </a:p>
          <a:p>
            <a:pPr eaLnBrk="1" hangingPunct="1"/>
            <a:r>
              <a:rPr lang="en-US" altLang="en-US" sz="2400"/>
              <a:t>Skop identitas dari entitas yang terbatas hanya selama satu transaksi, dan</a:t>
            </a:r>
          </a:p>
          <a:p>
            <a:pPr eaLnBrk="1" hangingPunct="1"/>
            <a:r>
              <a:rPr lang="en-US" altLang="en-US" sz="2400"/>
              <a:t>Identifikasi entitas yang sama dalam basis-basis data atau sistem-sistem yang berlainan</a:t>
            </a:r>
          </a:p>
          <a:p>
            <a:pPr lvl="1" eaLnBrk="1" hangingPunct="1"/>
            <a:r>
              <a:rPr lang="en-US" altLang="en-US" sz="2000"/>
              <a:t>Diperlukan </a:t>
            </a:r>
            <a:r>
              <a:rPr lang="en-US" altLang="en-US" sz="2000"/>
              <a:t>kriteria </a:t>
            </a:r>
            <a:r>
              <a:rPr lang="en-US" altLang="en-US" sz="2000" smtClean="0"/>
              <a:t>matching</a:t>
            </a:r>
            <a:endParaRPr lang="en-US" altLang="en-US" sz="1400"/>
          </a:p>
          <a:p>
            <a:pPr eaLnBrk="1" hangingPunct="1"/>
            <a:r>
              <a:rPr lang="en-US" altLang="en-US" sz="2400"/>
              <a:t>Adanya beberapa sumber untuk elemen data yang sama</a:t>
            </a:r>
          </a:p>
          <a:p>
            <a:pPr lvl="1" eaLnBrk="1" hangingPunct="1"/>
            <a:r>
              <a:rPr lang="en-US" altLang="en-US" sz="2000"/>
              <a:t>Diperlukan ranking prioritas sistem-sitem sumber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METODE LOADING DATA</a:t>
            </a:r>
            <a:endParaRPr lang="en-ID"/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en-US" sz="2800"/>
              <a:t>Skala transaksi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GB" altLang="en-US" sz="2400"/>
              <a:t>Misal: Total pembelian oleh konsumen P pada hari H di kios K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GB" altLang="en-US" sz="2400"/>
              <a:t>Disimpan ke dalam DW dengan operasi write</a:t>
            </a:r>
          </a:p>
          <a:p>
            <a:pPr lvl="4" eaLnBrk="1" hangingPunct="1">
              <a:lnSpc>
                <a:spcPct val="90000"/>
              </a:lnSpc>
            </a:pPr>
            <a:endParaRPr lang="en-GB" altLang="en-US" sz="16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en-US" sz="2800"/>
              <a:t>Skala periodik (periodic snapshot)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GB" altLang="en-US" sz="2400"/>
              <a:t>Misal: Saldo bulanan nasabah tabungan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GB" altLang="en-US" sz="2400"/>
              <a:t>Disimpan ke dalam DW dengan memeriksa batas waktu periode data, operasi penjumlahan, dan operasi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METODE LOADING DATA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en-US" sz="3200"/>
              <a:t>Skala kumulatif (accumulating snapshot)</a:t>
            </a:r>
          </a:p>
          <a:p>
            <a:pPr lvl="1" eaLnBrk="1" hangingPunct="1">
              <a:buFontTx/>
              <a:buChar char="•"/>
            </a:pPr>
            <a:r>
              <a:rPr lang="en-GB" altLang="en-US" sz="2800"/>
              <a:t>Misal: Total biaya pengobatan pasien rawat jalan (periode tidak tetap/pasti)</a:t>
            </a:r>
          </a:p>
          <a:p>
            <a:pPr lvl="1" eaLnBrk="1" hangingPunct="1">
              <a:buFontTx/>
              <a:buChar char="•"/>
            </a:pPr>
            <a:r>
              <a:rPr lang="en-GB" altLang="en-US" sz="2800"/>
              <a:t>Disimpan ke dalam DW dengan operasi penjumlahan dan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CATATAN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smtClean="0"/>
              <a:t>Bahan kuliah ini dikembangkan oleh Dr. Achmad Solichin, S.Kom., M.T.I. (</a:t>
            </a:r>
            <a:r>
              <a:rPr lang="en-ID" sz="2400" smtClean="0">
                <a:hlinkClick r:id="rId2"/>
              </a:rPr>
              <a:t>achmad.solichin@budiluhur.ac.id</a:t>
            </a:r>
            <a:r>
              <a:rPr lang="en-ID" sz="2400" smtClean="0"/>
              <a:t>) berdasarkan slide kuliah yang disusun oleh Tim Dosen Pascasarjana Universitas Budi Luhur.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3606848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TERIMA KASIH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00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Transactional (vs Informational) Data</a:t>
            </a:r>
            <a:endParaRPr lang="en-ID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13795" y="2096064"/>
            <a:ext cx="10353762" cy="44292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/>
              <a:t>Data proses-bisnis harian (order, inventory, payroll</a:t>
            </a:r>
            <a:r>
              <a:rPr lang="en-US" altLang="en-US" sz="2800"/>
              <a:t>, </a:t>
            </a:r>
            <a:r>
              <a:rPr lang="en-US" altLang="en-US" sz="2800" smtClean="0"/>
              <a:t>account, dll) </a:t>
            </a:r>
            <a:r>
              <a:rPr lang="en-US" altLang="en-US" sz="2800"/>
              <a:t>dari aplikasi </a:t>
            </a:r>
            <a:r>
              <a:rPr lang="en-US" altLang="en-US" sz="2800" b="1"/>
              <a:t>OLTP: OnLine </a:t>
            </a:r>
            <a:r>
              <a:rPr lang="en-US" altLang="en-US" sz="2800" b="1"/>
              <a:t>Transaction </a:t>
            </a:r>
            <a:r>
              <a:rPr lang="en-US" altLang="en-US" sz="2800" b="1" smtClean="0"/>
              <a:t>Processing</a:t>
            </a:r>
            <a:endParaRPr lang="en-US" altLang="en-US" sz="2800" b="1"/>
          </a:p>
          <a:p>
            <a:pPr eaLnBrk="1" hangingPunct="1"/>
            <a:r>
              <a:rPr lang="en-US" altLang="en-US" sz="2800"/>
              <a:t>Karakteristik:</a:t>
            </a:r>
          </a:p>
          <a:p>
            <a:pPr lvl="1" eaLnBrk="1" hangingPunct="1"/>
            <a:r>
              <a:rPr lang="en-US" altLang="en-US" sz="2400"/>
              <a:t>Sebagian besar operasi adalah update - berupa transaksi per satuan data (record)</a:t>
            </a:r>
          </a:p>
          <a:p>
            <a:pPr lvl="1" eaLnBrk="1" hangingPunct="1"/>
            <a:r>
              <a:rPr lang="en-US" altLang="en-US" sz="2400"/>
              <a:t>Bersifat rekaman sesaat (snapshot)</a:t>
            </a:r>
          </a:p>
          <a:p>
            <a:pPr lvl="1" eaLnBrk="1" hangingPunct="1"/>
            <a:r>
              <a:rPr lang="en-US" altLang="en-US" sz="2400"/>
              <a:t>Orientasi ke aplikasi</a:t>
            </a:r>
          </a:p>
          <a:p>
            <a:pPr lvl="1" eaLnBrk="1" hangingPunct="1"/>
            <a:r>
              <a:rPr lang="en-US" altLang="en-US" sz="2400"/>
              <a:t>Hanya data rinci (transaction level)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Informational (vs Transactional) Data</a:t>
            </a:r>
            <a:endParaRPr lang="en-ID"/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913795" y="2096064"/>
            <a:ext cx="10353762" cy="421325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Data tentang bisnis - data untuk perencanaan dan analisa (aplikasi </a:t>
            </a:r>
            <a:r>
              <a:rPr lang="en-US" altLang="en-US" sz="2800" b="1"/>
              <a:t>OLAP: OnLine Analysis Processing</a:t>
            </a:r>
            <a:r>
              <a:rPr lang="en-US" altLang="en-US" sz="28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Karakteristik: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Sebagian besar operasi adalah simpan dan baca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Query relatif panjang dan kompleks, melibatkan banyak satuan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Bersifat historis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Berorientasi topik bisnis (subject oriented)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Juga berisi rangkuman/gabungan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Mencakup sumber data lain yang berhubungan dengan manajemen dan perencanaan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5800" y="2204864"/>
            <a:ext cx="30251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600" smtClean="0">
                <a:solidFill>
                  <a:schemeClr val="bg2">
                    <a:lumMod val="50000"/>
                  </a:schemeClr>
                </a:solidFill>
              </a:rPr>
              <a:t>VS</a:t>
            </a:r>
            <a:endParaRPr lang="en-ID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Transactional </a:t>
            </a:r>
            <a:r>
              <a:rPr lang="en-US" altLang="en-US"/>
              <a:t>vs </a:t>
            </a:r>
            <a:r>
              <a:rPr lang="en-US" altLang="en-US" smtClean="0"/>
              <a:t>Informational</a:t>
            </a:r>
            <a:endParaRPr lang="en-ID"/>
          </a:p>
        </p:txBody>
      </p:sp>
      <p:sp>
        <p:nvSpPr>
          <p:cNvPr id="9222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913794" y="2088319"/>
            <a:ext cx="5479931" cy="370288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u="sng"/>
              <a:t>Transaksional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Untuk otomasi proses bisnis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Sasaran: efisiensi 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Menentukan proses bisnis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Digerakkan oleh event transaksi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Optimasi proses transaksi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23992" y="2088319"/>
            <a:ext cx="5616623" cy="37028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en-US" sz="2400" b="1" u="sng"/>
              <a:t>Informasional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Mendukung pengambilan keputusan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Sasaran: keefektifan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Disesuaikan dengan situasi bisnis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Mengantisipasi event transaksi</a:t>
            </a:r>
          </a:p>
          <a:p>
            <a:pPr>
              <a:buClr>
                <a:srgbClr val="990000"/>
              </a:buClr>
            </a:pPr>
            <a:r>
              <a:rPr lang="en-US" altLang="en-US" sz="2400"/>
              <a:t>Optimasi query (pengambilan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Karakteristik Data warehouse</a:t>
            </a:r>
            <a:endParaRPr lang="en-ID"/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913795" y="2096064"/>
            <a:ext cx="10353762" cy="399723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smtClean="0"/>
              <a:t>Menyeluruh </a:t>
            </a:r>
            <a:r>
              <a:rPr lang="en-US" altLang="en-US" sz="2800"/>
              <a:t>dan terangkum (</a:t>
            </a:r>
            <a:r>
              <a:rPr lang="en-US" altLang="en-US" sz="2800" i="1">
                <a:solidFill>
                  <a:srgbClr val="FFFF00"/>
                </a:solidFill>
              </a:rPr>
              <a:t>integrated</a:t>
            </a:r>
            <a:r>
              <a:rPr lang="en-US" altLang="en-US" sz="2800"/>
              <a:t>)</a:t>
            </a:r>
          </a:p>
          <a:p>
            <a:pPr eaLnBrk="1" hangingPunct="1"/>
            <a:r>
              <a:rPr lang="en-US" altLang="en-US" sz="2800"/>
              <a:t>Historis (</a:t>
            </a:r>
            <a:r>
              <a:rPr lang="en-US" altLang="en-US" sz="2800" i="1">
                <a:solidFill>
                  <a:srgbClr val="FFFF00"/>
                </a:solidFill>
              </a:rPr>
              <a:t>time varying</a:t>
            </a:r>
            <a:r>
              <a:rPr lang="en-US" altLang="en-US" sz="2800"/>
              <a:t>)</a:t>
            </a:r>
          </a:p>
          <a:p>
            <a:pPr eaLnBrk="1" hangingPunct="1"/>
            <a:r>
              <a:rPr lang="en-US" altLang="en-US" sz="2800"/>
              <a:t>Statis (</a:t>
            </a:r>
            <a:r>
              <a:rPr lang="en-US" altLang="en-US" sz="2800" i="1">
                <a:solidFill>
                  <a:srgbClr val="FFFF00"/>
                </a:solidFill>
              </a:rPr>
              <a:t>non-volatile</a:t>
            </a:r>
            <a:r>
              <a:rPr lang="en-US" altLang="en-US" sz="2800"/>
              <a:t>)</a:t>
            </a:r>
          </a:p>
          <a:p>
            <a:pPr eaLnBrk="1" hangingPunct="1"/>
            <a:r>
              <a:rPr lang="en-US" altLang="en-US" sz="2800"/>
              <a:t>Terorganisasi menurut topik analisa (</a:t>
            </a:r>
            <a:r>
              <a:rPr lang="en-US" altLang="en-US" sz="2800" i="1">
                <a:solidFill>
                  <a:srgbClr val="FFFF00"/>
                </a:solidFill>
              </a:rPr>
              <a:t>subject oriented</a:t>
            </a:r>
            <a:r>
              <a:rPr lang="en-US" altLang="en-US" sz="2800"/>
              <a:t>)</a:t>
            </a:r>
          </a:p>
          <a:p>
            <a:pPr eaLnBrk="1" hangingPunct="1"/>
            <a:r>
              <a:rPr lang="en-US" altLang="en-US" sz="2800"/>
              <a:t>Ditujukan untuk pemakai bisnis sebagai pendukung pengambilan keputusan.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Karakteristik Data warehouse</a:t>
            </a:r>
            <a:endParaRPr lang="en-ID"/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913795" y="2096064"/>
            <a:ext cx="10353762" cy="4429280"/>
          </a:xfrm>
        </p:spPr>
        <p:txBody>
          <a:bodyPr>
            <a:normAutofit/>
          </a:bodyPr>
          <a:lstStyle/>
          <a:p>
            <a:r>
              <a:rPr lang="en-US" altLang="en-US" sz="3200"/>
              <a:t>Update secara </a:t>
            </a:r>
            <a:r>
              <a:rPr lang="en-US" altLang="en-US" sz="3200" i="1">
                <a:solidFill>
                  <a:srgbClr val="FFFF00"/>
                </a:solidFill>
              </a:rPr>
              <a:t>append only</a:t>
            </a:r>
          </a:p>
          <a:p>
            <a:r>
              <a:rPr lang="en-US" altLang="en-US" sz="3200">
                <a:solidFill>
                  <a:srgbClr val="FFFF00"/>
                </a:solidFill>
              </a:rPr>
              <a:t>Volume</a:t>
            </a:r>
            <a:r>
              <a:rPr lang="en-US" altLang="en-US" sz="3200"/>
              <a:t> data </a:t>
            </a:r>
            <a:r>
              <a:rPr lang="en-US" altLang="en-US" sz="3200">
                <a:solidFill>
                  <a:srgbClr val="FFFF00"/>
                </a:solidFill>
              </a:rPr>
              <a:t>amat besar</a:t>
            </a:r>
            <a:r>
              <a:rPr lang="en-US" altLang="en-US" sz="3200"/>
              <a:t> (terakumulasi)</a:t>
            </a:r>
          </a:p>
          <a:p>
            <a:r>
              <a:rPr lang="en-US" altLang="en-US" sz="3200"/>
              <a:t>Periode </a:t>
            </a:r>
            <a:r>
              <a:rPr lang="en-US" altLang="en-US" sz="3200">
                <a:solidFill>
                  <a:srgbClr val="FFFF00"/>
                </a:solidFill>
              </a:rPr>
              <a:t>update</a:t>
            </a:r>
            <a:r>
              <a:rPr lang="en-US" altLang="en-US" sz="3200"/>
              <a:t> yang </a:t>
            </a:r>
            <a:r>
              <a:rPr lang="en-US" altLang="en-US" sz="3200">
                <a:solidFill>
                  <a:srgbClr val="FFFF00"/>
                </a:solidFill>
              </a:rPr>
              <a:t>terjadwal</a:t>
            </a:r>
            <a:r>
              <a:rPr lang="en-US" altLang="en-US" sz="3200"/>
              <a:t> sesuai dengan siklus bisnis</a:t>
            </a:r>
          </a:p>
          <a:p>
            <a:r>
              <a:rPr lang="en-US" altLang="en-US" sz="3200"/>
              <a:t>Harus dipisahkan dari data operasional:</a:t>
            </a:r>
          </a:p>
          <a:p>
            <a:pPr lvl="1"/>
            <a:r>
              <a:rPr lang="en-US" altLang="en-US" sz="2000"/>
              <a:t>Alasan </a:t>
            </a:r>
            <a:r>
              <a:rPr lang="en-US" altLang="en-US" sz="2000" b="1"/>
              <a:t>skema</a:t>
            </a:r>
            <a:r>
              <a:rPr lang="en-US" altLang="en-US" sz="2000"/>
              <a:t>: </a:t>
            </a:r>
            <a:r>
              <a:rPr lang="en-US" altLang="en-US" sz="2000">
                <a:solidFill>
                  <a:schemeClr val="folHlink"/>
                </a:solidFill>
              </a:rPr>
              <a:t>Struktur</a:t>
            </a:r>
            <a:r>
              <a:rPr lang="en-US" altLang="en-US" sz="2000"/>
              <a:t> dan </a:t>
            </a:r>
            <a:r>
              <a:rPr lang="en-US" altLang="en-US" sz="2000">
                <a:solidFill>
                  <a:schemeClr val="folHlink"/>
                </a:solidFill>
              </a:rPr>
              <a:t>definisi</a:t>
            </a:r>
            <a:r>
              <a:rPr lang="en-US" altLang="en-US" sz="2000"/>
              <a:t> data berbeda dengan OLTP.</a:t>
            </a:r>
          </a:p>
          <a:p>
            <a:pPr lvl="1"/>
            <a:r>
              <a:rPr lang="en-US" altLang="en-US" sz="2000"/>
              <a:t>Alasan </a:t>
            </a:r>
            <a:r>
              <a:rPr lang="en-US" altLang="en-US" sz="2000" b="1"/>
              <a:t>kinerja</a:t>
            </a:r>
            <a:r>
              <a:rPr lang="en-US" altLang="en-US" sz="2000"/>
              <a:t>: </a:t>
            </a:r>
            <a:r>
              <a:rPr lang="en-US" altLang="en-US" sz="2000">
                <a:solidFill>
                  <a:schemeClr val="folHlink"/>
                </a:solidFill>
              </a:rPr>
              <a:t>Pemrosesan query</a:t>
            </a:r>
            <a:r>
              <a:rPr lang="en-US" altLang="en-US" sz="2000"/>
              <a:t> OLAP yang intensif dapat membebani OLTP.</a:t>
            </a:r>
          </a:p>
        </p:txBody>
      </p:sp>
    </p:spTree>
    <p:extLst>
      <p:ext uri="{BB962C8B-B14F-4D97-AF65-F5344CB8AC3E}">
        <p14:creationId xmlns:p14="http://schemas.microsoft.com/office/powerpoint/2010/main" val="38242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3968</TotalTime>
  <Words>1951</Words>
  <Application>Microsoft Office PowerPoint</Application>
  <PresentationFormat>Widescreen</PresentationFormat>
  <Paragraphs>494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Arial Narrow</vt:lpstr>
      <vt:lpstr>Bahnschrift Condensed</vt:lpstr>
      <vt:lpstr>Bookman Old Style</vt:lpstr>
      <vt:lpstr>Comic Sans MS</vt:lpstr>
      <vt:lpstr>Microsoft Sans Serif</vt:lpstr>
      <vt:lpstr>Rockwell</vt:lpstr>
      <vt:lpstr>Symbol</vt:lpstr>
      <vt:lpstr>Times New Roman</vt:lpstr>
      <vt:lpstr>Wingdings</vt:lpstr>
      <vt:lpstr>Damask</vt:lpstr>
      <vt:lpstr>Clip</vt:lpstr>
      <vt:lpstr>Data warehouse</vt:lpstr>
      <vt:lpstr>Data Warehouse (GUDANG DATA)</vt:lpstr>
      <vt:lpstr>Data Warehouse (GUDANG DATA)</vt:lpstr>
      <vt:lpstr>Data Warehouse (GUDANG DATA)</vt:lpstr>
      <vt:lpstr>Transactional (vs Informational) Data</vt:lpstr>
      <vt:lpstr>Informational (vs Transactional) Data</vt:lpstr>
      <vt:lpstr>Transactional vs Informational</vt:lpstr>
      <vt:lpstr>Karakteristik Data warehouse</vt:lpstr>
      <vt:lpstr>Karakteristik Data warehouse</vt:lpstr>
      <vt:lpstr>DW dan BUSINESS INTELLIGENCE</vt:lpstr>
      <vt:lpstr>BUSINESS INTELLIGENCE (BI)</vt:lpstr>
      <vt:lpstr>Arsitektur Data warehouse</vt:lpstr>
      <vt:lpstr>VIRTUAL DW</vt:lpstr>
      <vt:lpstr>VIRTUAL DW: KEUNTUNGAN DAN KELEMAHAN</vt:lpstr>
      <vt:lpstr>CENTRALIZED DW</vt:lpstr>
      <vt:lpstr>CENTRALIZE DW: KEUNTUNGAN DAN KELEMAHAN</vt:lpstr>
      <vt:lpstr>FEDERATED DW</vt:lpstr>
      <vt:lpstr>FEDERATED DW: KEUNTUNGAN DAN KELEMAHAN</vt:lpstr>
      <vt:lpstr>CENTRALIZED VS FEDERATED</vt:lpstr>
      <vt:lpstr>KINERJA DW: DATA LOADING</vt:lpstr>
      <vt:lpstr>KINERJA DW: QUERY PROCESSING</vt:lpstr>
      <vt:lpstr>KAPASITAS PENYIMPANAN DW</vt:lpstr>
      <vt:lpstr>PROSES DW</vt:lpstr>
      <vt:lpstr>Extraction, Transformation, Loading (ETL)</vt:lpstr>
      <vt:lpstr>PERMASALAHAN ETL</vt:lpstr>
      <vt:lpstr>DATA EXTRACTION</vt:lpstr>
      <vt:lpstr>Data Extraction Methods</vt:lpstr>
      <vt:lpstr>Data Extraction Methods</vt:lpstr>
      <vt:lpstr>Non-Static Data Extraction</vt:lpstr>
      <vt:lpstr>Batch Data Extraction</vt:lpstr>
      <vt:lpstr>Real-Time Data Extraction</vt:lpstr>
      <vt:lpstr>Extraction Methods Trade-off</vt:lpstr>
      <vt:lpstr>Batch Extraction Schedule</vt:lpstr>
      <vt:lpstr>Data Staging: Transformation</vt:lpstr>
      <vt:lpstr>Data Cleansing</vt:lpstr>
      <vt:lpstr>Transformation Types</vt:lpstr>
      <vt:lpstr>PowerPoint Presentation</vt:lpstr>
      <vt:lpstr>Data Translation</vt:lpstr>
      <vt:lpstr>Data Translation (2)</vt:lpstr>
      <vt:lpstr>Jenis Transformasi</vt:lpstr>
      <vt:lpstr>INTEGRASI DAN KONSOLIDASI</vt:lpstr>
      <vt:lpstr>METODE LOADING DATA</vt:lpstr>
      <vt:lpstr>METODE LOADING DATA</vt:lpstr>
      <vt:lpstr>CATATAN</vt:lpstr>
      <vt:lpstr>TERIMA KASIH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subject>Data Management - Module 9</dc:subject>
  <dc:creator>Budi Yuwono</dc:creator>
  <cp:lastModifiedBy>AS</cp:lastModifiedBy>
  <cp:revision>232</cp:revision>
  <dcterms:created xsi:type="dcterms:W3CDTF">1998-04-01T21:22:30Z</dcterms:created>
  <dcterms:modified xsi:type="dcterms:W3CDTF">2020-12-17T16:19:58Z</dcterms:modified>
</cp:coreProperties>
</file>