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1"/>
  </p:sldMasterIdLst>
  <p:notesMasterIdLst>
    <p:notesMasterId r:id="rId33"/>
  </p:notesMasterIdLst>
  <p:sldIdLst>
    <p:sldId id="351" r:id="rId2"/>
    <p:sldId id="352" r:id="rId3"/>
    <p:sldId id="353" r:id="rId4"/>
    <p:sldId id="319" r:id="rId5"/>
    <p:sldId id="354" r:id="rId6"/>
    <p:sldId id="355" r:id="rId7"/>
    <p:sldId id="356" r:id="rId8"/>
    <p:sldId id="357" r:id="rId9"/>
    <p:sldId id="349" r:id="rId10"/>
    <p:sldId id="358" r:id="rId11"/>
    <p:sldId id="359" r:id="rId12"/>
    <p:sldId id="360" r:id="rId13"/>
    <p:sldId id="35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33" r:id="rId27"/>
    <p:sldId id="373" r:id="rId28"/>
    <p:sldId id="334" r:id="rId29"/>
    <p:sldId id="374" r:id="rId30"/>
    <p:sldId id="376" r:id="rId31"/>
    <p:sldId id="375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40" autoAdjust="0"/>
  </p:normalViewPr>
  <p:slideViewPr>
    <p:cSldViewPr>
      <p:cViewPr varScale="1">
        <p:scale>
          <a:sx n="61" d="100"/>
          <a:sy n="61" d="100"/>
        </p:scale>
        <p:origin x="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84F83D-68E2-407D-B429-34B0AEB4B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17133B-E50B-49FC-95B1-EB6A0D995A5B}" type="slidenum">
              <a:rPr lang="en-GB" altLang="en-US" sz="1200">
                <a:latin typeface="Times New Roman" panose="02020603050405020304" pitchFamily="18" charset="0"/>
              </a:rPr>
              <a:pPr/>
              <a:t>4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514350"/>
            <a:ext cx="4584700" cy="25796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343025" y="3265488"/>
            <a:ext cx="7375525" cy="309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4B31C5-34E9-44FB-873E-F83A61BB7C36}" type="slidenum">
              <a:rPr lang="id-ID" altLang="en-US"/>
              <a:pPr/>
              <a:t>9</a:t>
            </a:fld>
            <a:endParaRPr lang="id-ID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77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813C9-DC42-4961-8BF7-02751A631E8C}" type="slidenum">
              <a:rPr lang="id-ID" altLang="en-US"/>
              <a:pPr/>
              <a:t>13</a:t>
            </a:fld>
            <a:endParaRPr lang="id-ID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3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56E1C-60C4-43C5-A18D-503CE166FEF9}" type="slidenum">
              <a:rPr lang="en-GB" altLang="en-US" sz="1200">
                <a:latin typeface="Times New Roman" panose="02020603050405020304" pitchFamily="18" charset="0"/>
              </a:rPr>
              <a:pPr/>
              <a:t>26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514350"/>
            <a:ext cx="4584700" cy="25796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343025" y="3265488"/>
            <a:ext cx="7375525" cy="309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6800" rIns="93600" bIns="46800"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cs typeface="DejaVu Sans" panose="020B0603030804020204" pitchFamily="34" charset="0"/>
              </a:rPr>
              <a:t>Ke bawah drill-down, ke atas roll-up</a:t>
            </a: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5700713" y="6529388"/>
            <a:ext cx="43608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6800" rIns="936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30E4BCC-4F2F-4E42-909E-9D8498B8BAE3}" type="slidenum">
              <a:rPr lang="en-GB" altLang="en-US" sz="12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rPr>
              <a:pPr algn="r"/>
              <a:t>26</a:t>
            </a:fld>
            <a:endParaRPr lang="en-GB" altLang="en-US" sz="1200">
              <a:solidFill>
                <a:srgbClr val="000066"/>
              </a:solidFill>
              <a:latin typeface="Times New Roman" panose="02020603050405020304" pitchFamily="18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56E1C-60C4-43C5-A18D-503CE166FEF9}" type="slidenum">
              <a:rPr lang="en-GB" altLang="en-US" sz="1200">
                <a:latin typeface="Times New Roman" panose="02020603050405020304" pitchFamily="18" charset="0"/>
              </a:rPr>
              <a:pPr/>
              <a:t>27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514350"/>
            <a:ext cx="4584700" cy="25796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343025" y="3265488"/>
            <a:ext cx="7375525" cy="309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6800" rIns="93600" bIns="46800"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cs typeface="DejaVu Sans" panose="020B0603030804020204" pitchFamily="34" charset="0"/>
              </a:rPr>
              <a:t>Ke bawah drill-down, ke atas roll-up</a:t>
            </a: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5700713" y="6529388"/>
            <a:ext cx="43608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6800" rIns="936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30E4BCC-4F2F-4E42-909E-9D8498B8BAE3}" type="slidenum">
              <a:rPr lang="en-GB" altLang="en-US" sz="12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rPr>
              <a:pPr algn="r"/>
              <a:t>27</a:t>
            </a:fld>
            <a:endParaRPr lang="en-GB" altLang="en-US" sz="1200">
              <a:solidFill>
                <a:srgbClr val="000066"/>
              </a:solidFill>
              <a:latin typeface="Times New Roman" panose="02020603050405020304" pitchFamily="18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2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3DAB4-37BB-42FD-9FCD-AC44E37695B3}" type="slidenum">
              <a:rPr lang="en-GB" altLang="en-US" sz="1200">
                <a:latin typeface="Times New Roman" panose="02020603050405020304" pitchFamily="18" charset="0"/>
              </a:rPr>
              <a:pPr/>
              <a:t>28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514350"/>
            <a:ext cx="4584700" cy="25796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343025" y="3265488"/>
            <a:ext cx="7375525" cy="309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3DAB4-37BB-42FD-9FCD-AC44E37695B3}" type="slidenum">
              <a:rPr lang="en-GB" altLang="en-US" sz="1200">
                <a:latin typeface="Times New Roman" panose="02020603050405020304" pitchFamily="18" charset="0"/>
              </a:rPr>
              <a:pPr/>
              <a:t>29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514350"/>
            <a:ext cx="4584700" cy="25796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343025" y="3265488"/>
            <a:ext cx="7375525" cy="309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598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B94E4-7B69-4414-BC83-F6BDE7925559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6AB14-ADA7-4EED-BA8A-4C7A9EE1C3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03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600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2507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64227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5290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7942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19258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4E13F-C79D-4E86-B7E1-64A86300F3B5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110EF-EBD7-473B-905F-D3AAAFEFB5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87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3114-1D59-4F04-BD15-29B848E99EFF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98C-B236-4973-BDA0-C0C9959D2B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6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9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0EFDB-BFAF-4E06-A2FA-B5ABE52C5E51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D8FE1-FF5F-4EDA-A35F-4A0F040DE6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5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7DC20-6A65-433C-ADE0-28292DD22F6C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9848D-6807-4330-B932-7B3A6200FDF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4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E48A70-FA69-42B8-985C-374879DC081F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61124-EE1F-4606-98CC-F994DF4D7E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4AC40-E5C7-4133-824D-3375893CD822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81BF0-0BAE-4C6A-AFBE-55EA6D62DF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3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79631-8CE3-4772-A1CF-FA0A94A84260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10C20-879A-4070-A576-ECD3618737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7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E1F80D-BE19-4BDE-B82D-78D4EB54B0B3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798F2-32C7-43D6-BC63-8234A35482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38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3C836-4D22-4C50-A10F-771AD8DAE87B}" type="datetimeFigureOut">
              <a:rPr lang="en-US" smtClean="0"/>
              <a:pPr>
                <a:defRPr/>
              </a:pPr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75BD0-B3F4-4748-A465-299D576310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9" name="Arc 12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 sz="2400"/>
            </a:p>
          </p:txBody>
        </p:sp>
      </p:grpSp>
    </p:spTree>
    <p:extLst>
      <p:ext uri="{BB962C8B-B14F-4D97-AF65-F5344CB8AC3E}">
        <p14:creationId xmlns:p14="http://schemas.microsoft.com/office/powerpoint/2010/main" val="161720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tar-snowflake-data-warehous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5480" y="1772816"/>
            <a:ext cx="9721079" cy="215969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7200" b="1" smtClean="0"/>
              <a:t>Data </a:t>
            </a:r>
            <a:r>
              <a:rPr lang="en-GB" sz="7200" b="1" smtClean="0"/>
              <a:t>warehouse SCHEMA</a:t>
            </a:r>
            <a:endParaRPr lang="en-GB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3433" y="3933826"/>
            <a:ext cx="10153126" cy="2066925"/>
          </a:xfrm>
        </p:spPr>
        <p:txBody>
          <a:bodyPr vert="horz" wrap="square" lIns="92075" tIns="46038" rIns="92075" bIns="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1" smtClean="0"/>
              <a:t>Magister </a:t>
            </a:r>
            <a:r>
              <a:rPr lang="en-US" altLang="en-US" sz="2800" b="1"/>
              <a:t>Ilmu </a:t>
            </a:r>
            <a:r>
              <a:rPr lang="en-US" altLang="en-US" sz="2800" b="1" smtClean="0"/>
              <a:t>Komputer &amp; Magister Manajemen</a:t>
            </a:r>
          </a:p>
          <a:p>
            <a:pPr eaLnBrk="1" hangingPunct="1"/>
            <a:r>
              <a:rPr lang="en-US" altLang="en-US" sz="2800" b="1" smtClean="0"/>
              <a:t>Universitas </a:t>
            </a:r>
            <a:r>
              <a:rPr lang="en-US" altLang="en-US" sz="2800" b="1"/>
              <a:t>Budi Luhur</a:t>
            </a:r>
            <a:endParaRPr lang="en-US" altLang="en-US" sz="3600" b="1" i="1"/>
          </a:p>
        </p:txBody>
      </p:sp>
      <p:sp>
        <p:nvSpPr>
          <p:cNvPr id="5" name="Flowchart: Terminator 4"/>
          <p:cNvSpPr/>
          <p:nvPr/>
        </p:nvSpPr>
        <p:spPr>
          <a:xfrm>
            <a:off x="407368" y="404664"/>
            <a:ext cx="2897204" cy="100811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Kuliah Manajemen Data / Manajemen Database</a:t>
            </a:r>
            <a:endParaRPr lang="en-ID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14" descr="http://www.liputan1.com/wp-content/uploads/2016/02/Universitas-BudiLuh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24" y="5593041"/>
            <a:ext cx="1401525" cy="8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099" y="5597866"/>
            <a:ext cx="677161" cy="8850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67044" y="647110"/>
            <a:ext cx="731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/>
              <a:t>Dr. Achmad Solichin | Universitas Budi Luhur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20848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effectLst/>
              </a:rPr>
              <a:t>Characteristics of Star Schema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72816"/>
            <a:ext cx="10353762" cy="4429280"/>
          </a:xfrm>
        </p:spPr>
        <p:txBody>
          <a:bodyPr>
            <a:noAutofit/>
          </a:bodyPr>
          <a:lstStyle/>
          <a:p>
            <a:r>
              <a:rPr lang="en-GB" sz="2200">
                <a:effectLst/>
              </a:rPr>
              <a:t>Every dimension in a star schema is represented with the only one-dimension table.</a:t>
            </a:r>
          </a:p>
          <a:p>
            <a:r>
              <a:rPr lang="en-GB" sz="2200">
                <a:effectLst/>
              </a:rPr>
              <a:t>The dimension table should contain the set of attributes.</a:t>
            </a:r>
          </a:p>
          <a:p>
            <a:r>
              <a:rPr lang="en-GB" sz="2200">
                <a:effectLst/>
              </a:rPr>
              <a:t>The dimension table is joined to the fact table using a foreign key</a:t>
            </a:r>
          </a:p>
          <a:p>
            <a:r>
              <a:rPr lang="en-GB" sz="2200">
                <a:effectLst/>
              </a:rPr>
              <a:t>The dimension table are not joined to each other</a:t>
            </a:r>
          </a:p>
          <a:p>
            <a:r>
              <a:rPr lang="en-GB" sz="2200">
                <a:effectLst/>
              </a:rPr>
              <a:t>Fact table would contain key and measure</a:t>
            </a:r>
          </a:p>
          <a:p>
            <a:r>
              <a:rPr lang="en-GB" sz="2200">
                <a:effectLst/>
              </a:rPr>
              <a:t>The Star schema is easy to understand and provides optimal disk usage.</a:t>
            </a:r>
          </a:p>
          <a:p>
            <a:r>
              <a:rPr lang="en-GB" sz="2200">
                <a:effectLst/>
              </a:rPr>
              <a:t>The dimension tables are not normalized</a:t>
            </a:r>
            <a:r>
              <a:rPr lang="en-GB" sz="2200">
                <a:effectLst/>
              </a:rPr>
              <a:t>. </a:t>
            </a:r>
            <a:endParaRPr lang="en-GB" sz="2200" smtClean="0">
              <a:effectLst/>
            </a:endParaRPr>
          </a:p>
          <a:p>
            <a:r>
              <a:rPr lang="en-GB" sz="2200" smtClean="0">
                <a:effectLst/>
              </a:rPr>
              <a:t>The </a:t>
            </a:r>
            <a:r>
              <a:rPr lang="en-GB" sz="2200">
                <a:effectLst/>
              </a:rPr>
              <a:t>schema is widely supported by </a:t>
            </a:r>
            <a:r>
              <a:rPr lang="en-GB" sz="2200">
                <a:effectLst/>
              </a:rPr>
              <a:t>BI </a:t>
            </a:r>
            <a:r>
              <a:rPr lang="en-GB" sz="2200" smtClean="0">
                <a:effectLst/>
              </a:rPr>
              <a:t>Tools</a:t>
            </a:r>
            <a:endParaRPr lang="en-GB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64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SNOWFLAKE SCHEMA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/>
              <a:t>Snowflake </a:t>
            </a:r>
            <a:r>
              <a:rPr lang="en-GB" sz="2400" b="1"/>
              <a:t>Schema</a:t>
            </a:r>
            <a:r>
              <a:rPr lang="en-GB" sz="2400"/>
              <a:t> in data warehouse is a logical arrangement of tables in a multidimensional database such that the ER diagram resembles a snowflake shape</a:t>
            </a:r>
            <a:r>
              <a:rPr lang="en-GB" sz="2400"/>
              <a:t>. </a:t>
            </a:r>
            <a:endParaRPr lang="en-GB" sz="2400" smtClean="0"/>
          </a:p>
          <a:p>
            <a:r>
              <a:rPr lang="en-GB" sz="2400" smtClean="0"/>
              <a:t>A </a:t>
            </a:r>
            <a:r>
              <a:rPr lang="en-GB" sz="2400"/>
              <a:t>Snowflake Schema is an extension of a Star Schema, and it adds additional dimensions. The dimension tables are normalized which splits data into additional tables.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302649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SNOWFLAKE SCHEMA: EXAMPLE 1</a:t>
            </a:r>
            <a:endParaRPr lang="en-ID"/>
          </a:p>
        </p:txBody>
      </p:sp>
      <p:pic>
        <p:nvPicPr>
          <p:cNvPr id="2050" name="Picture 2" descr="Example of Snowflake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77" y="1935921"/>
            <a:ext cx="9647796" cy="44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3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SNOWFLAKE SCHEMA: </a:t>
            </a:r>
            <a:r>
              <a:rPr lang="en-ID"/>
              <a:t>EXAMPLE </a:t>
            </a:r>
            <a:r>
              <a:rPr lang="en-ID" smtClean="0"/>
              <a:t>2</a:t>
            </a:r>
            <a:endParaRPr lang="en-ID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0" y="1844824"/>
            <a:ext cx="6948810" cy="47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643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effectLst/>
              </a:rPr>
              <a:t>Characteristics </a:t>
            </a:r>
            <a:r>
              <a:rPr lang="en-ID">
                <a:effectLst/>
              </a:rPr>
              <a:t>of </a:t>
            </a:r>
            <a:r>
              <a:rPr lang="en-ID" smtClean="0">
                <a:effectLst/>
              </a:rPr>
              <a:t>SNOWFLAKE </a:t>
            </a:r>
            <a:r>
              <a:rPr lang="en-ID">
                <a:effectLst/>
              </a:rPr>
              <a:t>Schema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32856"/>
            <a:ext cx="10353762" cy="4069240"/>
          </a:xfrm>
        </p:spPr>
        <p:txBody>
          <a:bodyPr>
            <a:noAutofit/>
          </a:bodyPr>
          <a:lstStyle/>
          <a:p>
            <a:r>
              <a:rPr lang="en-GB" sz="2200">
                <a:effectLst/>
              </a:rPr>
              <a:t>The main benefit of the snowflake schema it uses smaller disk space.</a:t>
            </a:r>
          </a:p>
          <a:p>
            <a:r>
              <a:rPr lang="en-GB" sz="2200">
                <a:effectLst/>
              </a:rPr>
              <a:t>Easier to implement a dimension is added to the Schema</a:t>
            </a:r>
          </a:p>
          <a:p>
            <a:r>
              <a:rPr lang="en-GB" sz="2200">
                <a:effectLst/>
              </a:rPr>
              <a:t>Due to multiple tables query performance is reduced</a:t>
            </a:r>
          </a:p>
          <a:p>
            <a:r>
              <a:rPr lang="en-GB" sz="2200">
                <a:effectLst/>
              </a:rPr>
              <a:t>The primary challenge that you will face while using the snowflake Schema is that you need to perform more maintenance efforts because of the more lookup tables.</a:t>
            </a:r>
            <a:endParaRPr lang="en-GB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0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09" y="0"/>
            <a:ext cx="10353761" cy="760327"/>
          </a:xfrm>
        </p:spPr>
        <p:txBody>
          <a:bodyPr/>
          <a:lstStyle/>
          <a:p>
            <a:r>
              <a:rPr lang="de-DE">
                <a:effectLst/>
              </a:rPr>
              <a:t>Star Schema Vs </a:t>
            </a:r>
            <a:r>
              <a:rPr lang="de-DE">
                <a:effectLst/>
              </a:rPr>
              <a:t>Snowflake </a:t>
            </a:r>
            <a:r>
              <a:rPr lang="de-DE" smtClean="0">
                <a:effectLst/>
              </a:rPr>
              <a:t>Schema</a:t>
            </a:r>
            <a:endParaRPr lang="en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864687"/>
              </p:ext>
            </p:extLst>
          </p:nvPr>
        </p:nvGraphicFramePr>
        <p:xfrm>
          <a:off x="915602" y="705897"/>
          <a:ext cx="10585176" cy="596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422">
                  <a:extLst>
                    <a:ext uri="{9D8B030D-6E8A-4147-A177-3AD203B41FA5}">
                      <a16:colId xmlns:a16="http://schemas.microsoft.com/office/drawing/2014/main" val="1411618211"/>
                    </a:ext>
                  </a:extLst>
                </a:gridCol>
                <a:gridCol w="5188754">
                  <a:extLst>
                    <a:ext uri="{9D8B030D-6E8A-4147-A177-3AD203B41FA5}">
                      <a16:colId xmlns:a16="http://schemas.microsoft.com/office/drawing/2014/main" val="3341797506"/>
                    </a:ext>
                  </a:extLst>
                </a:gridCol>
              </a:tblGrid>
              <a:tr h="3656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Star Schema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Snowflake Schema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3625992026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Hierarchies for the dimensions are stored in the dimensional table.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Hierarchies are divided into separate tables.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3967664525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It contains a fact table surrounded by dimension tables.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One fact table surrounded by dimension table which are in turn surrounded by dimension table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2588626248"/>
                  </a:ext>
                </a:extLst>
              </a:tr>
              <a:tr h="88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In a star schema, only single join creates the relationship between the fact table and any dimension tables.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A snowflake schema requires many joins to fetch the data.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2300214702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Simple DB Design.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Very Complex DB Design.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1604696656"/>
                  </a:ext>
                </a:extLst>
              </a:tr>
              <a:tr h="54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Denormalized Data structure and query also run faster.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Normalized Data Structure.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210891886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High level of Data redundancy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Very low-level data redundancy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1127733965"/>
                  </a:ext>
                </a:extLst>
              </a:tr>
              <a:tr h="54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Single Dimension table contains aggregated data.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Data Split into different Dimension Tables.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140310288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Cube processing is faster.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Cube processing might be slow because of the complex join.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2627397939"/>
                  </a:ext>
                </a:extLst>
              </a:tr>
              <a:tr h="88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Offers higher performing queries using Star Join Query Optimization. Tables may be connected with multiple dimensions.</a:t>
                      </a:r>
                    </a:p>
                  </a:txBody>
                  <a:tcPr marL="61574" marR="61574" marT="61574" marB="615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The Snowflake schema is represented by centralized fact table which unlikely connected with multiple dimensions.</a:t>
                      </a:r>
                    </a:p>
                  </a:txBody>
                  <a:tcPr marL="61574" marR="61574" marT="61574" marB="61574"/>
                </a:tc>
                <a:extLst>
                  <a:ext uri="{0D108BD9-81ED-4DB2-BD59-A6C34878D82A}">
                    <a16:rowId xmlns:a16="http://schemas.microsoft.com/office/drawing/2014/main" val="283705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36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GALAXY SCHEMA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>
                <a:effectLst/>
              </a:rPr>
              <a:t>A </a:t>
            </a:r>
            <a:r>
              <a:rPr lang="en-GB" sz="2400" b="1">
                <a:effectLst/>
              </a:rPr>
              <a:t>Galaxy Schema</a:t>
            </a:r>
            <a:r>
              <a:rPr lang="en-GB" sz="2400">
                <a:effectLst/>
              </a:rPr>
              <a:t> contains two fact table that share dimension tables between them</a:t>
            </a:r>
            <a:r>
              <a:rPr lang="en-GB" sz="2400">
                <a:effectLst/>
              </a:rPr>
              <a:t>. </a:t>
            </a:r>
            <a:endParaRPr lang="en-GB" sz="2400" smtClean="0">
              <a:effectLst/>
            </a:endParaRPr>
          </a:p>
          <a:p>
            <a:r>
              <a:rPr lang="en-GB" sz="2400" smtClean="0">
                <a:effectLst/>
              </a:rPr>
              <a:t>It </a:t>
            </a:r>
            <a:r>
              <a:rPr lang="en-GB" sz="2400">
                <a:effectLst/>
              </a:rPr>
              <a:t>is also called Fact Constellation Schema</a:t>
            </a:r>
            <a:r>
              <a:rPr lang="en-GB" sz="2400">
                <a:effectLst/>
              </a:rPr>
              <a:t>. </a:t>
            </a:r>
            <a:endParaRPr lang="en-GB" sz="2400" smtClean="0">
              <a:effectLst/>
            </a:endParaRPr>
          </a:p>
          <a:p>
            <a:r>
              <a:rPr lang="en-GB" sz="2400" smtClean="0">
                <a:effectLst/>
              </a:rPr>
              <a:t>The </a:t>
            </a:r>
            <a:r>
              <a:rPr lang="en-GB" sz="2400">
                <a:effectLst/>
              </a:rPr>
              <a:t>schema is viewed as a collection of stars hence the name Galaxy Schema.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401187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GALAXY </a:t>
            </a:r>
            <a:r>
              <a:rPr lang="en-ID" smtClean="0"/>
              <a:t>SCHEMA: EXAMPLE</a:t>
            </a:r>
            <a:endParaRPr lang="en-ID"/>
          </a:p>
        </p:txBody>
      </p:sp>
      <p:pic>
        <p:nvPicPr>
          <p:cNvPr id="5122" name="Picture 2" descr="Example of Galaxy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29" y="1935921"/>
            <a:ext cx="9499691" cy="43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Characteristics of Galaxy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7272"/>
          </a:xfrm>
        </p:spPr>
        <p:txBody>
          <a:bodyPr>
            <a:noAutofit/>
          </a:bodyPr>
          <a:lstStyle/>
          <a:p>
            <a:r>
              <a:rPr lang="en-GB" sz="2200">
                <a:effectLst/>
              </a:rPr>
              <a:t>The dimensions in this schema are separated into separate dimensions based on the various levels of hierarchy.</a:t>
            </a:r>
          </a:p>
          <a:p>
            <a:r>
              <a:rPr lang="en-GB" sz="2200">
                <a:effectLst/>
              </a:rPr>
              <a:t>For example, if geography has four levels of hierarchy like region, country, state, and city then Galaxy schema should have four dimensions.</a:t>
            </a:r>
          </a:p>
          <a:p>
            <a:r>
              <a:rPr lang="en-GB" sz="2200">
                <a:effectLst/>
              </a:rPr>
              <a:t>Moreover, it is possible to build this type of schema by splitting the one-star schema into more Star schemes.</a:t>
            </a:r>
          </a:p>
          <a:p>
            <a:r>
              <a:rPr lang="en-GB" sz="2200">
                <a:effectLst/>
              </a:rPr>
              <a:t>The dimensions are large in this schema which is needed to build based on the levels of hierarchy.</a:t>
            </a:r>
          </a:p>
          <a:p>
            <a:r>
              <a:rPr lang="en-GB" sz="2200">
                <a:effectLst/>
              </a:rPr>
              <a:t>This schema is helpful for aggregating fact tables for better </a:t>
            </a:r>
            <a:r>
              <a:rPr lang="en-GB" sz="2200">
                <a:effectLst/>
              </a:rPr>
              <a:t>understanding</a:t>
            </a:r>
            <a:r>
              <a:rPr lang="en-GB" sz="2200" smtClean="0">
                <a:effectLst/>
              </a:rPr>
              <a:t>.</a:t>
            </a:r>
            <a:endParaRPr lang="en-GB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98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altLang="en-US" sz="3600"/>
              <a:t>Representation of Multi-dimensional Data</a:t>
            </a:r>
            <a:endParaRPr lang="id-ID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534133" cy="4285264"/>
          </a:xfrm>
        </p:spPr>
        <p:txBody>
          <a:bodyPr>
            <a:normAutofit/>
          </a:bodyPr>
          <a:lstStyle/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Example of two-dimensional query.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What is the total revenue generated by property sales in each city, in each quarter of 2004?’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Choice of representation is based on types of queries end-user may ask. 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Compare representation - </a:t>
            </a:r>
            <a:r>
              <a:rPr lang="id-ID" altLang="en-US"/>
              <a:t>3</a:t>
            </a:r>
            <a:r>
              <a:rPr lang="en-GB" altLang="en-US"/>
              <a:t>-field relational table </a:t>
            </a:r>
            <a:r>
              <a:rPr lang="id-ID" altLang="en-US"/>
              <a:t>vs 2-</a:t>
            </a:r>
            <a:r>
              <a:rPr lang="en-GB" altLang="en-US"/>
              <a:t>dimensional matrix.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55" b="53862"/>
          <a:stretch>
            <a:fillRect/>
          </a:stretch>
        </p:blipFill>
        <p:spPr bwMode="auto">
          <a:xfrm>
            <a:off x="5519936" y="2276872"/>
            <a:ext cx="6245424" cy="33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4655" b="5386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21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2204864"/>
            <a:ext cx="30251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600" smtClean="0">
                <a:solidFill>
                  <a:schemeClr val="bg2">
                    <a:lumMod val="50000"/>
                  </a:schemeClr>
                </a:solidFill>
              </a:rPr>
              <a:t>VS</a:t>
            </a:r>
            <a:endParaRPr lang="en-ID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Transactional vs </a:t>
            </a:r>
            <a:r>
              <a:rPr lang="en-US" altLang="en-US" smtClean="0"/>
              <a:t>Informational</a:t>
            </a:r>
            <a:endParaRPr lang="en-ID"/>
          </a:p>
        </p:txBody>
      </p:sp>
      <p:sp>
        <p:nvSpPr>
          <p:cNvPr id="9222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913794" y="2088319"/>
            <a:ext cx="5479931" cy="370288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u="sng"/>
              <a:t>Transaksional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Untuk otomasi proses bisnis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Sasaran: efisiensi 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Menentukan proses bisnis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Digerakkan oleh event transaksi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Optimasi proses transaksi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23992" y="2088319"/>
            <a:ext cx="5616623" cy="37028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2400" b="1" u="sng"/>
              <a:t>Informasional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Mendukung pengambilan keputusan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Sasaran: keefektifan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Disesuaikan dengan situasi bisnis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Mengantisipasi event transaksi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Optimasi query (pengambilan data)</a:t>
            </a:r>
          </a:p>
        </p:txBody>
      </p:sp>
    </p:spTree>
    <p:extLst>
      <p:ext uri="{BB962C8B-B14F-4D97-AF65-F5344CB8AC3E}">
        <p14:creationId xmlns:p14="http://schemas.microsoft.com/office/powerpoint/2010/main" val="13001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altLang="en-US" sz="3600"/>
              <a:t>Representation of Multi-dimensional Data</a:t>
            </a:r>
            <a:endParaRPr lang="id-ID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534133" cy="4285264"/>
          </a:xfrm>
        </p:spPr>
        <p:txBody>
          <a:bodyPr>
            <a:normAutofit/>
          </a:bodyPr>
          <a:lstStyle/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Example </a:t>
            </a:r>
            <a:r>
              <a:rPr lang="en-GB" altLang="en-US"/>
              <a:t>of </a:t>
            </a:r>
            <a:r>
              <a:rPr lang="en-GB" altLang="en-US" smtClean="0"/>
              <a:t>3-dimensional </a:t>
            </a:r>
            <a:r>
              <a:rPr lang="en-GB" altLang="en-US"/>
              <a:t>query.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‘What is the total revenue generated by property sales for each type of property (Flat or House) in each city, in each quarter of 2004?’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GB" altLang="en-US"/>
              <a:t>Compare representation  - four-field relational table versus three-dimensional </a:t>
            </a:r>
            <a:r>
              <a:rPr lang="en-GB" altLang="en-US"/>
              <a:t>cube</a:t>
            </a:r>
            <a:r>
              <a:rPr lang="en-GB" altLang="en-US" smtClean="0"/>
              <a:t>.</a:t>
            </a:r>
            <a:endParaRPr lang="en-GB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5" b="2359"/>
          <a:stretch>
            <a:fillRect/>
          </a:stretch>
        </p:blipFill>
        <p:spPr bwMode="auto">
          <a:xfrm>
            <a:off x="5447928" y="2276872"/>
            <a:ext cx="631937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0005" b="2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40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864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US" sz="3600"/>
              <a:t>Cross Tabulation of </a:t>
            </a:r>
            <a:r>
              <a:rPr lang="en-US" altLang="en-US" sz="3600" i="1"/>
              <a:t>sales</a:t>
            </a:r>
            <a:r>
              <a:rPr lang="en-US" altLang="en-US" sz="3600"/>
              <a:t> by </a:t>
            </a:r>
            <a:r>
              <a:rPr lang="en-US" altLang="en-US" sz="3600" i="1"/>
              <a:t>item-name </a:t>
            </a:r>
            <a:r>
              <a:rPr lang="en-US" altLang="en-US" sz="3600"/>
              <a:t>and </a:t>
            </a:r>
            <a:r>
              <a:rPr lang="en-US" altLang="en-US" sz="3600" i="1" smtClean="0"/>
              <a:t>color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00808"/>
            <a:ext cx="10510797" cy="4752528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/>
              <a:t>table </a:t>
            </a:r>
            <a:r>
              <a:rPr lang="en-GB" smtClean="0"/>
              <a:t>below </a:t>
            </a:r>
            <a:r>
              <a:rPr lang="en-GB"/>
              <a:t>is an example of a cross-tabulation (cross-tab), also referred to as a pivot-table.</a:t>
            </a:r>
          </a:p>
          <a:p>
            <a:r>
              <a:rPr lang="en-GB"/>
              <a:t>A cross-tab is a table where </a:t>
            </a:r>
          </a:p>
          <a:p>
            <a:pPr lvl="1"/>
            <a:r>
              <a:rPr lang="en-GB"/>
              <a:t>Values for one of the dimension attributes form the row headers, values for another dimension attribute form the column headers</a:t>
            </a:r>
          </a:p>
          <a:p>
            <a:pPr lvl="2"/>
            <a:r>
              <a:rPr lang="en-GB"/>
              <a:t>Other dimension attributes are listed on top</a:t>
            </a:r>
          </a:p>
          <a:p>
            <a:pPr lvl="1"/>
            <a:r>
              <a:rPr lang="en-GB"/>
              <a:t>Values in individual cells are (aggregates of) the values of the </a:t>
            </a:r>
            <a:br>
              <a:rPr lang="en-GB"/>
            </a:br>
            <a:r>
              <a:rPr lang="en-GB"/>
              <a:t>dimension attributes that specify the </a:t>
            </a:r>
            <a:r>
              <a:rPr lang="en-GB"/>
              <a:t>cell</a:t>
            </a:r>
            <a:r>
              <a:rPr lang="en-GB" smtClean="0"/>
              <a:t>.</a:t>
            </a:r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1765" r="1181" b="22084"/>
          <a:stretch>
            <a:fillRect/>
          </a:stretch>
        </p:blipFill>
        <p:spPr bwMode="auto">
          <a:xfrm>
            <a:off x="6350373" y="4610701"/>
            <a:ext cx="5068887" cy="2017713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81" t="21765" r="1181" b="22084"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2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Relational Representation </a:t>
            </a:r>
            <a:r>
              <a:rPr lang="en-US" altLang="en-US" sz="3600"/>
              <a:t>of </a:t>
            </a:r>
            <a:r>
              <a:rPr lang="en-US" altLang="en-US" sz="3600" smtClean="0"/>
              <a:t>Crosstabs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406341" cy="3695136"/>
          </a:xfrm>
        </p:spPr>
        <p:txBody>
          <a:bodyPr>
            <a:normAutofit/>
          </a:bodyPr>
          <a:lstStyle/>
          <a:p>
            <a:r>
              <a:rPr lang="en-GB" sz="2400"/>
              <a:t>Crosstabs can be represented as relations</a:t>
            </a:r>
          </a:p>
          <a:p>
            <a:pPr lvl="1"/>
            <a:r>
              <a:rPr lang="en-GB" sz="2000"/>
              <a:t>The value all is used to represent aggregates</a:t>
            </a:r>
          </a:p>
          <a:p>
            <a:pPr lvl="1"/>
            <a:r>
              <a:rPr lang="en-GB" sz="2000"/>
              <a:t>The SQL:1999 standard actually uses null values in place </a:t>
            </a:r>
            <a:r>
              <a:rPr lang="en-GB" sz="2000"/>
              <a:t>of </a:t>
            </a:r>
            <a:r>
              <a:rPr lang="en-GB" sz="2000" smtClean="0"/>
              <a:t>all</a:t>
            </a:r>
            <a:endParaRPr lang="en-GB" sz="2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5" t="1115" r="27765" b="1115"/>
          <a:stretch>
            <a:fillRect/>
          </a:stretch>
        </p:blipFill>
        <p:spPr bwMode="auto">
          <a:xfrm>
            <a:off x="7896200" y="1700808"/>
            <a:ext cx="3150271" cy="4793209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7765" t="1115" r="27765" b="1115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92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Three-Dimensional </a:t>
            </a:r>
            <a:r>
              <a:rPr lang="en-US" altLang="en-US" sz="3600"/>
              <a:t>Data </a:t>
            </a:r>
            <a:r>
              <a:rPr lang="en-US" altLang="en-US" sz="3600" smtClean="0"/>
              <a:t>Cube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894173" cy="3695136"/>
          </a:xfrm>
        </p:spPr>
        <p:txBody>
          <a:bodyPr/>
          <a:lstStyle/>
          <a:p>
            <a:r>
              <a:rPr lang="en-GB"/>
              <a:t>A data cube is a multidimensional generalization of a crosstab</a:t>
            </a:r>
          </a:p>
          <a:p>
            <a:pPr lvl="1"/>
            <a:r>
              <a:rPr lang="en-GB"/>
              <a:t>Cannot view a three-dimensional object in </a:t>
            </a:r>
            <a:r>
              <a:rPr lang="en-GB"/>
              <a:t>its </a:t>
            </a:r>
            <a:r>
              <a:rPr lang="en-GB" smtClean="0"/>
              <a:t>entirety, but </a:t>
            </a:r>
            <a:r>
              <a:rPr lang="en-GB"/>
              <a:t>crosstabs can be used as views on a </a:t>
            </a:r>
            <a:r>
              <a:rPr lang="en-GB"/>
              <a:t>data </a:t>
            </a:r>
            <a:r>
              <a:rPr lang="en-GB" smtClean="0"/>
              <a:t>cube</a:t>
            </a:r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4012" r="3383" b="3259"/>
          <a:stretch>
            <a:fillRect/>
          </a:stretch>
        </p:blipFill>
        <p:spPr bwMode="auto">
          <a:xfrm>
            <a:off x="5951984" y="2096064"/>
            <a:ext cx="5878512" cy="3959225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15" t="4012" r="3383" b="3259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31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DW OPERATIONS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/>
              <a:t>The operation of changing the dimensions used in a cross-tab is called </a:t>
            </a:r>
            <a:r>
              <a:rPr lang="en-US" altLang="en-US" b="1" u="sng"/>
              <a:t>pivoting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/>
              <a:t>Suppose an analyst wishes to see a cross-tab on item-name and color for a fixed value of size, for example, large, instead of the sum across all sizes. 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/>
              <a:t>Such an operation is referred to as </a:t>
            </a:r>
            <a:r>
              <a:rPr lang="en-US" altLang="en-US" b="1" u="sng"/>
              <a:t>slicing</a:t>
            </a:r>
            <a:r>
              <a:rPr lang="en-US" altLang="en-US"/>
              <a:t>. </a:t>
            </a:r>
            <a:r>
              <a:rPr lang="en-US" altLang="en-US" smtClean="0"/>
              <a:t> The </a:t>
            </a:r>
            <a:r>
              <a:rPr lang="en-US" altLang="en-US"/>
              <a:t>operation is sometimes called </a:t>
            </a:r>
            <a:r>
              <a:rPr lang="en-US" altLang="en-US" b="1" u="sng"/>
              <a:t>dicing</a:t>
            </a:r>
            <a:r>
              <a:rPr lang="en-US" altLang="en-US"/>
              <a:t>, particularly when values for multiple dimensions are fixed.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/>
              <a:t>The operation of moving from finer-granularity data to a coarser granularity is called a </a:t>
            </a:r>
            <a:r>
              <a:rPr lang="en-US" altLang="en-US" b="1" u="sng"/>
              <a:t>rollup</a:t>
            </a:r>
            <a:r>
              <a:rPr lang="en-US" altLang="en-US"/>
              <a:t>.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/>
              <a:t>The opposite operation -  that of moving from coarser-granularity data to finer-granularity data – is called a </a:t>
            </a:r>
            <a:r>
              <a:rPr lang="en-US" altLang="en-US" b="1" u="sng"/>
              <a:t>drill down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92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47192"/>
          </a:xfrm>
        </p:spPr>
        <p:txBody>
          <a:bodyPr/>
          <a:lstStyle/>
          <a:p>
            <a:r>
              <a:rPr lang="en-ID" smtClean="0"/>
              <a:t>SLICING AND DICE</a:t>
            </a:r>
            <a:endParaRPr lang="en-ID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11" y="1772816"/>
            <a:ext cx="8352928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1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9" y="836613"/>
            <a:ext cx="5038725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297488" y="852488"/>
            <a:ext cx="1828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 sz="1661">
                <a:solidFill>
                  <a:srgbClr val="990000"/>
                </a:solidFill>
              </a:rPr>
              <a:t>Summary report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297488" y="2963863"/>
            <a:ext cx="18288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 sz="1661">
                <a:solidFill>
                  <a:srgbClr val="990000"/>
                </a:solidFill>
              </a:rPr>
              <a:t>Drill-down with color added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035007" y="2276872"/>
            <a:ext cx="3457268" cy="156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Starting with summary data, users can obtain details for particular cells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07" y="483033"/>
            <a:ext cx="10353761" cy="1326321"/>
          </a:xfrm>
        </p:spPr>
        <p:txBody>
          <a:bodyPr/>
          <a:lstStyle/>
          <a:p>
            <a:pPr algn="l"/>
            <a:r>
              <a:rPr lang="en-ID" smtClean="0"/>
              <a:t>DRILL-DOWN</a:t>
            </a:r>
            <a:endParaRPr lang="en-ID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9" y="836613"/>
            <a:ext cx="5038725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297488" y="852488"/>
            <a:ext cx="1828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 sz="1661">
                <a:solidFill>
                  <a:srgbClr val="990000"/>
                </a:solidFill>
              </a:rPr>
              <a:t>Summary report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297488" y="2963863"/>
            <a:ext cx="18288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 sz="1661" smtClean="0">
                <a:solidFill>
                  <a:srgbClr val="990000"/>
                </a:solidFill>
              </a:rPr>
              <a:t>Roll-up </a:t>
            </a:r>
            <a:r>
              <a:rPr lang="en-US" altLang="en-US" sz="1661">
                <a:solidFill>
                  <a:srgbClr val="990000"/>
                </a:solidFill>
              </a:rPr>
              <a:t>with </a:t>
            </a:r>
            <a:r>
              <a:rPr lang="en-US" altLang="en-US" sz="1661">
                <a:solidFill>
                  <a:srgbClr val="990000"/>
                </a:solidFill>
              </a:rPr>
              <a:t>color </a:t>
            </a:r>
            <a:r>
              <a:rPr lang="en-US" altLang="en-US" sz="1661" smtClean="0">
                <a:solidFill>
                  <a:srgbClr val="990000"/>
                </a:solidFill>
              </a:rPr>
              <a:t>removed</a:t>
            </a:r>
            <a:endParaRPr lang="en-US" altLang="en-US" sz="1661">
              <a:solidFill>
                <a:srgbClr val="990000"/>
              </a:solidFill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035007" y="2276872"/>
            <a:ext cx="3457268" cy="119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 smtClean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Performs aggregation on a data cube (dimension reduction)</a:t>
            </a:r>
            <a:endParaRPr lang="en-US" altLang="en-US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07" y="483033"/>
            <a:ext cx="10353761" cy="1326321"/>
          </a:xfrm>
        </p:spPr>
        <p:txBody>
          <a:bodyPr/>
          <a:lstStyle/>
          <a:p>
            <a:pPr algn="l"/>
            <a:r>
              <a:rPr lang="en-ID" smtClean="0"/>
              <a:t>ROLL-UP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690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5087888" y="2955121"/>
            <a:ext cx="5967413" cy="3481388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65" t="9091" r="3195" b="10228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03176"/>
          </a:xfrm>
        </p:spPr>
        <p:txBody>
          <a:bodyPr/>
          <a:lstStyle/>
          <a:p>
            <a:r>
              <a:rPr lang="en-US" altLang="en-US" sz="3600"/>
              <a:t>Hierarchies </a:t>
            </a:r>
            <a:r>
              <a:rPr lang="en-US" altLang="en-US" sz="3600"/>
              <a:t>on </a:t>
            </a:r>
            <a:r>
              <a:rPr lang="en-US" altLang="en-US" sz="3600" smtClean="0"/>
              <a:t>Dimensions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28800"/>
            <a:ext cx="10353762" cy="4162400"/>
          </a:xfrm>
        </p:spPr>
        <p:txBody>
          <a:bodyPr/>
          <a:lstStyle/>
          <a:p>
            <a:r>
              <a:rPr lang="en-GB"/>
              <a:t>Hierarchy on dimension attributes: lets dimensions to be viewed at different levels of detail</a:t>
            </a:r>
          </a:p>
          <a:p>
            <a:pPr lvl="1"/>
            <a:r>
              <a:rPr lang="en-GB"/>
              <a:t>E.g. the dimension DateTime can be used to aggregate by hour of day, date, day of week, month, quarter or year</a:t>
            </a:r>
          </a:p>
          <a:p>
            <a:endParaRPr lang="en-ID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03176"/>
          </a:xfrm>
        </p:spPr>
        <p:txBody>
          <a:bodyPr/>
          <a:lstStyle/>
          <a:p>
            <a:r>
              <a:rPr lang="en-US" altLang="en-US" sz="3600"/>
              <a:t>Cross Tabulation With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28800"/>
            <a:ext cx="10353762" cy="4162400"/>
          </a:xfrm>
        </p:spPr>
        <p:txBody>
          <a:bodyPr/>
          <a:lstStyle/>
          <a:p>
            <a:r>
              <a:rPr lang="en-GB"/>
              <a:t>Crosstabs can be easily extended to deal with hierarchies</a:t>
            </a:r>
          </a:p>
          <a:p>
            <a:pPr lvl="1"/>
            <a:r>
              <a:rPr lang="en-GB"/>
              <a:t>Can drill down or roll up on a hierarchy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2" t="35881" r="9937" b="29506"/>
          <a:stretch>
            <a:fillRect/>
          </a:stretch>
        </p:blipFill>
        <p:spPr bwMode="auto">
          <a:xfrm>
            <a:off x="2121925" y="2708920"/>
            <a:ext cx="7937500" cy="2630487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722" t="35881" r="9937" b="29506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65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DW / MULTIDIMENSIONAL SCHEMA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/>
              <a:t>Multidimensional Schema is </a:t>
            </a:r>
            <a:r>
              <a:rPr lang="en-GB" sz="2800" b="1"/>
              <a:t>especially designed </a:t>
            </a:r>
            <a:r>
              <a:rPr lang="en-GB" sz="2800"/>
              <a:t>to model data warehouse systems. The schemas are designed to address the unique needs of very large databases designed for the </a:t>
            </a:r>
            <a:r>
              <a:rPr lang="en-GB" sz="2800" b="1"/>
              <a:t>analytical purpose</a:t>
            </a:r>
            <a:r>
              <a:rPr lang="en-GB" sz="2800"/>
              <a:t> (OLAP).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3411224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smtClean="0"/>
              <a:t>Buku “Data Mining: Concepts and Techniques”, Jiawei Han &amp; Micheline Kamber. Morgan Kaufman Publishers</a:t>
            </a:r>
          </a:p>
          <a:p>
            <a:r>
              <a:rPr lang="en-ID" sz="2400">
                <a:hlinkClick r:id="rId2"/>
              </a:rPr>
              <a:t>https</a:t>
            </a:r>
            <a:r>
              <a:rPr lang="en-ID" sz="2400">
                <a:hlinkClick r:id="rId2"/>
              </a:rPr>
              <a:t>://</a:t>
            </a:r>
            <a:r>
              <a:rPr lang="en-ID" sz="2400" smtClean="0">
                <a:hlinkClick r:id="rId2"/>
              </a:rPr>
              <a:t>www.guru99.com/star-snowflake-data-warehousing.html</a:t>
            </a:r>
            <a:endParaRPr lang="en-ID" sz="2400" smtClean="0"/>
          </a:p>
          <a:p>
            <a:r>
              <a:rPr lang="en-ID" sz="2400" smtClean="0"/>
              <a:t>Slide “DW &amp; OLAP” – YGS – Universitas Indonesia.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300900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smtClean="0"/>
              <a:t>TERIMA KASIH</a:t>
            </a:r>
            <a:endParaRPr lang="en-ID" sz="40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965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643063" y="1036639"/>
            <a:ext cx="8509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1413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598613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54"/>
              </a:spcBef>
              <a:buClr>
                <a:srgbClr val="000066"/>
              </a:buClr>
              <a:buFont typeface="Times New Roman" panose="02020603050405020304" pitchFamily="18" charset="0"/>
              <a:buChar char="•"/>
              <a:defRPr/>
            </a:pPr>
            <a:endParaRPr lang="en-US" altLang="en-US" sz="2215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DW / MULTIDIMENSIONAL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85264"/>
          </a:xfrm>
        </p:spPr>
        <p:txBody>
          <a:bodyPr>
            <a:noAutofit/>
          </a:bodyPr>
          <a:lstStyle/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 sz="2400"/>
              <a:t>Typically warehouse data is multidimensional, with very large fact tables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 sz="2000"/>
              <a:t>Examples of dimensions: item-id, date/time of sale, store where sale was made, customer identifier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 sz="2000"/>
              <a:t>Examples of measures: number of items sold, price of items</a:t>
            </a:r>
          </a:p>
          <a:p>
            <a:pPr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 sz="2400"/>
              <a:t>Dimension values are usually encoded using small integers and mapped to full values via dimension tables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 sz="2000"/>
              <a:t>Resultant schema is called a star schema</a:t>
            </a:r>
          </a:p>
          <a:p>
            <a:pPr lvl="1">
              <a:spcBef>
                <a:spcPts val="554"/>
              </a:spcBef>
              <a:buClr>
                <a:schemeClr val="tx1"/>
              </a:buClr>
              <a:defRPr/>
            </a:pPr>
            <a:r>
              <a:rPr lang="en-US" altLang="en-US" sz="2000"/>
              <a:t>More complicated </a:t>
            </a:r>
            <a:r>
              <a:rPr lang="en-US" altLang="en-US" sz="2000"/>
              <a:t>schema </a:t>
            </a:r>
            <a:r>
              <a:rPr lang="en-US" altLang="en-US" sz="2000" smtClean="0"/>
              <a:t>structures: Snowflake schema, Constellation/Galaxy schema</a:t>
            </a: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3 TYPES of DW SCHEMA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/>
              <a:t>Star Schema</a:t>
            </a:r>
          </a:p>
          <a:p>
            <a:r>
              <a:rPr lang="de-DE" sz="3200"/>
              <a:t>Snowflake Schema</a:t>
            </a:r>
          </a:p>
          <a:p>
            <a:r>
              <a:rPr lang="de-DE" sz="3200"/>
              <a:t>Galaxy Schema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7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STAR SCHEMA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>
                <a:effectLst/>
              </a:rPr>
              <a:t>Star Schema</a:t>
            </a:r>
            <a:r>
              <a:rPr lang="en-GB" sz="2400">
                <a:effectLst/>
              </a:rPr>
              <a:t> in data warehouse, in which the center of the star can have one </a:t>
            </a:r>
            <a:r>
              <a:rPr lang="en-GB" sz="2400" b="1">
                <a:effectLst/>
              </a:rPr>
              <a:t>fact table</a:t>
            </a:r>
            <a:r>
              <a:rPr lang="en-GB" sz="2400">
                <a:effectLst/>
              </a:rPr>
              <a:t> and a number of associated </a:t>
            </a:r>
            <a:r>
              <a:rPr lang="en-GB" sz="2400" b="1">
                <a:effectLst/>
              </a:rPr>
              <a:t>dimension tables</a:t>
            </a:r>
            <a:r>
              <a:rPr lang="en-GB" sz="2400">
                <a:effectLst/>
              </a:rPr>
              <a:t>. It is known as star schema as its structure resembles a star</a:t>
            </a:r>
            <a:r>
              <a:rPr lang="en-GB" sz="2400">
                <a:effectLst/>
              </a:rPr>
              <a:t>. </a:t>
            </a:r>
            <a:endParaRPr lang="en-GB" sz="2400" smtClean="0">
              <a:effectLst/>
            </a:endParaRPr>
          </a:p>
          <a:p>
            <a:r>
              <a:rPr lang="en-GB" sz="2400" smtClean="0">
                <a:effectLst/>
              </a:rPr>
              <a:t>The </a:t>
            </a:r>
            <a:r>
              <a:rPr lang="en-GB" sz="2400">
                <a:effectLst/>
              </a:rPr>
              <a:t>Star Schema data model is the simplest type of Data Warehouse schema. It is also known as </a:t>
            </a:r>
            <a:r>
              <a:rPr lang="en-GB" sz="2400" b="1">
                <a:effectLst/>
              </a:rPr>
              <a:t>Star Join Schema </a:t>
            </a:r>
            <a:r>
              <a:rPr lang="en-GB" sz="2400">
                <a:effectLst/>
              </a:rPr>
              <a:t>and is optimized for querying large data sets.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94162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STAR SCHEMA: EXAMPLE 1</a:t>
            </a:r>
            <a:endParaRPr lang="en-ID"/>
          </a:p>
        </p:txBody>
      </p:sp>
      <p:pic>
        <p:nvPicPr>
          <p:cNvPr id="1026" name="Picture 2" descr="Example of Star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59" y="1700808"/>
            <a:ext cx="5688632" cy="49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STAR SCHEMA: EXAMPLE 2</a:t>
            </a:r>
            <a:endParaRPr lang="en-ID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35921"/>
            <a:ext cx="6306025" cy="413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23317" y="1988840"/>
            <a:ext cx="3938587" cy="107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64" tIns="43193" rIns="83064" bIns="4319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defRPr/>
            </a:pPr>
            <a:r>
              <a:rPr lang="en-US" altLang="en-US" b="1" i="1">
                <a:solidFill>
                  <a:srgbClr val="990000"/>
                </a:solidFill>
              </a:rPr>
              <a:t>Fact table </a:t>
            </a:r>
            <a:r>
              <a:rPr lang="en-US" altLang="en-US" sz="2000">
                <a:solidFill>
                  <a:srgbClr val="990000"/>
                </a:solidFill>
              </a:rPr>
              <a:t>provides statistics for sales broken down by product, period and store dimensions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686987"/>
            <a:ext cx="4032448" cy="469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STAR SCHEMA: </a:t>
            </a:r>
            <a:r>
              <a:rPr lang="en-ID"/>
              <a:t>EXAMPLE </a:t>
            </a:r>
            <a:r>
              <a:rPr lang="en-ID" smtClean="0"/>
              <a:t>3</a:t>
            </a:r>
            <a:endParaRPr lang="en-ID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45" y="1844824"/>
            <a:ext cx="6740459" cy="460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87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3626</TotalTime>
  <Words>1185</Words>
  <Application>Microsoft Office PowerPoint</Application>
  <PresentationFormat>Widescreen</PresentationFormat>
  <Paragraphs>149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Bahnschrift Condensed</vt:lpstr>
      <vt:lpstr>Bookman Old Style</vt:lpstr>
      <vt:lpstr>DejaVu Sans</vt:lpstr>
      <vt:lpstr>Rockwell</vt:lpstr>
      <vt:lpstr>Tahoma</vt:lpstr>
      <vt:lpstr>Times New Roman</vt:lpstr>
      <vt:lpstr>Wingdings</vt:lpstr>
      <vt:lpstr>Damask</vt:lpstr>
      <vt:lpstr>Data warehouse SCHEMA</vt:lpstr>
      <vt:lpstr>Transactional vs Informational</vt:lpstr>
      <vt:lpstr>DW / MULTIDIMENSIONAL SCHEMA</vt:lpstr>
      <vt:lpstr>DW / MULTIDIMENSIONAL SCHEMA</vt:lpstr>
      <vt:lpstr>3 TYPES of DW SCHEMA</vt:lpstr>
      <vt:lpstr>STAR SCHEMA</vt:lpstr>
      <vt:lpstr>STAR SCHEMA: EXAMPLE 1</vt:lpstr>
      <vt:lpstr>STAR SCHEMA: EXAMPLE 2</vt:lpstr>
      <vt:lpstr>STAR SCHEMA: EXAMPLE 3</vt:lpstr>
      <vt:lpstr>Characteristics of Star Schema</vt:lpstr>
      <vt:lpstr>SNOWFLAKE SCHEMA</vt:lpstr>
      <vt:lpstr>SNOWFLAKE SCHEMA: EXAMPLE 1</vt:lpstr>
      <vt:lpstr>SNOWFLAKE SCHEMA: EXAMPLE 2</vt:lpstr>
      <vt:lpstr>Characteristics of SNOWFLAKE Schema</vt:lpstr>
      <vt:lpstr>Star Schema Vs Snowflake Schema</vt:lpstr>
      <vt:lpstr>GALAXY SCHEMA</vt:lpstr>
      <vt:lpstr>GALAXY SCHEMA: EXAMPLE</vt:lpstr>
      <vt:lpstr>Characteristics of Galaxy Schema</vt:lpstr>
      <vt:lpstr>Representation of Multi-dimensional Data</vt:lpstr>
      <vt:lpstr>Representation of Multi-dimensional Data</vt:lpstr>
      <vt:lpstr>Cross Tabulation of sales by item-name and color</vt:lpstr>
      <vt:lpstr>Relational Representation of Crosstabs</vt:lpstr>
      <vt:lpstr>Three-Dimensional Data Cube</vt:lpstr>
      <vt:lpstr>DW OPERATIONS</vt:lpstr>
      <vt:lpstr>SLICING AND DICE</vt:lpstr>
      <vt:lpstr>DRILL-DOWN</vt:lpstr>
      <vt:lpstr>ROLL-UP</vt:lpstr>
      <vt:lpstr>Hierarchies on Dimensions</vt:lpstr>
      <vt:lpstr>Cross Tabulation With Hierarchy</vt:lpstr>
      <vt:lpstr>REFERENSI</vt:lpstr>
      <vt:lpstr>TERIMA KASIH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subject>Data Management - Module 9</dc:subject>
  <dc:creator>Budi Yuwono</dc:creator>
  <cp:lastModifiedBy>AS</cp:lastModifiedBy>
  <cp:revision>237</cp:revision>
  <dcterms:created xsi:type="dcterms:W3CDTF">1998-04-01T21:22:30Z</dcterms:created>
  <dcterms:modified xsi:type="dcterms:W3CDTF">2021-01-01T15:58:11Z</dcterms:modified>
</cp:coreProperties>
</file>