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5" r:id="rId3"/>
    <p:sldId id="257" r:id="rId4"/>
    <p:sldId id="274" r:id="rId5"/>
    <p:sldId id="258" r:id="rId6"/>
    <p:sldId id="259" r:id="rId7"/>
    <p:sldId id="260" r:id="rId8"/>
    <p:sldId id="261" r:id="rId9"/>
    <p:sldId id="262" r:id="rId10"/>
    <p:sldId id="263" r:id="rId11"/>
    <p:sldId id="264" r:id="rId12"/>
    <p:sldId id="266" r:id="rId13"/>
    <p:sldId id="267" r:id="rId14"/>
    <p:sldId id="268" r:id="rId15"/>
    <p:sldId id="269" r:id="rId16"/>
    <p:sldId id="265" r:id="rId17"/>
    <p:sldId id="271" r:id="rId18"/>
    <p:sldId id="276" r:id="rId19"/>
    <p:sldId id="272" r:id="rId20"/>
    <p:sldId id="273"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p:cViewPr varScale="1">
        <p:scale>
          <a:sx n="66" d="100"/>
          <a:sy n="66" d="100"/>
        </p:scale>
        <p:origin x="404" y="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21411D-77A1-4114-A5B2-768FB4002D85}" type="datetimeFigureOut">
              <a:rPr lang="en-ID" smtClean="0"/>
              <a:t>08/01/2021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33596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1411D-77A1-4114-A5B2-768FB4002D85}" type="datetimeFigureOut">
              <a:rPr lang="en-ID" smtClean="0"/>
              <a:t>08/01/2021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109370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1411D-77A1-4114-A5B2-768FB4002D85}" type="datetimeFigureOut">
              <a:rPr lang="en-ID" smtClean="0"/>
              <a:t>08/01/2021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422513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1411D-77A1-4114-A5B2-768FB4002D85}" type="datetimeFigureOut">
              <a:rPr lang="en-ID" smtClean="0"/>
              <a:t>08/01/2021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95174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21411D-77A1-4114-A5B2-768FB4002D85}" type="datetimeFigureOut">
              <a:rPr lang="en-ID" smtClean="0"/>
              <a:t>08/01/2021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373888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21411D-77A1-4114-A5B2-768FB4002D85}" type="datetimeFigureOut">
              <a:rPr lang="en-ID" smtClean="0"/>
              <a:t>08/01/2021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111565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21411D-77A1-4114-A5B2-768FB4002D85}" type="datetimeFigureOut">
              <a:rPr lang="en-ID" smtClean="0"/>
              <a:t>08/01/2021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265207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21411D-77A1-4114-A5B2-768FB4002D85}" type="datetimeFigureOut">
              <a:rPr lang="en-ID" smtClean="0"/>
              <a:t>08/01/2021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92219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1411D-77A1-4114-A5B2-768FB4002D85}" type="datetimeFigureOut">
              <a:rPr lang="en-ID" smtClean="0"/>
              <a:t>08/01/2021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79425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21411D-77A1-4114-A5B2-768FB4002D85}" type="datetimeFigureOut">
              <a:rPr lang="en-ID" smtClean="0"/>
              <a:t>08/01/2021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143343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21411D-77A1-4114-A5B2-768FB4002D85}" type="datetimeFigureOut">
              <a:rPr lang="en-ID" smtClean="0"/>
              <a:t>08/01/2021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8AC84515-8EEA-4A0F-B9D4-AAB37C2D4D26}" type="slidenum">
              <a:rPr lang="en-ID" smtClean="0"/>
              <a:t>‹#›</a:t>
            </a:fld>
            <a:endParaRPr lang="en-ID"/>
          </a:p>
        </p:txBody>
      </p:sp>
    </p:spTree>
    <p:extLst>
      <p:ext uri="{BB962C8B-B14F-4D97-AF65-F5344CB8AC3E}">
        <p14:creationId xmlns:p14="http://schemas.microsoft.com/office/powerpoint/2010/main" val="5508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1411D-77A1-4114-A5B2-768FB4002D85}" type="datetimeFigureOut">
              <a:rPr lang="en-ID" smtClean="0"/>
              <a:t>08/01/2021</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84515-8EEA-4A0F-B9D4-AAB37C2D4D26}" type="slidenum">
              <a:rPr lang="en-ID" smtClean="0"/>
              <a:t>‹#›</a:t>
            </a:fld>
            <a:endParaRPr lang="en-ID"/>
          </a:p>
        </p:txBody>
      </p:sp>
    </p:spTree>
    <p:extLst>
      <p:ext uri="{BB962C8B-B14F-4D97-AF65-F5344CB8AC3E}">
        <p14:creationId xmlns:p14="http://schemas.microsoft.com/office/powerpoint/2010/main" val="27894207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zone.com/articles/the-types-of-modern-databas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hyperlink" Target="https://www.analyticsindiamag.com/nosql-vs-sql-database-type-better-big-data-applications/" TargetMode="External"/><Relationship Id="rId2" Type="http://schemas.openxmlformats.org/officeDocument/2006/relationships/hyperlink" Target="https://dzone.com/articles/the-types-of-modern-databases" TargetMode="External"/><Relationship Id="rId1" Type="http://schemas.openxmlformats.org/officeDocument/2006/relationships/slideLayout" Target="../slideLayouts/slideLayout2.xml"/><Relationship Id="rId4" Type="http://schemas.openxmlformats.org/officeDocument/2006/relationships/hyperlink" Target="https://dzone.com/articles/nosql-vs-sql-differences-explained?fromrel=tru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D" smtClean="0">
                <a:solidFill>
                  <a:schemeClr val="bg1"/>
                </a:solidFill>
              </a:rPr>
              <a:t>Modern Database</a:t>
            </a:r>
            <a:endParaRPr lang="en-ID">
              <a:solidFill>
                <a:schemeClr val="bg1"/>
              </a:solidFill>
            </a:endParaRPr>
          </a:p>
        </p:txBody>
      </p:sp>
      <p:sp>
        <p:nvSpPr>
          <p:cNvPr id="3" name="Subtitle 2"/>
          <p:cNvSpPr>
            <a:spLocks noGrp="1"/>
          </p:cNvSpPr>
          <p:nvPr>
            <p:ph type="subTitle" idx="1"/>
          </p:nvPr>
        </p:nvSpPr>
        <p:spPr/>
        <p:txBody>
          <a:bodyPr/>
          <a:lstStyle/>
          <a:p>
            <a:r>
              <a:rPr lang="en-ID" smtClean="0">
                <a:solidFill>
                  <a:schemeClr val="bg1"/>
                </a:solidFill>
              </a:rPr>
              <a:t>Dr. Achmad Solichin, S.Kom., M.T.I.</a:t>
            </a:r>
          </a:p>
          <a:p>
            <a:r>
              <a:rPr lang="en-ID" smtClean="0">
                <a:solidFill>
                  <a:schemeClr val="bg1"/>
                </a:solidFill>
              </a:rPr>
              <a:t>Magister Manajemen | Universitas Budi Luhur</a:t>
            </a:r>
            <a:endParaRPr lang="en-ID">
              <a:solidFill>
                <a:schemeClr val="bg1"/>
              </a:solidFill>
            </a:endParaRPr>
          </a:p>
        </p:txBody>
      </p:sp>
      <p:sp>
        <p:nvSpPr>
          <p:cNvPr id="4" name="TextBox 3"/>
          <p:cNvSpPr txBox="1"/>
          <p:nvPr/>
        </p:nvSpPr>
        <p:spPr>
          <a:xfrm>
            <a:off x="405756" y="6441441"/>
            <a:ext cx="11380488" cy="338554"/>
          </a:xfrm>
          <a:prstGeom prst="rect">
            <a:avLst/>
          </a:prstGeom>
          <a:noFill/>
        </p:spPr>
        <p:txBody>
          <a:bodyPr wrap="none" rtlCol="0">
            <a:spAutoFit/>
          </a:bodyPr>
          <a:lstStyle/>
          <a:p>
            <a:r>
              <a:rPr lang="en-ID" sz="1600" i="1" smtClean="0">
                <a:solidFill>
                  <a:schemeClr val="bg1"/>
                </a:solidFill>
              </a:rPr>
              <a:t>Note: The content of this short slide is adopted from </a:t>
            </a:r>
            <a:r>
              <a:rPr lang="en-ID" sz="1600" i="1" smtClean="0">
                <a:solidFill>
                  <a:schemeClr val="bg1"/>
                </a:solidFill>
                <a:hlinkClick r:id="rId2"/>
              </a:rPr>
              <a:t>https://dzone.com/articles/the-types-of-modern-databases</a:t>
            </a:r>
            <a:r>
              <a:rPr lang="en-ID" sz="1600" i="1" smtClean="0">
                <a:solidFill>
                  <a:schemeClr val="bg1"/>
                </a:solidFill>
              </a:rPr>
              <a:t> and another resources</a:t>
            </a:r>
            <a:endParaRPr lang="en-ID" sz="1600" i="1">
              <a:solidFill>
                <a:schemeClr val="bg1"/>
              </a:solidFill>
            </a:endParaRPr>
          </a:p>
        </p:txBody>
      </p:sp>
    </p:spTree>
    <p:extLst>
      <p:ext uri="{BB962C8B-B14F-4D97-AF65-F5344CB8AC3E}">
        <p14:creationId xmlns:p14="http://schemas.microsoft.com/office/powerpoint/2010/main" val="1931297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Types of Non-Relational DB</a:t>
            </a:r>
            <a:endParaRPr lang="en-ID"/>
          </a:p>
        </p:txBody>
      </p:sp>
      <p:sp>
        <p:nvSpPr>
          <p:cNvPr id="3" name="Content Placeholder 2"/>
          <p:cNvSpPr>
            <a:spLocks noGrp="1"/>
          </p:cNvSpPr>
          <p:nvPr>
            <p:ph idx="1"/>
          </p:nvPr>
        </p:nvSpPr>
        <p:spPr/>
        <p:txBody>
          <a:bodyPr/>
          <a:lstStyle/>
          <a:p>
            <a:pPr marL="514350" indent="-514350">
              <a:buFont typeface="+mj-lt"/>
              <a:buAutoNum type="arabicPeriod" startAt="2"/>
            </a:pPr>
            <a:r>
              <a:rPr lang="en-GB" b="1" smtClean="0"/>
              <a:t>Wide column stores</a:t>
            </a:r>
            <a:r>
              <a:rPr lang="en-GB" smtClean="0"/>
              <a:t>, such as Cassandra, Scylla, and HBase, are schema-agnostic systems that enable users to store data in column families or tables, a single row of which can be thought of as a record — a multi-dimensional key-value store. These solutions are designed with the goal of scaling well enough to manage petabytes of data across as many as thousands of commodity servers in a massive, distributed system. Although technically schema-free, wide column stores like Scylla and Cassandra use an SQL variant called CQL for data definition and manipulation, making them straightforward to those already familiar with RDBMS.</a:t>
            </a:r>
            <a:endParaRPr lang="en-ID"/>
          </a:p>
        </p:txBody>
      </p:sp>
      <p:pic>
        <p:nvPicPr>
          <p:cNvPr id="3074" name="Picture 2" descr="Apache Cassandr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862" y="6026149"/>
            <a:ext cx="2762250" cy="571501"/>
          </a:xfrm>
          <a:prstGeom prst="rect">
            <a:avLst/>
          </a:prstGeom>
          <a:solidFill>
            <a:srgbClr val="92D050"/>
          </a:solidFill>
        </p:spPr>
      </p:pic>
      <p:pic>
        <p:nvPicPr>
          <p:cNvPr id="3076" name="Picture 4" descr="logo-scyl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827" y="6149181"/>
            <a:ext cx="1724025" cy="238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pache H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1567" y="5719875"/>
            <a:ext cx="3580515" cy="91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665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Types of Non-Relational DB</a:t>
            </a:r>
            <a:endParaRPr lang="en-ID"/>
          </a:p>
        </p:txBody>
      </p:sp>
      <p:sp>
        <p:nvSpPr>
          <p:cNvPr id="3" name="Content Placeholder 2"/>
          <p:cNvSpPr>
            <a:spLocks noGrp="1"/>
          </p:cNvSpPr>
          <p:nvPr>
            <p:ph idx="1"/>
          </p:nvPr>
        </p:nvSpPr>
        <p:spPr/>
        <p:txBody>
          <a:bodyPr/>
          <a:lstStyle/>
          <a:p>
            <a:pPr marL="514350" indent="-514350">
              <a:buFont typeface="+mj-lt"/>
              <a:buAutoNum type="arabicPeriod" startAt="3"/>
            </a:pPr>
            <a:r>
              <a:rPr lang="en-GB" b="1" smtClean="0"/>
              <a:t>Document stores</a:t>
            </a:r>
            <a:r>
              <a:rPr lang="en-GB" smtClean="0"/>
              <a:t>, including MongoDB and Couchbase, are schema-free systems that store data in the form of JSON documents. Document stores are similar to key-value or wide column stores, but the document name is the key and the contents of the document, whatever they are, are the value. In a document store, individual records do not require a uniform structure, can contain many different value types, and can be nested. This flexibility makes them particularly well-suited to manage semi-structured data across distributed systems..</a:t>
            </a:r>
            <a:endParaRPr lang="en-ID"/>
          </a:p>
        </p:txBody>
      </p:sp>
      <p:pic>
        <p:nvPicPr>
          <p:cNvPr id="4" name="Picture 3"/>
          <p:cNvPicPr>
            <a:picLocks noChangeAspect="1"/>
          </p:cNvPicPr>
          <p:nvPr/>
        </p:nvPicPr>
        <p:blipFill>
          <a:blip r:embed="rId2"/>
          <a:stretch>
            <a:fillRect/>
          </a:stretch>
        </p:blipFill>
        <p:spPr>
          <a:xfrm>
            <a:off x="1405074" y="5656236"/>
            <a:ext cx="2835403" cy="821566"/>
          </a:xfrm>
          <a:prstGeom prst="rect">
            <a:avLst/>
          </a:prstGeom>
        </p:spPr>
      </p:pic>
      <p:pic>
        <p:nvPicPr>
          <p:cNvPr id="5" name="Picture 4"/>
          <p:cNvPicPr>
            <a:picLocks noChangeAspect="1"/>
          </p:cNvPicPr>
          <p:nvPr/>
        </p:nvPicPr>
        <p:blipFill>
          <a:blip r:embed="rId3"/>
          <a:stretch>
            <a:fillRect/>
          </a:stretch>
        </p:blipFill>
        <p:spPr>
          <a:xfrm>
            <a:off x="4807351" y="5721340"/>
            <a:ext cx="1611385" cy="692979"/>
          </a:xfrm>
          <a:prstGeom prst="rect">
            <a:avLst/>
          </a:prstGeom>
        </p:spPr>
      </p:pic>
    </p:spTree>
    <p:extLst>
      <p:ext uri="{BB962C8B-B14F-4D97-AF65-F5344CB8AC3E}">
        <p14:creationId xmlns:p14="http://schemas.microsoft.com/office/powerpoint/2010/main" val="2651491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Types of Non-Relational DB</a:t>
            </a:r>
            <a:endParaRPr lang="en-ID"/>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GB" sz="2600" b="1" smtClean="0"/>
              <a:t>Graph databases</a:t>
            </a:r>
            <a:r>
              <a:rPr lang="en-GB" sz="2600" smtClean="0"/>
              <a:t>, such as </a:t>
            </a:r>
            <a:r>
              <a:rPr lang="en-GB" sz="2600" b="1" smtClean="0"/>
              <a:t>Neo4J</a:t>
            </a:r>
            <a:r>
              <a:rPr lang="en-GB" sz="2600" smtClean="0"/>
              <a:t> and </a:t>
            </a:r>
            <a:r>
              <a:rPr lang="en-GB" sz="2600" b="1" smtClean="0"/>
              <a:t>Datastax Enterprise Graph</a:t>
            </a:r>
            <a:r>
              <a:rPr lang="en-GB" sz="2600" smtClean="0"/>
              <a:t>, represent data as a network of related nodes or objects in order to facilitate data visualizations and graph analytics. A node or object in a graph database contains free-form data that is connected by relationships and grouped according to labels. Graph-oriented database management systems (DBMS) software is designed with an emphasis on illustrating connections between data points. As a result, graph databases are typically used when analysis of the relationships between heterogeneous data points is the end goal of the system, such as in fraud prevention, advanced enterprise operations, or Facebook's original friend's graph.</a:t>
            </a:r>
            <a:endParaRPr lang="en-ID" sz="2600"/>
          </a:p>
        </p:txBody>
      </p:sp>
      <p:pic>
        <p:nvPicPr>
          <p:cNvPr id="5122" name="Picture 2" descr="The Neo4j Graph Platform â The #1 Platform for Connected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0573" y="5551905"/>
            <a:ext cx="2143125"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7385538" y="5626430"/>
            <a:ext cx="2386453" cy="685470"/>
          </a:xfrm>
          <a:prstGeom prst="rect">
            <a:avLst/>
          </a:prstGeom>
        </p:spPr>
      </p:pic>
    </p:spTree>
    <p:extLst>
      <p:ext uri="{BB962C8B-B14F-4D97-AF65-F5344CB8AC3E}">
        <p14:creationId xmlns:p14="http://schemas.microsoft.com/office/powerpoint/2010/main" val="2040595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Types of Non-Relational DB</a:t>
            </a:r>
            <a:endParaRPr lang="en-ID"/>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GB" b="1" smtClean="0"/>
              <a:t>Search engines</a:t>
            </a:r>
            <a:r>
              <a:rPr lang="en-GB" smtClean="0"/>
              <a:t>, such as Elasticsearch, Splunk, and Solr, store data using schema-free JSON documents. They are similar to document stores, but with a greater emphasis on making your unstructured or semi-structured data easily accessible via text-based searches with strings of varying complexity.</a:t>
            </a:r>
          </a:p>
          <a:p>
            <a:pPr marL="514350" indent="-514350">
              <a:buFont typeface="+mj-lt"/>
              <a:buAutoNum type="arabicPeriod" startAt="5"/>
            </a:pPr>
            <a:r>
              <a:rPr lang="en-GB" b="1" smtClean="0"/>
              <a:t>Time-Series databases</a:t>
            </a:r>
            <a:r>
              <a:rPr lang="en-GB" smtClean="0"/>
              <a:t>: database optimized for storing and manipulating time series data (where timestamps are best treated as discrete quantities rather than continuous mathematical dimensions). Example: InfluxDB</a:t>
            </a:r>
            <a:endParaRPr lang="en-ID"/>
          </a:p>
        </p:txBody>
      </p:sp>
      <p:pic>
        <p:nvPicPr>
          <p:cNvPr id="4" name="Picture 3"/>
          <p:cNvPicPr>
            <a:picLocks noChangeAspect="1"/>
          </p:cNvPicPr>
          <p:nvPr/>
        </p:nvPicPr>
        <p:blipFill>
          <a:blip r:embed="rId2"/>
          <a:stretch>
            <a:fillRect/>
          </a:stretch>
        </p:blipFill>
        <p:spPr>
          <a:xfrm>
            <a:off x="2147101" y="5865848"/>
            <a:ext cx="1656686" cy="622229"/>
          </a:xfrm>
          <a:prstGeom prst="rect">
            <a:avLst/>
          </a:prstGeom>
        </p:spPr>
      </p:pic>
      <p:pic>
        <p:nvPicPr>
          <p:cNvPr id="6" name="Picture 5"/>
          <p:cNvPicPr>
            <a:picLocks noChangeAspect="1"/>
          </p:cNvPicPr>
          <p:nvPr/>
        </p:nvPicPr>
        <p:blipFill>
          <a:blip r:embed="rId3"/>
          <a:stretch>
            <a:fillRect/>
          </a:stretch>
        </p:blipFill>
        <p:spPr>
          <a:xfrm>
            <a:off x="4176834" y="5957875"/>
            <a:ext cx="1124008" cy="438173"/>
          </a:xfrm>
          <a:prstGeom prst="rect">
            <a:avLst/>
          </a:prstGeom>
        </p:spPr>
      </p:pic>
      <p:pic>
        <p:nvPicPr>
          <p:cNvPr id="8" name="Picture 7"/>
          <p:cNvPicPr>
            <a:picLocks noChangeAspect="1"/>
          </p:cNvPicPr>
          <p:nvPr/>
        </p:nvPicPr>
        <p:blipFill>
          <a:blip r:embed="rId4"/>
          <a:stretch>
            <a:fillRect/>
          </a:stretch>
        </p:blipFill>
        <p:spPr>
          <a:xfrm>
            <a:off x="5814922" y="5884796"/>
            <a:ext cx="1028753" cy="603281"/>
          </a:xfrm>
          <a:prstGeom prst="rect">
            <a:avLst/>
          </a:prstGeom>
        </p:spPr>
      </p:pic>
      <p:pic>
        <p:nvPicPr>
          <p:cNvPr id="9" name="Picture 8"/>
          <p:cNvPicPr>
            <a:picLocks noChangeAspect="1"/>
          </p:cNvPicPr>
          <p:nvPr/>
        </p:nvPicPr>
        <p:blipFill>
          <a:blip r:embed="rId5"/>
          <a:stretch>
            <a:fillRect/>
          </a:stretch>
        </p:blipFill>
        <p:spPr>
          <a:xfrm>
            <a:off x="7425987" y="5880077"/>
            <a:ext cx="2011762" cy="607999"/>
          </a:xfrm>
          <a:prstGeom prst="rect">
            <a:avLst/>
          </a:prstGeom>
        </p:spPr>
      </p:pic>
    </p:spTree>
    <p:extLst>
      <p:ext uri="{BB962C8B-B14F-4D97-AF65-F5344CB8AC3E}">
        <p14:creationId xmlns:p14="http://schemas.microsoft.com/office/powerpoint/2010/main" val="1820879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NoSQL / Non-Relational DB</a:t>
            </a:r>
            <a:endParaRPr lang="en-ID"/>
          </a:p>
        </p:txBody>
      </p:sp>
      <p:sp>
        <p:nvSpPr>
          <p:cNvPr id="3" name="Content Placeholder 2"/>
          <p:cNvSpPr>
            <a:spLocks noGrp="1"/>
          </p:cNvSpPr>
          <p:nvPr>
            <p:ph idx="1"/>
          </p:nvPr>
        </p:nvSpPr>
        <p:spPr>
          <a:xfrm>
            <a:off x="838200" y="2223433"/>
            <a:ext cx="10515600" cy="4030529"/>
          </a:xfrm>
        </p:spPr>
        <p:txBody>
          <a:bodyPr/>
          <a:lstStyle/>
          <a:p>
            <a:r>
              <a:rPr lang="en-GB" smtClean="0"/>
              <a:t>Schema-free data models are more flexible and easier to administer.</a:t>
            </a:r>
          </a:p>
          <a:p>
            <a:r>
              <a:rPr lang="en-GB" smtClean="0"/>
              <a:t>NoSQL databases are generally more horizontally scalable and fault-tolerant.</a:t>
            </a:r>
          </a:p>
          <a:p>
            <a:r>
              <a:rPr lang="en-GB" smtClean="0"/>
              <a:t>Data can easily be distributed across different nodes. To improve availability and/or partition tolerance, you can choose that data on some nodes be eventually consistent.</a:t>
            </a:r>
            <a:endParaRPr lang="en-ID"/>
          </a:p>
        </p:txBody>
      </p:sp>
      <p:sp>
        <p:nvSpPr>
          <p:cNvPr id="4" name="TextBox 3"/>
          <p:cNvSpPr txBox="1"/>
          <p:nvPr/>
        </p:nvSpPr>
        <p:spPr>
          <a:xfrm>
            <a:off x="838200" y="1530415"/>
            <a:ext cx="2726708" cy="707886"/>
          </a:xfrm>
          <a:prstGeom prst="rect">
            <a:avLst/>
          </a:prstGeom>
          <a:noFill/>
        </p:spPr>
        <p:txBody>
          <a:bodyPr wrap="none" rtlCol="0">
            <a:spAutoFit/>
          </a:bodyPr>
          <a:lstStyle/>
          <a:p>
            <a:r>
              <a:rPr lang="en-ID" sz="4000" u="sng" smtClean="0"/>
              <a:t>Advantages:</a:t>
            </a:r>
            <a:endParaRPr lang="en-ID" sz="4000" u="sng"/>
          </a:p>
        </p:txBody>
      </p:sp>
    </p:spTree>
    <p:extLst>
      <p:ext uri="{BB962C8B-B14F-4D97-AF65-F5344CB8AC3E}">
        <p14:creationId xmlns:p14="http://schemas.microsoft.com/office/powerpoint/2010/main" val="131594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NoSQL / Non-Relational DB</a:t>
            </a:r>
            <a:endParaRPr lang="en-ID"/>
          </a:p>
        </p:txBody>
      </p:sp>
      <p:sp>
        <p:nvSpPr>
          <p:cNvPr id="3" name="Content Placeholder 2"/>
          <p:cNvSpPr>
            <a:spLocks noGrp="1"/>
          </p:cNvSpPr>
          <p:nvPr>
            <p:ph idx="1"/>
          </p:nvPr>
        </p:nvSpPr>
        <p:spPr>
          <a:xfrm>
            <a:off x="838200" y="2223433"/>
            <a:ext cx="10515600" cy="4030529"/>
          </a:xfrm>
        </p:spPr>
        <p:txBody>
          <a:bodyPr>
            <a:normAutofit/>
          </a:bodyPr>
          <a:lstStyle/>
          <a:p>
            <a:r>
              <a:rPr lang="en-GB" smtClean="0"/>
              <a:t>NoSQL databases are generally less widely adopted and mature than RDBMS solutions, so specific expertise is often required.</a:t>
            </a:r>
          </a:p>
          <a:p>
            <a:r>
              <a:rPr lang="en-GB" smtClean="0"/>
              <a:t>There is a range of formats and constraints specific to each database type.</a:t>
            </a:r>
            <a:endParaRPr lang="en-ID"/>
          </a:p>
        </p:txBody>
      </p:sp>
      <p:sp>
        <p:nvSpPr>
          <p:cNvPr id="4" name="TextBox 3"/>
          <p:cNvSpPr txBox="1"/>
          <p:nvPr/>
        </p:nvSpPr>
        <p:spPr>
          <a:xfrm>
            <a:off x="838200" y="1530415"/>
            <a:ext cx="3308598" cy="707886"/>
          </a:xfrm>
          <a:prstGeom prst="rect">
            <a:avLst/>
          </a:prstGeom>
          <a:noFill/>
        </p:spPr>
        <p:txBody>
          <a:bodyPr wrap="none" rtlCol="0">
            <a:spAutoFit/>
          </a:bodyPr>
          <a:lstStyle/>
          <a:p>
            <a:r>
              <a:rPr lang="en-ID" sz="4000" u="sng" smtClean="0"/>
              <a:t>Disadvantages:</a:t>
            </a:r>
            <a:endParaRPr lang="en-ID" sz="4000" u="sng"/>
          </a:p>
        </p:txBody>
      </p:sp>
    </p:spTree>
    <p:extLst>
      <p:ext uri="{BB962C8B-B14F-4D97-AF65-F5344CB8AC3E}">
        <p14:creationId xmlns:p14="http://schemas.microsoft.com/office/powerpoint/2010/main" val="4231909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Which Database Is Right For You?</a:t>
            </a:r>
            <a:endParaRPr lang="en-ID"/>
          </a:p>
        </p:txBody>
      </p:sp>
      <p:sp>
        <p:nvSpPr>
          <p:cNvPr id="3" name="Content Placeholder 2"/>
          <p:cNvSpPr>
            <a:spLocks noGrp="1"/>
          </p:cNvSpPr>
          <p:nvPr>
            <p:ph idx="1"/>
          </p:nvPr>
        </p:nvSpPr>
        <p:spPr/>
        <p:txBody>
          <a:bodyPr/>
          <a:lstStyle/>
          <a:p>
            <a:r>
              <a:rPr lang="en-GB" smtClean="0"/>
              <a:t>If ACID (Atomicity, Durability, Consistency, and Durability) compliance is your first priority, consider using RDBMS.</a:t>
            </a:r>
          </a:p>
          <a:p>
            <a:r>
              <a:rPr lang="en-GB" smtClean="0"/>
              <a:t>If you have a massively distributed system and can settle for eventual consistency on some nodes/partitions, you might consider a wide column store such as Cassandra or Scylla.</a:t>
            </a:r>
          </a:p>
          <a:p>
            <a:r>
              <a:rPr lang="en-GB" smtClean="0"/>
              <a:t>If your input data is particularly heterogeneous and difficult to encapsulate according to a normalization schema, consider using a NoSQL DBMS.</a:t>
            </a:r>
          </a:p>
          <a:p>
            <a:r>
              <a:rPr lang="en-GB" smtClean="0"/>
              <a:t>If your goal is to scale vertically, consider an RDBMS; conversely, if you want to scale horizontally, a NoSQL DBMS may be preferable.</a:t>
            </a:r>
            <a:endParaRPr lang="en-ID"/>
          </a:p>
        </p:txBody>
      </p:sp>
    </p:spTree>
    <p:extLst>
      <p:ext uri="{BB962C8B-B14F-4D97-AF65-F5344CB8AC3E}">
        <p14:creationId xmlns:p14="http://schemas.microsoft.com/office/powerpoint/2010/main" val="957747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Common </a:t>
            </a:r>
            <a:r>
              <a:rPr lang="en-GB"/>
              <a:t>applications of NoSQL </a:t>
            </a:r>
            <a:r>
              <a:rPr lang="en-GB" smtClean="0"/>
              <a:t>DB</a:t>
            </a:r>
            <a:endParaRPr lang="en-ID"/>
          </a:p>
        </p:txBody>
      </p:sp>
      <p:sp>
        <p:nvSpPr>
          <p:cNvPr id="3" name="Content Placeholder 2"/>
          <p:cNvSpPr>
            <a:spLocks noGrp="1"/>
          </p:cNvSpPr>
          <p:nvPr>
            <p:ph idx="1"/>
          </p:nvPr>
        </p:nvSpPr>
        <p:spPr/>
        <p:txBody>
          <a:bodyPr>
            <a:normAutofit fontScale="92500" lnSpcReduction="20000"/>
          </a:bodyPr>
          <a:lstStyle/>
          <a:p>
            <a:r>
              <a:rPr lang="en-GB"/>
              <a:t>Social applications: usually a social application, can scale from a zero to millions of users in few weeks and to better manage this growth, one needs a DB that can manage massive number of users and data, but also that can scale horizontally easily</a:t>
            </a:r>
            <a:r>
              <a:rPr lang="en-GB" smtClean="0"/>
              <a:t>.</a:t>
            </a:r>
            <a:endParaRPr lang="en-GB"/>
          </a:p>
          <a:p>
            <a:r>
              <a:rPr lang="en-GB"/>
              <a:t>Online advertisement/BI: For ads to reach a wide number of potential users, it is important to be able to target specific users. NoSQL database help one develop and deploy the application that should manipulate billions of data (events, content and users using flexible data schema</a:t>
            </a:r>
            <a:r>
              <a:rPr lang="en-GB" smtClean="0"/>
              <a:t>)</a:t>
            </a:r>
            <a:endParaRPr lang="en-GB"/>
          </a:p>
          <a:p>
            <a:r>
              <a:rPr lang="en-GB"/>
              <a:t>Archiving Data: if one wants to archive data and keep them available to the user, NoSQL databases can help you. First of all, one can store and access a huge volume of data when stored in NoSQL. When using document oriented NoSQL Engine such as Couchbase, MongoDB, one can store any type of data (flexible schema/schema-less) allowing you to archive anything.</a:t>
            </a:r>
            <a:endParaRPr lang="en-ID"/>
          </a:p>
        </p:txBody>
      </p:sp>
    </p:spTree>
    <p:extLst>
      <p:ext uri="{BB962C8B-B14F-4D97-AF65-F5344CB8AC3E}">
        <p14:creationId xmlns:p14="http://schemas.microsoft.com/office/powerpoint/2010/main" val="2749160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Further Readings</a:t>
            </a:r>
            <a:endParaRPr lang="en-ID"/>
          </a:p>
        </p:txBody>
      </p:sp>
      <p:pic>
        <p:nvPicPr>
          <p:cNvPr id="1026" name="Picture 2" descr="https://covers.zlibcdn2.com/covers200/books/2a/fe/a9/2afea990c282e97644b1fafcb622385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3471" y="1690688"/>
            <a:ext cx="2145949" cy="2714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https://covers.zlibcdn2.com/covers200/books/9b/4b/c5/9b4bc531a1b8b9f015c4efe2700391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9691" y="1690688"/>
            <a:ext cx="1809751" cy="2714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https://covers.zlibcdn2.com/covers200/books/b9/64/92/b96492da730dcbc6b1df98a906cf855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90688"/>
            <a:ext cx="1905000" cy="2714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2" name="Picture 8" descr="https://covers.zlibcdn2.com/covers200/books/00/e9/6e/00e96e4e2ea15db02bfc1a8955793d8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9713" y="1690688"/>
            <a:ext cx="2207012" cy="2714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040322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References</a:t>
            </a:r>
            <a:endParaRPr lang="en-ID"/>
          </a:p>
        </p:txBody>
      </p:sp>
      <p:sp>
        <p:nvSpPr>
          <p:cNvPr id="3" name="Content Placeholder 2"/>
          <p:cNvSpPr>
            <a:spLocks noGrp="1"/>
          </p:cNvSpPr>
          <p:nvPr>
            <p:ph idx="1"/>
          </p:nvPr>
        </p:nvSpPr>
        <p:spPr/>
        <p:txBody>
          <a:bodyPr/>
          <a:lstStyle/>
          <a:p>
            <a:r>
              <a:rPr lang="en-ID">
                <a:hlinkClick r:id="rId2"/>
              </a:rPr>
              <a:t>https://dzone.com/articles/the-types-of-modern-databases</a:t>
            </a:r>
            <a:endParaRPr lang="en-ID" smtClean="0"/>
          </a:p>
          <a:p>
            <a:r>
              <a:rPr lang="en-ID" smtClean="0">
                <a:hlinkClick r:id="rId3"/>
              </a:rPr>
              <a:t>https</a:t>
            </a:r>
            <a:r>
              <a:rPr lang="en-ID">
                <a:hlinkClick r:id="rId3"/>
              </a:rPr>
              <a:t>://www.analyticsindiamag.com/nosql-vs-sql-database-type-better-big-data-applications</a:t>
            </a:r>
            <a:r>
              <a:rPr lang="en-ID" smtClean="0">
                <a:hlinkClick r:id="rId3"/>
              </a:rPr>
              <a:t>/</a:t>
            </a:r>
            <a:r>
              <a:rPr lang="en-ID" smtClean="0"/>
              <a:t> </a:t>
            </a:r>
          </a:p>
          <a:p>
            <a:r>
              <a:rPr lang="en-ID">
                <a:hlinkClick r:id="rId4"/>
              </a:rPr>
              <a:t>https://dzone.com/articles/nosql-vs-sql-differences-explained?fromrel=true</a:t>
            </a:r>
            <a:endParaRPr lang="en-ID"/>
          </a:p>
        </p:txBody>
      </p:sp>
    </p:spTree>
    <p:extLst>
      <p:ext uri="{BB962C8B-B14F-4D97-AF65-F5344CB8AC3E}">
        <p14:creationId xmlns:p14="http://schemas.microsoft.com/office/powerpoint/2010/main" val="156503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Database model trend</a:t>
            </a:r>
            <a:endParaRPr lang="en-ID"/>
          </a:p>
        </p:txBody>
      </p:sp>
      <p:pic>
        <p:nvPicPr>
          <p:cNvPr id="4" name="Content Placeholder 3"/>
          <p:cNvPicPr>
            <a:picLocks noGrp="1" noChangeAspect="1"/>
          </p:cNvPicPr>
          <p:nvPr>
            <p:ph idx="1"/>
          </p:nvPr>
        </p:nvPicPr>
        <p:blipFill>
          <a:blip r:embed="rId2"/>
          <a:stretch>
            <a:fillRect/>
          </a:stretch>
        </p:blipFill>
        <p:spPr>
          <a:xfrm>
            <a:off x="944851" y="1508574"/>
            <a:ext cx="10408949" cy="5077900"/>
          </a:xfrm>
          <a:prstGeom prst="rect">
            <a:avLst/>
          </a:prstGeom>
        </p:spPr>
      </p:pic>
    </p:spTree>
    <p:extLst>
      <p:ext uri="{BB962C8B-B14F-4D97-AF65-F5344CB8AC3E}">
        <p14:creationId xmlns:p14="http://schemas.microsoft.com/office/powerpoint/2010/main" val="3352453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Assignment</a:t>
            </a:r>
            <a:endParaRPr lang="en-ID"/>
          </a:p>
        </p:txBody>
      </p:sp>
      <p:sp>
        <p:nvSpPr>
          <p:cNvPr id="3" name="Content Placeholder 2"/>
          <p:cNvSpPr>
            <a:spLocks noGrp="1"/>
          </p:cNvSpPr>
          <p:nvPr>
            <p:ph idx="1"/>
          </p:nvPr>
        </p:nvSpPr>
        <p:spPr/>
        <p:txBody>
          <a:bodyPr/>
          <a:lstStyle/>
          <a:p>
            <a:r>
              <a:rPr lang="en-ID" smtClean="0"/>
              <a:t>Carilah informasi di berbagai sumber mengenai salah satu dari jenis database Non-Relational, buatlah tulisan/laporan yang minimal mencakup:</a:t>
            </a:r>
          </a:p>
          <a:p>
            <a:pPr lvl="1"/>
            <a:r>
              <a:rPr lang="en-ID" smtClean="0"/>
              <a:t>Penjelasan fitur-fitur dari DB</a:t>
            </a:r>
          </a:p>
          <a:p>
            <a:pPr lvl="1"/>
            <a:r>
              <a:rPr lang="en-ID" smtClean="0"/>
              <a:t>Kelebihan dan kekurangan dari DB</a:t>
            </a:r>
          </a:p>
          <a:p>
            <a:pPr lvl="1"/>
            <a:r>
              <a:rPr lang="en-ID" smtClean="0"/>
              <a:t>Instansi / situs / perusahaan yang menggunakan DB tersebut baik di dalam negeri / luar negeri.</a:t>
            </a:r>
          </a:p>
          <a:p>
            <a:r>
              <a:rPr lang="en-ID" smtClean="0"/>
              <a:t>Dikumpulkan melalui elearning.</a:t>
            </a:r>
          </a:p>
        </p:txBody>
      </p:sp>
    </p:spTree>
    <p:extLst>
      <p:ext uri="{BB962C8B-B14F-4D97-AF65-F5344CB8AC3E}">
        <p14:creationId xmlns:p14="http://schemas.microsoft.com/office/powerpoint/2010/main" val="3366964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D" smtClean="0"/>
              <a:t>Thank you</a:t>
            </a:r>
            <a:endParaRPr lang="en-ID"/>
          </a:p>
        </p:txBody>
      </p:sp>
      <p:sp>
        <p:nvSpPr>
          <p:cNvPr id="5" name="Text Placeholder 4"/>
          <p:cNvSpPr>
            <a:spLocks noGrp="1"/>
          </p:cNvSpPr>
          <p:nvPr>
            <p:ph type="body" idx="1"/>
          </p:nvPr>
        </p:nvSpPr>
        <p:spPr/>
        <p:txBody>
          <a:bodyPr/>
          <a:lstStyle/>
          <a:p>
            <a:r>
              <a:rPr lang="en-ID" smtClean="0"/>
              <a:t>Achmad Solichin | Universitas Budi Luhur</a:t>
            </a:r>
            <a:endParaRPr lang="en-ID"/>
          </a:p>
        </p:txBody>
      </p:sp>
    </p:spTree>
    <p:extLst>
      <p:ext uri="{BB962C8B-B14F-4D97-AF65-F5344CB8AC3E}">
        <p14:creationId xmlns:p14="http://schemas.microsoft.com/office/powerpoint/2010/main" val="1091680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Relational vs Non-Relational DB</a:t>
            </a:r>
            <a:endParaRPr lang="en-ID"/>
          </a:p>
        </p:txBody>
      </p:sp>
      <p:pic>
        <p:nvPicPr>
          <p:cNvPr id="1026" name="Picture 2" descr="https://www.alooma.com/img/cms/populardb-graph-blog-body.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20008" y="1825625"/>
            <a:ext cx="51519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576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Commercial vs Opensource</a:t>
            </a:r>
            <a:endParaRPr lang="en-ID"/>
          </a:p>
        </p:txBody>
      </p:sp>
      <p:pic>
        <p:nvPicPr>
          <p:cNvPr id="6" name="Content Placeholder 5"/>
          <p:cNvPicPr>
            <a:picLocks noGrp="1" noChangeAspect="1"/>
          </p:cNvPicPr>
          <p:nvPr>
            <p:ph idx="1"/>
          </p:nvPr>
        </p:nvPicPr>
        <p:blipFill>
          <a:blip r:embed="rId2"/>
          <a:stretch>
            <a:fillRect/>
          </a:stretch>
        </p:blipFill>
        <p:spPr>
          <a:xfrm>
            <a:off x="925502" y="1690688"/>
            <a:ext cx="10388931" cy="4661986"/>
          </a:xfrm>
          <a:prstGeom prst="rect">
            <a:avLst/>
          </a:prstGeom>
        </p:spPr>
      </p:pic>
    </p:spTree>
    <p:extLst>
      <p:ext uri="{BB962C8B-B14F-4D97-AF65-F5344CB8AC3E}">
        <p14:creationId xmlns:p14="http://schemas.microsoft.com/office/powerpoint/2010/main" val="3897828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SQL/RDBMS/Relational Databases</a:t>
            </a:r>
            <a:endParaRPr lang="en-ID"/>
          </a:p>
        </p:txBody>
      </p:sp>
      <p:sp>
        <p:nvSpPr>
          <p:cNvPr id="3" name="Content Placeholder 2"/>
          <p:cNvSpPr>
            <a:spLocks noGrp="1"/>
          </p:cNvSpPr>
          <p:nvPr>
            <p:ph idx="1"/>
          </p:nvPr>
        </p:nvSpPr>
        <p:spPr>
          <a:xfrm>
            <a:off x="838200" y="2223433"/>
            <a:ext cx="10515600" cy="4030529"/>
          </a:xfrm>
        </p:spPr>
        <p:txBody>
          <a:bodyPr/>
          <a:lstStyle/>
          <a:p>
            <a:r>
              <a:rPr lang="en-GB" smtClean="0"/>
              <a:t>Relational databases are well-documented and mature technologies, and RDBMSs are sold and maintained by a number of established corporations.</a:t>
            </a:r>
          </a:p>
          <a:p>
            <a:r>
              <a:rPr lang="en-GB" smtClean="0"/>
              <a:t>SQL standards are well-defined and commonly accepted.</a:t>
            </a:r>
          </a:p>
          <a:p>
            <a:r>
              <a:rPr lang="en-GB" smtClean="0"/>
              <a:t>A large pool of qualified developers have experience with SQL and RDBMS.</a:t>
            </a:r>
          </a:p>
          <a:p>
            <a:r>
              <a:rPr lang="en-GB" smtClean="0"/>
              <a:t>All RDBMS are ACID-compliant, meaning they satisfy the requirements of Atomicity, Consistency, Isolation, and Durability.</a:t>
            </a:r>
            <a:endParaRPr lang="en-ID"/>
          </a:p>
        </p:txBody>
      </p:sp>
      <p:sp>
        <p:nvSpPr>
          <p:cNvPr id="4" name="TextBox 3"/>
          <p:cNvSpPr txBox="1"/>
          <p:nvPr/>
        </p:nvSpPr>
        <p:spPr>
          <a:xfrm>
            <a:off x="838200" y="1530415"/>
            <a:ext cx="2726708" cy="707886"/>
          </a:xfrm>
          <a:prstGeom prst="rect">
            <a:avLst/>
          </a:prstGeom>
          <a:noFill/>
        </p:spPr>
        <p:txBody>
          <a:bodyPr wrap="none" rtlCol="0">
            <a:spAutoFit/>
          </a:bodyPr>
          <a:lstStyle/>
          <a:p>
            <a:r>
              <a:rPr lang="en-ID" sz="4000" u="sng" smtClean="0"/>
              <a:t>Advantages:</a:t>
            </a:r>
            <a:endParaRPr lang="en-ID" sz="4000" u="sng"/>
          </a:p>
        </p:txBody>
      </p:sp>
    </p:spTree>
    <p:extLst>
      <p:ext uri="{BB962C8B-B14F-4D97-AF65-F5344CB8AC3E}">
        <p14:creationId xmlns:p14="http://schemas.microsoft.com/office/powerpoint/2010/main" val="3960969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SQL/RDBMS/Relational Databases</a:t>
            </a:r>
            <a:endParaRPr lang="en-ID"/>
          </a:p>
        </p:txBody>
      </p:sp>
      <p:sp>
        <p:nvSpPr>
          <p:cNvPr id="3" name="Content Placeholder 2"/>
          <p:cNvSpPr>
            <a:spLocks noGrp="1"/>
          </p:cNvSpPr>
          <p:nvPr>
            <p:ph idx="1"/>
          </p:nvPr>
        </p:nvSpPr>
        <p:spPr>
          <a:xfrm>
            <a:off x="838200" y="2223433"/>
            <a:ext cx="10515600" cy="4030529"/>
          </a:xfrm>
        </p:spPr>
        <p:txBody>
          <a:bodyPr>
            <a:normAutofit fontScale="92500"/>
          </a:bodyPr>
          <a:lstStyle/>
          <a:p>
            <a:r>
              <a:rPr lang="en-GB" smtClean="0"/>
              <a:t>RDBMSs don't work well — or at all — with unstructured or semi-structured data due to schema and type constraints. This makes them ill-suited for large analytics or IoT event loads.</a:t>
            </a:r>
          </a:p>
          <a:p>
            <a:r>
              <a:rPr lang="en-GB" smtClean="0"/>
              <a:t>The tables in your relational database will not necessarily map one-to-one with an object or class representing the same data.</a:t>
            </a:r>
          </a:p>
          <a:p>
            <a:r>
              <a:rPr lang="en-GB" smtClean="0"/>
              <a:t>When migrating one RDBMS to another, schemas and types must generally be identical between source and destination tables for migration to work (schema constraint). For many of the same reasons, extremely complex datasets or those containing variable-length records are generally difficult to handle with an RDBMS schema.</a:t>
            </a:r>
            <a:endParaRPr lang="en-ID"/>
          </a:p>
        </p:txBody>
      </p:sp>
      <p:sp>
        <p:nvSpPr>
          <p:cNvPr id="4" name="TextBox 3"/>
          <p:cNvSpPr txBox="1"/>
          <p:nvPr/>
        </p:nvSpPr>
        <p:spPr>
          <a:xfrm>
            <a:off x="838200" y="1530415"/>
            <a:ext cx="3308598" cy="707886"/>
          </a:xfrm>
          <a:prstGeom prst="rect">
            <a:avLst/>
          </a:prstGeom>
          <a:noFill/>
        </p:spPr>
        <p:txBody>
          <a:bodyPr wrap="none" rtlCol="0">
            <a:spAutoFit/>
          </a:bodyPr>
          <a:lstStyle/>
          <a:p>
            <a:r>
              <a:rPr lang="en-ID" sz="4000" u="sng" smtClean="0"/>
              <a:t>Disadvantages:</a:t>
            </a:r>
            <a:endParaRPr lang="en-ID" sz="4000" u="sng"/>
          </a:p>
        </p:txBody>
      </p:sp>
    </p:spTree>
    <p:extLst>
      <p:ext uri="{BB962C8B-B14F-4D97-AF65-F5344CB8AC3E}">
        <p14:creationId xmlns:p14="http://schemas.microsoft.com/office/powerpoint/2010/main" val="3820548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SQL/RDBMS/Relational Databases</a:t>
            </a:r>
            <a:endParaRPr lang="en-ID"/>
          </a:p>
        </p:txBody>
      </p:sp>
      <p:pic>
        <p:nvPicPr>
          <p:cNvPr id="4" name="Content Placeholder 3"/>
          <p:cNvPicPr>
            <a:picLocks noGrp="1" noChangeAspect="1"/>
          </p:cNvPicPr>
          <p:nvPr>
            <p:ph idx="1"/>
          </p:nvPr>
        </p:nvPicPr>
        <p:blipFill rotWithShape="1">
          <a:blip r:embed="rId2"/>
          <a:srcRect l="27086" t="29766" r="29893" b="26164"/>
          <a:stretch/>
        </p:blipFill>
        <p:spPr>
          <a:xfrm>
            <a:off x="1839231" y="1799925"/>
            <a:ext cx="4523873" cy="1482290"/>
          </a:xfrm>
          <a:prstGeom prst="rect">
            <a:avLst/>
          </a:prstGeom>
        </p:spPr>
      </p:pic>
      <p:pic>
        <p:nvPicPr>
          <p:cNvPr id="5" name="Picture 4"/>
          <p:cNvPicPr>
            <a:picLocks noChangeAspect="1"/>
          </p:cNvPicPr>
          <p:nvPr/>
        </p:nvPicPr>
        <p:blipFill>
          <a:blip r:embed="rId3"/>
          <a:stretch>
            <a:fillRect/>
          </a:stretch>
        </p:blipFill>
        <p:spPr>
          <a:xfrm>
            <a:off x="6891894" y="1765609"/>
            <a:ext cx="2791123" cy="1516606"/>
          </a:xfrm>
          <a:prstGeom prst="rect">
            <a:avLst/>
          </a:prstGeom>
        </p:spPr>
      </p:pic>
      <p:pic>
        <p:nvPicPr>
          <p:cNvPr id="6" name="Picture 5"/>
          <p:cNvPicPr>
            <a:picLocks noChangeAspect="1"/>
          </p:cNvPicPr>
          <p:nvPr/>
        </p:nvPicPr>
        <p:blipFill>
          <a:blip r:embed="rId4"/>
          <a:stretch>
            <a:fillRect/>
          </a:stretch>
        </p:blipFill>
        <p:spPr>
          <a:xfrm>
            <a:off x="1839231" y="3724143"/>
            <a:ext cx="3664138" cy="1219263"/>
          </a:xfrm>
          <a:prstGeom prst="rect">
            <a:avLst/>
          </a:prstGeom>
        </p:spPr>
      </p:pic>
      <p:pic>
        <p:nvPicPr>
          <p:cNvPr id="7" name="Picture 6"/>
          <p:cNvPicPr>
            <a:picLocks noChangeAspect="1"/>
          </p:cNvPicPr>
          <p:nvPr/>
        </p:nvPicPr>
        <p:blipFill>
          <a:blip r:embed="rId5"/>
          <a:stretch>
            <a:fillRect/>
          </a:stretch>
        </p:blipFill>
        <p:spPr>
          <a:xfrm>
            <a:off x="6891894" y="3724143"/>
            <a:ext cx="2724290" cy="1022403"/>
          </a:xfrm>
          <a:prstGeom prst="rect">
            <a:avLst/>
          </a:prstGeom>
        </p:spPr>
      </p:pic>
      <p:pic>
        <p:nvPicPr>
          <p:cNvPr id="8" name="Picture 7"/>
          <p:cNvPicPr>
            <a:picLocks noChangeAspect="1"/>
          </p:cNvPicPr>
          <p:nvPr/>
        </p:nvPicPr>
        <p:blipFill>
          <a:blip r:embed="rId6"/>
          <a:stretch>
            <a:fillRect/>
          </a:stretch>
        </p:blipFill>
        <p:spPr>
          <a:xfrm>
            <a:off x="4934280" y="5188474"/>
            <a:ext cx="2857647" cy="1028753"/>
          </a:xfrm>
          <a:prstGeom prst="rect">
            <a:avLst/>
          </a:prstGeom>
        </p:spPr>
      </p:pic>
    </p:spTree>
    <p:extLst>
      <p:ext uri="{BB962C8B-B14F-4D97-AF65-F5344CB8AC3E}">
        <p14:creationId xmlns:p14="http://schemas.microsoft.com/office/powerpoint/2010/main" val="1046568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NoSQL/Non-Relational Databases</a:t>
            </a:r>
            <a:endParaRPr lang="en-ID"/>
          </a:p>
        </p:txBody>
      </p:sp>
      <p:sp>
        <p:nvSpPr>
          <p:cNvPr id="3" name="Content Placeholder 2"/>
          <p:cNvSpPr>
            <a:spLocks noGrp="1"/>
          </p:cNvSpPr>
          <p:nvPr>
            <p:ph idx="1"/>
          </p:nvPr>
        </p:nvSpPr>
        <p:spPr/>
        <p:txBody>
          <a:bodyPr/>
          <a:lstStyle/>
          <a:p>
            <a:r>
              <a:rPr lang="en-GB" smtClean="0"/>
              <a:t>NoSQL databases emerged as a popular alternative to relational databases as web applications became increasingly complex. NoSQL/non-relational databases can take a variety of forms. </a:t>
            </a:r>
          </a:p>
          <a:p>
            <a:r>
              <a:rPr lang="en-GB" smtClean="0"/>
              <a:t>However, the critical difference between NoSQL and relational databases is that RDBMS schemas rigidly define how all data inserted into the database must be typed and composed, whereas NoSQL databases can be schema-agnostic, allowing unstructured and semi-structured data to be stored and manipulated.</a:t>
            </a:r>
            <a:endParaRPr lang="en-ID"/>
          </a:p>
        </p:txBody>
      </p:sp>
    </p:spTree>
    <p:extLst>
      <p:ext uri="{BB962C8B-B14F-4D97-AF65-F5344CB8AC3E}">
        <p14:creationId xmlns:p14="http://schemas.microsoft.com/office/powerpoint/2010/main" val="4284008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Types of Non-Relational DB</a:t>
            </a:r>
            <a:endParaRPr lang="en-ID"/>
          </a:p>
        </p:txBody>
      </p:sp>
      <p:sp>
        <p:nvSpPr>
          <p:cNvPr id="3" name="Content Placeholder 2"/>
          <p:cNvSpPr>
            <a:spLocks noGrp="1"/>
          </p:cNvSpPr>
          <p:nvPr>
            <p:ph idx="1"/>
          </p:nvPr>
        </p:nvSpPr>
        <p:spPr/>
        <p:txBody>
          <a:bodyPr/>
          <a:lstStyle/>
          <a:p>
            <a:pPr marL="514350" indent="-514350">
              <a:buFont typeface="+mj-lt"/>
              <a:buAutoNum type="arabicPeriod"/>
            </a:pPr>
            <a:r>
              <a:rPr lang="en-GB" b="1" smtClean="0"/>
              <a:t>Key-value stores</a:t>
            </a:r>
            <a:r>
              <a:rPr lang="en-GB" smtClean="0"/>
              <a:t>, such as Redis and Amazon DynamoDB, are extremely simple database management systems that store only key-value pairs and provide basic functionality for retrieving the value associated with a known key. The simplicity of key-value stores makes these database management systems particularly well-suited to embedded databases, where the stored data is not particularly complex and speed is of paramount importance.</a:t>
            </a:r>
            <a:endParaRPr lang="en-ID"/>
          </a:p>
        </p:txBody>
      </p:sp>
      <p:pic>
        <p:nvPicPr>
          <p:cNvPr id="2050" name="Picture 2" descr="https://redis.io/images/redis-wh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737" y="5179025"/>
            <a:ext cx="2993814" cy="997938"/>
          </a:xfrm>
          <a:prstGeom prst="rect">
            <a:avLst/>
          </a:prstGeom>
          <a:solidFill>
            <a:schemeClr val="tx1"/>
          </a:solidFill>
        </p:spPr>
      </p:pic>
      <p:pic>
        <p:nvPicPr>
          <p:cNvPr id="4" name="Picture 3"/>
          <p:cNvPicPr>
            <a:picLocks noChangeAspect="1"/>
          </p:cNvPicPr>
          <p:nvPr/>
        </p:nvPicPr>
        <p:blipFill>
          <a:blip r:embed="rId3"/>
          <a:stretch>
            <a:fillRect/>
          </a:stretch>
        </p:blipFill>
        <p:spPr>
          <a:xfrm>
            <a:off x="5388924" y="5169401"/>
            <a:ext cx="4667490" cy="997937"/>
          </a:xfrm>
          <a:prstGeom prst="rect">
            <a:avLst/>
          </a:prstGeom>
        </p:spPr>
      </p:pic>
    </p:spTree>
    <p:extLst>
      <p:ext uri="{BB962C8B-B14F-4D97-AF65-F5344CB8AC3E}">
        <p14:creationId xmlns:p14="http://schemas.microsoft.com/office/powerpoint/2010/main" val="2019834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2798</TotalTime>
  <Words>1233</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Modern Database</vt:lpstr>
      <vt:lpstr>Database model trend</vt:lpstr>
      <vt:lpstr>Relational vs Non-Relational DB</vt:lpstr>
      <vt:lpstr>Commercial vs Opensource</vt:lpstr>
      <vt:lpstr>SQL/RDBMS/Relational Databases</vt:lpstr>
      <vt:lpstr>SQL/RDBMS/Relational Databases</vt:lpstr>
      <vt:lpstr>SQL/RDBMS/Relational Databases</vt:lpstr>
      <vt:lpstr>NoSQL/Non-Relational Databases</vt:lpstr>
      <vt:lpstr>Types of Non-Relational DB</vt:lpstr>
      <vt:lpstr>Types of Non-Relational DB</vt:lpstr>
      <vt:lpstr>Types of Non-Relational DB</vt:lpstr>
      <vt:lpstr>Types of Non-Relational DB</vt:lpstr>
      <vt:lpstr>Types of Non-Relational DB</vt:lpstr>
      <vt:lpstr>NoSQL / Non-Relational DB</vt:lpstr>
      <vt:lpstr>NoSQL / Non-Relational DB</vt:lpstr>
      <vt:lpstr>Which Database Is Right For You?</vt:lpstr>
      <vt:lpstr>Common applications of NoSQL DB</vt:lpstr>
      <vt:lpstr>Further Readings</vt:lpstr>
      <vt:lpstr>References</vt:lpstr>
      <vt:lpstr>Assignment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dc:title>
  <dc:creator>Achmad Solichin</dc:creator>
  <cp:lastModifiedBy>AS</cp:lastModifiedBy>
  <cp:revision>63</cp:revision>
  <dcterms:created xsi:type="dcterms:W3CDTF">2019-07-13T01:53:52Z</dcterms:created>
  <dcterms:modified xsi:type="dcterms:W3CDTF">2021-01-09T01:22:08Z</dcterms:modified>
</cp:coreProperties>
</file>