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4" r:id="rId1"/>
  </p:sldMasterIdLst>
  <p:notesMasterIdLst>
    <p:notesMasterId r:id="rId52"/>
  </p:notesMasterIdLst>
  <p:handoutMasterIdLst>
    <p:handoutMasterId r:id="rId53"/>
  </p:handoutMasterIdLst>
  <p:sldIdLst>
    <p:sldId id="256" r:id="rId2"/>
    <p:sldId id="257" r:id="rId3"/>
    <p:sldId id="258" r:id="rId4"/>
    <p:sldId id="286" r:id="rId5"/>
    <p:sldId id="259" r:id="rId6"/>
    <p:sldId id="260" r:id="rId7"/>
    <p:sldId id="261" r:id="rId8"/>
    <p:sldId id="289" r:id="rId9"/>
    <p:sldId id="262" r:id="rId10"/>
    <p:sldId id="290" r:id="rId11"/>
    <p:sldId id="263" r:id="rId12"/>
    <p:sldId id="291" r:id="rId13"/>
    <p:sldId id="264" r:id="rId14"/>
    <p:sldId id="265" r:id="rId15"/>
    <p:sldId id="266" r:id="rId16"/>
    <p:sldId id="298" r:id="rId17"/>
    <p:sldId id="267" r:id="rId18"/>
    <p:sldId id="268" r:id="rId19"/>
    <p:sldId id="269" r:id="rId20"/>
    <p:sldId id="292" r:id="rId21"/>
    <p:sldId id="270" r:id="rId22"/>
    <p:sldId id="271" r:id="rId23"/>
    <p:sldId id="272" r:id="rId24"/>
    <p:sldId id="287" r:id="rId25"/>
    <p:sldId id="274" r:id="rId26"/>
    <p:sldId id="299" r:id="rId27"/>
    <p:sldId id="300" r:id="rId28"/>
    <p:sldId id="293" r:id="rId29"/>
    <p:sldId id="295" r:id="rId30"/>
    <p:sldId id="294" r:id="rId31"/>
    <p:sldId id="296" r:id="rId32"/>
    <p:sldId id="288" r:id="rId33"/>
    <p:sldId id="277" r:id="rId34"/>
    <p:sldId id="301" r:id="rId35"/>
    <p:sldId id="279" r:id="rId36"/>
    <p:sldId id="280" r:id="rId37"/>
    <p:sldId id="318" r:id="rId38"/>
    <p:sldId id="303" r:id="rId39"/>
    <p:sldId id="319" r:id="rId40"/>
    <p:sldId id="320" r:id="rId41"/>
    <p:sldId id="305" r:id="rId42"/>
    <p:sldId id="306" r:id="rId43"/>
    <p:sldId id="307" r:id="rId44"/>
    <p:sldId id="321" r:id="rId45"/>
    <p:sldId id="316" r:id="rId46"/>
    <p:sldId id="317" r:id="rId47"/>
    <p:sldId id="282" r:id="rId48"/>
    <p:sldId id="302" r:id="rId49"/>
    <p:sldId id="322" r:id="rId50"/>
    <p:sldId id="323" r:id="rId51"/>
  </p:sldIdLst>
  <p:sldSz cx="9144000" cy="6858000" type="screen4x3"/>
  <p:notesSz cx="6873875" cy="10061575"/>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autoAdjust="0"/>
    <p:restoredTop sz="94640" autoAdjust="0"/>
  </p:normalViewPr>
  <p:slideViewPr>
    <p:cSldViewPr>
      <p:cViewPr varScale="1">
        <p:scale>
          <a:sx n="61" d="100"/>
          <a:sy n="61" d="100"/>
        </p:scale>
        <p:origin x="648"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Lst>
  </p:outlineViewPr>
  <p:notesTextViewPr>
    <p:cViewPr>
      <p:scale>
        <a:sx n="3" d="2"/>
        <a:sy n="3" d="2"/>
      </p:scale>
      <p:origin x="0" y="0"/>
    </p:cViewPr>
  </p:notesTextViewPr>
  <p:sorterViewPr>
    <p:cViewPr>
      <p:scale>
        <a:sx n="66" d="100"/>
        <a:sy n="66" d="100"/>
      </p:scale>
      <p:origin x="0" y="50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4.xml"/><Relationship Id="rId3" Type="http://schemas.openxmlformats.org/officeDocument/2006/relationships/slide" Target="slides/slide3.xml"/><Relationship Id="rId21" Type="http://schemas.openxmlformats.org/officeDocument/2006/relationships/slide" Target="slides/slide26.xml"/><Relationship Id="rId34" Type="http://schemas.openxmlformats.org/officeDocument/2006/relationships/slide" Target="slides/slide47.xml"/><Relationship Id="rId7" Type="http://schemas.openxmlformats.org/officeDocument/2006/relationships/slide" Target="slides/slide9.xml"/><Relationship Id="rId12" Type="http://schemas.openxmlformats.org/officeDocument/2006/relationships/slide" Target="slides/slide15.xml"/><Relationship Id="rId17" Type="http://schemas.openxmlformats.org/officeDocument/2006/relationships/slide" Target="slides/slide21.xml"/><Relationship Id="rId25" Type="http://schemas.openxmlformats.org/officeDocument/2006/relationships/slide" Target="slides/slide33.xml"/><Relationship Id="rId33" Type="http://schemas.openxmlformats.org/officeDocument/2006/relationships/slide" Target="slides/slide45.xml"/><Relationship Id="rId2" Type="http://schemas.openxmlformats.org/officeDocument/2006/relationships/slide" Target="slides/slide2.xml"/><Relationship Id="rId16" Type="http://schemas.openxmlformats.org/officeDocument/2006/relationships/slide" Target="slides/slide20.xml"/><Relationship Id="rId20" Type="http://schemas.openxmlformats.org/officeDocument/2006/relationships/slide" Target="slides/slide25.xml"/><Relationship Id="rId29" Type="http://schemas.openxmlformats.org/officeDocument/2006/relationships/slide" Target="slides/slide37.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4.xml"/><Relationship Id="rId24" Type="http://schemas.openxmlformats.org/officeDocument/2006/relationships/slide" Target="slides/slide31.xml"/><Relationship Id="rId32" Type="http://schemas.openxmlformats.org/officeDocument/2006/relationships/slide" Target="slides/slide44.xml"/><Relationship Id="rId5" Type="http://schemas.openxmlformats.org/officeDocument/2006/relationships/slide" Target="slides/slide6.xml"/><Relationship Id="rId15" Type="http://schemas.openxmlformats.org/officeDocument/2006/relationships/slide" Target="slides/slide19.xml"/><Relationship Id="rId23" Type="http://schemas.openxmlformats.org/officeDocument/2006/relationships/slide" Target="slides/slide29.xml"/><Relationship Id="rId28" Type="http://schemas.openxmlformats.org/officeDocument/2006/relationships/slide" Target="slides/slide36.xml"/><Relationship Id="rId10" Type="http://schemas.openxmlformats.org/officeDocument/2006/relationships/slide" Target="slides/slide13.xml"/><Relationship Id="rId19" Type="http://schemas.openxmlformats.org/officeDocument/2006/relationships/slide" Target="slides/slide23.xml"/><Relationship Id="rId31" Type="http://schemas.openxmlformats.org/officeDocument/2006/relationships/slide" Target="slides/slide40.xml"/><Relationship Id="rId4" Type="http://schemas.openxmlformats.org/officeDocument/2006/relationships/slide" Target="slides/slide5.xml"/><Relationship Id="rId9" Type="http://schemas.openxmlformats.org/officeDocument/2006/relationships/slide" Target="slides/slide12.xml"/><Relationship Id="rId14" Type="http://schemas.openxmlformats.org/officeDocument/2006/relationships/slide" Target="slides/slide18.xml"/><Relationship Id="rId22" Type="http://schemas.openxmlformats.org/officeDocument/2006/relationships/slide" Target="slides/slide27.xml"/><Relationship Id="rId27" Type="http://schemas.openxmlformats.org/officeDocument/2006/relationships/slide" Target="slides/slide35.xml"/><Relationship Id="rId30" Type="http://schemas.openxmlformats.org/officeDocument/2006/relationships/slide" Target="slides/slide39.xml"/><Relationship Id="rId35"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8150" cy="503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79875" name="Rectangle 3"/>
          <p:cNvSpPr>
            <a:spLocks noGrp="1" noChangeArrowheads="1"/>
          </p:cNvSpPr>
          <p:nvPr>
            <p:ph type="dt" sz="quarter" idx="1"/>
          </p:nvPr>
        </p:nvSpPr>
        <p:spPr bwMode="auto">
          <a:xfrm>
            <a:off x="3894138" y="0"/>
            <a:ext cx="2978150" cy="503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79876" name="Rectangle 4"/>
          <p:cNvSpPr>
            <a:spLocks noGrp="1" noChangeArrowheads="1"/>
          </p:cNvSpPr>
          <p:nvPr>
            <p:ph type="ftr" sz="quarter" idx="2"/>
          </p:nvPr>
        </p:nvSpPr>
        <p:spPr bwMode="auto">
          <a:xfrm>
            <a:off x="0" y="9556750"/>
            <a:ext cx="2978150" cy="5032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79877" name="Rectangle 5"/>
          <p:cNvSpPr>
            <a:spLocks noGrp="1" noChangeArrowheads="1"/>
          </p:cNvSpPr>
          <p:nvPr>
            <p:ph type="sldNum" sz="quarter" idx="3"/>
          </p:nvPr>
        </p:nvSpPr>
        <p:spPr bwMode="auto">
          <a:xfrm>
            <a:off x="3894138" y="9556750"/>
            <a:ext cx="2978150" cy="5032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panose="02020603050405020304" pitchFamily="18" charset="0"/>
              </a:defRPr>
            </a:lvl1pPr>
          </a:lstStyle>
          <a:p>
            <a:pPr>
              <a:defRPr/>
            </a:pPr>
            <a:fld id="{754FBB9C-856A-477D-A182-19150BC9FAE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8150" cy="503238"/>
          </a:xfrm>
          <a:prstGeom prst="rect">
            <a:avLst/>
          </a:prstGeom>
          <a:noFill/>
          <a:ln w="9525">
            <a:noFill/>
            <a:miter lim="800000"/>
            <a:headEnd/>
            <a:tailEnd/>
          </a:ln>
          <a:effectLst/>
        </p:spPr>
        <p:txBody>
          <a:bodyPr vert="horz" wrap="square" lIns="96771" tIns="48385" rIns="96771" bIns="48385" numCol="1" anchor="t" anchorCtr="0" compatLnSpc="1">
            <a:prstTxWarp prst="textNoShape">
              <a:avLst/>
            </a:prstTxWarp>
          </a:bodyPr>
          <a:lstStyle>
            <a:lvl1pPr defTabSz="968375">
              <a:defRPr sz="1300">
                <a:latin typeface="Times New Roman" pitchFamily="18" charset="0"/>
              </a:defRPr>
            </a:lvl1pPr>
          </a:lstStyle>
          <a:p>
            <a:pPr>
              <a:defRPr/>
            </a:pPr>
            <a:endParaRPr lang="en-US"/>
          </a:p>
        </p:txBody>
      </p:sp>
      <p:sp>
        <p:nvSpPr>
          <p:cNvPr id="14339" name="Rectangle 3"/>
          <p:cNvSpPr>
            <a:spLocks noGrp="1" noChangeArrowheads="1"/>
          </p:cNvSpPr>
          <p:nvPr>
            <p:ph type="dt" idx="1"/>
          </p:nvPr>
        </p:nvSpPr>
        <p:spPr bwMode="auto">
          <a:xfrm>
            <a:off x="3895725" y="0"/>
            <a:ext cx="2978150" cy="503238"/>
          </a:xfrm>
          <a:prstGeom prst="rect">
            <a:avLst/>
          </a:prstGeom>
          <a:noFill/>
          <a:ln w="9525">
            <a:noFill/>
            <a:miter lim="800000"/>
            <a:headEnd/>
            <a:tailEnd/>
          </a:ln>
          <a:effectLst/>
        </p:spPr>
        <p:txBody>
          <a:bodyPr vert="horz" wrap="square" lIns="96771" tIns="48385" rIns="96771" bIns="48385" numCol="1" anchor="t" anchorCtr="0" compatLnSpc="1">
            <a:prstTxWarp prst="textNoShape">
              <a:avLst/>
            </a:prstTxWarp>
          </a:bodyPr>
          <a:lstStyle>
            <a:lvl1pPr algn="r" defTabSz="968375">
              <a:defRPr sz="1300">
                <a:latin typeface="Times New Roman" pitchFamily="18" charset="0"/>
              </a:defRPr>
            </a:lvl1pPr>
          </a:lstStyle>
          <a:p>
            <a:pPr>
              <a:defRPr/>
            </a:pPr>
            <a:endParaRPr lang="en-US"/>
          </a:p>
        </p:txBody>
      </p:sp>
      <p:sp>
        <p:nvSpPr>
          <p:cNvPr id="10244" name="Rectangle 4"/>
          <p:cNvSpPr>
            <a:spLocks noChangeArrowheads="1" noTextEdit="1"/>
          </p:cNvSpPr>
          <p:nvPr>
            <p:ph type="sldImg" idx="2"/>
          </p:nvPr>
        </p:nvSpPr>
        <p:spPr bwMode="auto">
          <a:xfrm>
            <a:off x="922338" y="754063"/>
            <a:ext cx="5030787" cy="37734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915988" y="4779963"/>
            <a:ext cx="5041900" cy="4527550"/>
          </a:xfrm>
          <a:prstGeom prst="rect">
            <a:avLst/>
          </a:prstGeom>
          <a:noFill/>
          <a:ln w="9525">
            <a:noFill/>
            <a:miter lim="800000"/>
            <a:headEnd/>
            <a:tailEnd/>
          </a:ln>
          <a:effectLst/>
        </p:spPr>
        <p:txBody>
          <a:bodyPr vert="horz" wrap="square" lIns="96771" tIns="48385" rIns="96771" bIns="48385"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14342" name="Rectangle 6"/>
          <p:cNvSpPr>
            <a:spLocks noGrp="1" noChangeArrowheads="1"/>
          </p:cNvSpPr>
          <p:nvPr>
            <p:ph type="ftr" sz="quarter" idx="4"/>
          </p:nvPr>
        </p:nvSpPr>
        <p:spPr bwMode="auto">
          <a:xfrm>
            <a:off x="0" y="9558338"/>
            <a:ext cx="2978150" cy="503237"/>
          </a:xfrm>
          <a:prstGeom prst="rect">
            <a:avLst/>
          </a:prstGeom>
          <a:noFill/>
          <a:ln w="9525">
            <a:noFill/>
            <a:miter lim="800000"/>
            <a:headEnd/>
            <a:tailEnd/>
          </a:ln>
          <a:effectLst/>
        </p:spPr>
        <p:txBody>
          <a:bodyPr vert="horz" wrap="square" lIns="96771" tIns="48385" rIns="96771" bIns="48385" numCol="1" anchor="b" anchorCtr="0" compatLnSpc="1">
            <a:prstTxWarp prst="textNoShape">
              <a:avLst/>
            </a:prstTxWarp>
          </a:bodyPr>
          <a:lstStyle>
            <a:lvl1pPr defTabSz="968375">
              <a:defRPr sz="1300">
                <a:latin typeface="Times New Roman" pitchFamily="18" charset="0"/>
              </a:defRPr>
            </a:lvl1pPr>
          </a:lstStyle>
          <a:p>
            <a:pPr>
              <a:defRPr/>
            </a:pPr>
            <a:endParaRPr lang="en-US"/>
          </a:p>
        </p:txBody>
      </p:sp>
      <p:sp>
        <p:nvSpPr>
          <p:cNvPr id="14343" name="Rectangle 7"/>
          <p:cNvSpPr>
            <a:spLocks noGrp="1" noChangeArrowheads="1"/>
          </p:cNvSpPr>
          <p:nvPr>
            <p:ph type="sldNum" sz="quarter" idx="5"/>
          </p:nvPr>
        </p:nvSpPr>
        <p:spPr bwMode="auto">
          <a:xfrm>
            <a:off x="3895725" y="9558338"/>
            <a:ext cx="2978150" cy="503237"/>
          </a:xfrm>
          <a:prstGeom prst="rect">
            <a:avLst/>
          </a:prstGeom>
          <a:noFill/>
          <a:ln w="9525">
            <a:noFill/>
            <a:miter lim="800000"/>
            <a:headEnd/>
            <a:tailEnd/>
          </a:ln>
          <a:effectLst/>
        </p:spPr>
        <p:txBody>
          <a:bodyPr vert="horz" wrap="square" lIns="96771" tIns="48385" rIns="96771" bIns="48385" numCol="1" anchor="b" anchorCtr="0" compatLnSpc="1">
            <a:prstTxWarp prst="textNoShape">
              <a:avLst/>
            </a:prstTxWarp>
          </a:bodyPr>
          <a:lstStyle>
            <a:lvl1pPr algn="r" defTabSz="968375">
              <a:defRPr sz="1300" smtClean="0">
                <a:latin typeface="Times New Roman" panose="02020603050405020304" pitchFamily="18" charset="0"/>
              </a:defRPr>
            </a:lvl1pPr>
          </a:lstStyle>
          <a:p>
            <a:pPr>
              <a:defRPr/>
            </a:pPr>
            <a:fld id="{60A37BED-832F-457A-A2B0-AAA97F52B3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pPr>
              <a:defRPr/>
            </a:pPr>
            <a:r>
              <a:rPr lang="en-US" smtClean="0"/>
              <a:t>Genap 2004</a:t>
            </a:r>
            <a:endParaRPr lang="en-US"/>
          </a:p>
        </p:txBody>
      </p:sp>
      <p:sp>
        <p:nvSpPr>
          <p:cNvPr id="5" name="Footer Placeholder 4"/>
          <p:cNvSpPr>
            <a:spLocks noGrp="1"/>
          </p:cNvSpPr>
          <p:nvPr>
            <p:ph type="ftr" sz="quarter" idx="11"/>
          </p:nvPr>
        </p:nvSpPr>
        <p:spPr>
          <a:xfrm>
            <a:off x="1900237" y="5410202"/>
            <a:ext cx="3843665" cy="365125"/>
          </a:xfrm>
        </p:spPr>
        <p:txBody>
          <a:bodyPr/>
          <a:lstStyle/>
          <a:p>
            <a:pPr>
              <a:defRPr/>
            </a:pPr>
            <a:r>
              <a:rPr lang="en-US" smtClean="0"/>
              <a:t>Magister Ilmu Komputer - UBL</a:t>
            </a:r>
            <a:endParaRPr lang="en-US"/>
          </a:p>
        </p:txBody>
      </p:sp>
      <p:sp>
        <p:nvSpPr>
          <p:cNvPr id="6" name="Slide Number Placeholder 5"/>
          <p:cNvSpPr>
            <a:spLocks noGrp="1"/>
          </p:cNvSpPr>
          <p:nvPr>
            <p:ph type="sldNum" sz="quarter" idx="12"/>
          </p:nvPr>
        </p:nvSpPr>
        <p:spPr>
          <a:xfrm>
            <a:off x="7915603" y="5410200"/>
            <a:ext cx="578317" cy="365125"/>
          </a:xfrm>
        </p:spPr>
        <p:txBody>
          <a:bodyPr/>
          <a:lstStyle/>
          <a:p>
            <a:pPr>
              <a:defRPr/>
            </a:pPr>
            <a:fld id="{7FB4DFD2-2F36-4C32-BD2B-7E2ADBC53335}" type="slidenum">
              <a:rPr lang="en-US" altLang="en-US" smtClean="0"/>
              <a:pPr>
                <a:defRPr/>
              </a:pPr>
              <a:t>‹#›</a:t>
            </a:fld>
            <a:endParaRPr lang="en-US" altLang="en-US"/>
          </a:p>
        </p:txBody>
      </p:sp>
    </p:spTree>
    <p:extLst>
      <p:ext uri="{BB962C8B-B14F-4D97-AF65-F5344CB8AC3E}">
        <p14:creationId xmlns:p14="http://schemas.microsoft.com/office/powerpoint/2010/main" val="185700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50A03E9A-CA9F-4104-BD19-AAB75F05C64C}" type="datetimeFigureOut">
              <a:rPr lang="en-US" smtClean="0"/>
              <a:pPr>
                <a:defRPr/>
              </a:pPr>
              <a:t>5/11/2019</a:t>
            </a:fld>
            <a:endParaRPr lang="en-US" dirty="0"/>
          </a:p>
        </p:txBody>
      </p:sp>
      <p:sp>
        <p:nvSpPr>
          <p:cNvPr id="6" name="Footer Placeholder 5"/>
          <p:cNvSpPr>
            <a:spLocks noGrp="1"/>
          </p:cNvSpPr>
          <p:nvPr>
            <p:ph type="ftr" sz="quarter" idx="11"/>
          </p:nvPr>
        </p:nvSpPr>
        <p:spPr/>
        <p:txBody>
          <a:bodyPr/>
          <a:lstStyle/>
          <a:p>
            <a:pPr>
              <a:defRPr/>
            </a:pPr>
            <a:r>
              <a:rPr lang="en-US" smtClean="0"/>
              <a:t>Magister Ilmu Komputer - UBL</a:t>
            </a:r>
            <a:endParaRPr lang="en-US"/>
          </a:p>
        </p:txBody>
      </p:sp>
      <p:sp>
        <p:nvSpPr>
          <p:cNvPr id="7" name="Slide Number Placeholder 6"/>
          <p:cNvSpPr>
            <a:spLocks noGrp="1"/>
          </p:cNvSpPr>
          <p:nvPr>
            <p:ph type="sldNum" sz="quarter" idx="12"/>
          </p:nvPr>
        </p:nvSpPr>
        <p:spPr/>
        <p:txBody>
          <a:bodyPr/>
          <a:lstStyle/>
          <a:p>
            <a:pPr>
              <a:defRPr/>
            </a:pPr>
            <a:fld id="{407A65BD-5028-4A96-B77F-59E30703C8F9}" type="slidenum">
              <a:rPr lang="en-US" altLang="en-US" smtClean="0"/>
              <a:pPr>
                <a:defRPr/>
              </a:pPr>
              <a:t>‹#›</a:t>
            </a:fld>
            <a:endParaRPr lang="en-US" altLang="en-US"/>
          </a:p>
        </p:txBody>
      </p:sp>
    </p:spTree>
    <p:extLst>
      <p:ext uri="{BB962C8B-B14F-4D97-AF65-F5344CB8AC3E}">
        <p14:creationId xmlns:p14="http://schemas.microsoft.com/office/powerpoint/2010/main" val="89109551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50A03E9A-CA9F-4104-BD19-AAB75F05C64C}" type="datetimeFigureOut">
              <a:rPr lang="en-US" smtClean="0"/>
              <a:pPr>
                <a:defRPr/>
              </a:pPr>
              <a:t>5/11/2019</a:t>
            </a:fld>
            <a:endParaRPr lang="en-US" dirty="0"/>
          </a:p>
        </p:txBody>
      </p:sp>
      <p:sp>
        <p:nvSpPr>
          <p:cNvPr id="6" name="Footer Placeholder 5"/>
          <p:cNvSpPr>
            <a:spLocks noGrp="1"/>
          </p:cNvSpPr>
          <p:nvPr>
            <p:ph type="ftr" sz="quarter" idx="11"/>
          </p:nvPr>
        </p:nvSpPr>
        <p:spPr/>
        <p:txBody>
          <a:bodyPr/>
          <a:lstStyle/>
          <a:p>
            <a:pPr>
              <a:defRPr/>
            </a:pPr>
            <a:r>
              <a:rPr lang="en-US" smtClean="0"/>
              <a:t>Magister Ilmu Komputer - UBL</a:t>
            </a:r>
            <a:endParaRPr lang="en-US"/>
          </a:p>
        </p:txBody>
      </p:sp>
      <p:sp>
        <p:nvSpPr>
          <p:cNvPr id="7" name="Slide Number Placeholder 6"/>
          <p:cNvSpPr>
            <a:spLocks noGrp="1"/>
          </p:cNvSpPr>
          <p:nvPr>
            <p:ph type="sldNum" sz="quarter" idx="12"/>
          </p:nvPr>
        </p:nvSpPr>
        <p:spPr/>
        <p:txBody>
          <a:bodyPr/>
          <a:lstStyle/>
          <a:p>
            <a:pPr>
              <a:defRPr/>
            </a:pPr>
            <a:fld id="{407A65BD-5028-4A96-B77F-59E30703C8F9}" type="slidenum">
              <a:rPr lang="en-US" altLang="en-US" smtClean="0"/>
              <a:pPr>
                <a:defRPr/>
              </a:pPr>
              <a:t>‹#›</a:t>
            </a:fld>
            <a:endParaRPr lang="en-US" altLang="en-US"/>
          </a:p>
        </p:txBody>
      </p:sp>
    </p:spTree>
    <p:extLst>
      <p:ext uri="{BB962C8B-B14F-4D97-AF65-F5344CB8AC3E}">
        <p14:creationId xmlns:p14="http://schemas.microsoft.com/office/powerpoint/2010/main" val="301979457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50A03E9A-CA9F-4104-BD19-AAB75F05C64C}" type="datetimeFigureOut">
              <a:rPr lang="en-US" smtClean="0"/>
              <a:pPr>
                <a:defRPr/>
              </a:pPr>
              <a:t>5/11/2019</a:t>
            </a:fld>
            <a:endParaRPr lang="en-US" dirty="0"/>
          </a:p>
        </p:txBody>
      </p:sp>
      <p:sp>
        <p:nvSpPr>
          <p:cNvPr id="6" name="Footer Placeholder 5"/>
          <p:cNvSpPr>
            <a:spLocks noGrp="1"/>
          </p:cNvSpPr>
          <p:nvPr>
            <p:ph type="ftr" sz="quarter" idx="11"/>
          </p:nvPr>
        </p:nvSpPr>
        <p:spPr/>
        <p:txBody>
          <a:bodyPr/>
          <a:lstStyle/>
          <a:p>
            <a:pPr>
              <a:defRPr/>
            </a:pPr>
            <a:r>
              <a:rPr lang="en-US" smtClean="0"/>
              <a:t>Magister Ilmu Komputer - UBL</a:t>
            </a:r>
            <a:endParaRPr lang="en-US"/>
          </a:p>
        </p:txBody>
      </p:sp>
      <p:sp>
        <p:nvSpPr>
          <p:cNvPr id="7" name="Slide Number Placeholder 6"/>
          <p:cNvSpPr>
            <a:spLocks noGrp="1"/>
          </p:cNvSpPr>
          <p:nvPr>
            <p:ph type="sldNum" sz="quarter" idx="12"/>
          </p:nvPr>
        </p:nvSpPr>
        <p:spPr/>
        <p:txBody>
          <a:bodyPr/>
          <a:lstStyle/>
          <a:p>
            <a:pPr>
              <a:defRPr/>
            </a:pPr>
            <a:fld id="{407A65BD-5028-4A96-B77F-59E30703C8F9}" type="slidenum">
              <a:rPr lang="en-US" altLang="en-US" smtClean="0"/>
              <a:pPr>
                <a:defRPr/>
              </a:pPr>
              <a:t>‹#›</a:t>
            </a:fld>
            <a:endParaRPr lang="en-US" alt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52904288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50A03E9A-CA9F-4104-BD19-AAB75F05C64C}" type="datetimeFigureOut">
              <a:rPr lang="en-US" smtClean="0"/>
              <a:pPr>
                <a:defRPr/>
              </a:pPr>
              <a:t>5/11/2019</a:t>
            </a:fld>
            <a:endParaRPr lang="en-US" dirty="0"/>
          </a:p>
        </p:txBody>
      </p:sp>
      <p:sp>
        <p:nvSpPr>
          <p:cNvPr id="6" name="Footer Placeholder 5"/>
          <p:cNvSpPr>
            <a:spLocks noGrp="1"/>
          </p:cNvSpPr>
          <p:nvPr>
            <p:ph type="ftr" sz="quarter" idx="11"/>
          </p:nvPr>
        </p:nvSpPr>
        <p:spPr/>
        <p:txBody>
          <a:bodyPr/>
          <a:lstStyle/>
          <a:p>
            <a:pPr>
              <a:defRPr/>
            </a:pPr>
            <a:r>
              <a:rPr lang="en-US" smtClean="0"/>
              <a:t>Magister Ilmu Komputer - UBL</a:t>
            </a:r>
            <a:endParaRPr lang="en-US"/>
          </a:p>
        </p:txBody>
      </p:sp>
      <p:sp>
        <p:nvSpPr>
          <p:cNvPr id="7" name="Slide Number Placeholder 6"/>
          <p:cNvSpPr>
            <a:spLocks noGrp="1"/>
          </p:cNvSpPr>
          <p:nvPr>
            <p:ph type="sldNum" sz="quarter" idx="12"/>
          </p:nvPr>
        </p:nvSpPr>
        <p:spPr/>
        <p:txBody>
          <a:bodyPr/>
          <a:lstStyle/>
          <a:p>
            <a:pPr>
              <a:defRPr/>
            </a:pPr>
            <a:fld id="{407A65BD-5028-4A96-B77F-59E30703C8F9}" type="slidenum">
              <a:rPr lang="en-US" altLang="en-US" smtClean="0"/>
              <a:pPr>
                <a:defRPr/>
              </a:pPr>
              <a:t>‹#›</a:t>
            </a:fld>
            <a:endParaRPr lang="en-US" altLang="en-US"/>
          </a:p>
        </p:txBody>
      </p:sp>
    </p:spTree>
    <p:extLst>
      <p:ext uri="{BB962C8B-B14F-4D97-AF65-F5344CB8AC3E}">
        <p14:creationId xmlns:p14="http://schemas.microsoft.com/office/powerpoint/2010/main" val="393844571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pPr>
              <a:defRPr/>
            </a:pPr>
            <a:fld id="{50A03E9A-CA9F-4104-BD19-AAB75F05C64C}" type="datetimeFigureOut">
              <a:rPr lang="en-US" smtClean="0"/>
              <a:pPr>
                <a:defRPr/>
              </a:pPr>
              <a:t>5/11/2019</a:t>
            </a:fld>
            <a:endParaRPr lang="en-US" dirty="0"/>
          </a:p>
        </p:txBody>
      </p:sp>
      <p:sp>
        <p:nvSpPr>
          <p:cNvPr id="4" name="Footer Placeholder 3"/>
          <p:cNvSpPr>
            <a:spLocks noGrp="1"/>
          </p:cNvSpPr>
          <p:nvPr>
            <p:ph type="ftr" sz="quarter" idx="11"/>
          </p:nvPr>
        </p:nvSpPr>
        <p:spPr/>
        <p:txBody>
          <a:bodyPr/>
          <a:lstStyle/>
          <a:p>
            <a:pPr>
              <a:defRPr/>
            </a:pPr>
            <a:r>
              <a:rPr lang="en-US" smtClean="0"/>
              <a:t>Magister Ilmu Komputer - UBL</a:t>
            </a:r>
            <a:endParaRPr lang="en-US"/>
          </a:p>
        </p:txBody>
      </p:sp>
      <p:sp>
        <p:nvSpPr>
          <p:cNvPr id="5" name="Slide Number Placeholder 4"/>
          <p:cNvSpPr>
            <a:spLocks noGrp="1"/>
          </p:cNvSpPr>
          <p:nvPr>
            <p:ph type="sldNum" sz="quarter" idx="12"/>
          </p:nvPr>
        </p:nvSpPr>
        <p:spPr/>
        <p:txBody>
          <a:bodyPr/>
          <a:lstStyle/>
          <a:p>
            <a:pPr>
              <a:defRPr/>
            </a:pPr>
            <a:fld id="{407A65BD-5028-4A96-B77F-59E30703C8F9}" type="slidenum">
              <a:rPr lang="en-US" altLang="en-US" smtClean="0"/>
              <a:pPr>
                <a:defRPr/>
              </a:pPr>
              <a:t>‹#›</a:t>
            </a:fld>
            <a:endParaRPr lang="en-US" altLang="en-US"/>
          </a:p>
        </p:txBody>
      </p:sp>
    </p:spTree>
    <p:extLst>
      <p:ext uri="{BB962C8B-B14F-4D97-AF65-F5344CB8AC3E}">
        <p14:creationId xmlns:p14="http://schemas.microsoft.com/office/powerpoint/2010/main" val="19473579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pPr>
              <a:defRPr/>
            </a:pPr>
            <a:fld id="{50A03E9A-CA9F-4104-BD19-AAB75F05C64C}" type="datetimeFigureOut">
              <a:rPr lang="en-US" smtClean="0"/>
              <a:pPr>
                <a:defRPr/>
              </a:pPr>
              <a:t>5/11/2019</a:t>
            </a:fld>
            <a:endParaRPr lang="en-US" dirty="0"/>
          </a:p>
        </p:txBody>
      </p:sp>
      <p:sp>
        <p:nvSpPr>
          <p:cNvPr id="4" name="Footer Placeholder 3"/>
          <p:cNvSpPr>
            <a:spLocks noGrp="1"/>
          </p:cNvSpPr>
          <p:nvPr>
            <p:ph type="ftr" sz="quarter" idx="11"/>
          </p:nvPr>
        </p:nvSpPr>
        <p:spPr/>
        <p:txBody>
          <a:bodyPr/>
          <a:lstStyle>
            <a:lvl1pPr>
              <a:defRPr cap="all" baseline="0"/>
            </a:lvl1pPr>
          </a:lstStyle>
          <a:p>
            <a:pPr>
              <a:defRPr/>
            </a:pPr>
            <a:r>
              <a:rPr lang="en-US" smtClean="0"/>
              <a:t>Magister Ilmu Komputer - UBL</a:t>
            </a:r>
            <a:endParaRPr lang="en-US"/>
          </a:p>
        </p:txBody>
      </p:sp>
      <p:sp>
        <p:nvSpPr>
          <p:cNvPr id="5" name="Slide Number Placeholder 4"/>
          <p:cNvSpPr>
            <a:spLocks noGrp="1"/>
          </p:cNvSpPr>
          <p:nvPr>
            <p:ph type="sldNum" sz="quarter" idx="12"/>
          </p:nvPr>
        </p:nvSpPr>
        <p:spPr/>
        <p:txBody>
          <a:bodyPr/>
          <a:lstStyle/>
          <a:p>
            <a:pPr>
              <a:defRPr/>
            </a:pPr>
            <a:fld id="{407A65BD-5028-4A96-B77F-59E30703C8F9}" type="slidenum">
              <a:rPr lang="en-US" altLang="en-US" smtClean="0"/>
              <a:pPr>
                <a:defRPr/>
              </a:pPr>
              <a:t>‹#›</a:t>
            </a:fld>
            <a:endParaRPr lang="en-US" altLang="en-US"/>
          </a:p>
        </p:txBody>
      </p:sp>
    </p:spTree>
    <p:extLst>
      <p:ext uri="{BB962C8B-B14F-4D97-AF65-F5344CB8AC3E}">
        <p14:creationId xmlns:p14="http://schemas.microsoft.com/office/powerpoint/2010/main" val="221434925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17C2E7E-51D3-4CCA-BAC0-529DBA212CEA}" type="datetimeFigureOut">
              <a:rPr lang="en-US" smtClean="0"/>
              <a:pPr>
                <a:defRPr/>
              </a:pPr>
              <a:t>5/11/2019</a:t>
            </a:fld>
            <a:endParaRPr lang="en-US" dirty="0"/>
          </a:p>
        </p:txBody>
      </p:sp>
      <p:sp>
        <p:nvSpPr>
          <p:cNvPr id="5" name="Footer Placeholder 4"/>
          <p:cNvSpPr>
            <a:spLocks noGrp="1"/>
          </p:cNvSpPr>
          <p:nvPr>
            <p:ph type="ftr" sz="quarter" idx="11"/>
          </p:nvPr>
        </p:nvSpPr>
        <p:spPr/>
        <p:txBody>
          <a:bodyPr/>
          <a:lstStyle/>
          <a:p>
            <a:pPr>
              <a:defRPr/>
            </a:pPr>
            <a:r>
              <a:rPr lang="en-US" smtClean="0"/>
              <a:t>Magister Ilmu Komputer - UBL</a:t>
            </a:r>
            <a:endParaRPr lang="en-US"/>
          </a:p>
        </p:txBody>
      </p:sp>
      <p:sp>
        <p:nvSpPr>
          <p:cNvPr id="6" name="Slide Number Placeholder 5"/>
          <p:cNvSpPr>
            <a:spLocks noGrp="1"/>
          </p:cNvSpPr>
          <p:nvPr>
            <p:ph type="sldNum" sz="quarter" idx="12"/>
          </p:nvPr>
        </p:nvSpPr>
        <p:spPr/>
        <p:txBody>
          <a:bodyPr/>
          <a:lstStyle/>
          <a:p>
            <a:pPr>
              <a:defRPr/>
            </a:pPr>
            <a:fld id="{2FEFFEFF-C7D8-4CA0-A035-63EE21FE6B6B}" type="slidenum">
              <a:rPr lang="en-US" altLang="en-US" smtClean="0"/>
              <a:pPr>
                <a:defRPr/>
              </a:pPr>
              <a:t>‹#›</a:t>
            </a:fld>
            <a:endParaRPr lang="en-US" altLang="en-US"/>
          </a:p>
        </p:txBody>
      </p:sp>
    </p:spTree>
    <p:extLst>
      <p:ext uri="{BB962C8B-B14F-4D97-AF65-F5344CB8AC3E}">
        <p14:creationId xmlns:p14="http://schemas.microsoft.com/office/powerpoint/2010/main" val="4085541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5BB72F61-3DB0-403E-BC79-7FD244B63235}" type="datetimeFigureOut">
              <a:rPr lang="en-US" smtClean="0"/>
              <a:pPr>
                <a:defRPr/>
              </a:pPr>
              <a:t>5/11/2019</a:t>
            </a:fld>
            <a:endParaRPr lang="en-US" dirty="0"/>
          </a:p>
        </p:txBody>
      </p:sp>
      <p:sp>
        <p:nvSpPr>
          <p:cNvPr id="5" name="Footer Placeholder 4"/>
          <p:cNvSpPr>
            <a:spLocks noGrp="1"/>
          </p:cNvSpPr>
          <p:nvPr>
            <p:ph type="ftr" sz="quarter" idx="11"/>
          </p:nvPr>
        </p:nvSpPr>
        <p:spPr/>
        <p:txBody>
          <a:bodyPr/>
          <a:lstStyle/>
          <a:p>
            <a:pPr>
              <a:defRPr/>
            </a:pPr>
            <a:r>
              <a:rPr lang="en-US" smtClean="0"/>
              <a:t>Magister Ilmu Komputer - UBL</a:t>
            </a:r>
            <a:endParaRPr lang="en-US"/>
          </a:p>
        </p:txBody>
      </p:sp>
      <p:sp>
        <p:nvSpPr>
          <p:cNvPr id="6" name="Slide Number Placeholder 5"/>
          <p:cNvSpPr>
            <a:spLocks noGrp="1"/>
          </p:cNvSpPr>
          <p:nvPr>
            <p:ph type="sldNum" sz="quarter" idx="12"/>
          </p:nvPr>
        </p:nvSpPr>
        <p:spPr/>
        <p:txBody>
          <a:bodyPr/>
          <a:lstStyle/>
          <a:p>
            <a:pPr>
              <a:defRPr/>
            </a:pPr>
            <a:fld id="{AF6C30AD-17DA-46FA-82A3-9C2CFAEA23A0}" type="slidenum">
              <a:rPr lang="en-US" altLang="en-US" smtClean="0"/>
              <a:pPr>
                <a:defRPr/>
              </a:pPr>
              <a:t>‹#›</a:t>
            </a:fld>
            <a:endParaRPr lang="en-US" altLang="en-US"/>
          </a:p>
        </p:txBody>
      </p:sp>
    </p:spTree>
    <p:extLst>
      <p:ext uri="{BB962C8B-B14F-4D97-AF65-F5344CB8AC3E}">
        <p14:creationId xmlns:p14="http://schemas.microsoft.com/office/powerpoint/2010/main" val="53165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pPr>
              <a:defRPr/>
            </a:pPr>
            <a:fld id="{85F318AF-4529-49DB-B50F-7D9BAD491212}" type="datetimeFigureOut">
              <a:rPr lang="en-US" smtClean="0"/>
              <a:pPr>
                <a:defRPr/>
              </a:pPr>
              <a:t>5/11/2019</a:t>
            </a:fld>
            <a:endParaRPr lang="en-US"/>
          </a:p>
        </p:txBody>
      </p:sp>
      <p:sp>
        <p:nvSpPr>
          <p:cNvPr id="50" name="Footer Placeholder 4"/>
          <p:cNvSpPr>
            <a:spLocks noGrp="1"/>
          </p:cNvSpPr>
          <p:nvPr>
            <p:ph type="ftr" sz="quarter" idx="11"/>
          </p:nvPr>
        </p:nvSpPr>
        <p:spPr>
          <a:xfrm>
            <a:off x="856059" y="5883276"/>
            <a:ext cx="4679482" cy="365125"/>
          </a:xfrm>
        </p:spPr>
        <p:txBody>
          <a:bodyPr/>
          <a:lstStyle/>
          <a:p>
            <a:pPr>
              <a:defRPr/>
            </a:pPr>
            <a:r>
              <a:rPr lang="en-US" smtClean="0"/>
              <a:t>Magister Ilmu Komputer - UBL</a:t>
            </a:r>
            <a:endParaRPr lang="en-US"/>
          </a:p>
        </p:txBody>
      </p:sp>
      <p:sp>
        <p:nvSpPr>
          <p:cNvPr id="51" name="Slide Number Placeholder 5"/>
          <p:cNvSpPr>
            <a:spLocks noGrp="1"/>
          </p:cNvSpPr>
          <p:nvPr>
            <p:ph type="sldNum" sz="quarter" idx="12"/>
          </p:nvPr>
        </p:nvSpPr>
        <p:spPr>
          <a:xfrm>
            <a:off x="7707241" y="5883275"/>
            <a:ext cx="578317" cy="365125"/>
          </a:xfrm>
        </p:spPr>
        <p:txBody>
          <a:bodyPr/>
          <a:lstStyle/>
          <a:p>
            <a:pPr>
              <a:defRPr/>
            </a:pPr>
            <a:fld id="{8235C0F0-3C8E-4473-B483-A8D3AD899FA6}" type="slidenum">
              <a:rPr lang="en-US" altLang="en-US" smtClean="0"/>
              <a:pPr>
                <a:defRPr/>
              </a:pPr>
              <a:t>‹#›</a:t>
            </a:fld>
            <a:endParaRPr lang="en-US" altLang="en-US"/>
          </a:p>
        </p:txBody>
      </p:sp>
    </p:spTree>
    <p:extLst>
      <p:ext uri="{BB962C8B-B14F-4D97-AF65-F5344CB8AC3E}">
        <p14:creationId xmlns:p14="http://schemas.microsoft.com/office/powerpoint/2010/main" val="350711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F154A9B1-BD55-46F0-867B-003C7E4E9A2F}" type="datetimeFigureOut">
              <a:rPr lang="en-US" smtClean="0"/>
              <a:pPr>
                <a:defRPr/>
              </a:pPr>
              <a:t>5/11/2019</a:t>
            </a:fld>
            <a:endParaRPr lang="en-US"/>
          </a:p>
        </p:txBody>
      </p:sp>
      <p:sp>
        <p:nvSpPr>
          <p:cNvPr id="5" name="Footer Placeholder 4"/>
          <p:cNvSpPr>
            <a:spLocks noGrp="1"/>
          </p:cNvSpPr>
          <p:nvPr>
            <p:ph type="ftr" sz="quarter" idx="11"/>
          </p:nvPr>
        </p:nvSpPr>
        <p:spPr/>
        <p:txBody>
          <a:bodyPr/>
          <a:lstStyle/>
          <a:p>
            <a:pPr>
              <a:defRPr/>
            </a:pPr>
            <a:r>
              <a:rPr lang="en-US" smtClean="0"/>
              <a:t>Magister Ilmu Komputer - UBL</a:t>
            </a:r>
            <a:endParaRPr lang="en-US"/>
          </a:p>
        </p:txBody>
      </p:sp>
      <p:sp>
        <p:nvSpPr>
          <p:cNvPr id="6" name="Slide Number Placeholder 5"/>
          <p:cNvSpPr>
            <a:spLocks noGrp="1"/>
          </p:cNvSpPr>
          <p:nvPr>
            <p:ph type="sldNum" sz="quarter" idx="12"/>
          </p:nvPr>
        </p:nvSpPr>
        <p:spPr/>
        <p:txBody>
          <a:bodyPr/>
          <a:lstStyle/>
          <a:p>
            <a:pPr>
              <a:defRPr/>
            </a:pPr>
            <a:fld id="{1D9A180E-693B-4869-B138-59A21296AC7A}" type="slidenum">
              <a:rPr lang="en-US" altLang="en-US" smtClean="0"/>
              <a:pPr>
                <a:defRPr/>
              </a:pPr>
              <a:t>‹#›</a:t>
            </a:fld>
            <a:endParaRPr lang="en-US" altLang="en-US"/>
          </a:p>
        </p:txBody>
      </p:sp>
    </p:spTree>
    <p:extLst>
      <p:ext uri="{BB962C8B-B14F-4D97-AF65-F5344CB8AC3E}">
        <p14:creationId xmlns:p14="http://schemas.microsoft.com/office/powerpoint/2010/main" val="42374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F5287D8B-D49E-4656-A553-8940C150F95C}" type="datetimeFigureOut">
              <a:rPr lang="en-US" smtClean="0"/>
              <a:pPr>
                <a:defRPr/>
              </a:pPr>
              <a:t>5/11/2019</a:t>
            </a:fld>
            <a:endParaRPr lang="en-US"/>
          </a:p>
        </p:txBody>
      </p:sp>
      <p:sp>
        <p:nvSpPr>
          <p:cNvPr id="6" name="Footer Placeholder 5"/>
          <p:cNvSpPr>
            <a:spLocks noGrp="1"/>
          </p:cNvSpPr>
          <p:nvPr>
            <p:ph type="ftr" sz="quarter" idx="11"/>
          </p:nvPr>
        </p:nvSpPr>
        <p:spPr/>
        <p:txBody>
          <a:bodyPr/>
          <a:lstStyle/>
          <a:p>
            <a:pPr>
              <a:defRPr/>
            </a:pPr>
            <a:r>
              <a:rPr lang="en-US" smtClean="0"/>
              <a:t>Magister Ilmu Komputer - UBL</a:t>
            </a:r>
            <a:endParaRPr lang="en-US"/>
          </a:p>
        </p:txBody>
      </p:sp>
      <p:sp>
        <p:nvSpPr>
          <p:cNvPr id="7" name="Slide Number Placeholder 6"/>
          <p:cNvSpPr>
            <a:spLocks noGrp="1"/>
          </p:cNvSpPr>
          <p:nvPr>
            <p:ph type="sldNum" sz="quarter" idx="12"/>
          </p:nvPr>
        </p:nvSpPr>
        <p:spPr/>
        <p:txBody>
          <a:bodyPr/>
          <a:lstStyle/>
          <a:p>
            <a:pPr>
              <a:defRPr/>
            </a:pPr>
            <a:fld id="{40D718F9-19FD-4A0D-8BE5-BF7CBAFEB75C}" type="slidenum">
              <a:rPr lang="en-US" altLang="en-US" smtClean="0"/>
              <a:pPr>
                <a:defRPr/>
              </a:pPr>
              <a:t>‹#›</a:t>
            </a:fld>
            <a:endParaRPr lang="en-US" altLang="en-US"/>
          </a:p>
        </p:txBody>
      </p:sp>
    </p:spTree>
    <p:extLst>
      <p:ext uri="{BB962C8B-B14F-4D97-AF65-F5344CB8AC3E}">
        <p14:creationId xmlns:p14="http://schemas.microsoft.com/office/powerpoint/2010/main" val="169312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2C9DCD2B-B1CA-4114-A8D8-E435D4544E3F}" type="datetimeFigureOut">
              <a:rPr lang="en-US" smtClean="0"/>
              <a:pPr>
                <a:defRPr/>
              </a:pPr>
              <a:t>5/11/2019</a:t>
            </a:fld>
            <a:endParaRPr lang="en-US"/>
          </a:p>
        </p:txBody>
      </p:sp>
      <p:sp>
        <p:nvSpPr>
          <p:cNvPr id="8" name="Footer Placeholder 7"/>
          <p:cNvSpPr>
            <a:spLocks noGrp="1"/>
          </p:cNvSpPr>
          <p:nvPr>
            <p:ph type="ftr" sz="quarter" idx="11"/>
          </p:nvPr>
        </p:nvSpPr>
        <p:spPr/>
        <p:txBody>
          <a:bodyPr/>
          <a:lstStyle/>
          <a:p>
            <a:pPr>
              <a:defRPr/>
            </a:pPr>
            <a:r>
              <a:rPr lang="en-US" smtClean="0"/>
              <a:t>Magister Ilmu Komputer - UBL</a:t>
            </a:r>
            <a:endParaRPr lang="en-US"/>
          </a:p>
        </p:txBody>
      </p:sp>
      <p:sp>
        <p:nvSpPr>
          <p:cNvPr id="9" name="Slide Number Placeholder 8"/>
          <p:cNvSpPr>
            <a:spLocks noGrp="1"/>
          </p:cNvSpPr>
          <p:nvPr>
            <p:ph type="sldNum" sz="quarter" idx="12"/>
          </p:nvPr>
        </p:nvSpPr>
        <p:spPr/>
        <p:txBody>
          <a:bodyPr/>
          <a:lstStyle/>
          <a:p>
            <a:pPr>
              <a:defRPr/>
            </a:pPr>
            <a:fld id="{70E45A1C-44EB-44A8-A4E1-26A0D160FF86}" type="slidenum">
              <a:rPr lang="en-US" altLang="en-US" smtClean="0"/>
              <a:pPr>
                <a:defRPr/>
              </a:pPr>
              <a:t>‹#›</a:t>
            </a:fld>
            <a:endParaRPr lang="en-US" altLang="en-US"/>
          </a:p>
        </p:txBody>
      </p:sp>
    </p:spTree>
    <p:extLst>
      <p:ext uri="{BB962C8B-B14F-4D97-AF65-F5344CB8AC3E}">
        <p14:creationId xmlns:p14="http://schemas.microsoft.com/office/powerpoint/2010/main" val="213951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AEA32A4D-CA3B-486D-BA5C-C8DF3BFCD1DE}" type="datetimeFigureOut">
              <a:rPr lang="en-US" smtClean="0"/>
              <a:pPr>
                <a:defRPr/>
              </a:pPr>
              <a:t>5/11/2019</a:t>
            </a:fld>
            <a:endParaRPr lang="en-US"/>
          </a:p>
        </p:txBody>
      </p:sp>
      <p:sp>
        <p:nvSpPr>
          <p:cNvPr id="4" name="Footer Placeholder 3"/>
          <p:cNvSpPr>
            <a:spLocks noGrp="1"/>
          </p:cNvSpPr>
          <p:nvPr>
            <p:ph type="ftr" sz="quarter" idx="11"/>
          </p:nvPr>
        </p:nvSpPr>
        <p:spPr/>
        <p:txBody>
          <a:bodyPr/>
          <a:lstStyle/>
          <a:p>
            <a:pPr>
              <a:defRPr/>
            </a:pPr>
            <a:r>
              <a:rPr lang="en-US" smtClean="0"/>
              <a:t>Magister Ilmu Komputer - UBL</a:t>
            </a:r>
            <a:endParaRPr lang="en-US"/>
          </a:p>
        </p:txBody>
      </p:sp>
      <p:sp>
        <p:nvSpPr>
          <p:cNvPr id="5" name="Slide Number Placeholder 4"/>
          <p:cNvSpPr>
            <a:spLocks noGrp="1"/>
          </p:cNvSpPr>
          <p:nvPr>
            <p:ph type="sldNum" sz="quarter" idx="12"/>
          </p:nvPr>
        </p:nvSpPr>
        <p:spPr/>
        <p:txBody>
          <a:bodyPr/>
          <a:lstStyle/>
          <a:p>
            <a:pPr>
              <a:defRPr/>
            </a:pPr>
            <a:fld id="{097D7BFC-715E-40BC-AC89-660FC193EBAA}" type="slidenum">
              <a:rPr lang="en-US" altLang="en-US" smtClean="0"/>
              <a:pPr>
                <a:defRPr/>
              </a:pPr>
              <a:t>‹#›</a:t>
            </a:fld>
            <a:endParaRPr lang="en-US" altLang="en-US"/>
          </a:p>
        </p:txBody>
      </p:sp>
    </p:spTree>
    <p:extLst>
      <p:ext uri="{BB962C8B-B14F-4D97-AF65-F5344CB8AC3E}">
        <p14:creationId xmlns:p14="http://schemas.microsoft.com/office/powerpoint/2010/main" val="247201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01F3A67-4B92-4160-B040-F4513665853A}" type="datetimeFigureOut">
              <a:rPr lang="en-US" smtClean="0"/>
              <a:pPr>
                <a:defRPr/>
              </a:pPr>
              <a:t>5/11/2019</a:t>
            </a:fld>
            <a:endParaRPr lang="en-US" dirty="0"/>
          </a:p>
        </p:txBody>
      </p:sp>
      <p:sp>
        <p:nvSpPr>
          <p:cNvPr id="3" name="Footer Placeholder 2"/>
          <p:cNvSpPr>
            <a:spLocks noGrp="1"/>
          </p:cNvSpPr>
          <p:nvPr>
            <p:ph type="ftr" sz="quarter" idx="11"/>
          </p:nvPr>
        </p:nvSpPr>
        <p:spPr/>
        <p:txBody>
          <a:bodyPr/>
          <a:lstStyle/>
          <a:p>
            <a:pPr>
              <a:defRPr/>
            </a:pPr>
            <a:r>
              <a:rPr lang="en-US" smtClean="0"/>
              <a:t>Magister Ilmu Komputer - UBL</a:t>
            </a:r>
            <a:endParaRPr lang="en-US"/>
          </a:p>
        </p:txBody>
      </p:sp>
      <p:sp>
        <p:nvSpPr>
          <p:cNvPr id="4" name="Slide Number Placeholder 3"/>
          <p:cNvSpPr>
            <a:spLocks noGrp="1"/>
          </p:cNvSpPr>
          <p:nvPr>
            <p:ph type="sldNum" sz="quarter" idx="12"/>
          </p:nvPr>
        </p:nvSpPr>
        <p:spPr/>
        <p:txBody>
          <a:bodyPr/>
          <a:lstStyle/>
          <a:p>
            <a:pPr>
              <a:defRPr/>
            </a:pPr>
            <a:fld id="{38C276C2-9F1A-42DD-BB6C-2046FE31376E}" type="slidenum">
              <a:rPr lang="en-US" altLang="en-US" smtClean="0"/>
              <a:pPr>
                <a:defRPr/>
              </a:pPr>
              <a:t>‹#›</a:t>
            </a:fld>
            <a:endParaRPr lang="en-US" altLang="en-US"/>
          </a:p>
        </p:txBody>
      </p:sp>
    </p:spTree>
    <p:extLst>
      <p:ext uri="{BB962C8B-B14F-4D97-AF65-F5344CB8AC3E}">
        <p14:creationId xmlns:p14="http://schemas.microsoft.com/office/powerpoint/2010/main" val="330108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699EB249-211A-42EC-B4D1-4E212994930A}" type="datetimeFigureOut">
              <a:rPr lang="en-US" smtClean="0"/>
              <a:pPr>
                <a:defRPr/>
              </a:pPr>
              <a:t>5/11/2019</a:t>
            </a:fld>
            <a:endParaRPr lang="en-US"/>
          </a:p>
        </p:txBody>
      </p:sp>
      <p:sp>
        <p:nvSpPr>
          <p:cNvPr id="6" name="Footer Placeholder 5"/>
          <p:cNvSpPr>
            <a:spLocks noGrp="1"/>
          </p:cNvSpPr>
          <p:nvPr>
            <p:ph type="ftr" sz="quarter" idx="11"/>
          </p:nvPr>
        </p:nvSpPr>
        <p:spPr/>
        <p:txBody>
          <a:bodyPr/>
          <a:lstStyle/>
          <a:p>
            <a:pPr>
              <a:defRPr/>
            </a:pPr>
            <a:r>
              <a:rPr lang="en-US" smtClean="0"/>
              <a:t>Magister Ilmu Komputer - UBL</a:t>
            </a:r>
            <a:endParaRPr lang="en-US"/>
          </a:p>
        </p:txBody>
      </p:sp>
      <p:sp>
        <p:nvSpPr>
          <p:cNvPr id="7" name="Slide Number Placeholder 6"/>
          <p:cNvSpPr>
            <a:spLocks noGrp="1"/>
          </p:cNvSpPr>
          <p:nvPr>
            <p:ph type="sldNum" sz="quarter" idx="12"/>
          </p:nvPr>
        </p:nvSpPr>
        <p:spPr/>
        <p:txBody>
          <a:bodyPr/>
          <a:lstStyle/>
          <a:p>
            <a:pPr>
              <a:defRPr/>
            </a:pPr>
            <a:fld id="{53E07510-2FA3-497C-9179-4AEE827E16C2}" type="slidenum">
              <a:rPr lang="en-US" altLang="en-US" smtClean="0"/>
              <a:pPr>
                <a:defRPr/>
              </a:pPr>
              <a:t>‹#›</a:t>
            </a:fld>
            <a:endParaRPr lang="en-US" altLang="en-US"/>
          </a:p>
        </p:txBody>
      </p:sp>
    </p:spTree>
    <p:extLst>
      <p:ext uri="{BB962C8B-B14F-4D97-AF65-F5344CB8AC3E}">
        <p14:creationId xmlns:p14="http://schemas.microsoft.com/office/powerpoint/2010/main" val="3636712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828ADC3E-1D76-45B5-9BD5-AE42EA3D3139}" type="datetimeFigureOut">
              <a:rPr lang="en-US" smtClean="0"/>
              <a:pPr>
                <a:defRPr/>
              </a:pPr>
              <a:t>5/11/2019</a:t>
            </a:fld>
            <a:endParaRPr lang="en-US"/>
          </a:p>
        </p:txBody>
      </p:sp>
      <p:sp>
        <p:nvSpPr>
          <p:cNvPr id="6" name="Footer Placeholder 5"/>
          <p:cNvSpPr>
            <a:spLocks noGrp="1"/>
          </p:cNvSpPr>
          <p:nvPr>
            <p:ph type="ftr" sz="quarter" idx="11"/>
          </p:nvPr>
        </p:nvSpPr>
        <p:spPr/>
        <p:txBody>
          <a:bodyPr/>
          <a:lstStyle/>
          <a:p>
            <a:pPr>
              <a:defRPr/>
            </a:pPr>
            <a:r>
              <a:rPr lang="en-US" smtClean="0"/>
              <a:t>Magister Ilmu Komputer - UBL</a:t>
            </a:r>
            <a:endParaRPr lang="en-US"/>
          </a:p>
        </p:txBody>
      </p:sp>
      <p:sp>
        <p:nvSpPr>
          <p:cNvPr id="7" name="Slide Number Placeholder 6"/>
          <p:cNvSpPr>
            <a:spLocks noGrp="1"/>
          </p:cNvSpPr>
          <p:nvPr>
            <p:ph type="sldNum" sz="quarter" idx="12"/>
          </p:nvPr>
        </p:nvSpPr>
        <p:spPr/>
        <p:txBody>
          <a:bodyPr/>
          <a:lstStyle/>
          <a:p>
            <a:pPr>
              <a:defRPr/>
            </a:pPr>
            <a:fld id="{5D8D50E8-B02C-4DAD-88E1-4E62CA6F99A0}" type="slidenum">
              <a:rPr lang="en-US" altLang="en-US" smtClean="0"/>
              <a:pPr>
                <a:defRPr/>
              </a:pPr>
              <a:t>‹#›</a:t>
            </a:fld>
            <a:endParaRPr lang="en-US" altLang="en-US"/>
          </a:p>
        </p:txBody>
      </p:sp>
    </p:spTree>
    <p:extLst>
      <p:ext uri="{BB962C8B-B14F-4D97-AF65-F5344CB8AC3E}">
        <p14:creationId xmlns:p14="http://schemas.microsoft.com/office/powerpoint/2010/main" val="4355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50A03E9A-CA9F-4104-BD19-AAB75F05C64C}" type="datetimeFigureOut">
              <a:rPr lang="en-US" smtClean="0"/>
              <a:pPr>
                <a:defRPr/>
              </a:pPr>
              <a:t>5/11/2019</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defRPr/>
            </a:pPr>
            <a:r>
              <a:rPr lang="en-US" smtClean="0"/>
              <a:t>Magister Ilmu Komputer - UBL</a:t>
            </a:r>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407A65BD-5028-4A96-B77F-59E30703C8F9}" type="slidenum">
              <a:rPr lang="en-US" altLang="en-US" smtClean="0"/>
              <a:pPr>
                <a:defRPr/>
              </a:pPr>
              <a:t>‹#›</a:t>
            </a:fld>
            <a:endParaRPr lang="en-US" altLang="en-US"/>
          </a:p>
        </p:txBody>
      </p:sp>
      <p:grpSp>
        <p:nvGrpSpPr>
          <p:cNvPr id="48" name="Group 10"/>
          <p:cNvGrpSpPr>
            <a:grpSpLocks/>
          </p:cNvGrpSpPr>
          <p:nvPr userDrawn="1"/>
        </p:nvGrpSpPr>
        <p:grpSpPr bwMode="auto">
          <a:xfrm>
            <a:off x="0" y="1588"/>
            <a:ext cx="9132888" cy="6845300"/>
            <a:chOff x="0" y="1"/>
            <a:chExt cx="5753" cy="4312"/>
          </a:xfrm>
        </p:grpSpPr>
        <p:sp>
          <p:nvSpPr>
            <p:cNvPr id="49" name="Freeform 11"/>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US">
                <a:latin typeface="Arial" charset="0"/>
              </a:endParaRPr>
            </a:p>
          </p:txBody>
        </p:sp>
        <p:sp>
          <p:nvSpPr>
            <p:cNvPr id="50" name="Arc 12"/>
            <p:cNvSpPr>
              <a:spLocks/>
            </p:cNvSpPr>
            <p:nvPr/>
          </p:nvSpPr>
          <p:spPr bwMode="auto">
            <a:xfrm>
              <a:off x="0" y="1"/>
              <a:ext cx="5298" cy="4312"/>
            </a:xfrm>
            <a:custGeom>
              <a:avLst/>
              <a:gdLst>
                <a:gd name="T0" fmla="*/ 0 w 21600"/>
                <a:gd name="T1" fmla="*/ 0 h 21600"/>
                <a:gd name="T2" fmla="*/ 5298 w 21600"/>
                <a:gd name="T3" fmla="*/ 4312 h 21600"/>
                <a:gd name="T4" fmla="*/ 0 w 21600"/>
                <a:gd name="T5" fmla="*/ 431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ID"/>
            </a:p>
          </p:txBody>
        </p:sp>
      </p:grpSp>
      <p:sp>
        <p:nvSpPr>
          <p:cNvPr id="51" name="Text Box 17"/>
          <p:cNvSpPr txBox="1">
            <a:spLocks noChangeArrowheads="1"/>
          </p:cNvSpPr>
          <p:nvPr userDrawn="1"/>
        </p:nvSpPr>
        <p:spPr bwMode="auto">
          <a:xfrm>
            <a:off x="611188" y="6437313"/>
            <a:ext cx="1058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400" i="1">
                <a:latin typeface="Times New Roman" panose="02020603050405020304" pitchFamily="18" charset="0"/>
              </a:rPr>
              <a:t>Genap 2004</a:t>
            </a:r>
          </a:p>
        </p:txBody>
      </p:sp>
    </p:spTree>
    <p:extLst>
      <p:ext uri="{BB962C8B-B14F-4D97-AF65-F5344CB8AC3E}">
        <p14:creationId xmlns:p14="http://schemas.microsoft.com/office/powerpoint/2010/main" val="2066229525"/>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101" name="Rectangle 5"/>
          <p:cNvSpPr>
            <a:spLocks noGrp="1" noChangeArrowheads="1"/>
          </p:cNvSpPr>
          <p:nvPr>
            <p:ph type="ctrTitle"/>
          </p:nvPr>
        </p:nvSpPr>
        <p:spPr>
          <a:xfrm>
            <a:off x="762000" y="1371600"/>
            <a:ext cx="7772400" cy="1143000"/>
          </a:xfrm>
        </p:spPr>
        <p:txBody>
          <a:bodyPr lIns="90488" tIns="44450" rIns="90488" bIns="44450" anchor="ctr">
            <a:noAutofit/>
          </a:bodyPr>
          <a:lstStyle/>
          <a:p>
            <a:pPr indent="0" algn="ctr" eaLnBrk="1" fontAlgn="auto" hangingPunct="1">
              <a:spcAft>
                <a:spcPts val="0"/>
              </a:spcAft>
              <a:defRPr/>
            </a:pPr>
            <a:r>
              <a:rPr lang="en-US" sz="4400" b="1"/>
              <a:t>Database Terdistribusi</a:t>
            </a:r>
            <a:br>
              <a:rPr lang="en-US" sz="4400" b="1"/>
            </a:br>
            <a:r>
              <a:rPr lang="en-US" sz="4400" b="1"/>
              <a:t>(Distributed Database)</a:t>
            </a:r>
          </a:p>
        </p:txBody>
      </p:sp>
      <p:sp>
        <p:nvSpPr>
          <p:cNvPr id="5" name="Rectangle 3"/>
          <p:cNvSpPr txBox="1">
            <a:spLocks noChangeArrowheads="1"/>
          </p:cNvSpPr>
          <p:nvPr/>
        </p:nvSpPr>
        <p:spPr bwMode="auto">
          <a:xfrm>
            <a:off x="533400" y="4419600"/>
            <a:ext cx="8153400" cy="1752600"/>
          </a:xfrm>
          <a:prstGeom prst="rect">
            <a:avLst/>
          </a:prstGeom>
          <a:noFill/>
          <a:ln w="9525">
            <a:noFill/>
            <a:miter lim="800000"/>
            <a:headEnd/>
            <a:tailEnd/>
          </a:ln>
        </p:spPr>
        <p:txBody>
          <a:bodyPr bIns="0"/>
          <a:lstStyle/>
          <a:p>
            <a:pPr algn="ctr">
              <a:spcBef>
                <a:spcPct val="20000"/>
              </a:spcBef>
              <a:defRPr/>
            </a:pPr>
            <a:r>
              <a:rPr lang="en-US" sz="3200" b="1" kern="0" smtClean="0">
                <a:latin typeface="+mn-lt"/>
              </a:rPr>
              <a:t>Magister Ilmu Komputer</a:t>
            </a:r>
            <a:endParaRPr lang="en-US" sz="3200" b="1" kern="0" dirty="0">
              <a:latin typeface="+mn-lt"/>
            </a:endParaRPr>
          </a:p>
          <a:p>
            <a:pPr algn="ctr">
              <a:spcBef>
                <a:spcPct val="20000"/>
              </a:spcBef>
              <a:defRPr/>
            </a:pPr>
            <a:r>
              <a:rPr lang="en-US" sz="2800" b="1" kern="0" smtClean="0">
                <a:latin typeface="+mn-lt"/>
              </a:rPr>
              <a:t>Fakultas Teknologi Informasi</a:t>
            </a:r>
            <a:endParaRPr lang="en-US" sz="2800" b="1" kern="0" dirty="0">
              <a:latin typeface="+mn-lt"/>
            </a:endParaRPr>
          </a:p>
          <a:p>
            <a:pPr algn="ctr">
              <a:spcBef>
                <a:spcPct val="20000"/>
              </a:spcBef>
              <a:defRPr/>
            </a:pPr>
            <a:r>
              <a:rPr lang="en-US" sz="2800" b="1" kern="0" dirty="0" err="1">
                <a:latin typeface="+mn-lt"/>
              </a:rPr>
              <a:t>Universitas</a:t>
            </a:r>
            <a:r>
              <a:rPr lang="en-US" sz="2800" b="1" kern="0" dirty="0">
                <a:latin typeface="+mn-lt"/>
              </a:rPr>
              <a:t> Budi </a:t>
            </a:r>
            <a:r>
              <a:rPr lang="en-US" sz="2800" b="1" kern="0" dirty="0" err="1">
                <a:latin typeface="+mn-lt"/>
              </a:rPr>
              <a:t>Luhur</a:t>
            </a:r>
            <a:endParaRPr lang="en-US" sz="3600" b="1" i="1" kern="0"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6" name="Picture 9" descr="FIG1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628650"/>
            <a:ext cx="8305800"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Rectangle 2"/>
          <p:cNvSpPr>
            <a:spLocks noGrp="1" noChangeArrowheads="1"/>
          </p:cNvSpPr>
          <p:nvPr>
            <p:ph type="title"/>
          </p:nvPr>
        </p:nvSpPr>
        <p:spPr>
          <a:xfrm>
            <a:off x="0" y="0"/>
            <a:ext cx="9144000" cy="620713"/>
          </a:xfrm>
        </p:spPr>
        <p:txBody>
          <a:bodyPr/>
          <a:lstStyle/>
          <a:p>
            <a:pPr marL="54864" indent="0" eaLnBrk="1" fontAlgn="auto" hangingPunct="1">
              <a:spcAft>
                <a:spcPts val="0"/>
              </a:spcAft>
              <a:defRPr/>
            </a:pPr>
            <a:r>
              <a:rPr lang="en-US" sz="3200" b="1">
                <a:solidFill>
                  <a:schemeClr val="tx1"/>
                </a:solidFill>
                <a:effectLst/>
              </a:rPr>
              <a:t>Sistem Heterogen</a:t>
            </a:r>
            <a:endParaRPr lang="en-US" sz="2800" b="1">
              <a:solidFill>
                <a:schemeClr val="tx1"/>
              </a:solidFill>
              <a:effectLst/>
            </a:endParaRPr>
          </a:p>
        </p:txBody>
      </p:sp>
      <p:grpSp>
        <p:nvGrpSpPr>
          <p:cNvPr id="2" name="Group 6"/>
          <p:cNvGrpSpPr>
            <a:grpSpLocks/>
          </p:cNvGrpSpPr>
          <p:nvPr/>
        </p:nvGrpSpPr>
        <p:grpSpPr bwMode="auto">
          <a:xfrm>
            <a:off x="438150" y="3475038"/>
            <a:ext cx="8229600" cy="1436687"/>
            <a:chOff x="470" y="2311"/>
            <a:chExt cx="4906" cy="905"/>
          </a:xfrm>
        </p:grpSpPr>
        <p:sp>
          <p:nvSpPr>
            <p:cNvPr id="21510" name="Rectangle 7"/>
            <p:cNvSpPr>
              <a:spLocks noChangeArrowheads="1"/>
            </p:cNvSpPr>
            <p:nvPr/>
          </p:nvSpPr>
          <p:spPr bwMode="auto">
            <a:xfrm>
              <a:off x="528" y="2592"/>
              <a:ext cx="4848" cy="624"/>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11" name="Text Box 8"/>
            <p:cNvSpPr txBox="1">
              <a:spLocks noChangeArrowheads="1"/>
            </p:cNvSpPr>
            <p:nvPr/>
          </p:nvSpPr>
          <p:spPr bwMode="auto">
            <a:xfrm>
              <a:off x="470" y="2311"/>
              <a:ext cx="16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2000">
                  <a:solidFill>
                    <a:schemeClr val="hlink"/>
                  </a:solidFill>
                </a:rPr>
                <a:t>DBMS-DBMS berbeda</a:t>
              </a:r>
            </a:p>
          </p:txBody>
        </p:sp>
      </p:grpSp>
      <p:sp>
        <p:nvSpPr>
          <p:cNvPr id="21509" name="Text Box 10"/>
          <p:cNvSpPr txBox="1">
            <a:spLocks noChangeArrowheads="1"/>
          </p:cNvSpPr>
          <p:nvPr/>
        </p:nvSpPr>
        <p:spPr bwMode="auto">
          <a:xfrm>
            <a:off x="381000" y="6080125"/>
            <a:ext cx="815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sz="1000" b="1"/>
              <a:t>Source</a:t>
            </a:r>
            <a:r>
              <a:rPr lang="en-US" altLang="en-US" sz="1000"/>
              <a:t>: adapted from Bell and Grimson, 1992.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892175"/>
          </a:xfrm>
        </p:spPr>
        <p:txBody>
          <a:bodyPr/>
          <a:lstStyle/>
          <a:p>
            <a:pPr marL="54864" indent="0" eaLnBrk="1" fontAlgn="auto" hangingPunct="1">
              <a:spcAft>
                <a:spcPts val="0"/>
              </a:spcAft>
              <a:defRPr/>
            </a:pPr>
            <a:r>
              <a:rPr lang="en-US">
                <a:solidFill>
                  <a:schemeClr val="tx2">
                    <a:tint val="100000"/>
                    <a:shade val="90000"/>
                    <a:satMod val="250000"/>
                    <a:alpha val="100000"/>
                  </a:schemeClr>
                </a:solidFill>
              </a:rPr>
              <a:t>Kriteria Teknis</a:t>
            </a:r>
          </a:p>
        </p:txBody>
      </p:sp>
      <p:sp>
        <p:nvSpPr>
          <p:cNvPr id="11267" name="Rectangle 3"/>
          <p:cNvSpPr>
            <a:spLocks noGrp="1" noChangeArrowheads="1"/>
          </p:cNvSpPr>
          <p:nvPr>
            <p:ph idx="1"/>
          </p:nvPr>
        </p:nvSpPr>
        <p:spPr>
          <a:xfrm>
            <a:off x="395288" y="1676400"/>
            <a:ext cx="8534400" cy="4114800"/>
          </a:xfrm>
        </p:spPr>
        <p:txBody>
          <a:bodyPr>
            <a:normAutofit fontScale="92500"/>
          </a:bodyPr>
          <a:lstStyle/>
          <a:p>
            <a:pPr eaLnBrk="1" hangingPunct="1"/>
            <a:r>
              <a:rPr lang="en-US" altLang="en-US" sz="2800" smtClean="0"/>
              <a:t>Transparansi Lokasi (Location Transparency)</a:t>
            </a:r>
          </a:p>
          <a:p>
            <a:pPr lvl="1" eaLnBrk="1" hangingPunct="1"/>
            <a:r>
              <a:rPr lang="en-US" altLang="en-US" sz="2400" smtClean="0"/>
              <a:t>Pengguna tidak harus tahu lokasi fisik data</a:t>
            </a:r>
          </a:p>
          <a:p>
            <a:pPr lvl="1" eaLnBrk="1" hangingPunct="1"/>
            <a:r>
              <a:rPr lang="en-US" altLang="en-US" sz="2400" smtClean="0"/>
              <a:t>Permintaan data secara otomatis disalurkan ke server yang sesuai</a:t>
            </a:r>
          </a:p>
          <a:p>
            <a:pPr eaLnBrk="1" hangingPunct="1">
              <a:spcBef>
                <a:spcPct val="40000"/>
              </a:spcBef>
            </a:pPr>
            <a:r>
              <a:rPr lang="en-US" altLang="en-US" sz="2800" smtClean="0"/>
              <a:t>Otonomi Lokal (Local Autonomy)</a:t>
            </a:r>
          </a:p>
          <a:p>
            <a:pPr lvl="1" eaLnBrk="1" hangingPunct="1"/>
            <a:r>
              <a:rPr lang="en-US" altLang="en-US" sz="2400" smtClean="0"/>
              <a:t>Server lokal dapat tetap beroperasi dengan database lokal jika hubungan jaringan terputus</a:t>
            </a:r>
          </a:p>
          <a:p>
            <a:pPr lvl="1" eaLnBrk="1" hangingPunct="1"/>
            <a:r>
              <a:rPr lang="en-US" altLang="en-US" sz="2400" smtClean="0"/>
              <a:t>Setiap server mengontrol datanya sendiri, termasuk masalah keamanan, pencatatan, </a:t>
            </a:r>
            <a:r>
              <a:rPr lang="en-US" altLang="en-US" sz="2400" i="1" smtClean="0"/>
              <a:t>backup</a:t>
            </a:r>
            <a:r>
              <a:rPr lang="en-US" altLang="en-US" sz="2400" smtClean="0"/>
              <a:t> &amp; </a:t>
            </a:r>
            <a:r>
              <a:rPr lang="en-US" altLang="en-US" sz="2400" i="1" smtClean="0"/>
              <a:t>recovery</a:t>
            </a:r>
            <a:r>
              <a:rPr lang="en-US" altLang="en-US" sz="240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up)">
                                      <p:cBhvr>
                                        <p:cTn id="7" dur="500"/>
                                        <p:tgtEl>
                                          <p:spTgt spid="11267">
                                            <p:txEl>
                                              <p:pRg st="0" end="0"/>
                                            </p:txEl>
                                          </p:spTgt>
                                        </p:tgtEl>
                                      </p:cBhvr>
                                    </p:animEffect>
                                  </p:childTnLst>
                                  <p:subTnLst>
                                    <p:animClr clrSpc="rgb" dir="cw">
                                      <p:cBhvr override="childStyle">
                                        <p:cTn dur="1" fill="hold" display="0" masterRel="nextClick" afterEffect="1"/>
                                        <p:tgtEl>
                                          <p:spTgt spid="11267">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wipe(up)">
                                      <p:cBhvr>
                                        <p:cTn id="12" dur="500"/>
                                        <p:tgtEl>
                                          <p:spTgt spid="11267">
                                            <p:txEl>
                                              <p:pRg st="1" end="1"/>
                                            </p:txEl>
                                          </p:spTgt>
                                        </p:tgtEl>
                                      </p:cBhvr>
                                    </p:animEffect>
                                  </p:childTnLst>
                                  <p:subTnLst>
                                    <p:animClr clrSpc="rgb" dir="cw">
                                      <p:cBhvr override="childStyle">
                                        <p:cTn dur="1" fill="hold" display="0" masterRel="nextClick" afterEffect="1"/>
                                        <p:tgtEl>
                                          <p:spTgt spid="11267">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wipe(up)">
                                      <p:cBhvr>
                                        <p:cTn id="17" dur="500"/>
                                        <p:tgtEl>
                                          <p:spTgt spid="11267">
                                            <p:txEl>
                                              <p:pRg st="2" end="2"/>
                                            </p:txEl>
                                          </p:spTgt>
                                        </p:tgtEl>
                                      </p:cBhvr>
                                    </p:animEffect>
                                  </p:childTnLst>
                                  <p:subTnLst>
                                    <p:animClr clrSpc="rgb" dir="cw">
                                      <p:cBhvr override="childStyle">
                                        <p:cTn dur="1" fill="hold" display="0" masterRel="nextClick" afterEffect="1"/>
                                        <p:tgtEl>
                                          <p:spTgt spid="11267">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wipe(up)">
                                      <p:cBhvr>
                                        <p:cTn id="22" dur="500"/>
                                        <p:tgtEl>
                                          <p:spTgt spid="11267">
                                            <p:txEl>
                                              <p:pRg st="3" end="3"/>
                                            </p:txEl>
                                          </p:spTgt>
                                        </p:tgtEl>
                                      </p:cBhvr>
                                    </p:animEffect>
                                  </p:childTnLst>
                                  <p:subTnLst>
                                    <p:animClr clrSpc="rgb" dir="cw">
                                      <p:cBhvr override="childStyle">
                                        <p:cTn dur="1" fill="hold" display="0" masterRel="nextClick" afterEffect="1"/>
                                        <p:tgtEl>
                                          <p:spTgt spid="11267">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wipe(up)">
                                      <p:cBhvr>
                                        <p:cTn id="27" dur="500"/>
                                        <p:tgtEl>
                                          <p:spTgt spid="11267">
                                            <p:txEl>
                                              <p:pRg st="4" end="4"/>
                                            </p:txEl>
                                          </p:spTgt>
                                        </p:tgtEl>
                                      </p:cBhvr>
                                    </p:animEffect>
                                  </p:childTnLst>
                                  <p:subTnLst>
                                    <p:animClr clrSpc="rgb" dir="cw">
                                      <p:cBhvr override="childStyle">
                                        <p:cTn dur="1" fill="hold" display="0" masterRel="nextClick" afterEffect="1"/>
                                        <p:tgtEl>
                                          <p:spTgt spid="11267">
                                            <p:txEl>
                                              <p:pRg st="4" end="4"/>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wipe(up)">
                                      <p:cBhvr>
                                        <p:cTn id="32" dur="500"/>
                                        <p:tgtEl>
                                          <p:spTgt spid="11267">
                                            <p:txEl>
                                              <p:pRg st="5" end="5"/>
                                            </p:txEl>
                                          </p:spTgt>
                                        </p:tgtEl>
                                      </p:cBhvr>
                                    </p:animEffect>
                                  </p:childTnLst>
                                  <p:subTnLst>
                                    <p:animClr clrSpc="rgb" dir="cw">
                                      <p:cBhvr override="childStyle">
                                        <p:cTn dur="1" fill="hold" display="0" masterRel="nextClick" afterEffect="1"/>
                                        <p:tgtEl>
                                          <p:spTgt spid="11267">
                                            <p:txEl>
                                              <p:pRg st="5" end="5"/>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a:xfrm>
            <a:off x="609600" y="0"/>
            <a:ext cx="7772400" cy="1143000"/>
          </a:xfrm>
        </p:spPr>
        <p:txBody>
          <a:bodyPr>
            <a:normAutofit fontScale="90000"/>
          </a:bodyPr>
          <a:lstStyle/>
          <a:p>
            <a:pPr marL="54864" indent="0" eaLnBrk="1" fontAlgn="auto" hangingPunct="1">
              <a:spcAft>
                <a:spcPts val="0"/>
              </a:spcAft>
              <a:defRPr/>
            </a:pPr>
            <a:r>
              <a:rPr lang="en-US" sz="4000" i="1">
                <a:solidFill>
                  <a:schemeClr val="tx2">
                    <a:tint val="100000"/>
                    <a:shade val="90000"/>
                    <a:satMod val="250000"/>
                    <a:alpha val="100000"/>
                  </a:schemeClr>
                </a:solidFill>
              </a:rPr>
              <a:t>Synchronous vs Asynchronous</a:t>
            </a:r>
            <a:endParaRPr lang="en-US" sz="4000">
              <a:solidFill>
                <a:schemeClr val="tx2">
                  <a:tint val="100000"/>
                  <a:shade val="90000"/>
                  <a:satMod val="250000"/>
                  <a:alpha val="100000"/>
                </a:schemeClr>
              </a:solidFill>
            </a:endParaRPr>
          </a:p>
        </p:txBody>
      </p:sp>
      <p:sp>
        <p:nvSpPr>
          <p:cNvPr id="47107" name="Rectangle 1027"/>
          <p:cNvSpPr>
            <a:spLocks noGrp="1" noChangeArrowheads="1"/>
          </p:cNvSpPr>
          <p:nvPr>
            <p:ph idx="1"/>
          </p:nvPr>
        </p:nvSpPr>
        <p:spPr>
          <a:xfrm>
            <a:off x="684213" y="1066800"/>
            <a:ext cx="7773987" cy="4810125"/>
          </a:xfrm>
        </p:spPr>
        <p:txBody>
          <a:bodyPr/>
          <a:lstStyle/>
          <a:p>
            <a:pPr eaLnBrk="1" hangingPunct="1">
              <a:lnSpc>
                <a:spcPct val="80000"/>
              </a:lnSpc>
            </a:pPr>
            <a:r>
              <a:rPr lang="en-US" altLang="en-US" sz="2800" smtClean="0"/>
              <a:t>Database Terdistribusi Synchronous</a:t>
            </a:r>
          </a:p>
          <a:p>
            <a:pPr lvl="1" eaLnBrk="1" hangingPunct="1">
              <a:lnSpc>
                <a:spcPct val="80000"/>
              </a:lnSpc>
            </a:pPr>
            <a:r>
              <a:rPr lang="en-US" altLang="en-US" sz="2400" smtClean="0"/>
              <a:t>Semua duplikat suatu data selalu identik</a:t>
            </a:r>
          </a:p>
          <a:p>
            <a:pPr lvl="1" eaLnBrk="1" hangingPunct="1">
              <a:lnSpc>
                <a:spcPct val="80000"/>
              </a:lnSpc>
            </a:pPr>
            <a:r>
              <a:rPr lang="en-US" altLang="en-US" sz="2400" smtClean="0"/>
              <a:t>Perubahan pada data langsung diberlakukan pada semua duplikat melalui jaringan</a:t>
            </a:r>
          </a:p>
          <a:p>
            <a:pPr lvl="1" eaLnBrk="1" hangingPunct="1">
              <a:lnSpc>
                <a:spcPct val="80000"/>
              </a:lnSpc>
            </a:pPr>
            <a:r>
              <a:rPr lang="en-US" altLang="en-US" sz="2400" smtClean="0"/>
              <a:t>Integritas data tinggi</a:t>
            </a:r>
          </a:p>
          <a:p>
            <a:pPr lvl="1" eaLnBrk="1" hangingPunct="1">
              <a:lnSpc>
                <a:spcPct val="80000"/>
              </a:lnSpc>
            </a:pPr>
            <a:r>
              <a:rPr lang="en-US" altLang="en-US" sz="2400" smtClean="0"/>
              <a:t>Biaya </a:t>
            </a:r>
            <a:r>
              <a:rPr lang="en-US" altLang="en-US" sz="2400" i="1" smtClean="0"/>
              <a:t>overhead</a:t>
            </a:r>
            <a:r>
              <a:rPr lang="en-US" altLang="en-US" sz="2400" smtClean="0"/>
              <a:t> tinggi </a:t>
            </a:r>
            <a:r>
              <a:rPr lang="en-US" altLang="en-US" sz="2400" smtClean="0">
                <a:sym typeface="Wingdings" panose="05000000000000000000" pitchFamily="2" charset="2"/>
              </a:rPr>
              <a:t> memperlambat </a:t>
            </a:r>
            <a:r>
              <a:rPr lang="en-US" altLang="en-US" sz="2400" i="1" smtClean="0">
                <a:sym typeface="Wingdings" panose="05000000000000000000" pitchFamily="2" charset="2"/>
              </a:rPr>
              <a:t>response time</a:t>
            </a:r>
            <a:endParaRPr lang="en-US" altLang="en-US" sz="2400" smtClean="0"/>
          </a:p>
          <a:p>
            <a:pPr eaLnBrk="1" hangingPunct="1">
              <a:lnSpc>
                <a:spcPct val="80000"/>
              </a:lnSpc>
              <a:spcBef>
                <a:spcPct val="30000"/>
              </a:spcBef>
            </a:pPr>
            <a:r>
              <a:rPr lang="en-US" altLang="en-US" sz="2800" smtClean="0"/>
              <a:t>Database Terdistribusi Asynchronous</a:t>
            </a:r>
          </a:p>
          <a:p>
            <a:pPr lvl="1" eaLnBrk="1" hangingPunct="1">
              <a:lnSpc>
                <a:spcPct val="80000"/>
              </a:lnSpc>
            </a:pPr>
            <a:r>
              <a:rPr lang="en-US" altLang="en-US" sz="2400" smtClean="0"/>
              <a:t>Inkonsistensi data temporer masih ditolerir</a:t>
            </a:r>
          </a:p>
          <a:p>
            <a:pPr lvl="1" eaLnBrk="1" hangingPunct="1">
              <a:lnSpc>
                <a:spcPct val="80000"/>
              </a:lnSpc>
            </a:pPr>
            <a:r>
              <a:rPr lang="en-US" altLang="en-US" sz="2400" smtClean="0"/>
              <a:t>Perubahan data tidak segera dipropagasikan</a:t>
            </a:r>
          </a:p>
          <a:p>
            <a:pPr lvl="1" eaLnBrk="1" hangingPunct="1">
              <a:lnSpc>
                <a:spcPct val="80000"/>
              </a:lnSpc>
            </a:pPr>
            <a:r>
              <a:rPr lang="en-US" altLang="en-US" sz="2400" smtClean="0"/>
              <a:t>Integritas data agak rendah</a:t>
            </a:r>
          </a:p>
          <a:p>
            <a:pPr lvl="1" eaLnBrk="1" hangingPunct="1">
              <a:lnSpc>
                <a:spcPct val="80000"/>
              </a:lnSpc>
            </a:pPr>
            <a:r>
              <a:rPr lang="en-US" altLang="en-US" sz="2400" smtClean="0"/>
              <a:t>Biaya overhead agak rendah </a:t>
            </a:r>
            <a:r>
              <a:rPr lang="en-US" altLang="en-US" sz="2400" smtClean="0">
                <a:sym typeface="Wingdings" panose="05000000000000000000" pitchFamily="2" charset="2"/>
              </a:rPr>
              <a:t> </a:t>
            </a:r>
            <a:r>
              <a:rPr lang="en-US" altLang="en-US" sz="2400" i="1" smtClean="0">
                <a:sym typeface="Wingdings" panose="05000000000000000000" pitchFamily="2" charset="2"/>
              </a:rPr>
              <a:t>response time</a:t>
            </a:r>
            <a:r>
              <a:rPr lang="en-US" altLang="en-US" sz="2400" smtClean="0">
                <a:sym typeface="Wingdings" panose="05000000000000000000" pitchFamily="2" charset="2"/>
              </a:rPr>
              <a:t> lebih cepat</a:t>
            </a:r>
          </a:p>
        </p:txBody>
      </p:sp>
      <p:sp>
        <p:nvSpPr>
          <p:cNvPr id="47108" name="Text Box 1028"/>
          <p:cNvSpPr txBox="1">
            <a:spLocks noChangeArrowheads="1"/>
          </p:cNvSpPr>
          <p:nvPr/>
        </p:nvSpPr>
        <p:spPr bwMode="auto">
          <a:xfrm>
            <a:off x="1116013" y="5734050"/>
            <a:ext cx="7488237" cy="822325"/>
          </a:xfrm>
          <a:prstGeom prst="rect">
            <a:avLst/>
          </a:prstGeom>
          <a:noFill/>
          <a:ln w="9525">
            <a:noFill/>
            <a:miter lim="800000"/>
            <a:headEnd/>
            <a:tailEnd/>
          </a:ln>
          <a:effectLst/>
        </p:spPr>
        <p:txBody>
          <a:bodyPr>
            <a:spAutoFit/>
          </a:bodyPr>
          <a:lstStyle/>
          <a:p>
            <a:pPr eaLnBrk="1" hangingPunct="1">
              <a:defRPr/>
            </a:pPr>
            <a:r>
              <a:rPr lang="en-US" i="1">
                <a:solidFill>
                  <a:schemeClr val="tx2"/>
                </a:solidFill>
                <a:effectLst>
                  <a:outerShdw blurRad="38100" dist="38100" dir="2700000" algn="tl">
                    <a:srgbClr val="000000"/>
                  </a:outerShdw>
                </a:effectLst>
                <a:latin typeface="Arial" charset="0"/>
              </a:rPr>
              <a:t>CATATAN: Tidak semua database terdistribusi mereplikasi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7107">
                                            <p:txEl>
                                              <p:pRg st="0" end="0"/>
                                            </p:txEl>
                                          </p:spTgt>
                                        </p:tgtEl>
                                        <p:attrNameLst>
                                          <p:attrName>ppt_c</p:attrName>
                                        </p:attrNameLst>
                                      </p:cBhvr>
                                      <p:to>
                                        <a:srgbClr val="00FFFF"/>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7107">
                                            <p:txEl>
                                              <p:pRg st="1" end="1"/>
                                            </p:txEl>
                                          </p:spTgt>
                                        </p:tgtEl>
                                        <p:attrNameLst>
                                          <p:attrName>ppt_c</p:attrName>
                                        </p:attrNameLst>
                                      </p:cBhvr>
                                      <p:to>
                                        <a:srgbClr val="00FFFF"/>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additive="base">
                                        <p:cTn id="19"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7107">
                                            <p:txEl>
                                              <p:pRg st="2" end="2"/>
                                            </p:txEl>
                                          </p:spTgt>
                                        </p:tgtEl>
                                        <p:attrNameLst>
                                          <p:attrName>ppt_c</p:attrName>
                                        </p:attrNameLst>
                                      </p:cBhvr>
                                      <p:to>
                                        <a:srgbClr val="00FFFF"/>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07">
                                            <p:txEl>
                                              <p:pRg st="3" end="3"/>
                                            </p:txEl>
                                          </p:spTgt>
                                        </p:tgtEl>
                                        <p:attrNameLst>
                                          <p:attrName>style.visibility</p:attrName>
                                        </p:attrNameLst>
                                      </p:cBhvr>
                                      <p:to>
                                        <p:strVal val="visible"/>
                                      </p:to>
                                    </p:set>
                                    <p:anim calcmode="lin" valueType="num">
                                      <p:cBhvr additive="base">
                                        <p:cTn id="25"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7107">
                                            <p:txEl>
                                              <p:pRg st="3" end="3"/>
                                            </p:txEl>
                                          </p:spTgt>
                                        </p:tgtEl>
                                        <p:attrNameLst>
                                          <p:attrName>ppt_c</p:attrName>
                                        </p:attrNameLst>
                                      </p:cBhvr>
                                      <p:to>
                                        <a:srgbClr val="00FFFF"/>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107">
                                            <p:txEl>
                                              <p:pRg st="4" end="4"/>
                                            </p:txEl>
                                          </p:spTgt>
                                        </p:tgtEl>
                                        <p:attrNameLst>
                                          <p:attrName>style.visibility</p:attrName>
                                        </p:attrNameLst>
                                      </p:cBhvr>
                                      <p:to>
                                        <p:strVal val="visible"/>
                                      </p:to>
                                    </p:set>
                                    <p:anim calcmode="lin" valueType="num">
                                      <p:cBhvr additive="base">
                                        <p:cTn id="31"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7107">
                                            <p:txEl>
                                              <p:pRg st="4" end="4"/>
                                            </p:txEl>
                                          </p:spTgt>
                                        </p:tgtEl>
                                        <p:attrNameLst>
                                          <p:attrName>ppt_c</p:attrName>
                                        </p:attrNameLst>
                                      </p:cBhvr>
                                      <p:to>
                                        <a:srgbClr val="00FFFF"/>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7107">
                                            <p:txEl>
                                              <p:pRg st="5" end="5"/>
                                            </p:txEl>
                                          </p:spTgt>
                                        </p:tgtEl>
                                        <p:attrNameLst>
                                          <p:attrName>style.visibility</p:attrName>
                                        </p:attrNameLst>
                                      </p:cBhvr>
                                      <p:to>
                                        <p:strVal val="visible"/>
                                      </p:to>
                                    </p:set>
                                    <p:anim calcmode="lin" valueType="num">
                                      <p:cBhvr additive="base">
                                        <p:cTn id="37"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107">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7107">
                                            <p:txEl>
                                              <p:pRg st="5" end="5"/>
                                            </p:txEl>
                                          </p:spTgt>
                                        </p:tgtEl>
                                        <p:attrNameLst>
                                          <p:attrName>ppt_c</p:attrName>
                                        </p:attrNameLst>
                                      </p:cBhvr>
                                      <p:to>
                                        <a:srgbClr val="00FFFF"/>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7107">
                                            <p:txEl>
                                              <p:pRg st="6" end="6"/>
                                            </p:txEl>
                                          </p:spTgt>
                                        </p:tgtEl>
                                        <p:attrNameLst>
                                          <p:attrName>style.visibility</p:attrName>
                                        </p:attrNameLst>
                                      </p:cBhvr>
                                      <p:to>
                                        <p:strVal val="visible"/>
                                      </p:to>
                                    </p:set>
                                    <p:anim calcmode="lin" valueType="num">
                                      <p:cBhvr additive="base">
                                        <p:cTn id="43"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7107">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7107">
                                            <p:txEl>
                                              <p:pRg st="6" end="6"/>
                                            </p:txEl>
                                          </p:spTgt>
                                        </p:tgtEl>
                                        <p:attrNameLst>
                                          <p:attrName>ppt_c</p:attrName>
                                        </p:attrNameLst>
                                      </p:cBhvr>
                                      <p:to>
                                        <a:srgbClr val="00FFFF"/>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7107">
                                            <p:txEl>
                                              <p:pRg st="7" end="7"/>
                                            </p:txEl>
                                          </p:spTgt>
                                        </p:tgtEl>
                                        <p:attrNameLst>
                                          <p:attrName>style.visibility</p:attrName>
                                        </p:attrNameLst>
                                      </p:cBhvr>
                                      <p:to>
                                        <p:strVal val="visible"/>
                                      </p:to>
                                    </p:set>
                                    <p:anim calcmode="lin" valueType="num">
                                      <p:cBhvr additive="base">
                                        <p:cTn id="49" dur="500" fill="hold"/>
                                        <p:tgtEl>
                                          <p:spTgt spid="4710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7107">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7107">
                                            <p:txEl>
                                              <p:pRg st="7" end="7"/>
                                            </p:txEl>
                                          </p:spTgt>
                                        </p:tgtEl>
                                        <p:attrNameLst>
                                          <p:attrName>ppt_c</p:attrName>
                                        </p:attrNameLst>
                                      </p:cBhvr>
                                      <p:to>
                                        <a:srgbClr val="00FFFF"/>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7107">
                                            <p:txEl>
                                              <p:pRg st="8" end="8"/>
                                            </p:txEl>
                                          </p:spTgt>
                                        </p:tgtEl>
                                        <p:attrNameLst>
                                          <p:attrName>style.visibility</p:attrName>
                                        </p:attrNameLst>
                                      </p:cBhvr>
                                      <p:to>
                                        <p:strVal val="visible"/>
                                      </p:to>
                                    </p:set>
                                    <p:anim calcmode="lin" valueType="num">
                                      <p:cBhvr additive="base">
                                        <p:cTn id="55" dur="500" fill="hold"/>
                                        <p:tgtEl>
                                          <p:spTgt spid="4710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7107">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7107">
                                            <p:txEl>
                                              <p:pRg st="8" end="8"/>
                                            </p:txEl>
                                          </p:spTgt>
                                        </p:tgtEl>
                                        <p:attrNameLst>
                                          <p:attrName>ppt_c</p:attrName>
                                        </p:attrNameLst>
                                      </p:cBhvr>
                                      <p:to>
                                        <a:srgbClr val="00FFFF"/>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7107">
                                            <p:txEl>
                                              <p:pRg st="9" end="9"/>
                                            </p:txEl>
                                          </p:spTgt>
                                        </p:tgtEl>
                                        <p:attrNameLst>
                                          <p:attrName>style.visibility</p:attrName>
                                        </p:attrNameLst>
                                      </p:cBhvr>
                                      <p:to>
                                        <p:strVal val="visible"/>
                                      </p:to>
                                    </p:set>
                                    <p:anim calcmode="lin" valueType="num">
                                      <p:cBhvr additive="base">
                                        <p:cTn id="61" dur="500" fill="hold"/>
                                        <p:tgtEl>
                                          <p:spTgt spid="4710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7107">
                                            <p:txEl>
                                              <p:pRg st="9" end="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7107">
                                            <p:txEl>
                                              <p:pRg st="9" end="9"/>
                                            </p:txEl>
                                          </p:spTgt>
                                        </p:tgtEl>
                                        <p:attrNameLst>
                                          <p:attrName>ppt_c</p:attrName>
                                        </p:attrNameLst>
                                      </p:cBhvr>
                                      <p:to>
                                        <a:srgbClr val="00FFFF"/>
                                      </p:to>
                                    </p:animClr>
                                  </p:subTnLst>
                                </p:cTn>
                              </p:par>
                            </p:childTnLst>
                          </p:cTn>
                        </p:par>
                      </p:childTnLst>
                    </p:cTn>
                  </p:par>
                  <p:par>
                    <p:cTn id="63" fill="hold" nodeType="clickPar">
                      <p:stCondLst>
                        <p:cond delay="indefinite"/>
                      </p:stCondLst>
                      <p:childTnLst>
                        <p:par>
                          <p:cTn id="64" fill="hold" nodeType="withGroup">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47108"/>
                                        </p:tgtEl>
                                        <p:attrNameLst>
                                          <p:attrName>style.visibility</p:attrName>
                                        </p:attrNameLst>
                                      </p:cBhvr>
                                      <p:to>
                                        <p:strVal val="visible"/>
                                      </p:to>
                                    </p:set>
                                    <p:anim calcmode="lin" valueType="num">
                                      <p:cBhvr>
                                        <p:cTn id="67" dur="1000" fill="hold"/>
                                        <p:tgtEl>
                                          <p:spTgt spid="47108"/>
                                        </p:tgtEl>
                                        <p:attrNameLst>
                                          <p:attrName>ppt_w</p:attrName>
                                        </p:attrNameLst>
                                      </p:cBhvr>
                                      <p:tavLst>
                                        <p:tav tm="0">
                                          <p:val>
                                            <p:fltVal val="0"/>
                                          </p:val>
                                        </p:tav>
                                        <p:tav tm="100000">
                                          <p:val>
                                            <p:strVal val="#ppt_w"/>
                                          </p:val>
                                        </p:tav>
                                      </p:tavLst>
                                    </p:anim>
                                    <p:anim calcmode="lin" valueType="num">
                                      <p:cBhvr>
                                        <p:cTn id="68" dur="1000" fill="hold"/>
                                        <p:tgtEl>
                                          <p:spTgt spid="47108"/>
                                        </p:tgtEl>
                                        <p:attrNameLst>
                                          <p:attrName>ppt_h</p:attrName>
                                        </p:attrNameLst>
                                      </p:cBhvr>
                                      <p:tavLst>
                                        <p:tav tm="0">
                                          <p:val>
                                            <p:fltVal val="0"/>
                                          </p:val>
                                        </p:tav>
                                        <p:tav tm="100000">
                                          <p:val>
                                            <p:strVal val="#ppt_h"/>
                                          </p:val>
                                        </p:tav>
                                      </p:tavLst>
                                    </p:anim>
                                    <p:anim calcmode="lin" valueType="num">
                                      <p:cBhvr>
                                        <p:cTn id="69" dur="1000" fill="hold"/>
                                        <p:tgtEl>
                                          <p:spTgt spid="47108"/>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4710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autoUpdateAnimBg="0"/>
      <p:bldP spid="4710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609600"/>
            <a:ext cx="7772400" cy="803275"/>
          </a:xfrm>
        </p:spPr>
        <p:txBody>
          <a:bodyPr/>
          <a:lstStyle/>
          <a:p>
            <a:pPr marL="54864" indent="0" eaLnBrk="1" fontAlgn="auto" hangingPunct="1">
              <a:spcAft>
                <a:spcPts val="0"/>
              </a:spcAft>
              <a:defRPr/>
            </a:pPr>
            <a:r>
              <a:rPr lang="en-US" sz="3600">
                <a:solidFill>
                  <a:schemeClr val="tx2">
                    <a:tint val="100000"/>
                    <a:shade val="90000"/>
                    <a:satMod val="250000"/>
                    <a:alpha val="100000"/>
                  </a:schemeClr>
                </a:solidFill>
              </a:rPr>
              <a:t>Keuntungan Database Terdistribusi</a:t>
            </a:r>
          </a:p>
        </p:txBody>
      </p:sp>
      <p:sp>
        <p:nvSpPr>
          <p:cNvPr id="12291" name="Rectangle 3"/>
          <p:cNvSpPr>
            <a:spLocks noGrp="1" noChangeArrowheads="1"/>
          </p:cNvSpPr>
          <p:nvPr>
            <p:ph idx="1"/>
          </p:nvPr>
        </p:nvSpPr>
        <p:spPr>
          <a:xfrm>
            <a:off x="684213" y="1700213"/>
            <a:ext cx="7772400" cy="3527425"/>
          </a:xfrm>
        </p:spPr>
        <p:txBody>
          <a:bodyPr>
            <a:normAutofit lnSpcReduction="10000"/>
          </a:bodyPr>
          <a:lstStyle/>
          <a:p>
            <a:pPr eaLnBrk="1" hangingPunct="1"/>
            <a:r>
              <a:rPr lang="en-US" altLang="en-US" sz="2800" smtClean="0"/>
              <a:t>Meningkatkan keandalan dan ketersediaan</a:t>
            </a:r>
          </a:p>
          <a:p>
            <a:pPr eaLnBrk="1" hangingPunct="1"/>
            <a:r>
              <a:rPr lang="en-US" altLang="en-US" sz="2800" smtClean="0"/>
              <a:t>Desentralisasi pengelolaan data</a:t>
            </a:r>
          </a:p>
          <a:p>
            <a:pPr eaLnBrk="1" hangingPunct="1"/>
            <a:r>
              <a:rPr lang="en-US" altLang="en-US" sz="2800" smtClean="0"/>
              <a:t>Pertumbuhan secara modular</a:t>
            </a:r>
          </a:p>
          <a:p>
            <a:pPr eaLnBrk="1" hangingPunct="1"/>
            <a:r>
              <a:rPr lang="en-US" altLang="en-US" sz="2800" smtClean="0"/>
              <a:t>Menurunkan biaya komunikasi data</a:t>
            </a:r>
          </a:p>
          <a:p>
            <a:pPr eaLnBrk="1" hangingPunct="1"/>
            <a:r>
              <a:rPr lang="en-US" altLang="en-US" sz="2800" i="1" smtClean="0"/>
              <a:t>Response time</a:t>
            </a:r>
            <a:r>
              <a:rPr lang="en-US" altLang="en-US" sz="2800" smtClean="0"/>
              <a:t> yang lebih cepat untuk query-query tertentu (yang hanya melibatkan data lokal)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arn(inVertical)">
                                      <p:cBhvr>
                                        <p:cTn id="7" dur="500"/>
                                        <p:tgtEl>
                                          <p:spTgt spid="12291">
                                            <p:txEl>
                                              <p:pRg st="0" end="0"/>
                                            </p:txEl>
                                          </p:spTgt>
                                        </p:tgtEl>
                                      </p:cBhvr>
                                    </p:animEffect>
                                  </p:childTnLst>
                                  <p:subTnLst>
                                    <p:animClr clrSpc="rgb" dir="cw">
                                      <p:cBhvr override="childStyle">
                                        <p:cTn dur="1" fill="hold" display="0" masterRel="nextClick" afterEffect="1"/>
                                        <p:tgtEl>
                                          <p:spTgt spid="12291">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arn(inVertical)">
                                      <p:cBhvr>
                                        <p:cTn id="12" dur="500"/>
                                        <p:tgtEl>
                                          <p:spTgt spid="12291">
                                            <p:txEl>
                                              <p:pRg st="1" end="1"/>
                                            </p:txEl>
                                          </p:spTgt>
                                        </p:tgtEl>
                                      </p:cBhvr>
                                    </p:animEffect>
                                  </p:childTnLst>
                                  <p:subTnLst>
                                    <p:animClr clrSpc="rgb" dir="cw">
                                      <p:cBhvr override="childStyle">
                                        <p:cTn dur="1" fill="hold" display="0" masterRel="nextClick" afterEffect="1"/>
                                        <p:tgtEl>
                                          <p:spTgt spid="12291">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arn(inVertical)">
                                      <p:cBhvr>
                                        <p:cTn id="17" dur="500"/>
                                        <p:tgtEl>
                                          <p:spTgt spid="12291">
                                            <p:txEl>
                                              <p:pRg st="2" end="2"/>
                                            </p:txEl>
                                          </p:spTgt>
                                        </p:tgtEl>
                                      </p:cBhvr>
                                    </p:animEffect>
                                  </p:childTnLst>
                                  <p:subTnLst>
                                    <p:animClr clrSpc="rgb" dir="cw">
                                      <p:cBhvr override="childStyle">
                                        <p:cTn dur="1" fill="hold" display="0" masterRel="nextClick" afterEffect="1"/>
                                        <p:tgtEl>
                                          <p:spTgt spid="12291">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barn(inVertical)">
                                      <p:cBhvr>
                                        <p:cTn id="22" dur="500"/>
                                        <p:tgtEl>
                                          <p:spTgt spid="12291">
                                            <p:txEl>
                                              <p:pRg st="3" end="3"/>
                                            </p:txEl>
                                          </p:spTgt>
                                        </p:tgtEl>
                                      </p:cBhvr>
                                    </p:animEffect>
                                  </p:childTnLst>
                                  <p:subTnLst>
                                    <p:animClr clrSpc="rgb" dir="cw">
                                      <p:cBhvr override="childStyle">
                                        <p:cTn dur="1" fill="hold" display="0" masterRel="nextClick" afterEffect="1"/>
                                        <p:tgtEl>
                                          <p:spTgt spid="12291">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barn(inVertical)">
                                      <p:cBhvr>
                                        <p:cTn id="27" dur="500"/>
                                        <p:tgtEl>
                                          <p:spTgt spid="12291">
                                            <p:txEl>
                                              <p:pRg st="4" end="4"/>
                                            </p:txEl>
                                          </p:spTgt>
                                        </p:tgtEl>
                                      </p:cBhvr>
                                    </p:animEffect>
                                  </p:childTnLst>
                                  <p:subTnLst>
                                    <p:animClr clrSpc="rgb" dir="cw">
                                      <p:cBhvr override="childStyle">
                                        <p:cTn dur="1" fill="hold" display="0" masterRel="nextClick" afterEffect="1"/>
                                        <p:tgtEl>
                                          <p:spTgt spid="12291">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42925" y="908050"/>
            <a:ext cx="8132763" cy="914400"/>
          </a:xfrm>
        </p:spPr>
        <p:txBody>
          <a:bodyPr>
            <a:normAutofit fontScale="90000"/>
          </a:bodyPr>
          <a:lstStyle/>
          <a:p>
            <a:pPr marL="54864" indent="0" eaLnBrk="1" fontAlgn="auto" hangingPunct="1">
              <a:spcAft>
                <a:spcPts val="0"/>
              </a:spcAft>
              <a:defRPr/>
            </a:pPr>
            <a:r>
              <a:rPr lang="en-US" sz="4000">
                <a:solidFill>
                  <a:schemeClr val="tx2">
                    <a:tint val="100000"/>
                    <a:shade val="90000"/>
                    <a:satMod val="250000"/>
                    <a:alpha val="100000"/>
                  </a:schemeClr>
                </a:solidFill>
              </a:rPr>
              <a:t>Kekurangan Database terdistribusi</a:t>
            </a:r>
          </a:p>
        </p:txBody>
      </p:sp>
      <p:sp>
        <p:nvSpPr>
          <p:cNvPr id="13315" name="Rectangle 3"/>
          <p:cNvSpPr>
            <a:spLocks noGrp="1" noChangeArrowheads="1"/>
          </p:cNvSpPr>
          <p:nvPr>
            <p:ph idx="1"/>
          </p:nvPr>
        </p:nvSpPr>
        <p:spPr>
          <a:xfrm>
            <a:off x="611188" y="2133600"/>
            <a:ext cx="7772400" cy="2874963"/>
          </a:xfrm>
        </p:spPr>
        <p:txBody>
          <a:bodyPr/>
          <a:lstStyle/>
          <a:p>
            <a:pPr eaLnBrk="1" hangingPunct="1">
              <a:lnSpc>
                <a:spcPct val="80000"/>
              </a:lnSpc>
            </a:pPr>
            <a:r>
              <a:rPr lang="en-US" altLang="en-US" sz="2800" smtClean="0"/>
              <a:t>Harga dan kompleksitas perangkat lunak tinggi</a:t>
            </a:r>
          </a:p>
          <a:p>
            <a:pPr eaLnBrk="1" hangingPunct="1">
              <a:lnSpc>
                <a:spcPct val="80000"/>
              </a:lnSpc>
            </a:pPr>
            <a:r>
              <a:rPr lang="en-US" altLang="en-US" sz="2800" smtClean="0"/>
              <a:t>Biaya </a:t>
            </a:r>
            <a:r>
              <a:rPr lang="en-US" altLang="en-US" sz="2800" i="1" smtClean="0"/>
              <a:t>overhead</a:t>
            </a:r>
            <a:r>
              <a:rPr lang="en-US" altLang="en-US" sz="2800" smtClean="0"/>
              <a:t> pemrosesan</a:t>
            </a:r>
          </a:p>
          <a:p>
            <a:pPr eaLnBrk="1" hangingPunct="1">
              <a:lnSpc>
                <a:spcPct val="80000"/>
              </a:lnSpc>
            </a:pPr>
            <a:r>
              <a:rPr lang="en-US" altLang="en-US" sz="2800" smtClean="0"/>
              <a:t>Resiko integritas data</a:t>
            </a:r>
          </a:p>
          <a:p>
            <a:pPr eaLnBrk="1" hangingPunct="1">
              <a:lnSpc>
                <a:spcPct val="80000"/>
              </a:lnSpc>
            </a:pPr>
            <a:r>
              <a:rPr lang="en-US" altLang="en-US" sz="2800" i="1" smtClean="0"/>
              <a:t>Response time</a:t>
            </a:r>
            <a:r>
              <a:rPr lang="en-US" altLang="en-US" sz="2800" smtClean="0"/>
              <a:t> lambat untuk query-query tertentu (yang melibatkan database-database tersebar)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500" fill="hold"/>
                                        <p:tgtEl>
                                          <p:spTgt spid="133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331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pRg st="2" end="2"/>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315">
                                            <p:txEl>
                                              <p:pRg st="3" end="3"/>
                                            </p:txEl>
                                          </p:spTgt>
                                        </p:tgtEl>
                                        <p:attrNameLst>
                                          <p:attrName>style.visibility</p:attrName>
                                        </p:attrNameLst>
                                      </p:cBhvr>
                                      <p:to>
                                        <p:strVal val="visible"/>
                                      </p:to>
                                    </p:set>
                                    <p:anim calcmode="lin" valueType="num">
                                      <p:cBhvr additive="base">
                                        <p:cTn id="25" dur="500" fill="hold"/>
                                        <p:tgtEl>
                                          <p:spTgt spid="133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331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315">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476250"/>
            <a:ext cx="7772400" cy="1143000"/>
          </a:xfrm>
        </p:spPr>
        <p:txBody>
          <a:bodyPr/>
          <a:lstStyle/>
          <a:p>
            <a:pPr marL="54864" indent="0" eaLnBrk="1" fontAlgn="auto" hangingPunct="1">
              <a:spcAft>
                <a:spcPts val="0"/>
              </a:spcAft>
              <a:defRPr/>
            </a:pPr>
            <a:r>
              <a:rPr lang="en-US">
                <a:solidFill>
                  <a:schemeClr val="tx2">
                    <a:tint val="100000"/>
                    <a:shade val="90000"/>
                    <a:satMod val="250000"/>
                    <a:alpha val="100000"/>
                  </a:schemeClr>
                </a:solidFill>
              </a:rPr>
              <a:t>Pendistribusian Database</a:t>
            </a:r>
          </a:p>
        </p:txBody>
      </p:sp>
      <p:sp>
        <p:nvSpPr>
          <p:cNvPr id="15363" name="Rectangle 3"/>
          <p:cNvSpPr>
            <a:spLocks noGrp="1" noChangeArrowheads="1"/>
          </p:cNvSpPr>
          <p:nvPr>
            <p:ph idx="1"/>
          </p:nvPr>
        </p:nvSpPr>
        <p:spPr>
          <a:xfrm>
            <a:off x="685800" y="1700213"/>
            <a:ext cx="7989888" cy="3968750"/>
          </a:xfrm>
        </p:spPr>
        <p:txBody>
          <a:bodyPr/>
          <a:lstStyle/>
          <a:p>
            <a:pPr eaLnBrk="1" hangingPunct="1">
              <a:lnSpc>
                <a:spcPct val="90000"/>
              </a:lnSpc>
            </a:pPr>
            <a:r>
              <a:rPr lang="en-US" altLang="en-US" sz="2800" smtClean="0"/>
              <a:t>Replikasi Data</a:t>
            </a:r>
          </a:p>
          <a:p>
            <a:pPr lvl="1" eaLnBrk="1" hangingPunct="1">
              <a:lnSpc>
                <a:spcPct val="90000"/>
              </a:lnSpc>
            </a:pPr>
            <a:r>
              <a:rPr lang="en-US" altLang="en-US" sz="2400" smtClean="0"/>
              <a:t>Duplikat data tersebar di beberapa server (lokasi)</a:t>
            </a:r>
          </a:p>
          <a:p>
            <a:pPr eaLnBrk="1" hangingPunct="1">
              <a:lnSpc>
                <a:spcPct val="90000"/>
              </a:lnSpc>
            </a:pPr>
            <a:r>
              <a:rPr lang="en-US" altLang="en-US" sz="2800" smtClean="0"/>
              <a:t>Partisi Horisontal</a:t>
            </a:r>
          </a:p>
          <a:p>
            <a:pPr lvl="1" eaLnBrk="1" hangingPunct="1">
              <a:lnSpc>
                <a:spcPct val="90000"/>
              </a:lnSpc>
            </a:pPr>
            <a:r>
              <a:rPr lang="en-US" altLang="en-US" sz="2400" smtClean="0"/>
              <a:t>Baris-baris data (record) tersebar di beberapa server (lokasi)</a:t>
            </a:r>
          </a:p>
          <a:p>
            <a:pPr eaLnBrk="1" hangingPunct="1">
              <a:lnSpc>
                <a:spcPct val="90000"/>
              </a:lnSpc>
            </a:pPr>
            <a:r>
              <a:rPr lang="en-US" altLang="en-US" sz="2800" smtClean="0"/>
              <a:t>Partisi Vertikal</a:t>
            </a:r>
          </a:p>
          <a:p>
            <a:pPr lvl="1" eaLnBrk="1" hangingPunct="1">
              <a:lnSpc>
                <a:spcPct val="90000"/>
              </a:lnSpc>
            </a:pPr>
            <a:r>
              <a:rPr lang="en-US" altLang="en-US" sz="2400" smtClean="0"/>
              <a:t>Kolom-kolom data (field) tersebar di beberapa server (lokasi)</a:t>
            </a:r>
          </a:p>
          <a:p>
            <a:pPr eaLnBrk="1" hangingPunct="1">
              <a:lnSpc>
                <a:spcPct val="90000"/>
              </a:lnSpc>
            </a:pPr>
            <a:r>
              <a:rPr lang="en-US" altLang="en-US" sz="2800" smtClean="0"/>
              <a:t>Kombinasi Partisi Horisontal dan Vertikal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 calcmode="lin" valueType="num">
                                      <p:cBhvr additive="base">
                                        <p:cTn id="19" dur="500" fill="hold"/>
                                        <p:tgtEl>
                                          <p:spTgt spid="153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 calcmode="lin" valueType="num">
                                      <p:cBhvr additive="base">
                                        <p:cTn id="25" dur="500" fill="hold"/>
                                        <p:tgtEl>
                                          <p:spTgt spid="153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3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363">
                                            <p:txEl>
                                              <p:pRg st="4" end="4"/>
                                            </p:txEl>
                                          </p:spTgt>
                                        </p:tgtEl>
                                        <p:attrNameLst>
                                          <p:attrName>style.visibility</p:attrName>
                                        </p:attrNameLst>
                                      </p:cBhvr>
                                      <p:to>
                                        <p:strVal val="visible"/>
                                      </p:to>
                                    </p:set>
                                    <p:anim calcmode="lin" valueType="num">
                                      <p:cBhvr additive="base">
                                        <p:cTn id="31" dur="500" fill="hold"/>
                                        <p:tgtEl>
                                          <p:spTgt spid="153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3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363">
                                            <p:txEl>
                                              <p:pRg st="5" end="5"/>
                                            </p:txEl>
                                          </p:spTgt>
                                        </p:tgtEl>
                                        <p:attrNameLst>
                                          <p:attrName>style.visibility</p:attrName>
                                        </p:attrNameLst>
                                      </p:cBhvr>
                                      <p:to>
                                        <p:strVal val="visible"/>
                                      </p:to>
                                    </p:set>
                                    <p:anim calcmode="lin" valueType="num">
                                      <p:cBhvr additive="base">
                                        <p:cTn id="37" dur="500" fill="hold"/>
                                        <p:tgtEl>
                                          <p:spTgt spid="153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3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363">
                                            <p:txEl>
                                              <p:pRg st="6" end="6"/>
                                            </p:txEl>
                                          </p:spTgt>
                                        </p:tgtEl>
                                        <p:attrNameLst>
                                          <p:attrName>style.visibility</p:attrName>
                                        </p:attrNameLst>
                                      </p:cBhvr>
                                      <p:to>
                                        <p:strVal val="visible"/>
                                      </p:to>
                                    </p:set>
                                    <p:anim calcmode="lin" valueType="num">
                                      <p:cBhvr additive="base">
                                        <p:cTn id="43" dur="500" fill="hold"/>
                                        <p:tgtEl>
                                          <p:spTgt spid="153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36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4213" y="1268413"/>
            <a:ext cx="8064500" cy="51133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nvGrpSpPr>
          <p:cNvPr id="27651" name="Group 3"/>
          <p:cNvGrpSpPr>
            <a:grpSpLocks/>
          </p:cNvGrpSpPr>
          <p:nvPr/>
        </p:nvGrpSpPr>
        <p:grpSpPr bwMode="auto">
          <a:xfrm>
            <a:off x="6508750" y="1557338"/>
            <a:ext cx="1250950" cy="1346200"/>
            <a:chOff x="4100" y="981"/>
            <a:chExt cx="788" cy="848"/>
          </a:xfrm>
        </p:grpSpPr>
        <p:sp>
          <p:nvSpPr>
            <p:cNvPr id="27738" name="AutoShape 4"/>
            <p:cNvSpPr>
              <a:spLocks noChangeArrowheads="1"/>
            </p:cNvSpPr>
            <p:nvPr/>
          </p:nvSpPr>
          <p:spPr bwMode="auto">
            <a:xfrm>
              <a:off x="4212" y="1394"/>
              <a:ext cx="495" cy="435"/>
            </a:xfrm>
            <a:prstGeom prst="can">
              <a:avLst>
                <a:gd name="adj" fmla="val 25000"/>
              </a:avLst>
            </a:prstGeom>
            <a:gradFill rotWithShape="1">
              <a:gsLst>
                <a:gs pos="0">
                  <a:srgbClr val="765E47"/>
                </a:gs>
                <a:gs pos="50000">
                  <a:srgbClr val="FFCC99"/>
                </a:gs>
                <a:gs pos="100000">
                  <a:srgbClr val="765E47"/>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39" name="Rectangle 5"/>
            <p:cNvSpPr>
              <a:spLocks noChangeArrowheads="1"/>
            </p:cNvSpPr>
            <p:nvPr/>
          </p:nvSpPr>
          <p:spPr bwMode="auto">
            <a:xfrm>
              <a:off x="4100" y="981"/>
              <a:ext cx="788" cy="332"/>
            </a:xfrm>
            <a:prstGeom prst="rect">
              <a:avLst/>
            </a:prstGeom>
            <a:solidFill>
              <a:srgbClr val="FFCC99"/>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CC99"/>
              </a:extrusionClr>
              <a:contourClr>
                <a:srgbClr val="FFCC99"/>
              </a:contourClr>
            </a:sp3d>
          </p:spPr>
          <p:txBody>
            <a:bodyPr wrap="none" anchor="ctr">
              <a:flatTx/>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600" b="1">
                  <a:solidFill>
                    <a:schemeClr val="bg2"/>
                  </a:solidFill>
                </a:rPr>
                <a:t>Server </a:t>
              </a:r>
            </a:p>
            <a:p>
              <a:pPr algn="ctr"/>
              <a:r>
                <a:rPr lang="en-GB" altLang="en-US" sz="1600" b="1">
                  <a:solidFill>
                    <a:schemeClr val="bg2"/>
                  </a:solidFill>
                </a:rPr>
                <a:t>DBMS 1</a:t>
              </a:r>
            </a:p>
          </p:txBody>
        </p:sp>
        <p:sp>
          <p:nvSpPr>
            <p:cNvPr id="27740" name="Line 6"/>
            <p:cNvSpPr>
              <a:spLocks noChangeShapeType="1"/>
            </p:cNvSpPr>
            <p:nvPr/>
          </p:nvSpPr>
          <p:spPr bwMode="auto">
            <a:xfrm>
              <a:off x="4465" y="1323"/>
              <a:ext cx="0" cy="12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ID"/>
            </a:p>
          </p:txBody>
        </p:sp>
      </p:grpSp>
      <p:grpSp>
        <p:nvGrpSpPr>
          <p:cNvPr id="27652" name="Group 7"/>
          <p:cNvGrpSpPr>
            <a:grpSpLocks/>
          </p:cNvGrpSpPr>
          <p:nvPr/>
        </p:nvGrpSpPr>
        <p:grpSpPr bwMode="auto">
          <a:xfrm>
            <a:off x="1160463" y="1557338"/>
            <a:ext cx="1250950" cy="1346200"/>
            <a:chOff x="4100" y="981"/>
            <a:chExt cx="788" cy="848"/>
          </a:xfrm>
        </p:grpSpPr>
        <p:sp>
          <p:nvSpPr>
            <p:cNvPr id="27735" name="AutoShape 8"/>
            <p:cNvSpPr>
              <a:spLocks noChangeArrowheads="1"/>
            </p:cNvSpPr>
            <p:nvPr/>
          </p:nvSpPr>
          <p:spPr bwMode="auto">
            <a:xfrm>
              <a:off x="4212" y="1394"/>
              <a:ext cx="495" cy="435"/>
            </a:xfrm>
            <a:prstGeom prst="can">
              <a:avLst>
                <a:gd name="adj" fmla="val 25000"/>
              </a:avLst>
            </a:prstGeom>
            <a:gradFill rotWithShape="1">
              <a:gsLst>
                <a:gs pos="0">
                  <a:srgbClr val="765E47"/>
                </a:gs>
                <a:gs pos="50000">
                  <a:srgbClr val="FFCC99"/>
                </a:gs>
                <a:gs pos="100000">
                  <a:srgbClr val="765E47"/>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36" name="Rectangle 9"/>
            <p:cNvSpPr>
              <a:spLocks noChangeArrowheads="1"/>
            </p:cNvSpPr>
            <p:nvPr/>
          </p:nvSpPr>
          <p:spPr bwMode="auto">
            <a:xfrm>
              <a:off x="4100" y="981"/>
              <a:ext cx="788" cy="332"/>
            </a:xfrm>
            <a:prstGeom prst="rect">
              <a:avLst/>
            </a:prstGeom>
            <a:solidFill>
              <a:srgbClr val="FFCC99"/>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CC99"/>
              </a:extrusionClr>
              <a:contourClr>
                <a:srgbClr val="FFCC99"/>
              </a:contourClr>
            </a:sp3d>
          </p:spPr>
          <p:txBody>
            <a:bodyPr wrap="none" anchor="ctr">
              <a:flatTx/>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600" b="1">
                  <a:solidFill>
                    <a:schemeClr val="bg2"/>
                  </a:solidFill>
                </a:rPr>
                <a:t>Server </a:t>
              </a:r>
            </a:p>
            <a:p>
              <a:pPr algn="ctr"/>
              <a:r>
                <a:rPr lang="en-GB" altLang="en-US" sz="1600" b="1">
                  <a:solidFill>
                    <a:schemeClr val="bg2"/>
                  </a:solidFill>
                </a:rPr>
                <a:t>DBMS 2</a:t>
              </a:r>
            </a:p>
          </p:txBody>
        </p:sp>
        <p:sp>
          <p:nvSpPr>
            <p:cNvPr id="27737" name="Line 10"/>
            <p:cNvSpPr>
              <a:spLocks noChangeShapeType="1"/>
            </p:cNvSpPr>
            <p:nvPr/>
          </p:nvSpPr>
          <p:spPr bwMode="auto">
            <a:xfrm>
              <a:off x="4465" y="1323"/>
              <a:ext cx="0" cy="12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ID"/>
            </a:p>
          </p:txBody>
        </p:sp>
      </p:grpSp>
      <p:grpSp>
        <p:nvGrpSpPr>
          <p:cNvPr id="27653" name="Group 11"/>
          <p:cNvGrpSpPr>
            <a:grpSpLocks/>
          </p:cNvGrpSpPr>
          <p:nvPr/>
        </p:nvGrpSpPr>
        <p:grpSpPr bwMode="auto">
          <a:xfrm>
            <a:off x="1258888" y="4797425"/>
            <a:ext cx="1250950" cy="1346200"/>
            <a:chOff x="4100" y="981"/>
            <a:chExt cx="788" cy="848"/>
          </a:xfrm>
        </p:grpSpPr>
        <p:sp>
          <p:nvSpPr>
            <p:cNvPr id="27732" name="AutoShape 12"/>
            <p:cNvSpPr>
              <a:spLocks noChangeArrowheads="1"/>
            </p:cNvSpPr>
            <p:nvPr/>
          </p:nvSpPr>
          <p:spPr bwMode="auto">
            <a:xfrm>
              <a:off x="4212" y="1394"/>
              <a:ext cx="495" cy="435"/>
            </a:xfrm>
            <a:prstGeom prst="can">
              <a:avLst>
                <a:gd name="adj" fmla="val 25000"/>
              </a:avLst>
            </a:prstGeom>
            <a:gradFill rotWithShape="1">
              <a:gsLst>
                <a:gs pos="0">
                  <a:srgbClr val="765E47"/>
                </a:gs>
                <a:gs pos="50000">
                  <a:srgbClr val="FFCC99"/>
                </a:gs>
                <a:gs pos="100000">
                  <a:srgbClr val="765E47"/>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33" name="Rectangle 13"/>
            <p:cNvSpPr>
              <a:spLocks noChangeArrowheads="1"/>
            </p:cNvSpPr>
            <p:nvPr/>
          </p:nvSpPr>
          <p:spPr bwMode="auto">
            <a:xfrm>
              <a:off x="4100" y="981"/>
              <a:ext cx="788" cy="332"/>
            </a:xfrm>
            <a:prstGeom prst="rect">
              <a:avLst/>
            </a:prstGeom>
            <a:solidFill>
              <a:srgbClr val="FFCC99"/>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CC99"/>
              </a:extrusionClr>
              <a:contourClr>
                <a:srgbClr val="FFCC99"/>
              </a:contourClr>
            </a:sp3d>
          </p:spPr>
          <p:txBody>
            <a:bodyPr wrap="none" anchor="ctr">
              <a:flatTx/>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600" b="1">
                  <a:solidFill>
                    <a:schemeClr val="bg2"/>
                  </a:solidFill>
                </a:rPr>
                <a:t>Server </a:t>
              </a:r>
            </a:p>
            <a:p>
              <a:pPr algn="ctr"/>
              <a:r>
                <a:rPr lang="en-GB" altLang="en-US" sz="1600" b="1">
                  <a:solidFill>
                    <a:schemeClr val="bg2"/>
                  </a:solidFill>
                </a:rPr>
                <a:t>DBMS 3</a:t>
              </a:r>
            </a:p>
          </p:txBody>
        </p:sp>
        <p:sp>
          <p:nvSpPr>
            <p:cNvPr id="27734" name="Line 14"/>
            <p:cNvSpPr>
              <a:spLocks noChangeShapeType="1"/>
            </p:cNvSpPr>
            <p:nvPr/>
          </p:nvSpPr>
          <p:spPr bwMode="auto">
            <a:xfrm>
              <a:off x="4465" y="1323"/>
              <a:ext cx="0" cy="121"/>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ID"/>
            </a:p>
          </p:txBody>
        </p:sp>
      </p:grpSp>
      <p:sp>
        <p:nvSpPr>
          <p:cNvPr id="55311" name="Rectangle 15"/>
          <p:cNvSpPr>
            <a:spLocks noGrp="1" noChangeArrowheads="1"/>
          </p:cNvSpPr>
          <p:nvPr>
            <p:ph type="title"/>
          </p:nvPr>
        </p:nvSpPr>
        <p:spPr>
          <a:xfrm>
            <a:off x="685800" y="228600"/>
            <a:ext cx="7772400" cy="1143000"/>
          </a:xfrm>
        </p:spPr>
        <p:txBody>
          <a:bodyPr lIns="90488" tIns="44450" rIns="90488" bIns="44450"/>
          <a:lstStyle/>
          <a:p>
            <a:pPr marL="54864" indent="0" eaLnBrk="1" fontAlgn="auto" hangingPunct="1">
              <a:spcAft>
                <a:spcPts val="0"/>
              </a:spcAft>
              <a:defRPr/>
            </a:pPr>
            <a:r>
              <a:rPr lang="en-US">
                <a:solidFill>
                  <a:schemeClr val="tx2">
                    <a:tint val="100000"/>
                    <a:shade val="90000"/>
                    <a:satMod val="250000"/>
                    <a:alpha val="100000"/>
                  </a:schemeClr>
                </a:solidFill>
              </a:rPr>
              <a:t>Partisi Data</a:t>
            </a:r>
          </a:p>
        </p:txBody>
      </p:sp>
      <p:graphicFrame>
        <p:nvGraphicFramePr>
          <p:cNvPr id="55312" name="Group 16"/>
          <p:cNvGraphicFramePr>
            <a:graphicFrameLocks noGrp="1"/>
          </p:cNvGraphicFramePr>
          <p:nvPr/>
        </p:nvGraphicFramePr>
        <p:xfrm>
          <a:off x="4568825" y="4283075"/>
          <a:ext cx="3144838" cy="1676400"/>
        </p:xfrm>
        <a:graphic>
          <a:graphicData uri="http://schemas.openxmlformats.org/drawingml/2006/table">
            <a:tbl>
              <a:tblPr/>
              <a:tblGrid>
                <a:gridCol w="598488">
                  <a:extLst>
                    <a:ext uri="{9D8B030D-6E8A-4147-A177-3AD203B41FA5}">
                      <a16:colId xmlns:a16="http://schemas.microsoft.com/office/drawing/2014/main" val="20000"/>
                    </a:ext>
                  </a:extLst>
                </a:gridCol>
                <a:gridCol w="536575">
                  <a:extLst>
                    <a:ext uri="{9D8B030D-6E8A-4147-A177-3AD203B41FA5}">
                      <a16:colId xmlns:a16="http://schemas.microsoft.com/office/drawing/2014/main" val="20001"/>
                    </a:ext>
                  </a:extLst>
                </a:gridCol>
                <a:gridCol w="581025">
                  <a:extLst>
                    <a:ext uri="{9D8B030D-6E8A-4147-A177-3AD203B41FA5}">
                      <a16:colId xmlns:a16="http://schemas.microsoft.com/office/drawing/2014/main" val="20002"/>
                    </a:ext>
                  </a:extLst>
                </a:gridCol>
                <a:gridCol w="463550">
                  <a:extLst>
                    <a:ext uri="{9D8B030D-6E8A-4147-A177-3AD203B41FA5}">
                      <a16:colId xmlns:a16="http://schemas.microsoft.com/office/drawing/2014/main" val="20003"/>
                    </a:ext>
                  </a:extLst>
                </a:gridCol>
                <a:gridCol w="477837">
                  <a:extLst>
                    <a:ext uri="{9D8B030D-6E8A-4147-A177-3AD203B41FA5}">
                      <a16:colId xmlns:a16="http://schemas.microsoft.com/office/drawing/2014/main" val="20004"/>
                    </a:ext>
                  </a:extLst>
                </a:gridCol>
                <a:gridCol w="487363">
                  <a:extLst>
                    <a:ext uri="{9D8B030D-6E8A-4147-A177-3AD203B41FA5}">
                      <a16:colId xmlns:a16="http://schemas.microsoft.com/office/drawing/2014/main" val="20005"/>
                    </a:ext>
                  </a:extLst>
                </a:gridCol>
              </a:tblGrid>
              <a:tr h="21748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000" b="0" i="0" u="none" strike="noStrike" cap="none" normalizeH="0" baseline="0" smtClean="0">
                          <a:ln>
                            <a:noFill/>
                          </a:ln>
                          <a:solidFill>
                            <a:schemeClr val="bg2"/>
                          </a:solidFill>
                          <a:effectLst/>
                          <a:latin typeface="Arial" charset="0"/>
                        </a:rPr>
                        <a:t>ATR1</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000" b="0" i="0" u="none" strike="noStrike" cap="none" normalizeH="0" baseline="0" smtClean="0">
                          <a:ln>
                            <a:noFill/>
                          </a:ln>
                          <a:solidFill>
                            <a:schemeClr val="bg2"/>
                          </a:solidFill>
                          <a:effectLst/>
                          <a:latin typeface="Arial" charset="0"/>
                        </a:rPr>
                        <a:t>ATR2</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000" b="0" i="0" u="none" strike="noStrike" cap="none" normalizeH="0" baseline="0" smtClean="0">
                          <a:ln>
                            <a:noFill/>
                          </a:ln>
                          <a:solidFill>
                            <a:schemeClr val="bg2"/>
                          </a:solidFill>
                          <a:effectLst/>
                          <a:latin typeface="Arial" charset="0"/>
                        </a:rPr>
                        <a:t>ATR3</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000" b="0" i="0" u="none" strike="noStrike" cap="none" normalizeH="0" baseline="0" smtClean="0">
                          <a:ln>
                            <a:noFill/>
                          </a:ln>
                          <a:solidFill>
                            <a:schemeClr val="bg2"/>
                          </a:solidFill>
                          <a:effectLst/>
                          <a:latin typeface="Arial" charset="0"/>
                        </a:rPr>
                        <a:t>KOL4</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000" b="0" i="0" u="none" strike="noStrike" cap="none" normalizeH="0" baseline="0" smtClean="0">
                          <a:ln>
                            <a:noFill/>
                          </a:ln>
                          <a:solidFill>
                            <a:schemeClr val="bg2"/>
                          </a:solidFill>
                          <a:effectLst/>
                          <a:latin typeface="Arial" charset="0"/>
                        </a:rPr>
                        <a:t>KOL5</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GB" sz="1000" b="0" i="0" u="none" strike="noStrike" cap="none" normalizeH="0" baseline="0" smtClean="0">
                          <a:ln>
                            <a:noFill/>
                          </a:ln>
                          <a:solidFill>
                            <a:schemeClr val="bg2"/>
                          </a:solidFill>
                          <a:effectLst/>
                          <a:latin typeface="Arial" charset="0"/>
                        </a:rPr>
                        <a:t>KOL6</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000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19843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2000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19843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2000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GB" sz="8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6"/>
                  </a:ext>
                </a:extLst>
              </a:tr>
            </a:tbl>
          </a:graphicData>
        </a:graphic>
      </p:graphicFrame>
      <p:sp>
        <p:nvSpPr>
          <p:cNvPr id="27713" name="Freeform 74"/>
          <p:cNvSpPr>
            <a:spLocks/>
          </p:cNvSpPr>
          <p:nvPr/>
        </p:nvSpPr>
        <p:spPr bwMode="auto">
          <a:xfrm>
            <a:off x="1809750" y="2492375"/>
            <a:ext cx="5189538" cy="2511425"/>
          </a:xfrm>
          <a:custGeom>
            <a:avLst/>
            <a:gdLst>
              <a:gd name="T0" fmla="*/ 2147483646 w 3223"/>
              <a:gd name="T1" fmla="*/ 2147483646 h 1455"/>
              <a:gd name="T2" fmla="*/ 2147483646 w 3223"/>
              <a:gd name="T3" fmla="*/ 2147483646 h 1455"/>
              <a:gd name="T4" fmla="*/ 2147483646 w 3223"/>
              <a:gd name="T5" fmla="*/ 1745870165 h 1455"/>
              <a:gd name="T6" fmla="*/ 0 w 3223"/>
              <a:gd name="T7" fmla="*/ 0 h 1455"/>
              <a:gd name="T8" fmla="*/ 0 60000 65536"/>
              <a:gd name="T9" fmla="*/ 0 60000 65536"/>
              <a:gd name="T10" fmla="*/ 0 60000 65536"/>
              <a:gd name="T11" fmla="*/ 0 60000 65536"/>
              <a:gd name="T12" fmla="*/ 0 w 3223"/>
              <a:gd name="T13" fmla="*/ 0 h 1455"/>
              <a:gd name="T14" fmla="*/ 3223 w 3223"/>
              <a:gd name="T15" fmla="*/ 1455 h 1455"/>
            </a:gdLst>
            <a:ahLst/>
            <a:cxnLst>
              <a:cxn ang="T8">
                <a:pos x="T0" y="T1"/>
              </a:cxn>
              <a:cxn ang="T9">
                <a:pos x="T2" y="T3"/>
              </a:cxn>
              <a:cxn ang="T10">
                <a:pos x="T4" y="T5"/>
              </a:cxn>
              <a:cxn ang="T11">
                <a:pos x="T6" y="T7"/>
              </a:cxn>
            </a:cxnLst>
            <a:rect l="T12" t="T13" r="T14" b="T15"/>
            <a:pathLst>
              <a:path w="3223" h="1455">
                <a:moveTo>
                  <a:pt x="3223" y="1455"/>
                </a:moveTo>
                <a:cubicBezTo>
                  <a:pt x="3168" y="1362"/>
                  <a:pt x="3048" y="1054"/>
                  <a:pt x="2890" y="909"/>
                </a:cubicBezTo>
                <a:cubicBezTo>
                  <a:pt x="2732" y="764"/>
                  <a:pt x="2755" y="738"/>
                  <a:pt x="2273" y="586"/>
                </a:cubicBezTo>
                <a:cubicBezTo>
                  <a:pt x="1791" y="434"/>
                  <a:pt x="474" y="122"/>
                  <a:pt x="0" y="0"/>
                </a:cubicBezTo>
              </a:path>
            </a:pathLst>
          </a:custGeom>
          <a:noFill/>
          <a:ln w="19050">
            <a:solidFill>
              <a:srgbClr val="003399"/>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ID"/>
          </a:p>
        </p:txBody>
      </p:sp>
      <p:sp>
        <p:nvSpPr>
          <p:cNvPr id="27714" name="Freeform 75"/>
          <p:cNvSpPr>
            <a:spLocks/>
          </p:cNvSpPr>
          <p:nvPr/>
        </p:nvSpPr>
        <p:spPr bwMode="auto">
          <a:xfrm>
            <a:off x="6832600" y="2686050"/>
            <a:ext cx="595313" cy="2287588"/>
          </a:xfrm>
          <a:custGeom>
            <a:avLst/>
            <a:gdLst>
              <a:gd name="T0" fmla="*/ 945060181 w 375"/>
              <a:gd name="T1" fmla="*/ 2147483646 h 1486"/>
              <a:gd name="T2" fmla="*/ 153730454 w 375"/>
              <a:gd name="T3" fmla="*/ 1891127140 h 1486"/>
              <a:gd name="T4" fmla="*/ 27722536 w 375"/>
              <a:gd name="T5" fmla="*/ 815223394 h 1486"/>
              <a:gd name="T6" fmla="*/ 257056153 w 375"/>
              <a:gd name="T7" fmla="*/ 0 h 1486"/>
              <a:gd name="T8" fmla="*/ 0 60000 65536"/>
              <a:gd name="T9" fmla="*/ 0 60000 65536"/>
              <a:gd name="T10" fmla="*/ 0 60000 65536"/>
              <a:gd name="T11" fmla="*/ 0 60000 65536"/>
              <a:gd name="T12" fmla="*/ 0 w 375"/>
              <a:gd name="T13" fmla="*/ 0 h 1486"/>
              <a:gd name="T14" fmla="*/ 375 w 375"/>
              <a:gd name="T15" fmla="*/ 1486 h 1486"/>
            </a:gdLst>
            <a:ahLst/>
            <a:cxnLst>
              <a:cxn ang="T8">
                <a:pos x="T0" y="T1"/>
              </a:cxn>
              <a:cxn ang="T9">
                <a:pos x="T2" y="T3"/>
              </a:cxn>
              <a:cxn ang="T10">
                <a:pos x="T4" y="T5"/>
              </a:cxn>
              <a:cxn ang="T11">
                <a:pos x="T6" y="T7"/>
              </a:cxn>
            </a:cxnLst>
            <a:rect l="T12" t="T13" r="T14" b="T15"/>
            <a:pathLst>
              <a:path w="375" h="1486">
                <a:moveTo>
                  <a:pt x="375" y="1486"/>
                </a:moveTo>
                <a:cubicBezTo>
                  <a:pt x="323" y="1373"/>
                  <a:pt x="122" y="988"/>
                  <a:pt x="61" y="798"/>
                </a:cubicBezTo>
                <a:cubicBezTo>
                  <a:pt x="0" y="608"/>
                  <a:pt x="4" y="477"/>
                  <a:pt x="11" y="344"/>
                </a:cubicBezTo>
                <a:cubicBezTo>
                  <a:pt x="18" y="211"/>
                  <a:pt x="33" y="105"/>
                  <a:pt x="102" y="0"/>
                </a:cubicBezTo>
              </a:path>
            </a:pathLst>
          </a:custGeom>
          <a:noFill/>
          <a:ln w="19050">
            <a:solidFill>
              <a:srgbClr val="003399"/>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ID"/>
          </a:p>
        </p:txBody>
      </p:sp>
      <p:sp>
        <p:nvSpPr>
          <p:cNvPr id="27715" name="Freeform 76"/>
          <p:cNvSpPr>
            <a:spLocks/>
          </p:cNvSpPr>
          <p:nvPr/>
        </p:nvSpPr>
        <p:spPr bwMode="auto">
          <a:xfrm>
            <a:off x="1736725" y="2751138"/>
            <a:ext cx="3271838" cy="2547937"/>
          </a:xfrm>
          <a:custGeom>
            <a:avLst/>
            <a:gdLst>
              <a:gd name="T0" fmla="*/ 2147483646 w 1970"/>
              <a:gd name="T1" fmla="*/ 2147483646 h 1559"/>
              <a:gd name="T2" fmla="*/ 2147483646 w 1970"/>
              <a:gd name="T3" fmla="*/ 2147483646 h 1559"/>
              <a:gd name="T4" fmla="*/ 1977744690 w 1970"/>
              <a:gd name="T5" fmla="*/ 862755330 h 1559"/>
              <a:gd name="T6" fmla="*/ 0 w 1970"/>
              <a:gd name="T7" fmla="*/ 0 h 1559"/>
              <a:gd name="T8" fmla="*/ 0 60000 65536"/>
              <a:gd name="T9" fmla="*/ 0 60000 65536"/>
              <a:gd name="T10" fmla="*/ 0 60000 65536"/>
              <a:gd name="T11" fmla="*/ 0 60000 65536"/>
              <a:gd name="T12" fmla="*/ 0 w 1970"/>
              <a:gd name="T13" fmla="*/ 0 h 1559"/>
              <a:gd name="T14" fmla="*/ 1970 w 1970"/>
              <a:gd name="T15" fmla="*/ 1559 h 1559"/>
            </a:gdLst>
            <a:ahLst/>
            <a:cxnLst>
              <a:cxn ang="T8">
                <a:pos x="T0" y="T1"/>
              </a:cxn>
              <a:cxn ang="T9">
                <a:pos x="T2" y="T3"/>
              </a:cxn>
              <a:cxn ang="T10">
                <a:pos x="T4" y="T5"/>
              </a:cxn>
              <a:cxn ang="T11">
                <a:pos x="T6" y="T7"/>
              </a:cxn>
            </a:cxnLst>
            <a:rect l="T12" t="T13" r="T14" b="T15"/>
            <a:pathLst>
              <a:path w="1970" h="1559">
                <a:moveTo>
                  <a:pt x="1970" y="1495"/>
                </a:moveTo>
                <a:cubicBezTo>
                  <a:pt x="1904" y="1473"/>
                  <a:pt x="1785" y="1559"/>
                  <a:pt x="1576" y="1364"/>
                </a:cubicBezTo>
                <a:cubicBezTo>
                  <a:pt x="1367" y="1169"/>
                  <a:pt x="980" y="550"/>
                  <a:pt x="717" y="323"/>
                </a:cubicBezTo>
                <a:cubicBezTo>
                  <a:pt x="454" y="96"/>
                  <a:pt x="149" y="67"/>
                  <a:pt x="0" y="0"/>
                </a:cubicBezTo>
              </a:path>
            </a:pathLst>
          </a:custGeom>
          <a:noFill/>
          <a:ln w="25400">
            <a:solidFill>
              <a:srgbClr val="CC00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ID"/>
          </a:p>
        </p:txBody>
      </p:sp>
      <p:sp>
        <p:nvSpPr>
          <p:cNvPr id="27716" name="Freeform 77"/>
          <p:cNvSpPr>
            <a:spLocks/>
          </p:cNvSpPr>
          <p:nvPr/>
        </p:nvSpPr>
        <p:spPr bwMode="auto">
          <a:xfrm>
            <a:off x="1847850" y="5619750"/>
            <a:ext cx="3132138" cy="263525"/>
          </a:xfrm>
          <a:custGeom>
            <a:avLst/>
            <a:gdLst>
              <a:gd name="T0" fmla="*/ 2147483646 w 1900"/>
              <a:gd name="T1" fmla="*/ 17640300 h 166"/>
              <a:gd name="T2" fmla="*/ 2147483646 w 1900"/>
              <a:gd name="T3" fmla="*/ 42843450 h 166"/>
              <a:gd name="T4" fmla="*/ 2147483646 w 1900"/>
              <a:gd name="T5" fmla="*/ 272176875 h 166"/>
              <a:gd name="T6" fmla="*/ 1510948317 w 1900"/>
              <a:gd name="T7" fmla="*/ 400705638 h 166"/>
              <a:gd name="T8" fmla="*/ 0 w 1900"/>
              <a:gd name="T9" fmla="*/ 372983125 h 166"/>
              <a:gd name="T10" fmla="*/ 0 60000 65536"/>
              <a:gd name="T11" fmla="*/ 0 60000 65536"/>
              <a:gd name="T12" fmla="*/ 0 60000 65536"/>
              <a:gd name="T13" fmla="*/ 0 60000 65536"/>
              <a:gd name="T14" fmla="*/ 0 60000 65536"/>
              <a:gd name="T15" fmla="*/ 0 w 1900"/>
              <a:gd name="T16" fmla="*/ 0 h 166"/>
              <a:gd name="T17" fmla="*/ 1900 w 1900"/>
              <a:gd name="T18" fmla="*/ 166 h 166"/>
            </a:gdLst>
            <a:ahLst/>
            <a:cxnLst>
              <a:cxn ang="T10">
                <a:pos x="T0" y="T1"/>
              </a:cxn>
              <a:cxn ang="T11">
                <a:pos x="T2" y="T3"/>
              </a:cxn>
              <a:cxn ang="T12">
                <a:pos x="T4" y="T5"/>
              </a:cxn>
              <a:cxn ang="T13">
                <a:pos x="T6" y="T7"/>
              </a:cxn>
              <a:cxn ang="T14">
                <a:pos x="T8" y="T9"/>
              </a:cxn>
            </a:cxnLst>
            <a:rect l="T15" t="T16" r="T17" b="T18"/>
            <a:pathLst>
              <a:path w="1900" h="166">
                <a:moveTo>
                  <a:pt x="1900" y="7"/>
                </a:moveTo>
                <a:cubicBezTo>
                  <a:pt x="1851" y="7"/>
                  <a:pt x="1738" y="0"/>
                  <a:pt x="1607" y="17"/>
                </a:cubicBezTo>
                <a:cubicBezTo>
                  <a:pt x="1476" y="34"/>
                  <a:pt x="1287" y="84"/>
                  <a:pt x="1112" y="108"/>
                </a:cubicBezTo>
                <a:cubicBezTo>
                  <a:pt x="937" y="132"/>
                  <a:pt x="741" y="152"/>
                  <a:pt x="556" y="159"/>
                </a:cubicBezTo>
                <a:cubicBezTo>
                  <a:pt x="371" y="166"/>
                  <a:pt x="116" y="150"/>
                  <a:pt x="0" y="148"/>
                </a:cubicBezTo>
              </a:path>
            </a:pathLst>
          </a:custGeom>
          <a:noFill/>
          <a:ln w="25400">
            <a:solidFill>
              <a:srgbClr val="CC00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ID"/>
          </a:p>
        </p:txBody>
      </p:sp>
      <p:sp>
        <p:nvSpPr>
          <p:cNvPr id="27717" name="Freeform 78"/>
          <p:cNvSpPr>
            <a:spLocks/>
          </p:cNvSpPr>
          <p:nvPr/>
        </p:nvSpPr>
        <p:spPr bwMode="auto">
          <a:xfrm>
            <a:off x="6991350" y="2660650"/>
            <a:ext cx="422275" cy="1606550"/>
          </a:xfrm>
          <a:custGeom>
            <a:avLst/>
            <a:gdLst>
              <a:gd name="T0" fmla="*/ 1068783474 w 155"/>
              <a:gd name="T1" fmla="*/ 2147483646 h 1122"/>
              <a:gd name="T2" fmla="*/ 987140008 w 155"/>
              <a:gd name="T3" fmla="*/ 1761148221 h 1122"/>
              <a:gd name="T4" fmla="*/ 89064608 w 155"/>
              <a:gd name="T5" fmla="*/ 830342933 h 1122"/>
              <a:gd name="T6" fmla="*/ 467591918 w 155"/>
              <a:gd name="T7" fmla="*/ 0 h 1122"/>
              <a:gd name="T8" fmla="*/ 0 60000 65536"/>
              <a:gd name="T9" fmla="*/ 0 60000 65536"/>
              <a:gd name="T10" fmla="*/ 0 60000 65536"/>
              <a:gd name="T11" fmla="*/ 0 60000 65536"/>
              <a:gd name="T12" fmla="*/ 0 w 155"/>
              <a:gd name="T13" fmla="*/ 0 h 1122"/>
              <a:gd name="T14" fmla="*/ 155 w 155"/>
              <a:gd name="T15" fmla="*/ 1122 h 1122"/>
            </a:gdLst>
            <a:ahLst/>
            <a:cxnLst>
              <a:cxn ang="T8">
                <a:pos x="T0" y="T1"/>
              </a:cxn>
              <a:cxn ang="T9">
                <a:pos x="T2" y="T3"/>
              </a:cxn>
              <a:cxn ang="T10">
                <a:pos x="T4" y="T5"/>
              </a:cxn>
              <a:cxn ang="T11">
                <a:pos x="T6" y="T7"/>
              </a:cxn>
            </a:cxnLst>
            <a:rect l="T12" t="T13" r="T14" b="T15"/>
            <a:pathLst>
              <a:path w="155" h="1122">
                <a:moveTo>
                  <a:pt x="144" y="1122"/>
                </a:moveTo>
                <a:cubicBezTo>
                  <a:pt x="142" y="1078"/>
                  <a:pt x="155" y="978"/>
                  <a:pt x="133" y="859"/>
                </a:cubicBezTo>
                <a:cubicBezTo>
                  <a:pt x="111" y="740"/>
                  <a:pt x="24" y="548"/>
                  <a:pt x="12" y="405"/>
                </a:cubicBezTo>
                <a:cubicBezTo>
                  <a:pt x="0" y="262"/>
                  <a:pt x="53" y="84"/>
                  <a:pt x="63" y="0"/>
                </a:cubicBezTo>
              </a:path>
            </a:pathLst>
          </a:custGeom>
          <a:noFill/>
          <a:ln w="28575">
            <a:solidFill>
              <a:srgbClr val="008080"/>
            </a:solidFill>
            <a:prstDash val="sysDot"/>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ID"/>
          </a:p>
        </p:txBody>
      </p:sp>
      <p:sp>
        <p:nvSpPr>
          <p:cNvPr id="27718" name="Freeform 79"/>
          <p:cNvSpPr>
            <a:spLocks/>
          </p:cNvSpPr>
          <p:nvPr/>
        </p:nvSpPr>
        <p:spPr bwMode="auto">
          <a:xfrm>
            <a:off x="1876425" y="5953125"/>
            <a:ext cx="2693988" cy="214313"/>
          </a:xfrm>
          <a:custGeom>
            <a:avLst/>
            <a:gdLst>
              <a:gd name="T0" fmla="*/ 2147483646 w 1961"/>
              <a:gd name="T1" fmla="*/ 0 h 144"/>
              <a:gd name="T2" fmla="*/ 2147483646 w 1961"/>
              <a:gd name="T3" fmla="*/ 68664992 h 144"/>
              <a:gd name="T4" fmla="*/ 1202197297 w 1961"/>
              <a:gd name="T5" fmla="*/ 314528140 h 144"/>
              <a:gd name="T6" fmla="*/ 0 w 1961"/>
              <a:gd name="T7" fmla="*/ 46514851 h 144"/>
              <a:gd name="T8" fmla="*/ 0 60000 65536"/>
              <a:gd name="T9" fmla="*/ 0 60000 65536"/>
              <a:gd name="T10" fmla="*/ 0 60000 65536"/>
              <a:gd name="T11" fmla="*/ 0 60000 65536"/>
              <a:gd name="T12" fmla="*/ 0 w 1961"/>
              <a:gd name="T13" fmla="*/ 0 h 144"/>
              <a:gd name="T14" fmla="*/ 1961 w 1961"/>
              <a:gd name="T15" fmla="*/ 144 h 144"/>
            </a:gdLst>
            <a:ahLst/>
            <a:cxnLst>
              <a:cxn ang="T8">
                <a:pos x="T0" y="T1"/>
              </a:cxn>
              <a:cxn ang="T9">
                <a:pos x="T2" y="T3"/>
              </a:cxn>
              <a:cxn ang="T10">
                <a:pos x="T4" y="T5"/>
              </a:cxn>
              <a:cxn ang="T11">
                <a:pos x="T6" y="T7"/>
              </a:cxn>
            </a:cxnLst>
            <a:rect l="T12" t="T13" r="T14" b="T15"/>
            <a:pathLst>
              <a:path w="1961" h="144">
                <a:moveTo>
                  <a:pt x="1961" y="0"/>
                </a:moveTo>
                <a:cubicBezTo>
                  <a:pt x="1854" y="3"/>
                  <a:pt x="1747" y="7"/>
                  <a:pt x="1526" y="31"/>
                </a:cubicBezTo>
                <a:cubicBezTo>
                  <a:pt x="1305" y="55"/>
                  <a:pt x="891" y="144"/>
                  <a:pt x="637" y="142"/>
                </a:cubicBezTo>
                <a:cubicBezTo>
                  <a:pt x="383" y="140"/>
                  <a:pt x="206" y="90"/>
                  <a:pt x="0" y="21"/>
                </a:cubicBezTo>
              </a:path>
            </a:pathLst>
          </a:custGeom>
          <a:noFill/>
          <a:ln w="28575">
            <a:solidFill>
              <a:srgbClr val="008080"/>
            </a:solidFill>
            <a:prstDash val="sysDot"/>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ID"/>
          </a:p>
        </p:txBody>
      </p:sp>
      <p:sp>
        <p:nvSpPr>
          <p:cNvPr id="27719" name="Freeform 80"/>
          <p:cNvSpPr>
            <a:spLocks/>
          </p:cNvSpPr>
          <p:nvPr/>
        </p:nvSpPr>
        <p:spPr bwMode="auto">
          <a:xfrm>
            <a:off x="1782763" y="2632075"/>
            <a:ext cx="3468687" cy="1651000"/>
          </a:xfrm>
          <a:custGeom>
            <a:avLst/>
            <a:gdLst>
              <a:gd name="T0" fmla="*/ 2147483646 w 2021"/>
              <a:gd name="T1" fmla="*/ 2147483646 h 1031"/>
              <a:gd name="T2" fmla="*/ 2147483646 w 2021"/>
              <a:gd name="T3" fmla="*/ 1710419986 h 1031"/>
              <a:gd name="T4" fmla="*/ 2147483646 w 2021"/>
              <a:gd name="T5" fmla="*/ 1115491504 h 1031"/>
              <a:gd name="T6" fmla="*/ 0 w 2021"/>
              <a:gd name="T7" fmla="*/ 0 h 1031"/>
              <a:gd name="T8" fmla="*/ 0 60000 65536"/>
              <a:gd name="T9" fmla="*/ 0 60000 65536"/>
              <a:gd name="T10" fmla="*/ 0 60000 65536"/>
              <a:gd name="T11" fmla="*/ 0 60000 65536"/>
              <a:gd name="T12" fmla="*/ 0 w 2021"/>
              <a:gd name="T13" fmla="*/ 0 h 1031"/>
              <a:gd name="T14" fmla="*/ 2021 w 2021"/>
              <a:gd name="T15" fmla="*/ 1031 h 1031"/>
            </a:gdLst>
            <a:ahLst/>
            <a:cxnLst>
              <a:cxn ang="T8">
                <a:pos x="T0" y="T1"/>
              </a:cxn>
              <a:cxn ang="T9">
                <a:pos x="T2" y="T3"/>
              </a:cxn>
              <a:cxn ang="T10">
                <a:pos x="T4" y="T5"/>
              </a:cxn>
              <a:cxn ang="T11">
                <a:pos x="T6" y="T7"/>
              </a:cxn>
            </a:cxnLst>
            <a:rect l="T12" t="T13" r="T14" b="T15"/>
            <a:pathLst>
              <a:path w="2021" h="1031">
                <a:moveTo>
                  <a:pt x="2021" y="1031"/>
                </a:moveTo>
                <a:cubicBezTo>
                  <a:pt x="2006" y="969"/>
                  <a:pt x="2012" y="766"/>
                  <a:pt x="1930" y="667"/>
                </a:cubicBezTo>
                <a:cubicBezTo>
                  <a:pt x="1848" y="568"/>
                  <a:pt x="1848" y="546"/>
                  <a:pt x="1526" y="435"/>
                </a:cubicBezTo>
                <a:cubicBezTo>
                  <a:pt x="1204" y="324"/>
                  <a:pt x="342" y="99"/>
                  <a:pt x="0" y="0"/>
                </a:cubicBezTo>
              </a:path>
            </a:pathLst>
          </a:custGeom>
          <a:noFill/>
          <a:ln w="28575">
            <a:solidFill>
              <a:srgbClr val="008080"/>
            </a:solidFill>
            <a:prstDash val="sysDot"/>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ID"/>
          </a:p>
        </p:txBody>
      </p:sp>
      <p:sp>
        <p:nvSpPr>
          <p:cNvPr id="27720" name="Text Box 81"/>
          <p:cNvSpPr txBox="1">
            <a:spLocks noChangeArrowheads="1"/>
          </p:cNvSpPr>
          <p:nvPr/>
        </p:nvSpPr>
        <p:spPr bwMode="auto">
          <a:xfrm>
            <a:off x="5867400" y="5949950"/>
            <a:ext cx="858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600" b="1">
                <a:solidFill>
                  <a:schemeClr val="bg2"/>
                </a:solidFill>
              </a:rPr>
              <a:t>TABEL</a:t>
            </a:r>
          </a:p>
        </p:txBody>
      </p:sp>
      <p:sp>
        <p:nvSpPr>
          <p:cNvPr id="27721" name="AutoShape 82"/>
          <p:cNvSpPr>
            <a:spLocks/>
          </p:cNvSpPr>
          <p:nvPr/>
        </p:nvSpPr>
        <p:spPr bwMode="auto">
          <a:xfrm rot="10800000">
            <a:off x="7710488" y="4706938"/>
            <a:ext cx="288925" cy="1169987"/>
          </a:xfrm>
          <a:prstGeom prst="leftBrace">
            <a:avLst>
              <a:gd name="adj1" fmla="val 33745"/>
              <a:gd name="adj2" fmla="val 47079"/>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22" name="Text Box 83"/>
          <p:cNvSpPr txBox="1">
            <a:spLocks noChangeArrowheads="1"/>
          </p:cNvSpPr>
          <p:nvPr/>
        </p:nvSpPr>
        <p:spPr bwMode="auto">
          <a:xfrm>
            <a:off x="7975600" y="5108575"/>
            <a:ext cx="815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600" b="1">
                <a:solidFill>
                  <a:schemeClr val="bg2"/>
                </a:solidFill>
              </a:rPr>
              <a:t>record</a:t>
            </a:r>
          </a:p>
        </p:txBody>
      </p:sp>
      <p:grpSp>
        <p:nvGrpSpPr>
          <p:cNvPr id="27723" name="Group 84"/>
          <p:cNvGrpSpPr>
            <a:grpSpLocks/>
          </p:cNvGrpSpPr>
          <p:nvPr/>
        </p:nvGrpSpPr>
        <p:grpSpPr bwMode="auto">
          <a:xfrm>
            <a:off x="3221038" y="1560513"/>
            <a:ext cx="2614612" cy="1112837"/>
            <a:chOff x="2029" y="983"/>
            <a:chExt cx="1647" cy="701"/>
          </a:xfrm>
        </p:grpSpPr>
        <p:sp>
          <p:nvSpPr>
            <p:cNvPr id="27726" name="Line 85"/>
            <p:cNvSpPr>
              <a:spLocks noChangeShapeType="1"/>
            </p:cNvSpPr>
            <p:nvPr/>
          </p:nvSpPr>
          <p:spPr bwMode="auto">
            <a:xfrm>
              <a:off x="2034" y="1091"/>
              <a:ext cx="293" cy="0"/>
            </a:xfrm>
            <a:prstGeom prst="line">
              <a:avLst/>
            </a:prstGeom>
            <a:noFill/>
            <a:ln w="28575">
              <a:solidFill>
                <a:srgbClr val="008080"/>
              </a:solidFill>
              <a:prstDash val="sysDot"/>
              <a:round/>
              <a:headEnd/>
              <a:tailEnd/>
            </a:ln>
            <a:extLst>
              <a:ext uri="{909E8E84-426E-40DD-AFC4-6F175D3DCCD1}">
                <a14:hiddenFill xmlns:a14="http://schemas.microsoft.com/office/drawing/2010/main">
                  <a:noFill/>
                </a14:hiddenFill>
              </a:ext>
            </a:extLst>
          </p:spPr>
          <p:txBody>
            <a:bodyPr/>
            <a:lstStyle/>
            <a:p>
              <a:endParaRPr lang="en-ID"/>
            </a:p>
          </p:txBody>
        </p:sp>
        <p:sp>
          <p:nvSpPr>
            <p:cNvPr id="27727" name="Line 86"/>
            <p:cNvSpPr>
              <a:spLocks noChangeShapeType="1"/>
            </p:cNvSpPr>
            <p:nvPr/>
          </p:nvSpPr>
          <p:spPr bwMode="auto">
            <a:xfrm>
              <a:off x="2034" y="1344"/>
              <a:ext cx="303" cy="0"/>
            </a:xfrm>
            <a:prstGeom prst="line">
              <a:avLst/>
            </a:prstGeom>
            <a:noFill/>
            <a:ln w="28575">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27728" name="Line 87"/>
            <p:cNvSpPr>
              <a:spLocks noChangeShapeType="1"/>
            </p:cNvSpPr>
            <p:nvPr/>
          </p:nvSpPr>
          <p:spPr bwMode="auto">
            <a:xfrm>
              <a:off x="2029" y="1581"/>
              <a:ext cx="303" cy="0"/>
            </a:xfrm>
            <a:prstGeom prst="line">
              <a:avLst/>
            </a:prstGeom>
            <a:noFill/>
            <a:ln w="28575">
              <a:solidFill>
                <a:srgbClr val="003399"/>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27729" name="Text Box 88"/>
            <p:cNvSpPr txBox="1">
              <a:spLocks noChangeArrowheads="1"/>
            </p:cNvSpPr>
            <p:nvPr/>
          </p:nvSpPr>
          <p:spPr bwMode="auto">
            <a:xfrm>
              <a:off x="2369" y="983"/>
              <a:ext cx="7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800" b="1">
                  <a:solidFill>
                    <a:schemeClr val="bg2"/>
                  </a:solidFill>
                </a:rPr>
                <a:t>Replikasi</a:t>
              </a:r>
            </a:p>
          </p:txBody>
        </p:sp>
        <p:sp>
          <p:nvSpPr>
            <p:cNvPr id="27730" name="Text Box 89"/>
            <p:cNvSpPr txBox="1">
              <a:spLocks noChangeArrowheads="1"/>
            </p:cNvSpPr>
            <p:nvPr/>
          </p:nvSpPr>
          <p:spPr bwMode="auto">
            <a:xfrm>
              <a:off x="2384" y="1201"/>
              <a:ext cx="1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800" b="1">
                  <a:solidFill>
                    <a:schemeClr val="bg2"/>
                  </a:solidFill>
                </a:rPr>
                <a:t>Partisi horisontal</a:t>
              </a:r>
            </a:p>
          </p:txBody>
        </p:sp>
        <p:sp>
          <p:nvSpPr>
            <p:cNvPr id="27731" name="Text Box 90"/>
            <p:cNvSpPr txBox="1">
              <a:spLocks noChangeArrowheads="1"/>
            </p:cNvSpPr>
            <p:nvPr/>
          </p:nvSpPr>
          <p:spPr bwMode="auto">
            <a:xfrm>
              <a:off x="2384" y="1453"/>
              <a:ext cx="11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1800" b="1">
                  <a:solidFill>
                    <a:schemeClr val="bg2"/>
                  </a:solidFill>
                </a:rPr>
                <a:t>Partisi vertikal</a:t>
              </a:r>
            </a:p>
          </p:txBody>
        </p:sp>
      </p:grpSp>
      <p:sp>
        <p:nvSpPr>
          <p:cNvPr id="27724" name="Freeform 91"/>
          <p:cNvSpPr>
            <a:spLocks/>
          </p:cNvSpPr>
          <p:nvPr/>
        </p:nvSpPr>
        <p:spPr bwMode="auto">
          <a:xfrm>
            <a:off x="4267200" y="2509838"/>
            <a:ext cx="2733675" cy="2270125"/>
          </a:xfrm>
          <a:custGeom>
            <a:avLst/>
            <a:gdLst>
              <a:gd name="T0" fmla="*/ 1331152136 w 1667"/>
              <a:gd name="T1" fmla="*/ 2147483646 h 1394"/>
              <a:gd name="T2" fmla="*/ 379177285 w 1667"/>
              <a:gd name="T3" fmla="*/ 2147483646 h 1394"/>
              <a:gd name="T4" fmla="*/ 217824865 w 1667"/>
              <a:gd name="T5" fmla="*/ 2147483646 h 1394"/>
              <a:gd name="T6" fmla="*/ 1686126476 w 1667"/>
              <a:gd name="T7" fmla="*/ 1768886611 h 1394"/>
              <a:gd name="T8" fmla="*/ 2147483646 w 1667"/>
              <a:gd name="T9" fmla="*/ 0 h 1394"/>
              <a:gd name="T10" fmla="*/ 0 60000 65536"/>
              <a:gd name="T11" fmla="*/ 0 60000 65536"/>
              <a:gd name="T12" fmla="*/ 0 60000 65536"/>
              <a:gd name="T13" fmla="*/ 0 60000 65536"/>
              <a:gd name="T14" fmla="*/ 0 60000 65536"/>
              <a:gd name="T15" fmla="*/ 0 w 1667"/>
              <a:gd name="T16" fmla="*/ 0 h 1394"/>
              <a:gd name="T17" fmla="*/ 1667 w 1667"/>
              <a:gd name="T18" fmla="*/ 1394 h 1394"/>
            </a:gdLst>
            <a:ahLst/>
            <a:cxnLst>
              <a:cxn ang="T10">
                <a:pos x="T0" y="T1"/>
              </a:cxn>
              <a:cxn ang="T11">
                <a:pos x="T2" y="T3"/>
              </a:cxn>
              <a:cxn ang="T12">
                <a:pos x="T4" y="T5"/>
              </a:cxn>
              <a:cxn ang="T13">
                <a:pos x="T6" y="T7"/>
              </a:cxn>
              <a:cxn ang="T14">
                <a:pos x="T8" y="T9"/>
              </a:cxn>
            </a:cxnLst>
            <a:rect l="T15" t="T16" r="T17" b="T18"/>
            <a:pathLst>
              <a:path w="1667" h="1394">
                <a:moveTo>
                  <a:pt x="495" y="1394"/>
                </a:moveTo>
                <a:cubicBezTo>
                  <a:pt x="352" y="1388"/>
                  <a:pt x="210" y="1383"/>
                  <a:pt x="141" y="1334"/>
                </a:cubicBezTo>
                <a:cubicBezTo>
                  <a:pt x="72" y="1285"/>
                  <a:pt x="0" y="1212"/>
                  <a:pt x="81" y="1101"/>
                </a:cubicBezTo>
                <a:cubicBezTo>
                  <a:pt x="162" y="990"/>
                  <a:pt x="363" y="851"/>
                  <a:pt x="627" y="667"/>
                </a:cubicBezTo>
                <a:cubicBezTo>
                  <a:pt x="891" y="483"/>
                  <a:pt x="1450" y="139"/>
                  <a:pt x="1667" y="0"/>
                </a:cubicBezTo>
              </a:path>
            </a:pathLst>
          </a:custGeom>
          <a:noFill/>
          <a:ln w="25400">
            <a:solidFill>
              <a:srgbClr val="CC00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ID"/>
          </a:p>
        </p:txBody>
      </p:sp>
      <p:sp>
        <p:nvSpPr>
          <p:cNvPr id="27725" name="Freeform 92"/>
          <p:cNvSpPr>
            <a:spLocks/>
          </p:cNvSpPr>
          <p:nvPr/>
        </p:nvSpPr>
        <p:spPr bwMode="auto">
          <a:xfrm>
            <a:off x="1873250" y="3943350"/>
            <a:ext cx="4633913" cy="1784350"/>
          </a:xfrm>
          <a:custGeom>
            <a:avLst/>
            <a:gdLst>
              <a:gd name="T0" fmla="*/ 2147483646 w 2900"/>
              <a:gd name="T1" fmla="*/ 1660782175 h 1124"/>
              <a:gd name="T2" fmla="*/ 2147483646 w 2900"/>
              <a:gd name="T3" fmla="*/ 234373738 h 1124"/>
              <a:gd name="T4" fmla="*/ 2147483646 w 2900"/>
              <a:gd name="T5" fmla="*/ 259575300 h 1124"/>
              <a:gd name="T6" fmla="*/ 2142208445 w 2900"/>
              <a:gd name="T7" fmla="*/ 1582658125 h 1124"/>
              <a:gd name="T8" fmla="*/ 1343029428 w 2900"/>
              <a:gd name="T9" fmla="*/ 2147483646 h 1124"/>
              <a:gd name="T10" fmla="*/ 0 w 2900"/>
              <a:gd name="T11" fmla="*/ 2147483646 h 1124"/>
              <a:gd name="T12" fmla="*/ 0 60000 65536"/>
              <a:gd name="T13" fmla="*/ 0 60000 65536"/>
              <a:gd name="T14" fmla="*/ 0 60000 65536"/>
              <a:gd name="T15" fmla="*/ 0 60000 65536"/>
              <a:gd name="T16" fmla="*/ 0 60000 65536"/>
              <a:gd name="T17" fmla="*/ 0 60000 65536"/>
              <a:gd name="T18" fmla="*/ 0 w 2900"/>
              <a:gd name="T19" fmla="*/ 0 h 1124"/>
              <a:gd name="T20" fmla="*/ 2900 w 2900"/>
              <a:gd name="T21" fmla="*/ 1124 h 1124"/>
            </a:gdLst>
            <a:ahLst/>
            <a:cxnLst>
              <a:cxn ang="T12">
                <a:pos x="T0" y="T1"/>
              </a:cxn>
              <a:cxn ang="T13">
                <a:pos x="T2" y="T3"/>
              </a:cxn>
              <a:cxn ang="T14">
                <a:pos x="T4" y="T5"/>
              </a:cxn>
              <a:cxn ang="T15">
                <a:pos x="T6" y="T7"/>
              </a:cxn>
              <a:cxn ang="T16">
                <a:pos x="T8" y="T9"/>
              </a:cxn>
              <a:cxn ang="T17">
                <a:pos x="T10" y="T11"/>
              </a:cxn>
            </a:cxnLst>
            <a:rect l="T18" t="T19" r="T20" b="T21"/>
            <a:pathLst>
              <a:path w="2900" h="1124">
                <a:moveTo>
                  <a:pt x="2900" y="659"/>
                </a:moveTo>
                <a:cubicBezTo>
                  <a:pt x="2838" y="565"/>
                  <a:pt x="2796" y="186"/>
                  <a:pt x="2537" y="93"/>
                </a:cubicBezTo>
                <a:cubicBezTo>
                  <a:pt x="2278" y="0"/>
                  <a:pt x="1627" y="14"/>
                  <a:pt x="1344" y="103"/>
                </a:cubicBezTo>
                <a:cubicBezTo>
                  <a:pt x="1061" y="192"/>
                  <a:pt x="975" y="476"/>
                  <a:pt x="839" y="628"/>
                </a:cubicBezTo>
                <a:cubicBezTo>
                  <a:pt x="703" y="780"/>
                  <a:pt x="666" y="929"/>
                  <a:pt x="526" y="1012"/>
                </a:cubicBezTo>
                <a:cubicBezTo>
                  <a:pt x="386" y="1095"/>
                  <a:pt x="109" y="1101"/>
                  <a:pt x="0" y="1124"/>
                </a:cubicBezTo>
              </a:path>
            </a:pathLst>
          </a:custGeom>
          <a:noFill/>
          <a:ln w="19050">
            <a:solidFill>
              <a:srgbClr val="003399"/>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ID"/>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609600"/>
            <a:ext cx="7772400" cy="803275"/>
          </a:xfrm>
        </p:spPr>
        <p:txBody>
          <a:bodyPr/>
          <a:lstStyle/>
          <a:p>
            <a:pPr marL="54864" indent="0" eaLnBrk="1" fontAlgn="auto" hangingPunct="1">
              <a:spcAft>
                <a:spcPts val="0"/>
              </a:spcAft>
              <a:defRPr/>
            </a:pPr>
            <a:r>
              <a:rPr lang="en-US">
                <a:solidFill>
                  <a:schemeClr val="tx2">
                    <a:tint val="100000"/>
                    <a:shade val="90000"/>
                    <a:satMod val="250000"/>
                    <a:alpha val="100000"/>
                  </a:schemeClr>
                </a:solidFill>
              </a:rPr>
              <a:t>Replikasi Data</a:t>
            </a:r>
          </a:p>
        </p:txBody>
      </p:sp>
      <p:sp>
        <p:nvSpPr>
          <p:cNvPr id="16387" name="Rectangle 3"/>
          <p:cNvSpPr>
            <a:spLocks noGrp="1" noChangeArrowheads="1"/>
          </p:cNvSpPr>
          <p:nvPr>
            <p:ph idx="1"/>
          </p:nvPr>
        </p:nvSpPr>
        <p:spPr>
          <a:xfrm>
            <a:off x="685800" y="1628775"/>
            <a:ext cx="7772400" cy="4608513"/>
          </a:xfrm>
        </p:spPr>
        <p:txBody>
          <a:bodyPr/>
          <a:lstStyle/>
          <a:p>
            <a:pPr eaLnBrk="1" hangingPunct="1">
              <a:lnSpc>
                <a:spcPct val="85000"/>
              </a:lnSpc>
            </a:pPr>
            <a:r>
              <a:rPr lang="en-US" altLang="en-US" sz="2800" smtClean="0"/>
              <a:t>Keuntungan:</a:t>
            </a:r>
          </a:p>
          <a:p>
            <a:pPr lvl="1" eaLnBrk="1" hangingPunct="1">
              <a:lnSpc>
                <a:spcPct val="85000"/>
              </a:lnSpc>
            </a:pPr>
            <a:r>
              <a:rPr lang="en-US" altLang="en-US" sz="2400" smtClean="0"/>
              <a:t>Keandalan</a:t>
            </a:r>
          </a:p>
          <a:p>
            <a:pPr lvl="1" eaLnBrk="1" hangingPunct="1">
              <a:lnSpc>
                <a:spcPct val="85000"/>
              </a:lnSpc>
            </a:pPr>
            <a:r>
              <a:rPr lang="en-US" altLang="en-US" sz="2400" smtClean="0"/>
              <a:t>Response time cepat</a:t>
            </a:r>
          </a:p>
          <a:p>
            <a:pPr lvl="1" eaLnBrk="1" hangingPunct="1">
              <a:lnSpc>
                <a:spcPct val="85000"/>
              </a:lnSpc>
            </a:pPr>
            <a:r>
              <a:rPr lang="en-US" altLang="en-US" sz="2400" smtClean="0"/>
              <a:t>Tidak membutuhkan prosedur integritas transaksi terdistribusi yang rumit (</a:t>
            </a:r>
            <a:r>
              <a:rPr lang="en-US" altLang="en-US" sz="2400" smtClean="0">
                <a:solidFill>
                  <a:schemeClr val="folHlink"/>
                </a:solidFill>
              </a:rPr>
              <a:t>jika duplikat data disinkronisasi/</a:t>
            </a:r>
            <a:r>
              <a:rPr lang="en-US" altLang="en-US" sz="2400" i="1" smtClean="0">
                <a:solidFill>
                  <a:schemeClr val="folHlink"/>
                </a:solidFill>
              </a:rPr>
              <a:t>refreshed</a:t>
            </a:r>
            <a:r>
              <a:rPr lang="en-US" altLang="en-US" sz="2400" smtClean="0">
                <a:solidFill>
                  <a:schemeClr val="folHlink"/>
                </a:solidFill>
              </a:rPr>
              <a:t> terjadwal secara periodik</a:t>
            </a:r>
            <a:r>
              <a:rPr lang="en-US" altLang="en-US" sz="2400" smtClean="0"/>
              <a:t>)</a:t>
            </a:r>
          </a:p>
          <a:p>
            <a:pPr lvl="1" eaLnBrk="1" hangingPunct="1">
              <a:lnSpc>
                <a:spcPct val="85000"/>
              </a:lnSpc>
            </a:pPr>
            <a:r>
              <a:rPr lang="en-US" altLang="en-US" sz="2400" smtClean="0"/>
              <a:t>Dekopling antar server: transaksi dapat berlangsung meskipun beberapa server tidak beroperasi</a:t>
            </a:r>
          </a:p>
          <a:p>
            <a:pPr lvl="1" eaLnBrk="1" hangingPunct="1">
              <a:lnSpc>
                <a:spcPct val="85000"/>
              </a:lnSpc>
            </a:pPr>
            <a:r>
              <a:rPr lang="en-US" altLang="en-US" sz="2400" smtClean="0"/>
              <a:t>Mengurangi lalulintas data pada jaringan pada jam-jam sibuk (</a:t>
            </a:r>
            <a:r>
              <a:rPr lang="en-US" altLang="en-US" sz="2400" smtClean="0">
                <a:solidFill>
                  <a:schemeClr val="folHlink"/>
                </a:solidFill>
              </a:rPr>
              <a:t>jika sinkronisasi data dapat ditunda/dijadwalkan</a:t>
            </a:r>
            <a:r>
              <a:rPr lang="en-US" altLang="en-US" sz="240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arn(inVertical)">
                                      <p:cBhvr>
                                        <p:cTn id="7" dur="500"/>
                                        <p:tgtEl>
                                          <p:spTgt spid="16387">
                                            <p:txEl>
                                              <p:pRg st="0" end="0"/>
                                            </p:txEl>
                                          </p:spTgt>
                                        </p:tgtEl>
                                      </p:cBhvr>
                                    </p:animEffect>
                                  </p:childTnLst>
                                  <p:subTnLst>
                                    <p:animClr clrSpc="rgb" dir="cw">
                                      <p:cBhvr override="childStyle">
                                        <p:cTn dur="1" fill="hold" display="0" masterRel="nextClick" afterEffect="1"/>
                                        <p:tgtEl>
                                          <p:spTgt spid="16387">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arn(inVertical)">
                                      <p:cBhvr>
                                        <p:cTn id="12" dur="500"/>
                                        <p:tgtEl>
                                          <p:spTgt spid="16387">
                                            <p:txEl>
                                              <p:pRg st="1" end="1"/>
                                            </p:txEl>
                                          </p:spTgt>
                                        </p:tgtEl>
                                      </p:cBhvr>
                                    </p:animEffect>
                                  </p:childTnLst>
                                  <p:subTnLst>
                                    <p:animClr clrSpc="rgb" dir="cw">
                                      <p:cBhvr override="childStyle">
                                        <p:cTn dur="1" fill="hold" display="0" masterRel="nextClick" afterEffect="1"/>
                                        <p:tgtEl>
                                          <p:spTgt spid="16387">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arn(inVertical)">
                                      <p:cBhvr>
                                        <p:cTn id="17" dur="500"/>
                                        <p:tgtEl>
                                          <p:spTgt spid="16387">
                                            <p:txEl>
                                              <p:pRg st="2" end="2"/>
                                            </p:txEl>
                                          </p:spTgt>
                                        </p:tgtEl>
                                      </p:cBhvr>
                                    </p:animEffect>
                                  </p:childTnLst>
                                  <p:subTnLst>
                                    <p:animClr clrSpc="rgb" dir="cw">
                                      <p:cBhvr override="childStyle">
                                        <p:cTn dur="1" fill="hold" display="0" masterRel="nextClick" afterEffect="1"/>
                                        <p:tgtEl>
                                          <p:spTgt spid="16387">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barn(inVertical)">
                                      <p:cBhvr>
                                        <p:cTn id="22" dur="500"/>
                                        <p:tgtEl>
                                          <p:spTgt spid="16387">
                                            <p:txEl>
                                              <p:pRg st="3" end="3"/>
                                            </p:txEl>
                                          </p:spTgt>
                                        </p:tgtEl>
                                      </p:cBhvr>
                                    </p:animEffect>
                                  </p:childTnLst>
                                  <p:subTnLst>
                                    <p:animClr clrSpc="rgb" dir="cw">
                                      <p:cBhvr override="childStyle">
                                        <p:cTn dur="1" fill="hold" display="0" masterRel="nextClick" afterEffect="1"/>
                                        <p:tgtEl>
                                          <p:spTgt spid="16387">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Effect transition="in" filter="barn(inVertical)">
                                      <p:cBhvr>
                                        <p:cTn id="27" dur="500"/>
                                        <p:tgtEl>
                                          <p:spTgt spid="16387">
                                            <p:txEl>
                                              <p:pRg st="4" end="4"/>
                                            </p:txEl>
                                          </p:spTgt>
                                        </p:tgtEl>
                                      </p:cBhvr>
                                    </p:animEffect>
                                  </p:childTnLst>
                                  <p:subTnLst>
                                    <p:animClr clrSpc="rgb" dir="cw">
                                      <p:cBhvr override="childStyle">
                                        <p:cTn dur="1" fill="hold" display="0" masterRel="nextClick" afterEffect="1"/>
                                        <p:tgtEl>
                                          <p:spTgt spid="16387">
                                            <p:txEl>
                                              <p:pRg st="4" end="4"/>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6387">
                                            <p:txEl>
                                              <p:pRg st="5" end="5"/>
                                            </p:txEl>
                                          </p:spTgt>
                                        </p:tgtEl>
                                        <p:attrNameLst>
                                          <p:attrName>style.visibility</p:attrName>
                                        </p:attrNameLst>
                                      </p:cBhvr>
                                      <p:to>
                                        <p:strVal val="visible"/>
                                      </p:to>
                                    </p:set>
                                    <p:animEffect transition="in" filter="barn(inVertical)">
                                      <p:cBhvr>
                                        <p:cTn id="32" dur="500"/>
                                        <p:tgtEl>
                                          <p:spTgt spid="16387">
                                            <p:txEl>
                                              <p:pRg st="5" end="5"/>
                                            </p:txEl>
                                          </p:spTgt>
                                        </p:tgtEl>
                                      </p:cBhvr>
                                    </p:animEffect>
                                  </p:childTnLst>
                                  <p:subTnLst>
                                    <p:animClr clrSpc="rgb" dir="cw">
                                      <p:cBhvr override="childStyle">
                                        <p:cTn dur="1" fill="hold" display="0" masterRel="nextClick" afterEffect="1"/>
                                        <p:tgtEl>
                                          <p:spTgt spid="16387">
                                            <p:txEl>
                                              <p:pRg st="5" end="5"/>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04800"/>
            <a:ext cx="7772400" cy="820738"/>
          </a:xfrm>
        </p:spPr>
        <p:txBody>
          <a:bodyPr/>
          <a:lstStyle/>
          <a:p>
            <a:pPr marL="54864" indent="0" eaLnBrk="1" fontAlgn="auto" hangingPunct="1">
              <a:spcAft>
                <a:spcPts val="0"/>
              </a:spcAft>
              <a:defRPr/>
            </a:pPr>
            <a:r>
              <a:rPr lang="en-US">
                <a:solidFill>
                  <a:schemeClr val="tx2">
                    <a:tint val="100000"/>
                    <a:shade val="90000"/>
                    <a:satMod val="250000"/>
                    <a:alpha val="100000"/>
                  </a:schemeClr>
                </a:solidFill>
              </a:rPr>
              <a:t>Replikasi Data</a:t>
            </a:r>
          </a:p>
        </p:txBody>
      </p:sp>
      <p:sp>
        <p:nvSpPr>
          <p:cNvPr id="17411" name="Rectangle 3"/>
          <p:cNvSpPr>
            <a:spLocks noGrp="1" noChangeArrowheads="1"/>
          </p:cNvSpPr>
          <p:nvPr>
            <p:ph idx="1"/>
          </p:nvPr>
        </p:nvSpPr>
        <p:spPr>
          <a:xfrm>
            <a:off x="827088" y="1341438"/>
            <a:ext cx="7848600" cy="3959225"/>
          </a:xfrm>
        </p:spPr>
        <p:txBody>
          <a:bodyPr/>
          <a:lstStyle/>
          <a:p>
            <a:pPr eaLnBrk="1" hangingPunct="1"/>
            <a:r>
              <a:rPr lang="en-US" altLang="en-US" smtClean="0"/>
              <a:t>Kelemahan:</a:t>
            </a:r>
          </a:p>
          <a:p>
            <a:pPr lvl="1" eaLnBrk="1" hangingPunct="1"/>
            <a:r>
              <a:rPr lang="en-US" altLang="en-US" smtClean="0"/>
              <a:t>Membutuhkan tambahan ruang penyimpanan data</a:t>
            </a:r>
          </a:p>
          <a:p>
            <a:pPr lvl="1" eaLnBrk="1" hangingPunct="1"/>
            <a:r>
              <a:rPr lang="en-US" altLang="en-US" smtClean="0"/>
              <a:t>Membutuhkan waktu untuk operasi sinkronisasi data</a:t>
            </a:r>
          </a:p>
          <a:p>
            <a:pPr lvl="1" eaLnBrk="1" hangingPunct="1"/>
            <a:r>
              <a:rPr lang="en-US" altLang="en-US" smtClean="0"/>
              <a:t>Kompleksitas dan biaya sinkronisasi</a:t>
            </a:r>
          </a:p>
          <a:p>
            <a:pPr lvl="1" eaLnBrk="1" hangingPunct="1"/>
            <a:r>
              <a:rPr lang="en-US" altLang="en-US" smtClean="0"/>
              <a:t>Resiko integritas data jika duplikat data tidak diubah secara bersamaan</a:t>
            </a:r>
          </a:p>
        </p:txBody>
      </p:sp>
      <p:sp>
        <p:nvSpPr>
          <p:cNvPr id="17412" name="Text Box 4"/>
          <p:cNvSpPr txBox="1">
            <a:spLocks noChangeArrowheads="1"/>
          </p:cNvSpPr>
          <p:nvPr/>
        </p:nvSpPr>
        <p:spPr bwMode="auto">
          <a:xfrm>
            <a:off x="1403350" y="5373688"/>
            <a:ext cx="5975350" cy="946150"/>
          </a:xfrm>
          <a:prstGeom prst="rect">
            <a:avLst/>
          </a:prstGeom>
          <a:noFill/>
          <a:ln w="9525">
            <a:noFill/>
            <a:miter lim="800000"/>
            <a:headEnd/>
            <a:tailEnd/>
          </a:ln>
          <a:effectLst/>
        </p:spPr>
        <p:txBody>
          <a:bodyPr>
            <a:spAutoFit/>
          </a:bodyPr>
          <a:lstStyle/>
          <a:p>
            <a:pPr algn="ctr" eaLnBrk="1" hangingPunct="1">
              <a:defRPr/>
            </a:pPr>
            <a:r>
              <a:rPr lang="en-US" sz="2800" i="1">
                <a:solidFill>
                  <a:schemeClr val="tx2"/>
                </a:solidFill>
                <a:effectLst>
                  <a:outerShdw blurRad="38100" dist="38100" dir="2700000" algn="tl">
                    <a:srgbClr val="000000"/>
                  </a:outerShdw>
                </a:effectLst>
                <a:latin typeface="Arial" charset="0"/>
              </a:rPr>
              <a:t>Lebih cocok untuk data yang hanya dibaca (read-only) tidak diubah</a:t>
            </a:r>
            <a:endParaRPr lang="en-US" sz="28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7411">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7411">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7411">
                                            <p:txEl>
                                              <p:pRg st="2" end="2"/>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7411">
                                            <p:txEl>
                                              <p:pRg st="3" end="3"/>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7411">
                                            <p:txEl>
                                              <p:pRg st="4" end="4"/>
                                            </p:txEl>
                                          </p:spTgt>
                                        </p:tgtEl>
                                        <p:attrNameLst>
                                          <p:attrName>ppt_c</p:attrName>
                                        </p:attrNameLst>
                                      </p:cBhvr>
                                      <p:to>
                                        <a:schemeClr val="accent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17412"/>
                                        </p:tgtEl>
                                        <p:attrNameLst>
                                          <p:attrName>style.visibility</p:attrName>
                                        </p:attrNameLst>
                                      </p:cBhvr>
                                      <p:to>
                                        <p:strVal val="visible"/>
                                      </p:to>
                                    </p:set>
                                    <p:animEffect transition="in" filter="barn(inHorizontal)">
                                      <p:cBhvr>
                                        <p:cTn id="37"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2" autoUpdateAnimBg="0"/>
      <p:bldP spid="1741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11188" y="260350"/>
            <a:ext cx="7772400" cy="836613"/>
          </a:xfrm>
        </p:spPr>
        <p:txBody>
          <a:bodyPr/>
          <a:lstStyle/>
          <a:p>
            <a:pPr marL="54864" indent="0" eaLnBrk="1" fontAlgn="auto" hangingPunct="1">
              <a:spcAft>
                <a:spcPts val="0"/>
              </a:spcAft>
              <a:defRPr/>
            </a:pPr>
            <a:r>
              <a:rPr lang="en-US">
                <a:solidFill>
                  <a:schemeClr val="tx2">
                    <a:tint val="100000"/>
                    <a:shade val="90000"/>
                    <a:satMod val="250000"/>
                    <a:alpha val="100000"/>
                  </a:schemeClr>
                </a:solidFill>
              </a:rPr>
              <a:t>Tipe Replikasi Data</a:t>
            </a:r>
          </a:p>
        </p:txBody>
      </p:sp>
      <p:sp>
        <p:nvSpPr>
          <p:cNvPr id="18435" name="Rectangle 3"/>
          <p:cNvSpPr>
            <a:spLocks noGrp="1" noChangeArrowheads="1"/>
          </p:cNvSpPr>
          <p:nvPr>
            <p:ph idx="1"/>
          </p:nvPr>
        </p:nvSpPr>
        <p:spPr>
          <a:xfrm>
            <a:off x="685800" y="1524000"/>
            <a:ext cx="7772400" cy="4572000"/>
          </a:xfrm>
        </p:spPr>
        <p:txBody>
          <a:bodyPr/>
          <a:lstStyle/>
          <a:p>
            <a:pPr eaLnBrk="1" hangingPunct="1">
              <a:lnSpc>
                <a:spcPct val="90000"/>
              </a:lnSpc>
            </a:pPr>
            <a:r>
              <a:rPr lang="en-US" altLang="en-US" sz="3600" smtClean="0"/>
              <a:t>Replikasi </a:t>
            </a:r>
            <a:r>
              <a:rPr lang="en-US" altLang="en-US" sz="3600" i="1" smtClean="0"/>
              <a:t>Push</a:t>
            </a:r>
            <a:endParaRPr lang="en-US" altLang="en-US" sz="3600" smtClean="0"/>
          </a:p>
          <a:p>
            <a:pPr lvl="1" eaLnBrk="1" hangingPunct="1">
              <a:lnSpc>
                <a:spcPct val="90000"/>
              </a:lnSpc>
            </a:pPr>
            <a:r>
              <a:rPr lang="en-US" altLang="en-US" sz="3200" smtClean="0"/>
              <a:t>Server yang mengubah data mengirimkan perubahan ke server-server lainnya</a:t>
            </a:r>
          </a:p>
          <a:p>
            <a:pPr eaLnBrk="1" hangingPunct="1">
              <a:lnSpc>
                <a:spcPct val="90000"/>
              </a:lnSpc>
            </a:pPr>
            <a:r>
              <a:rPr lang="en-US" altLang="en-US" sz="3600" smtClean="0"/>
              <a:t>Replikasi </a:t>
            </a:r>
            <a:r>
              <a:rPr lang="en-US" altLang="en-US" sz="3600" i="1" smtClean="0"/>
              <a:t>Pull</a:t>
            </a:r>
            <a:endParaRPr lang="en-US" altLang="en-US" sz="4000" smtClean="0"/>
          </a:p>
          <a:p>
            <a:pPr lvl="1" eaLnBrk="1" hangingPunct="1">
              <a:lnSpc>
                <a:spcPct val="90000"/>
              </a:lnSpc>
            </a:pPr>
            <a:r>
              <a:rPr lang="en-US" altLang="en-US" sz="3200" smtClean="0"/>
              <a:t>Masing-masing server menentukan kapan perubahan data dari server lain akan diberlakukan (biasanya sebelum mengakses data tsb.)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p:cTn id="7" dur="1000" fill="hold"/>
                                        <p:tgtEl>
                                          <p:spTgt spid="1843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843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843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435">
                                            <p:txEl>
                                              <p:pRg st="0" end="0"/>
                                            </p:txEl>
                                          </p:spTgt>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18435">
                                            <p:txEl>
                                              <p:pRg st="0" end="0"/>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8435">
                                            <p:txEl>
                                              <p:pRg st="1" end="1"/>
                                            </p:txEl>
                                          </p:spTgt>
                                        </p:tgtEl>
                                        <p:attrNameLst>
                                          <p:attrName>style.visibility</p:attrName>
                                        </p:attrNameLst>
                                      </p:cBhvr>
                                      <p:to>
                                        <p:strVal val="visible"/>
                                      </p:to>
                                    </p:set>
                                    <p:anim calcmode="lin" valueType="num">
                                      <p:cBhvr>
                                        <p:cTn id="15" dur="1000" fill="hold"/>
                                        <p:tgtEl>
                                          <p:spTgt spid="1843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843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843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8435">
                                            <p:txEl>
                                              <p:pRg st="1" end="1"/>
                                            </p:txEl>
                                          </p:spTgt>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18435">
                                            <p:txEl>
                                              <p:pRg st="1" end="1"/>
                                            </p:txEl>
                                          </p:spTgt>
                                        </p:tgtEl>
                                        <p:attrNameLst>
                                          <p:attrName>ppt_c</p:attrName>
                                        </p:attrNameLst>
                                      </p:cBhvr>
                                      <p:to>
                                        <a:schemeClr val="accent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8435">
                                            <p:txEl>
                                              <p:pRg st="2" end="2"/>
                                            </p:txEl>
                                          </p:spTgt>
                                        </p:tgtEl>
                                        <p:attrNameLst>
                                          <p:attrName>style.visibility</p:attrName>
                                        </p:attrNameLst>
                                      </p:cBhvr>
                                      <p:to>
                                        <p:strVal val="visible"/>
                                      </p:to>
                                    </p:set>
                                    <p:anim calcmode="lin" valueType="num">
                                      <p:cBhvr>
                                        <p:cTn id="23" dur="100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1843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1843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8435">
                                            <p:txEl>
                                              <p:pRg st="2" end="2"/>
                                            </p:txEl>
                                          </p:spTgt>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18435">
                                            <p:txEl>
                                              <p:pRg st="2" end="2"/>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8435">
                                            <p:txEl>
                                              <p:pRg st="3" end="3"/>
                                            </p:txEl>
                                          </p:spTgt>
                                        </p:tgtEl>
                                        <p:attrNameLst>
                                          <p:attrName>style.visibility</p:attrName>
                                        </p:attrNameLst>
                                      </p:cBhvr>
                                      <p:to>
                                        <p:strVal val="visible"/>
                                      </p:to>
                                    </p:set>
                                    <p:anim calcmode="lin" valueType="num">
                                      <p:cBhvr>
                                        <p:cTn id="31" dur="1000" fill="hold"/>
                                        <p:tgtEl>
                                          <p:spTgt spid="18435">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18435">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1843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8435">
                                            <p:txEl>
                                              <p:pRg st="3" end="3"/>
                                            </p:txEl>
                                          </p:spTgt>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18435">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solidFill>
          <a:srgbClr val="0070C0"/>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228600"/>
            <a:ext cx="7772400" cy="823913"/>
          </a:xfrm>
        </p:spPr>
        <p:txBody>
          <a:bodyPr/>
          <a:lstStyle/>
          <a:p>
            <a:pPr marL="54864" indent="0" eaLnBrk="1" fontAlgn="auto" hangingPunct="1">
              <a:spcAft>
                <a:spcPts val="0"/>
              </a:spcAft>
              <a:defRPr/>
            </a:pPr>
            <a:r>
              <a:rPr lang="en-US">
                <a:solidFill>
                  <a:schemeClr val="tx2">
                    <a:tint val="100000"/>
                    <a:shade val="90000"/>
                    <a:satMod val="250000"/>
                    <a:alpha val="100000"/>
                  </a:schemeClr>
                </a:solidFill>
              </a:rPr>
              <a:t>Definisi</a:t>
            </a:r>
          </a:p>
        </p:txBody>
      </p:sp>
      <p:sp>
        <p:nvSpPr>
          <p:cNvPr id="5123" name="Rectangle 3"/>
          <p:cNvSpPr>
            <a:spLocks noGrp="1" noChangeArrowheads="1"/>
          </p:cNvSpPr>
          <p:nvPr>
            <p:ph idx="1"/>
          </p:nvPr>
        </p:nvSpPr>
        <p:spPr>
          <a:xfrm>
            <a:off x="755650" y="1125538"/>
            <a:ext cx="7843838" cy="4608512"/>
          </a:xfrm>
        </p:spPr>
        <p:txBody>
          <a:bodyPr>
            <a:normAutofit/>
          </a:bodyPr>
          <a:lstStyle/>
          <a:p>
            <a:pPr eaLnBrk="1" fontAlgn="auto" hangingPunct="1">
              <a:spcBef>
                <a:spcPts val="0"/>
              </a:spcBef>
              <a:spcAft>
                <a:spcPts val="0"/>
              </a:spcAft>
              <a:buFont typeface="Wingdings 2"/>
              <a:buChar char=""/>
              <a:defRPr/>
            </a:pPr>
            <a:r>
              <a:rPr lang="en-US" sz="3600" b="1">
                <a:solidFill>
                  <a:schemeClr val="tx2"/>
                </a:solidFill>
                <a:effectLst>
                  <a:outerShdw blurRad="38100" dist="38100" dir="2700000" algn="tl">
                    <a:srgbClr val="000000"/>
                  </a:outerShdw>
                </a:effectLst>
              </a:rPr>
              <a:t>Database Terdistribusi:</a:t>
            </a:r>
            <a:r>
              <a:rPr lang="en-US"/>
              <a:t> </a:t>
            </a:r>
            <a:r>
              <a:rPr lang="en-US" i="1"/>
              <a:t>Suatu database logis</a:t>
            </a:r>
            <a:r>
              <a:rPr lang="en-US"/>
              <a:t> yang secara fisik tersebar pada beberapa komputer (di beberapa lokasi) yang dihubungkan melalui jaringan komunikasi data</a:t>
            </a:r>
          </a:p>
          <a:p>
            <a:pPr eaLnBrk="1" fontAlgn="auto" hangingPunct="1">
              <a:spcBef>
                <a:spcPts val="0"/>
              </a:spcBef>
              <a:spcAft>
                <a:spcPts val="0"/>
              </a:spcAft>
              <a:buFont typeface="Wingdings 2"/>
              <a:buChar char=""/>
              <a:defRPr/>
            </a:pPr>
            <a:r>
              <a:rPr lang="en-US" b="1">
                <a:solidFill>
                  <a:schemeClr val="tx2"/>
                </a:solidFill>
                <a:effectLst>
                  <a:outerShdw blurRad="38100" dist="38100" dir="2700000" algn="tl">
                    <a:srgbClr val="000000"/>
                  </a:outerShdw>
                </a:effectLst>
              </a:rPr>
              <a:t>Database Terdesentralisasi:</a:t>
            </a:r>
            <a:r>
              <a:rPr lang="en-US"/>
              <a:t> Sekumpulan </a:t>
            </a:r>
            <a:r>
              <a:rPr lang="en-US" i="1"/>
              <a:t>database independen</a:t>
            </a:r>
            <a:r>
              <a:rPr lang="en-US"/>
              <a:t> pada komputer-komputer yang tidak saling berhubungan melalui jaringan</a:t>
            </a:r>
          </a:p>
        </p:txBody>
      </p:sp>
      <p:sp>
        <p:nvSpPr>
          <p:cNvPr id="5124" name="Text Box 4"/>
          <p:cNvSpPr txBox="1">
            <a:spLocks noChangeArrowheads="1"/>
          </p:cNvSpPr>
          <p:nvPr/>
        </p:nvSpPr>
        <p:spPr bwMode="auto">
          <a:xfrm>
            <a:off x="1331913" y="5781675"/>
            <a:ext cx="4198937" cy="579438"/>
          </a:xfrm>
          <a:prstGeom prst="rect">
            <a:avLst/>
          </a:prstGeom>
          <a:noFill/>
          <a:ln w="9525">
            <a:noFill/>
            <a:miter lim="800000"/>
            <a:headEnd/>
            <a:tailEnd/>
          </a:ln>
          <a:effectLst/>
        </p:spPr>
        <p:txBody>
          <a:bodyPr wrap="none">
            <a:spAutoFit/>
          </a:bodyPr>
          <a:lstStyle/>
          <a:p>
            <a:pPr eaLnBrk="1" hangingPunct="1">
              <a:defRPr/>
            </a:pPr>
            <a:r>
              <a:rPr lang="en-US" sz="3200" i="1">
                <a:solidFill>
                  <a:schemeClr val="tx2"/>
                </a:solidFill>
                <a:effectLst>
                  <a:outerShdw blurRad="38100" dist="38100" dir="2700000" algn="tl">
                    <a:srgbClr val="000000"/>
                  </a:outerShdw>
                </a:effectLst>
                <a:latin typeface="Arial" charset="0"/>
              </a:rPr>
              <a:t>Keduanya tidak sama!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123">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123">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124"/>
                                        </p:tgtEl>
                                        <p:attrNameLst>
                                          <p:attrName>style.visibility</p:attrName>
                                        </p:attrNameLst>
                                      </p:cBhvr>
                                      <p:to>
                                        <p:strVal val="visible"/>
                                      </p:to>
                                    </p:set>
                                    <p:animEffect transition="in" filter="dissolve">
                                      <p:cBhvr>
                                        <p:cTn id="19"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P spid="512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228600"/>
            <a:ext cx="7772400" cy="679450"/>
          </a:xfrm>
        </p:spPr>
        <p:txBody>
          <a:bodyPr>
            <a:normAutofit/>
          </a:bodyPr>
          <a:lstStyle/>
          <a:p>
            <a:pPr marL="54864" indent="0" eaLnBrk="1" fontAlgn="auto" hangingPunct="1">
              <a:spcAft>
                <a:spcPts val="0"/>
              </a:spcAft>
              <a:defRPr/>
            </a:pPr>
            <a:r>
              <a:rPr lang="en-US" sz="4000">
                <a:solidFill>
                  <a:schemeClr val="tx2">
                    <a:tint val="100000"/>
                    <a:shade val="90000"/>
                    <a:satMod val="250000"/>
                    <a:alpha val="100000"/>
                  </a:schemeClr>
                </a:solidFill>
              </a:rPr>
              <a:t>Tipe Replikasi </a:t>
            </a:r>
            <a:r>
              <a:rPr lang="en-US" sz="4000" i="1">
                <a:solidFill>
                  <a:schemeClr val="tx2">
                    <a:tint val="100000"/>
                    <a:shade val="90000"/>
                    <a:satMod val="250000"/>
                    <a:alpha val="100000"/>
                  </a:schemeClr>
                </a:solidFill>
              </a:rPr>
              <a:t>Push</a:t>
            </a:r>
          </a:p>
        </p:txBody>
      </p:sp>
      <p:sp>
        <p:nvSpPr>
          <p:cNvPr id="48131" name="Rectangle 3"/>
          <p:cNvSpPr>
            <a:spLocks noGrp="1" noChangeArrowheads="1"/>
          </p:cNvSpPr>
          <p:nvPr>
            <p:ph idx="1"/>
          </p:nvPr>
        </p:nvSpPr>
        <p:spPr>
          <a:xfrm>
            <a:off x="685800" y="1125538"/>
            <a:ext cx="7772400" cy="5399087"/>
          </a:xfrm>
        </p:spPr>
        <p:txBody>
          <a:bodyPr/>
          <a:lstStyle/>
          <a:p>
            <a:pPr eaLnBrk="1" hangingPunct="1">
              <a:lnSpc>
                <a:spcPct val="80000"/>
              </a:lnSpc>
            </a:pPr>
            <a:r>
              <a:rPr lang="en-US" altLang="en-US" sz="2800" smtClean="0"/>
              <a:t>Replikasi </a:t>
            </a:r>
            <a:r>
              <a:rPr lang="en-US" altLang="en-US" sz="2800" i="1" smtClean="0"/>
              <a:t>Snapshot</a:t>
            </a:r>
          </a:p>
          <a:p>
            <a:pPr lvl="1" eaLnBrk="1" hangingPunct="1">
              <a:lnSpc>
                <a:spcPct val="80000"/>
              </a:lnSpc>
            </a:pPr>
            <a:r>
              <a:rPr lang="en-US" altLang="en-US" sz="2400" smtClean="0"/>
              <a:t>Perubahan secara periodik dikirim ke server </a:t>
            </a:r>
            <a:r>
              <a:rPr lang="en-US" altLang="en-US" sz="2400" i="1" smtClean="0"/>
              <a:t>master</a:t>
            </a:r>
          </a:p>
          <a:p>
            <a:pPr lvl="1" eaLnBrk="1" hangingPunct="1">
              <a:lnSpc>
                <a:spcPct val="80000"/>
              </a:lnSpc>
            </a:pPr>
            <a:r>
              <a:rPr lang="en-US" altLang="en-US" sz="2400" smtClean="0"/>
              <a:t>Server </a:t>
            </a:r>
            <a:r>
              <a:rPr lang="en-US" altLang="en-US" sz="2400" i="1" smtClean="0"/>
              <a:t>master</a:t>
            </a:r>
            <a:r>
              <a:rPr lang="en-US" altLang="en-US" sz="2400" smtClean="0"/>
              <a:t> mengumpulkan </a:t>
            </a:r>
            <a:r>
              <a:rPr lang="en-US" altLang="en-US" sz="2400" i="1" smtClean="0"/>
              <a:t>log</a:t>
            </a:r>
            <a:r>
              <a:rPr lang="en-US" altLang="en-US" sz="2400" smtClean="0"/>
              <a:t> perubahan</a:t>
            </a:r>
          </a:p>
          <a:p>
            <a:pPr lvl="1" eaLnBrk="1" hangingPunct="1">
              <a:lnSpc>
                <a:spcPct val="80000"/>
              </a:lnSpc>
            </a:pPr>
            <a:r>
              <a:rPr lang="en-US" altLang="en-US" sz="2400" smtClean="0"/>
              <a:t>Menggunakan snapshot penuh atau diferensial (inkremental)</a:t>
            </a:r>
          </a:p>
          <a:p>
            <a:pPr lvl="1" eaLnBrk="1" hangingPunct="1">
              <a:lnSpc>
                <a:spcPct val="80000"/>
              </a:lnSpc>
            </a:pPr>
            <a:r>
              <a:rPr lang="en-US" altLang="en-US" sz="2400" smtClean="0"/>
              <a:t>Pengubahan data secara dinamis vs bersama</a:t>
            </a:r>
          </a:p>
          <a:p>
            <a:pPr eaLnBrk="1" hangingPunct="1">
              <a:lnSpc>
                <a:spcPct val="80000"/>
              </a:lnSpc>
              <a:spcBef>
                <a:spcPct val="35000"/>
              </a:spcBef>
            </a:pPr>
            <a:r>
              <a:rPr lang="en-US" altLang="en-US" sz="2800" smtClean="0"/>
              <a:t>Replikasi Mendekati </a:t>
            </a:r>
            <a:r>
              <a:rPr lang="en-US" altLang="en-US" sz="2800" i="1" smtClean="0"/>
              <a:t>Real-Time</a:t>
            </a:r>
          </a:p>
          <a:p>
            <a:pPr lvl="1" eaLnBrk="1" hangingPunct="1">
              <a:lnSpc>
                <a:spcPct val="80000"/>
              </a:lnSpc>
            </a:pPr>
            <a:r>
              <a:rPr lang="en-US" altLang="en-US" sz="2400" smtClean="0"/>
              <a:t>Perintah pengubahan data di-broadcast tanpa meminta konfirmasi</a:t>
            </a:r>
          </a:p>
          <a:p>
            <a:pPr lvl="1" eaLnBrk="1" hangingPunct="1">
              <a:lnSpc>
                <a:spcPct val="80000"/>
              </a:lnSpc>
            </a:pPr>
            <a:r>
              <a:rPr lang="en-US" altLang="en-US" sz="2400" smtClean="0"/>
              <a:t>Dilakukan dengan menggunakan mekanisme </a:t>
            </a:r>
            <a:r>
              <a:rPr lang="en-US" altLang="en-US" sz="2400" i="1" smtClean="0"/>
              <a:t>trigger</a:t>
            </a:r>
          </a:p>
          <a:p>
            <a:pPr lvl="1" eaLnBrk="1" hangingPunct="1">
              <a:lnSpc>
                <a:spcPct val="80000"/>
              </a:lnSpc>
            </a:pPr>
            <a:r>
              <a:rPr lang="en-US" altLang="en-US" sz="2400" smtClean="0"/>
              <a:t>Pesan perubahan data disimpan dalam antrean (message queue) sampai diproses oleh server penerima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1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13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813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81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404813"/>
            <a:ext cx="7772400" cy="587375"/>
          </a:xfrm>
        </p:spPr>
        <p:txBody>
          <a:bodyPr>
            <a:normAutofit fontScale="90000"/>
          </a:bodyPr>
          <a:lstStyle/>
          <a:p>
            <a:pPr marL="54864" indent="0" eaLnBrk="1" fontAlgn="auto" hangingPunct="1">
              <a:spcAft>
                <a:spcPts val="0"/>
              </a:spcAft>
              <a:defRPr/>
            </a:pPr>
            <a:r>
              <a:rPr lang="en-US" sz="4000">
                <a:solidFill>
                  <a:schemeClr val="tx2">
                    <a:tint val="100000"/>
                    <a:shade val="90000"/>
                    <a:satMod val="250000"/>
                    <a:alpha val="100000"/>
                  </a:schemeClr>
                </a:solidFill>
              </a:rPr>
              <a:t>Permasalahan Replikasi Data</a:t>
            </a:r>
          </a:p>
        </p:txBody>
      </p:sp>
      <p:sp>
        <p:nvSpPr>
          <p:cNvPr id="19459" name="Rectangle 3"/>
          <p:cNvSpPr>
            <a:spLocks noGrp="1" noChangeArrowheads="1"/>
          </p:cNvSpPr>
          <p:nvPr>
            <p:ph idx="1"/>
          </p:nvPr>
        </p:nvSpPr>
        <p:spPr>
          <a:xfrm>
            <a:off x="755650" y="1196975"/>
            <a:ext cx="7993063" cy="4968875"/>
          </a:xfrm>
        </p:spPr>
        <p:txBody>
          <a:bodyPr/>
          <a:lstStyle/>
          <a:p>
            <a:pPr eaLnBrk="1" hangingPunct="1">
              <a:lnSpc>
                <a:spcPct val="90000"/>
              </a:lnSpc>
            </a:pPr>
            <a:r>
              <a:rPr lang="en-US" altLang="en-US" sz="2800" smtClean="0"/>
              <a:t>Ketepat-waktuan – Perlu toleransi tinggi terhadap data yang telah kadaluwarsa</a:t>
            </a:r>
          </a:p>
          <a:p>
            <a:pPr eaLnBrk="1" hangingPunct="1">
              <a:lnSpc>
                <a:spcPct val="90000"/>
              </a:lnSpc>
            </a:pPr>
            <a:r>
              <a:rPr lang="en-US" altLang="en-US" sz="2800" smtClean="0"/>
              <a:t>Kemampuan DBMS – Replikasi dibutuhkan jika DBMS tidak dapat memproses query secara multi-database</a:t>
            </a:r>
          </a:p>
          <a:p>
            <a:pPr eaLnBrk="1" hangingPunct="1">
              <a:lnSpc>
                <a:spcPct val="90000"/>
              </a:lnSpc>
            </a:pPr>
            <a:r>
              <a:rPr lang="en-US" altLang="en-US" sz="2800" smtClean="0"/>
              <a:t>Implikasi kinerja – Sinkronisasi data (</a:t>
            </a:r>
            <a:r>
              <a:rPr lang="en-US" altLang="en-US" sz="2800" i="1" smtClean="0"/>
              <a:t>refreshing</a:t>
            </a:r>
            <a:r>
              <a:rPr lang="en-US" altLang="en-US" sz="2800" smtClean="0"/>
              <a:t>) dapat mengganggu kinerja server-server yang sedang sibuk</a:t>
            </a:r>
          </a:p>
          <a:p>
            <a:pPr eaLnBrk="1" hangingPunct="1">
              <a:lnSpc>
                <a:spcPct val="90000"/>
              </a:lnSpc>
            </a:pPr>
            <a:r>
              <a:rPr lang="en-US" altLang="en-US" sz="2800" smtClean="0"/>
              <a:t>Heterogenitas jaringan – dapat menyulitkan replikasi</a:t>
            </a:r>
          </a:p>
          <a:p>
            <a:pPr eaLnBrk="1" hangingPunct="1">
              <a:lnSpc>
                <a:spcPct val="90000"/>
              </a:lnSpc>
            </a:pPr>
            <a:r>
              <a:rPr lang="en-US" altLang="en-US" sz="2800" smtClean="0"/>
              <a:t>Kapasitas jaringan – komunikasi data saat </a:t>
            </a:r>
            <a:r>
              <a:rPr lang="en-US" altLang="en-US" sz="2800" i="1" smtClean="0"/>
              <a:t>refresh</a:t>
            </a:r>
            <a:r>
              <a:rPr lang="en-US" altLang="en-US" sz="2800" smtClean="0"/>
              <a:t> penuh sangat membebani jaringan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p:cTn id="7" dur="500" fill="hold"/>
                                        <p:tgtEl>
                                          <p:spTgt spid="1945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459">
                                            <p:txEl>
                                              <p:pRg st="0" end="0"/>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9459">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p:cTn id="13" dur="500" fill="hold"/>
                                        <p:tgtEl>
                                          <p:spTgt spid="1945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9459">
                                            <p:txEl>
                                              <p:pRg st="1" end="1"/>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9459">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p:cTn id="19" dur="500" fill="hold"/>
                                        <p:tgtEl>
                                          <p:spTgt spid="1945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9459">
                                            <p:txEl>
                                              <p:pRg st="2" end="2"/>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9459">
                                            <p:txEl>
                                              <p:pRg st="2" end="2"/>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9459">
                                            <p:txEl>
                                              <p:pRg st="3" end="3"/>
                                            </p:txEl>
                                          </p:spTgt>
                                        </p:tgtEl>
                                        <p:attrNameLst>
                                          <p:attrName>style.visibility</p:attrName>
                                        </p:attrNameLst>
                                      </p:cBhvr>
                                      <p:to>
                                        <p:strVal val="visible"/>
                                      </p:to>
                                    </p:set>
                                    <p:anim calcmode="lin" valueType="num">
                                      <p:cBhvr>
                                        <p:cTn id="25" dur="500" fill="hold"/>
                                        <p:tgtEl>
                                          <p:spTgt spid="1945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9459">
                                            <p:txEl>
                                              <p:pRg st="3" end="3"/>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9459">
                                            <p:txEl>
                                              <p:pRg st="3" end="3"/>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9459">
                                            <p:txEl>
                                              <p:pRg st="4" end="4"/>
                                            </p:txEl>
                                          </p:spTgt>
                                        </p:tgtEl>
                                        <p:attrNameLst>
                                          <p:attrName>style.visibility</p:attrName>
                                        </p:attrNameLst>
                                      </p:cBhvr>
                                      <p:to>
                                        <p:strVal val="visible"/>
                                      </p:to>
                                    </p:set>
                                    <p:anim calcmode="lin" valueType="num">
                                      <p:cBhvr>
                                        <p:cTn id="31" dur="500" fill="hold"/>
                                        <p:tgtEl>
                                          <p:spTgt spid="19459">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9459">
                                            <p:txEl>
                                              <p:pRg st="4" end="4"/>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9459">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4213" y="260350"/>
            <a:ext cx="7772400" cy="668338"/>
          </a:xfrm>
        </p:spPr>
        <p:txBody>
          <a:bodyPr>
            <a:normAutofit/>
          </a:bodyPr>
          <a:lstStyle/>
          <a:p>
            <a:pPr marL="54864" indent="0" eaLnBrk="1" fontAlgn="auto" hangingPunct="1">
              <a:spcAft>
                <a:spcPts val="0"/>
              </a:spcAft>
              <a:defRPr/>
            </a:pPr>
            <a:r>
              <a:rPr lang="en-US" sz="4000">
                <a:solidFill>
                  <a:schemeClr val="tx2">
                    <a:tint val="100000"/>
                    <a:shade val="90000"/>
                    <a:satMod val="250000"/>
                    <a:alpha val="100000"/>
                  </a:schemeClr>
                </a:solidFill>
              </a:rPr>
              <a:t>Partisi Horisontal</a:t>
            </a:r>
          </a:p>
        </p:txBody>
      </p:sp>
      <p:sp>
        <p:nvSpPr>
          <p:cNvPr id="20483" name="Rectangle 3"/>
          <p:cNvSpPr>
            <a:spLocks noGrp="1" noChangeArrowheads="1"/>
          </p:cNvSpPr>
          <p:nvPr>
            <p:ph idx="1"/>
          </p:nvPr>
        </p:nvSpPr>
        <p:spPr>
          <a:xfrm>
            <a:off x="755650" y="1052513"/>
            <a:ext cx="7772400" cy="5184775"/>
          </a:xfrm>
        </p:spPr>
        <p:txBody>
          <a:bodyPr/>
          <a:lstStyle/>
          <a:p>
            <a:pPr eaLnBrk="1" hangingPunct="1">
              <a:lnSpc>
                <a:spcPct val="90000"/>
              </a:lnSpc>
            </a:pPr>
            <a:r>
              <a:rPr lang="en-US" altLang="en-US" sz="2800" smtClean="0"/>
              <a:t>Baris-baris tabel data tersebar</a:t>
            </a:r>
          </a:p>
          <a:p>
            <a:pPr eaLnBrk="1" hangingPunct="1">
              <a:lnSpc>
                <a:spcPct val="90000"/>
              </a:lnSpc>
            </a:pPr>
            <a:r>
              <a:rPr lang="en-US" altLang="en-US" sz="2800" smtClean="0"/>
              <a:t>Keuntungan:</a:t>
            </a:r>
          </a:p>
          <a:p>
            <a:pPr lvl="1" eaLnBrk="1" hangingPunct="1">
              <a:lnSpc>
                <a:spcPct val="90000"/>
              </a:lnSpc>
            </a:pPr>
            <a:r>
              <a:rPr lang="en-US" altLang="en-US" sz="2400" smtClean="0"/>
              <a:t>Efisiensi: Data disimpan di lokasi yang dekat dengan aplikasi yang menggunakannya</a:t>
            </a:r>
          </a:p>
          <a:p>
            <a:pPr lvl="1" eaLnBrk="1" hangingPunct="1">
              <a:lnSpc>
                <a:spcPct val="90000"/>
              </a:lnSpc>
            </a:pPr>
            <a:r>
              <a:rPr lang="en-US" altLang="en-US" sz="2400" smtClean="0"/>
              <a:t>Peningkatan kinerja: optimasi akses data lokal</a:t>
            </a:r>
          </a:p>
          <a:p>
            <a:pPr lvl="1" eaLnBrk="1" hangingPunct="1">
              <a:lnSpc>
                <a:spcPct val="90000"/>
              </a:lnSpc>
            </a:pPr>
            <a:r>
              <a:rPr lang="en-US" altLang="en-US" sz="2400" smtClean="0"/>
              <a:t>Keamanan: hanya menyediakan data yang relevan /dibutuhkan </a:t>
            </a:r>
          </a:p>
          <a:p>
            <a:pPr lvl="1" eaLnBrk="1" hangingPunct="1">
              <a:lnSpc>
                <a:spcPct val="90000"/>
              </a:lnSpc>
            </a:pPr>
            <a:r>
              <a:rPr lang="en-US" altLang="en-US" sz="2400" smtClean="0"/>
              <a:t>Kemudahan query: penggabungan (union) hasil query dari berbagai partisi</a:t>
            </a:r>
          </a:p>
          <a:p>
            <a:pPr eaLnBrk="1" hangingPunct="1">
              <a:lnSpc>
                <a:spcPct val="90000"/>
              </a:lnSpc>
            </a:pPr>
            <a:r>
              <a:rPr lang="en-US" altLang="en-US" sz="2800" smtClean="0"/>
              <a:t>Kelemahan:</a:t>
            </a:r>
          </a:p>
          <a:p>
            <a:pPr lvl="1" eaLnBrk="1" hangingPunct="1">
              <a:lnSpc>
                <a:spcPct val="90000"/>
              </a:lnSpc>
            </a:pPr>
            <a:r>
              <a:rPr lang="en-US" altLang="en-US" sz="2400" smtClean="0"/>
              <a:t>Kecepatan akses tidak konsisten: tergantung lokasi data yang digunakan</a:t>
            </a:r>
          </a:p>
          <a:p>
            <a:pPr lvl="1" eaLnBrk="1" hangingPunct="1">
              <a:lnSpc>
                <a:spcPct val="90000"/>
              </a:lnSpc>
            </a:pPr>
            <a:r>
              <a:rPr lang="en-US" altLang="en-US" sz="2400" smtClean="0"/>
              <a:t>Tidak ada </a:t>
            </a:r>
            <a:r>
              <a:rPr lang="en-US" altLang="en-US" sz="2400" i="1" smtClean="0"/>
              <a:t>backup</a:t>
            </a:r>
            <a:r>
              <a:rPr lang="en-US" altLang="en-US" sz="2400" smtClean="0"/>
              <a:t>: tidak ada duplikat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randombar(horizontal)">
                                      <p:cBhvr>
                                        <p:cTn id="7" dur="500"/>
                                        <p:tgtEl>
                                          <p:spTgt spid="20483">
                                            <p:txEl>
                                              <p:pRg st="0" end="0"/>
                                            </p:txEl>
                                          </p:spTgt>
                                        </p:tgtEl>
                                      </p:cBhvr>
                                    </p:animEffect>
                                  </p:childTnLst>
                                  <p:subTnLst>
                                    <p:animClr clrSpc="rgb" dir="cw">
                                      <p:cBhvr override="childStyle">
                                        <p:cTn dur="1" fill="hold" display="0" masterRel="nextClick" afterEffect="1"/>
                                        <p:tgtEl>
                                          <p:spTgt spid="20483">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randombar(horizontal)">
                                      <p:cBhvr>
                                        <p:cTn id="12" dur="500"/>
                                        <p:tgtEl>
                                          <p:spTgt spid="20483">
                                            <p:txEl>
                                              <p:pRg st="1" end="1"/>
                                            </p:txEl>
                                          </p:spTgt>
                                        </p:tgtEl>
                                      </p:cBhvr>
                                    </p:animEffect>
                                  </p:childTnLst>
                                  <p:subTnLst>
                                    <p:animClr clrSpc="rgb" dir="cw">
                                      <p:cBhvr override="childStyle">
                                        <p:cTn dur="1" fill="hold" display="0" masterRel="nextClick" afterEffect="1"/>
                                        <p:tgtEl>
                                          <p:spTgt spid="20483">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randombar(horizontal)">
                                      <p:cBhvr>
                                        <p:cTn id="17" dur="500"/>
                                        <p:tgtEl>
                                          <p:spTgt spid="20483">
                                            <p:txEl>
                                              <p:pRg st="2" end="2"/>
                                            </p:txEl>
                                          </p:spTgt>
                                        </p:tgtEl>
                                      </p:cBhvr>
                                    </p:animEffect>
                                  </p:childTnLst>
                                  <p:subTnLst>
                                    <p:animClr clrSpc="rgb" dir="cw">
                                      <p:cBhvr override="childStyle">
                                        <p:cTn dur="1" fill="hold" display="0" masterRel="nextClick" afterEffect="1"/>
                                        <p:tgtEl>
                                          <p:spTgt spid="20483">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randombar(horizontal)">
                                      <p:cBhvr>
                                        <p:cTn id="22" dur="500"/>
                                        <p:tgtEl>
                                          <p:spTgt spid="20483">
                                            <p:txEl>
                                              <p:pRg st="3" end="3"/>
                                            </p:txEl>
                                          </p:spTgt>
                                        </p:tgtEl>
                                      </p:cBhvr>
                                    </p:animEffect>
                                  </p:childTnLst>
                                  <p:subTnLst>
                                    <p:animClr clrSpc="rgb" dir="cw">
                                      <p:cBhvr override="childStyle">
                                        <p:cTn dur="1" fill="hold" display="0" masterRel="nextClick" afterEffect="1"/>
                                        <p:tgtEl>
                                          <p:spTgt spid="20483">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randombar(horizontal)">
                                      <p:cBhvr>
                                        <p:cTn id="27" dur="500"/>
                                        <p:tgtEl>
                                          <p:spTgt spid="20483">
                                            <p:txEl>
                                              <p:pRg st="4" end="4"/>
                                            </p:txEl>
                                          </p:spTgt>
                                        </p:tgtEl>
                                      </p:cBhvr>
                                    </p:animEffect>
                                  </p:childTnLst>
                                  <p:subTnLst>
                                    <p:animClr clrSpc="rgb" dir="cw">
                                      <p:cBhvr override="childStyle">
                                        <p:cTn dur="1" fill="hold" display="0" masterRel="nextClick" afterEffect="1"/>
                                        <p:tgtEl>
                                          <p:spTgt spid="20483">
                                            <p:txEl>
                                              <p:pRg st="4" end="4"/>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0483">
                                            <p:txEl>
                                              <p:pRg st="5" end="5"/>
                                            </p:txEl>
                                          </p:spTgt>
                                        </p:tgtEl>
                                        <p:attrNameLst>
                                          <p:attrName>style.visibility</p:attrName>
                                        </p:attrNameLst>
                                      </p:cBhvr>
                                      <p:to>
                                        <p:strVal val="visible"/>
                                      </p:to>
                                    </p:set>
                                    <p:animEffect transition="in" filter="randombar(horizontal)">
                                      <p:cBhvr>
                                        <p:cTn id="32" dur="500"/>
                                        <p:tgtEl>
                                          <p:spTgt spid="20483">
                                            <p:txEl>
                                              <p:pRg st="5" end="5"/>
                                            </p:txEl>
                                          </p:spTgt>
                                        </p:tgtEl>
                                      </p:cBhvr>
                                    </p:animEffect>
                                  </p:childTnLst>
                                  <p:subTnLst>
                                    <p:animClr clrSpc="rgb" dir="cw">
                                      <p:cBhvr override="childStyle">
                                        <p:cTn dur="1" fill="hold" display="0" masterRel="nextClick" afterEffect="1"/>
                                        <p:tgtEl>
                                          <p:spTgt spid="20483">
                                            <p:txEl>
                                              <p:pRg st="5" end="5"/>
                                            </p:txEl>
                                          </p:spTgt>
                                        </p:tgtEl>
                                        <p:attrNameLst>
                                          <p:attrName>ppt_c</p:attrName>
                                        </p:attrNameLst>
                                      </p:cBhvr>
                                      <p:to>
                                        <a:schemeClr val="accent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0483">
                                            <p:txEl>
                                              <p:pRg st="6" end="6"/>
                                            </p:txEl>
                                          </p:spTgt>
                                        </p:tgtEl>
                                        <p:attrNameLst>
                                          <p:attrName>style.visibility</p:attrName>
                                        </p:attrNameLst>
                                      </p:cBhvr>
                                      <p:to>
                                        <p:strVal val="visible"/>
                                      </p:to>
                                    </p:set>
                                    <p:animEffect transition="in" filter="randombar(horizontal)">
                                      <p:cBhvr>
                                        <p:cTn id="37" dur="500"/>
                                        <p:tgtEl>
                                          <p:spTgt spid="20483">
                                            <p:txEl>
                                              <p:pRg st="6" end="6"/>
                                            </p:txEl>
                                          </p:spTgt>
                                        </p:tgtEl>
                                      </p:cBhvr>
                                    </p:animEffect>
                                  </p:childTnLst>
                                  <p:subTnLst>
                                    <p:animClr clrSpc="rgb" dir="cw">
                                      <p:cBhvr override="childStyle">
                                        <p:cTn dur="1" fill="hold" display="0" masterRel="nextClick" afterEffect="1"/>
                                        <p:tgtEl>
                                          <p:spTgt spid="20483">
                                            <p:txEl>
                                              <p:pRg st="6" end="6"/>
                                            </p:txEl>
                                          </p:spTgt>
                                        </p:tgtEl>
                                        <p:attrNameLst>
                                          <p:attrName>ppt_c</p:attrName>
                                        </p:attrNameLst>
                                      </p:cBhvr>
                                      <p:to>
                                        <a:schemeClr val="accent1"/>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0483">
                                            <p:txEl>
                                              <p:pRg st="7" end="7"/>
                                            </p:txEl>
                                          </p:spTgt>
                                        </p:tgtEl>
                                        <p:attrNameLst>
                                          <p:attrName>style.visibility</p:attrName>
                                        </p:attrNameLst>
                                      </p:cBhvr>
                                      <p:to>
                                        <p:strVal val="visible"/>
                                      </p:to>
                                    </p:set>
                                    <p:animEffect transition="in" filter="randombar(horizontal)">
                                      <p:cBhvr>
                                        <p:cTn id="42" dur="500"/>
                                        <p:tgtEl>
                                          <p:spTgt spid="20483">
                                            <p:txEl>
                                              <p:pRg st="7" end="7"/>
                                            </p:txEl>
                                          </p:spTgt>
                                        </p:tgtEl>
                                      </p:cBhvr>
                                    </p:animEffect>
                                  </p:childTnLst>
                                  <p:subTnLst>
                                    <p:animClr clrSpc="rgb" dir="cw">
                                      <p:cBhvr override="childStyle">
                                        <p:cTn dur="1" fill="hold" display="0" masterRel="nextClick" afterEffect="1"/>
                                        <p:tgtEl>
                                          <p:spTgt spid="20483">
                                            <p:txEl>
                                              <p:pRg st="7" end="7"/>
                                            </p:txEl>
                                          </p:spTgt>
                                        </p:tgtEl>
                                        <p:attrNameLst>
                                          <p:attrName>ppt_c</p:attrName>
                                        </p:attrNameLst>
                                      </p:cBhvr>
                                      <p:to>
                                        <a:schemeClr val="accent1"/>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0483">
                                            <p:txEl>
                                              <p:pRg st="8" end="8"/>
                                            </p:txEl>
                                          </p:spTgt>
                                        </p:tgtEl>
                                        <p:attrNameLst>
                                          <p:attrName>style.visibility</p:attrName>
                                        </p:attrNameLst>
                                      </p:cBhvr>
                                      <p:to>
                                        <p:strVal val="visible"/>
                                      </p:to>
                                    </p:set>
                                    <p:animEffect transition="in" filter="randombar(horizontal)">
                                      <p:cBhvr>
                                        <p:cTn id="47" dur="500"/>
                                        <p:tgtEl>
                                          <p:spTgt spid="20483">
                                            <p:txEl>
                                              <p:pRg st="8" end="8"/>
                                            </p:txEl>
                                          </p:spTgt>
                                        </p:tgtEl>
                                      </p:cBhvr>
                                    </p:animEffect>
                                  </p:childTnLst>
                                  <p:subTnLst>
                                    <p:animClr clrSpc="rgb" dir="cw">
                                      <p:cBhvr override="childStyle">
                                        <p:cTn dur="1" fill="hold" display="0" masterRel="nextClick" afterEffect="1"/>
                                        <p:tgtEl>
                                          <p:spTgt spid="20483">
                                            <p:txEl>
                                              <p:pRg st="8" end="8"/>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609600"/>
            <a:ext cx="7772400" cy="803275"/>
          </a:xfrm>
        </p:spPr>
        <p:txBody>
          <a:bodyPr/>
          <a:lstStyle/>
          <a:p>
            <a:pPr marL="54864" indent="0" eaLnBrk="1" fontAlgn="auto" hangingPunct="1">
              <a:spcAft>
                <a:spcPts val="0"/>
              </a:spcAft>
              <a:defRPr/>
            </a:pPr>
            <a:r>
              <a:rPr lang="en-US">
                <a:solidFill>
                  <a:schemeClr val="tx2">
                    <a:tint val="100000"/>
                    <a:shade val="90000"/>
                    <a:satMod val="250000"/>
                    <a:alpha val="100000"/>
                  </a:schemeClr>
                </a:solidFill>
              </a:rPr>
              <a:t>Partisi Vertikal</a:t>
            </a:r>
          </a:p>
        </p:txBody>
      </p:sp>
      <p:sp>
        <p:nvSpPr>
          <p:cNvPr id="21507" name="Rectangle 3"/>
          <p:cNvSpPr>
            <a:spLocks noGrp="1" noChangeArrowheads="1"/>
          </p:cNvSpPr>
          <p:nvPr>
            <p:ph idx="1"/>
          </p:nvPr>
        </p:nvSpPr>
        <p:spPr>
          <a:xfrm>
            <a:off x="684213" y="1557338"/>
            <a:ext cx="7772400" cy="4114800"/>
          </a:xfrm>
        </p:spPr>
        <p:txBody>
          <a:bodyPr/>
          <a:lstStyle/>
          <a:p>
            <a:pPr eaLnBrk="1" hangingPunct="1"/>
            <a:r>
              <a:rPr lang="en-US" altLang="en-US" smtClean="0"/>
              <a:t>Kolom-kolom tabel data tersebar</a:t>
            </a:r>
          </a:p>
          <a:p>
            <a:pPr eaLnBrk="1" hangingPunct="1"/>
            <a:r>
              <a:rPr lang="en-US" altLang="en-US" smtClean="0"/>
              <a:t>Keuntungan dan kelemahannya sama dengan Partisi Horisontal, hanya saja penggabungan data (hasil query) antar partisi lebih sulit karena membutuhkan </a:t>
            </a:r>
            <a:r>
              <a:rPr lang="en-US" altLang="en-US" smtClean="0">
                <a:solidFill>
                  <a:schemeClr val="folHlink"/>
                </a:solidFill>
              </a:rPr>
              <a:t>operasi join</a:t>
            </a:r>
            <a:r>
              <a:rPr lang="en-US" altLang="en-US" smtClean="0"/>
              <a:t> (tidak bisa </a:t>
            </a:r>
            <a:r>
              <a:rPr lang="en-US" altLang="en-US" i="1" smtClean="0"/>
              <a:t>union</a:t>
            </a:r>
            <a:r>
              <a:rPr lang="en-US" alt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vertical)">
                                      <p:cBhvr>
                                        <p:cTn id="7" dur="500"/>
                                        <p:tgtEl>
                                          <p:spTgt spid="21507">
                                            <p:txEl>
                                              <p:pRg st="0" end="0"/>
                                            </p:txEl>
                                          </p:spTgt>
                                        </p:tgtEl>
                                      </p:cBhvr>
                                    </p:animEffect>
                                  </p:childTnLst>
                                  <p:subTnLst>
                                    <p:animClr clrSpc="rgb" dir="cw">
                                      <p:cBhvr override="childStyle">
                                        <p:cTn dur="1" fill="hold" display="0" masterRel="nextClick" afterEffect="1"/>
                                        <p:tgtEl>
                                          <p:spTgt spid="21507">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blinds(vertical)">
                                      <p:cBhvr>
                                        <p:cTn id="12" dur="500"/>
                                        <p:tgtEl>
                                          <p:spTgt spid="21507">
                                            <p:txEl>
                                              <p:pRg st="1" end="1"/>
                                            </p:txEl>
                                          </p:spTgt>
                                        </p:tgtEl>
                                      </p:cBhvr>
                                    </p:animEffect>
                                  </p:childTnLst>
                                  <p:subTnLst>
                                    <p:animClr clrSpc="rgb" dir="cw">
                                      <p:cBhvr override="childStyle">
                                        <p:cTn dur="1" fill="hold" display="0" masterRel="nextClick" afterEffect="1"/>
                                        <p:tgtEl>
                                          <p:spTgt spid="21507">
                                            <p:txEl>
                                              <p:pRg st="1" end="1"/>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5842" name="Picture 4" descr="FIG13-6"/>
          <p:cNvPicPr>
            <a:picLocks noChangeAspect="1" noChangeArrowheads="1"/>
          </p:cNvPicPr>
          <p:nvPr/>
        </p:nvPicPr>
        <p:blipFill>
          <a:blip r:embed="rId2">
            <a:lum bright="-20000" contrast="30000"/>
            <a:extLst>
              <a:ext uri="{28A0092B-C50C-407E-A947-70E740481C1C}">
                <a14:useLocalDpi xmlns:a14="http://schemas.microsoft.com/office/drawing/2010/main" val="0"/>
              </a:ext>
            </a:extLst>
          </a:blip>
          <a:srcRect/>
          <a:stretch>
            <a:fillRect/>
          </a:stretch>
        </p:blipFill>
        <p:spPr bwMode="auto">
          <a:xfrm>
            <a:off x="533400" y="1066800"/>
            <a:ext cx="80772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 Box 3"/>
          <p:cNvSpPr txBox="1">
            <a:spLocks noChangeArrowheads="1"/>
          </p:cNvSpPr>
          <p:nvPr/>
        </p:nvSpPr>
        <p:spPr bwMode="auto">
          <a:xfrm>
            <a:off x="676275" y="192088"/>
            <a:ext cx="756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b="1"/>
              <a:t>Sistem Terdistribusi untuk Perusahaan Manufaktur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404813"/>
            <a:ext cx="7772400" cy="1143000"/>
          </a:xfrm>
        </p:spPr>
        <p:txBody>
          <a:bodyPr>
            <a:normAutofit/>
          </a:bodyPr>
          <a:lstStyle/>
          <a:p>
            <a:pPr marL="54864" indent="0" eaLnBrk="1" fontAlgn="auto" hangingPunct="1">
              <a:spcAft>
                <a:spcPts val="0"/>
              </a:spcAft>
              <a:defRPr/>
            </a:pPr>
            <a:r>
              <a:rPr lang="en-US">
                <a:solidFill>
                  <a:schemeClr val="tx2">
                    <a:tint val="100000"/>
                    <a:shade val="90000"/>
                    <a:satMod val="250000"/>
                    <a:alpha val="100000"/>
                  </a:schemeClr>
                </a:solidFill>
              </a:rPr>
              <a:t>Faktor-faktor Pemilihan Strategi Distribusi Database</a:t>
            </a:r>
          </a:p>
        </p:txBody>
      </p:sp>
      <p:sp>
        <p:nvSpPr>
          <p:cNvPr id="23555" name="Rectangle 3"/>
          <p:cNvSpPr>
            <a:spLocks noGrp="1" noChangeArrowheads="1"/>
          </p:cNvSpPr>
          <p:nvPr>
            <p:ph idx="1"/>
          </p:nvPr>
        </p:nvSpPr>
        <p:spPr>
          <a:xfrm>
            <a:off x="755650" y="1844675"/>
            <a:ext cx="7772400" cy="3657600"/>
          </a:xfrm>
        </p:spPr>
        <p:txBody>
          <a:bodyPr>
            <a:normAutofit/>
          </a:bodyPr>
          <a:lstStyle/>
          <a:p>
            <a:pPr eaLnBrk="1" fontAlgn="auto" hangingPunct="1">
              <a:spcBef>
                <a:spcPts val="0"/>
              </a:spcBef>
              <a:spcAft>
                <a:spcPts val="0"/>
              </a:spcAft>
              <a:buFont typeface="Wingdings 2"/>
              <a:buChar char=""/>
              <a:defRPr/>
            </a:pPr>
            <a:r>
              <a:rPr lang="en-US"/>
              <a:t>Ketersediaan dana, otonomi, keamanan</a:t>
            </a:r>
          </a:p>
          <a:p>
            <a:pPr eaLnBrk="1" fontAlgn="auto" hangingPunct="1">
              <a:spcBef>
                <a:spcPts val="0"/>
              </a:spcBef>
              <a:spcAft>
                <a:spcPts val="0"/>
              </a:spcAft>
              <a:buFont typeface="Wingdings 2"/>
              <a:buChar char=""/>
              <a:defRPr/>
            </a:pPr>
            <a:r>
              <a:rPr lang="en-US"/>
              <a:t>Pola akses data menurut lokasi</a:t>
            </a:r>
          </a:p>
          <a:p>
            <a:pPr eaLnBrk="1" fontAlgn="auto" hangingPunct="1">
              <a:spcBef>
                <a:spcPts val="0"/>
              </a:spcBef>
              <a:spcAft>
                <a:spcPts val="0"/>
              </a:spcAft>
              <a:buFont typeface="Wingdings 2"/>
              <a:buChar char=""/>
              <a:defRPr/>
            </a:pPr>
            <a:r>
              <a:rPr lang="en-US"/>
              <a:t>Rencana pertumbuhan dan ekspansi</a:t>
            </a:r>
          </a:p>
          <a:p>
            <a:pPr eaLnBrk="1" fontAlgn="auto" hangingPunct="1">
              <a:spcBef>
                <a:spcPts val="0"/>
              </a:spcBef>
              <a:spcAft>
                <a:spcPts val="0"/>
              </a:spcAft>
              <a:buFont typeface="Wingdings 2"/>
              <a:buChar char=""/>
              <a:defRPr/>
            </a:pPr>
            <a:r>
              <a:rPr lang="en-US"/>
              <a:t>Kemampuan/ketersediaan teknologi</a:t>
            </a:r>
          </a:p>
          <a:p>
            <a:pPr eaLnBrk="1" fontAlgn="auto" hangingPunct="1">
              <a:spcBef>
                <a:spcPts val="0"/>
              </a:spcBef>
              <a:spcAft>
                <a:spcPts val="0"/>
              </a:spcAft>
              <a:buFont typeface="Wingdings 2"/>
              <a:buChar char=""/>
              <a:defRPr/>
            </a:pPr>
            <a:r>
              <a:rPr lang="en-US"/>
              <a:t>Biaya pengelolaan teknologi yang kompleks</a:t>
            </a:r>
          </a:p>
          <a:p>
            <a:pPr eaLnBrk="1" fontAlgn="auto" hangingPunct="1">
              <a:spcBef>
                <a:spcPts val="0"/>
              </a:spcBef>
              <a:spcAft>
                <a:spcPts val="0"/>
              </a:spcAft>
              <a:buFont typeface="Wingdings 2"/>
              <a:buChar char=""/>
              <a:defRPr/>
            </a:pPr>
            <a:r>
              <a:rPr lang="en-US"/>
              <a:t>Kebutuhan akan layanan data yang handal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checkerboard(across)">
                                      <p:cBhvr>
                                        <p:cTn id="7" dur="500"/>
                                        <p:tgtEl>
                                          <p:spTgt spid="23555">
                                            <p:txEl>
                                              <p:pRg st="0" end="0"/>
                                            </p:txEl>
                                          </p:spTgt>
                                        </p:tgtEl>
                                      </p:cBhvr>
                                    </p:animEffect>
                                  </p:childTnLst>
                                  <p:subTnLst>
                                    <p:animClr clrSpc="rgb" dir="cw">
                                      <p:cBhvr override="childStyle">
                                        <p:cTn dur="1" fill="hold" display="0" masterRel="nextClick" afterEffect="1"/>
                                        <p:tgtEl>
                                          <p:spTgt spid="23555">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checkerboard(across)">
                                      <p:cBhvr>
                                        <p:cTn id="12" dur="500"/>
                                        <p:tgtEl>
                                          <p:spTgt spid="23555">
                                            <p:txEl>
                                              <p:pRg st="1" end="1"/>
                                            </p:txEl>
                                          </p:spTgt>
                                        </p:tgtEl>
                                      </p:cBhvr>
                                    </p:animEffect>
                                  </p:childTnLst>
                                  <p:subTnLst>
                                    <p:animClr clrSpc="rgb" dir="cw">
                                      <p:cBhvr override="childStyle">
                                        <p:cTn dur="1" fill="hold" display="0" masterRel="nextClick" afterEffect="1"/>
                                        <p:tgtEl>
                                          <p:spTgt spid="23555">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checkerboard(across)">
                                      <p:cBhvr>
                                        <p:cTn id="17" dur="500"/>
                                        <p:tgtEl>
                                          <p:spTgt spid="23555">
                                            <p:txEl>
                                              <p:pRg st="2" end="2"/>
                                            </p:txEl>
                                          </p:spTgt>
                                        </p:tgtEl>
                                      </p:cBhvr>
                                    </p:animEffect>
                                  </p:childTnLst>
                                  <p:subTnLst>
                                    <p:animClr clrSpc="rgb" dir="cw">
                                      <p:cBhvr override="childStyle">
                                        <p:cTn dur="1" fill="hold" display="0" masterRel="nextClick" afterEffect="1"/>
                                        <p:tgtEl>
                                          <p:spTgt spid="23555">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checkerboard(across)">
                                      <p:cBhvr>
                                        <p:cTn id="22" dur="500"/>
                                        <p:tgtEl>
                                          <p:spTgt spid="23555">
                                            <p:txEl>
                                              <p:pRg st="3" end="3"/>
                                            </p:txEl>
                                          </p:spTgt>
                                        </p:tgtEl>
                                      </p:cBhvr>
                                    </p:animEffect>
                                  </p:childTnLst>
                                  <p:subTnLst>
                                    <p:animClr clrSpc="rgb" dir="cw">
                                      <p:cBhvr override="childStyle">
                                        <p:cTn dur="1" fill="hold" display="0" masterRel="nextClick" afterEffect="1"/>
                                        <p:tgtEl>
                                          <p:spTgt spid="23555">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Effect transition="in" filter="checkerboard(across)">
                                      <p:cBhvr>
                                        <p:cTn id="27" dur="500"/>
                                        <p:tgtEl>
                                          <p:spTgt spid="23555">
                                            <p:txEl>
                                              <p:pRg st="4" end="4"/>
                                            </p:txEl>
                                          </p:spTgt>
                                        </p:tgtEl>
                                      </p:cBhvr>
                                    </p:animEffect>
                                  </p:childTnLst>
                                  <p:subTnLst>
                                    <p:animClr clrSpc="rgb" dir="cw">
                                      <p:cBhvr override="childStyle">
                                        <p:cTn dur="1" fill="hold" display="0" masterRel="nextClick" afterEffect="1"/>
                                        <p:tgtEl>
                                          <p:spTgt spid="23555">
                                            <p:txEl>
                                              <p:pRg st="4" end="4"/>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3555">
                                            <p:txEl>
                                              <p:pRg st="5" end="5"/>
                                            </p:txEl>
                                          </p:spTgt>
                                        </p:tgtEl>
                                        <p:attrNameLst>
                                          <p:attrName>style.visibility</p:attrName>
                                        </p:attrNameLst>
                                      </p:cBhvr>
                                      <p:to>
                                        <p:strVal val="visible"/>
                                      </p:to>
                                    </p:set>
                                    <p:animEffect transition="in" filter="checkerboard(across)">
                                      <p:cBhvr>
                                        <p:cTn id="32" dur="500"/>
                                        <p:tgtEl>
                                          <p:spTgt spid="23555">
                                            <p:txEl>
                                              <p:pRg st="5" end="5"/>
                                            </p:txEl>
                                          </p:spTgt>
                                        </p:tgtEl>
                                      </p:cBhvr>
                                    </p:animEffect>
                                  </p:childTnLst>
                                  <p:subTnLst>
                                    <p:animClr clrSpc="rgb" dir="cw">
                                      <p:cBhvr override="childStyle">
                                        <p:cTn dur="1" fill="hold" display="0" masterRel="nextClick" afterEffect="1"/>
                                        <p:tgtEl>
                                          <p:spTgt spid="23555">
                                            <p:txEl>
                                              <p:pRg st="5" end="5"/>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0"/>
            <a:ext cx="7772400" cy="1143000"/>
          </a:xfrm>
        </p:spPr>
        <p:txBody>
          <a:bodyPr/>
          <a:lstStyle/>
          <a:p>
            <a:pPr marL="54864" indent="0" eaLnBrk="1" fontAlgn="auto" hangingPunct="1">
              <a:spcAft>
                <a:spcPts val="0"/>
              </a:spcAft>
              <a:defRPr/>
            </a:pPr>
            <a:r>
              <a:rPr lang="en-US">
                <a:solidFill>
                  <a:schemeClr val="tx2">
                    <a:tint val="100000"/>
                    <a:shade val="90000"/>
                    <a:satMod val="250000"/>
                    <a:alpha val="100000"/>
                  </a:schemeClr>
                </a:solidFill>
              </a:rPr>
              <a:t>DBMS Terdistribusi</a:t>
            </a:r>
          </a:p>
        </p:txBody>
      </p:sp>
      <p:sp>
        <p:nvSpPr>
          <p:cNvPr id="56323" name="Rectangle 3"/>
          <p:cNvSpPr>
            <a:spLocks noGrp="1" noChangeArrowheads="1"/>
          </p:cNvSpPr>
          <p:nvPr>
            <p:ph idx="1"/>
          </p:nvPr>
        </p:nvSpPr>
        <p:spPr>
          <a:xfrm>
            <a:off x="533400" y="1268413"/>
            <a:ext cx="8305800" cy="4675187"/>
          </a:xfrm>
        </p:spPr>
        <p:txBody>
          <a:bodyPr/>
          <a:lstStyle/>
          <a:p>
            <a:pPr eaLnBrk="1" hangingPunct="1"/>
            <a:r>
              <a:rPr lang="en-US" altLang="en-US" sz="2800" b="1" i="1" smtClean="0"/>
              <a:t>Database terdistribusi</a:t>
            </a:r>
            <a:r>
              <a:rPr lang="en-US" altLang="en-US" sz="2800" smtClean="0"/>
              <a:t> membutuhkan </a:t>
            </a:r>
            <a:r>
              <a:rPr lang="en-US" altLang="en-US" sz="2800" b="1" i="1" smtClean="0">
                <a:solidFill>
                  <a:schemeClr val="tx2"/>
                </a:solidFill>
              </a:rPr>
              <a:t>DBMS terdistribusi</a:t>
            </a:r>
          </a:p>
          <a:p>
            <a:pPr eaLnBrk="1" hangingPunct="1">
              <a:spcBef>
                <a:spcPct val="40000"/>
              </a:spcBef>
            </a:pPr>
            <a:r>
              <a:rPr lang="en-US" altLang="en-US" sz="2800" smtClean="0"/>
              <a:t>Fungsi-fungsi DBMS Terdistribusi:</a:t>
            </a:r>
          </a:p>
          <a:p>
            <a:pPr lvl="1" eaLnBrk="1" hangingPunct="1"/>
            <a:r>
              <a:rPr lang="en-US" altLang="en-US" sz="2400" smtClean="0"/>
              <a:t>Mencari lokasi data dengan suatu Kamus Data terdistribusi (</a:t>
            </a:r>
            <a:r>
              <a:rPr lang="en-US" altLang="en-US" sz="2400" i="1" smtClean="0"/>
              <a:t>distributed data dictionary</a:t>
            </a:r>
            <a:r>
              <a:rPr lang="en-US" altLang="en-US" sz="2400" smtClean="0"/>
              <a:t>)</a:t>
            </a:r>
          </a:p>
          <a:p>
            <a:pPr lvl="1" eaLnBrk="1" hangingPunct="1"/>
            <a:r>
              <a:rPr lang="en-US" altLang="en-US" sz="2400" smtClean="0"/>
              <a:t>Menentukan lokasi untuk mengambil dan memproses bagian-bagian query</a:t>
            </a:r>
          </a:p>
          <a:p>
            <a:pPr lvl="1" eaLnBrk="1" hangingPunct="1"/>
            <a:r>
              <a:rPr lang="en-US" altLang="en-US" sz="2400" smtClean="0"/>
              <a:t>Translasi antar DBMS yang berbeda-beda (dengan </a:t>
            </a:r>
            <a:r>
              <a:rPr lang="en-US" altLang="en-US" sz="2400" i="1" smtClean="0"/>
              <a:t>middleware</a:t>
            </a:r>
            <a:r>
              <a:rPr lang="en-US" altLang="en-US" sz="240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box(in)">
                                      <p:cBhvr>
                                        <p:cTn id="7" dur="500"/>
                                        <p:tgtEl>
                                          <p:spTgt spid="56323">
                                            <p:txEl>
                                              <p:pRg st="0" end="0"/>
                                            </p:txEl>
                                          </p:spTgt>
                                        </p:tgtEl>
                                      </p:cBhvr>
                                    </p:animEffect>
                                  </p:childTnLst>
                                  <p:subTnLst>
                                    <p:animClr clrSpc="rgb" dir="cw">
                                      <p:cBhvr override="childStyle">
                                        <p:cTn dur="1" fill="hold" display="0" masterRel="nextClick" afterEffect="1"/>
                                        <p:tgtEl>
                                          <p:spTgt spid="56323">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box(in)">
                                      <p:cBhvr>
                                        <p:cTn id="12" dur="500"/>
                                        <p:tgtEl>
                                          <p:spTgt spid="56323">
                                            <p:txEl>
                                              <p:pRg st="1" end="1"/>
                                            </p:txEl>
                                          </p:spTgt>
                                        </p:tgtEl>
                                      </p:cBhvr>
                                    </p:animEffect>
                                  </p:childTnLst>
                                  <p:subTnLst>
                                    <p:animClr clrSpc="rgb" dir="cw">
                                      <p:cBhvr override="childStyle">
                                        <p:cTn dur="1" fill="hold" display="0" masterRel="nextClick" afterEffect="1"/>
                                        <p:tgtEl>
                                          <p:spTgt spid="56323">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box(in)">
                                      <p:cBhvr>
                                        <p:cTn id="17" dur="500"/>
                                        <p:tgtEl>
                                          <p:spTgt spid="56323">
                                            <p:txEl>
                                              <p:pRg st="2" end="2"/>
                                            </p:txEl>
                                          </p:spTgt>
                                        </p:tgtEl>
                                      </p:cBhvr>
                                    </p:animEffect>
                                  </p:childTnLst>
                                  <p:subTnLst>
                                    <p:animClr clrSpc="rgb" dir="cw">
                                      <p:cBhvr override="childStyle">
                                        <p:cTn dur="1" fill="hold" display="0" masterRel="nextClick" afterEffect="1"/>
                                        <p:tgtEl>
                                          <p:spTgt spid="56323">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6323">
                                            <p:txEl>
                                              <p:pRg st="3" end="3"/>
                                            </p:txEl>
                                          </p:spTgt>
                                        </p:tgtEl>
                                        <p:attrNameLst>
                                          <p:attrName>style.visibility</p:attrName>
                                        </p:attrNameLst>
                                      </p:cBhvr>
                                      <p:to>
                                        <p:strVal val="visible"/>
                                      </p:to>
                                    </p:set>
                                    <p:animEffect transition="in" filter="box(in)">
                                      <p:cBhvr>
                                        <p:cTn id="22" dur="500"/>
                                        <p:tgtEl>
                                          <p:spTgt spid="56323">
                                            <p:txEl>
                                              <p:pRg st="3" end="3"/>
                                            </p:txEl>
                                          </p:spTgt>
                                        </p:tgtEl>
                                      </p:cBhvr>
                                    </p:animEffect>
                                  </p:childTnLst>
                                  <p:subTnLst>
                                    <p:animClr clrSpc="rgb" dir="cw">
                                      <p:cBhvr override="childStyle">
                                        <p:cTn dur="1" fill="hold" display="0" masterRel="nextClick" afterEffect="1"/>
                                        <p:tgtEl>
                                          <p:spTgt spid="56323">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6323">
                                            <p:txEl>
                                              <p:pRg st="4" end="4"/>
                                            </p:txEl>
                                          </p:spTgt>
                                        </p:tgtEl>
                                        <p:attrNameLst>
                                          <p:attrName>style.visibility</p:attrName>
                                        </p:attrNameLst>
                                      </p:cBhvr>
                                      <p:to>
                                        <p:strVal val="visible"/>
                                      </p:to>
                                    </p:set>
                                    <p:animEffect transition="in" filter="box(in)">
                                      <p:cBhvr>
                                        <p:cTn id="27" dur="500"/>
                                        <p:tgtEl>
                                          <p:spTgt spid="56323">
                                            <p:txEl>
                                              <p:pRg st="4" end="4"/>
                                            </p:txEl>
                                          </p:spTgt>
                                        </p:tgtEl>
                                      </p:cBhvr>
                                    </p:animEffect>
                                  </p:childTnLst>
                                  <p:subTnLst>
                                    <p:animClr clrSpc="rgb" dir="cw">
                                      <p:cBhvr override="childStyle">
                                        <p:cTn dur="1" fill="hold" display="0" masterRel="nextClick" afterEffect="1"/>
                                        <p:tgtEl>
                                          <p:spTgt spid="56323">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0"/>
            <a:ext cx="7772400" cy="1143000"/>
          </a:xfrm>
        </p:spPr>
        <p:txBody>
          <a:bodyPr/>
          <a:lstStyle/>
          <a:p>
            <a:pPr marL="54864" indent="0" eaLnBrk="1" fontAlgn="auto" hangingPunct="1">
              <a:spcAft>
                <a:spcPts val="0"/>
              </a:spcAft>
              <a:defRPr/>
            </a:pPr>
            <a:r>
              <a:rPr lang="en-US">
                <a:solidFill>
                  <a:schemeClr val="tx2">
                    <a:tint val="100000"/>
                    <a:shade val="90000"/>
                    <a:satMod val="250000"/>
                    <a:alpha val="100000"/>
                  </a:schemeClr>
                </a:solidFill>
              </a:rPr>
              <a:t>DBMS Terdistribusi</a:t>
            </a:r>
          </a:p>
        </p:txBody>
      </p:sp>
      <p:sp>
        <p:nvSpPr>
          <p:cNvPr id="57347" name="Rectangle 3"/>
          <p:cNvSpPr>
            <a:spLocks noGrp="1" noChangeArrowheads="1"/>
          </p:cNvSpPr>
          <p:nvPr>
            <p:ph idx="1"/>
          </p:nvPr>
        </p:nvSpPr>
        <p:spPr>
          <a:xfrm>
            <a:off x="533400" y="1484313"/>
            <a:ext cx="8305800" cy="4459287"/>
          </a:xfrm>
        </p:spPr>
        <p:txBody>
          <a:bodyPr/>
          <a:lstStyle/>
          <a:p>
            <a:pPr eaLnBrk="1" hangingPunct="1"/>
            <a:r>
              <a:rPr lang="en-US" altLang="en-US" sz="2800" smtClean="0"/>
              <a:t>Fungsi-fungsi DBMS Terdistribusi (</a:t>
            </a:r>
            <a:r>
              <a:rPr lang="en-US" altLang="en-US" sz="2400" smtClean="0"/>
              <a:t>lanjutan</a:t>
            </a:r>
            <a:r>
              <a:rPr lang="en-US" altLang="en-US" sz="2800" smtClean="0"/>
              <a:t>):</a:t>
            </a:r>
          </a:p>
          <a:p>
            <a:pPr lvl="1" eaLnBrk="1" hangingPunct="1"/>
            <a:r>
              <a:rPr lang="en-US" altLang="en-US" sz="2400" smtClean="0"/>
              <a:t>Menjaga konsistensi data (dengan </a:t>
            </a:r>
            <a:r>
              <a:rPr lang="en-US" altLang="en-US" sz="2400" i="1" smtClean="0"/>
              <a:t>multiphase commit protocols</a:t>
            </a:r>
            <a:r>
              <a:rPr lang="en-US" altLang="en-US" sz="2400" smtClean="0"/>
              <a:t>)</a:t>
            </a:r>
          </a:p>
          <a:p>
            <a:pPr lvl="1" eaLnBrk="1" hangingPunct="1"/>
            <a:r>
              <a:rPr lang="en-US" altLang="en-US" sz="2400" smtClean="0"/>
              <a:t>Pengendalian key primer global</a:t>
            </a:r>
          </a:p>
          <a:p>
            <a:pPr lvl="1" eaLnBrk="1" hangingPunct="1"/>
            <a:r>
              <a:rPr lang="en-US" altLang="en-US" sz="2400" smtClean="0"/>
              <a:t>Mendukung skalabilitas</a:t>
            </a:r>
          </a:p>
          <a:p>
            <a:pPr lvl="1" eaLnBrk="1" hangingPunct="1"/>
            <a:r>
              <a:rPr lang="en-US" altLang="en-US" sz="2400" smtClean="0"/>
              <a:t>Keamanan, konkurensi, optimasi query, recovery dari gangguan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ox(in)">
                                      <p:cBhvr>
                                        <p:cTn id="7" dur="500"/>
                                        <p:tgtEl>
                                          <p:spTgt spid="57347">
                                            <p:txEl>
                                              <p:pRg st="0" end="0"/>
                                            </p:txEl>
                                          </p:spTgt>
                                        </p:tgtEl>
                                      </p:cBhvr>
                                    </p:animEffect>
                                  </p:childTnLst>
                                  <p:subTnLst>
                                    <p:animClr clrSpc="rgb" dir="cw">
                                      <p:cBhvr override="childStyle">
                                        <p:cTn dur="1" fill="hold" display="0" masterRel="nextClick" afterEffect="1"/>
                                        <p:tgtEl>
                                          <p:spTgt spid="57347">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ox(in)">
                                      <p:cBhvr>
                                        <p:cTn id="12" dur="500"/>
                                        <p:tgtEl>
                                          <p:spTgt spid="57347">
                                            <p:txEl>
                                              <p:pRg st="1" end="1"/>
                                            </p:txEl>
                                          </p:spTgt>
                                        </p:tgtEl>
                                      </p:cBhvr>
                                    </p:animEffect>
                                  </p:childTnLst>
                                  <p:subTnLst>
                                    <p:animClr clrSpc="rgb" dir="cw">
                                      <p:cBhvr override="childStyle">
                                        <p:cTn dur="1" fill="hold" display="0" masterRel="nextClick" afterEffect="1"/>
                                        <p:tgtEl>
                                          <p:spTgt spid="57347">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box(in)">
                                      <p:cBhvr>
                                        <p:cTn id="17" dur="500"/>
                                        <p:tgtEl>
                                          <p:spTgt spid="57347">
                                            <p:txEl>
                                              <p:pRg st="2" end="2"/>
                                            </p:txEl>
                                          </p:spTgt>
                                        </p:tgtEl>
                                      </p:cBhvr>
                                    </p:animEffect>
                                  </p:childTnLst>
                                  <p:subTnLst>
                                    <p:animClr clrSpc="rgb" dir="cw">
                                      <p:cBhvr override="childStyle">
                                        <p:cTn dur="1" fill="hold" display="0" masterRel="nextClick" afterEffect="1"/>
                                        <p:tgtEl>
                                          <p:spTgt spid="57347">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box(in)">
                                      <p:cBhvr>
                                        <p:cTn id="22" dur="500"/>
                                        <p:tgtEl>
                                          <p:spTgt spid="57347">
                                            <p:txEl>
                                              <p:pRg st="3" end="3"/>
                                            </p:txEl>
                                          </p:spTgt>
                                        </p:tgtEl>
                                      </p:cBhvr>
                                    </p:animEffect>
                                  </p:childTnLst>
                                  <p:subTnLst>
                                    <p:animClr clrSpc="rgb" dir="cw">
                                      <p:cBhvr override="childStyle">
                                        <p:cTn dur="1" fill="hold" display="0" masterRel="nextClick" afterEffect="1"/>
                                        <p:tgtEl>
                                          <p:spTgt spid="57347">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7347">
                                            <p:txEl>
                                              <p:pRg st="4" end="4"/>
                                            </p:txEl>
                                          </p:spTgt>
                                        </p:tgtEl>
                                        <p:attrNameLst>
                                          <p:attrName>style.visibility</p:attrName>
                                        </p:attrNameLst>
                                      </p:cBhvr>
                                      <p:to>
                                        <p:strVal val="visible"/>
                                      </p:to>
                                    </p:set>
                                    <p:animEffect transition="in" filter="box(in)">
                                      <p:cBhvr>
                                        <p:cTn id="27" dur="500"/>
                                        <p:tgtEl>
                                          <p:spTgt spid="57347">
                                            <p:txEl>
                                              <p:pRg st="4" end="4"/>
                                            </p:txEl>
                                          </p:spTgt>
                                        </p:tgtEl>
                                      </p:cBhvr>
                                    </p:animEffect>
                                  </p:childTnLst>
                                  <p:subTnLst>
                                    <p:animClr clrSpc="rgb" dir="cw">
                                      <p:cBhvr override="childStyle">
                                        <p:cTn dur="1" fill="hold" display="0" masterRel="nextClick" afterEffect="1"/>
                                        <p:tgtEl>
                                          <p:spTgt spid="57347">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8" name="Picture 2" descr="11_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77724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ext Box 3"/>
          <p:cNvSpPr txBox="1">
            <a:spLocks noChangeArrowheads="1"/>
          </p:cNvSpPr>
          <p:nvPr/>
        </p:nvSpPr>
        <p:spPr bwMode="auto">
          <a:xfrm>
            <a:off x="1143000" y="3810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b="1"/>
              <a:t>Arsitektur DBMS Terdistribusi</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11188" y="476250"/>
            <a:ext cx="8207375" cy="731838"/>
          </a:xfrm>
        </p:spPr>
        <p:txBody>
          <a:bodyPr>
            <a:normAutofit fontScale="90000"/>
          </a:bodyPr>
          <a:lstStyle/>
          <a:p>
            <a:pPr marL="54864" indent="0" eaLnBrk="1" fontAlgn="auto" hangingPunct="1">
              <a:spcAft>
                <a:spcPts val="0"/>
              </a:spcAft>
              <a:defRPr/>
            </a:pPr>
            <a:r>
              <a:rPr lang="en-US" sz="4000">
                <a:solidFill>
                  <a:schemeClr val="tx2">
                    <a:tint val="100000"/>
                    <a:shade val="90000"/>
                    <a:satMod val="250000"/>
                    <a:alpha val="100000"/>
                  </a:schemeClr>
                </a:solidFill>
              </a:rPr>
              <a:t>Langkah-langkah Transaksi Lokal</a:t>
            </a:r>
          </a:p>
        </p:txBody>
      </p:sp>
      <p:sp>
        <p:nvSpPr>
          <p:cNvPr id="51203" name="Rectangle 3"/>
          <p:cNvSpPr>
            <a:spLocks noGrp="1" noChangeArrowheads="1"/>
          </p:cNvSpPr>
          <p:nvPr>
            <p:ph idx="1"/>
          </p:nvPr>
        </p:nvSpPr>
        <p:spPr>
          <a:xfrm>
            <a:off x="539750" y="1341438"/>
            <a:ext cx="8077200" cy="4751387"/>
          </a:xfrm>
        </p:spPr>
        <p:txBody>
          <a:bodyPr/>
          <a:lstStyle/>
          <a:p>
            <a:pPr marL="533400" indent="-533400" eaLnBrk="1" hangingPunct="1">
              <a:lnSpc>
                <a:spcPct val="90000"/>
              </a:lnSpc>
              <a:buFont typeface="Wingdings" panose="05000000000000000000" pitchFamily="2" charset="2"/>
              <a:buNone/>
            </a:pPr>
            <a:r>
              <a:rPr lang="en-US" altLang="en-US" smtClean="0"/>
              <a:t>1. Aplikasi mengirim </a:t>
            </a:r>
            <a:r>
              <a:rPr lang="en-US" altLang="en-US" i="1" smtClean="0"/>
              <a:t>request</a:t>
            </a:r>
            <a:r>
              <a:rPr lang="en-US" altLang="en-US" smtClean="0"/>
              <a:t> ke DBMS terdistribusi</a:t>
            </a:r>
          </a:p>
          <a:p>
            <a:pPr marL="533400" indent="-533400" eaLnBrk="1" hangingPunct="1">
              <a:lnSpc>
                <a:spcPct val="90000"/>
              </a:lnSpc>
              <a:buFont typeface="Wingdings" panose="05000000000000000000" pitchFamily="2" charset="2"/>
              <a:buNone/>
            </a:pPr>
            <a:r>
              <a:rPr lang="en-US" altLang="en-US" smtClean="0"/>
              <a:t>2. DBMS terdistribusi mencari lokasi data melalui repositori (</a:t>
            </a:r>
            <a:r>
              <a:rPr lang="en-US" altLang="en-US" i="1" smtClean="0"/>
              <a:t>dictionary</a:t>
            </a:r>
            <a:r>
              <a:rPr lang="en-US" altLang="en-US" smtClean="0"/>
              <a:t>) data terdistribusi. Ternyata data berada di DBMS lokal</a:t>
            </a:r>
            <a:endParaRPr lang="en-US" altLang="en-US" b="1" smtClean="0"/>
          </a:p>
          <a:p>
            <a:pPr marL="533400" indent="-533400" eaLnBrk="1" hangingPunct="1">
              <a:lnSpc>
                <a:spcPct val="90000"/>
              </a:lnSpc>
              <a:buFont typeface="Wingdings" panose="05000000000000000000" pitchFamily="2" charset="2"/>
              <a:buNone/>
            </a:pPr>
            <a:r>
              <a:rPr lang="en-US" altLang="en-US" smtClean="0"/>
              <a:t>3. DBMS terdistribusi mengirim </a:t>
            </a:r>
            <a:r>
              <a:rPr lang="en-US" altLang="en-US" i="1" smtClean="0"/>
              <a:t>request</a:t>
            </a:r>
            <a:r>
              <a:rPr lang="en-US" altLang="en-US" smtClean="0"/>
              <a:t> ke DBMS lokal</a:t>
            </a:r>
          </a:p>
          <a:p>
            <a:pPr marL="533400" indent="-533400" eaLnBrk="1" hangingPunct="1">
              <a:lnSpc>
                <a:spcPct val="90000"/>
              </a:lnSpc>
              <a:buFont typeface="Wingdings" panose="05000000000000000000" pitchFamily="2" charset="2"/>
              <a:buNone/>
            </a:pPr>
            <a:r>
              <a:rPr lang="en-US" altLang="en-US" smtClean="0"/>
              <a:t>4. DBMS lokal memproses </a:t>
            </a:r>
            <a:r>
              <a:rPr lang="en-US" altLang="en-US" i="1" smtClean="0"/>
              <a:t>request</a:t>
            </a:r>
          </a:p>
          <a:p>
            <a:pPr marL="533400" indent="-533400" eaLnBrk="1" hangingPunct="1">
              <a:lnSpc>
                <a:spcPct val="90000"/>
              </a:lnSpc>
              <a:buFont typeface="Wingdings" panose="05000000000000000000" pitchFamily="2" charset="2"/>
              <a:buNone/>
            </a:pPr>
            <a:r>
              <a:rPr lang="en-US" altLang="en-US" smtClean="0"/>
              <a:t>5. DBMS lokal mengirim hasil ke aplikasi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1203">
                                            <p:txEl>
                                              <p:pRg st="0" end="0"/>
                                            </p:txEl>
                                          </p:spTgt>
                                        </p:tgtEl>
                                        <p:attrNameLst>
                                          <p:attrName>ppt_c</p:attrName>
                                        </p:attrNameLst>
                                      </p:cBhvr>
                                      <p:to>
                                        <a:srgbClr val="00FFFF"/>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1203">
                                            <p:txEl>
                                              <p:pRg st="1" end="1"/>
                                            </p:txEl>
                                          </p:spTgt>
                                        </p:tgtEl>
                                        <p:attrNameLst>
                                          <p:attrName>ppt_c</p:attrName>
                                        </p:attrNameLst>
                                      </p:cBhvr>
                                      <p:to>
                                        <a:srgbClr val="00FFFF"/>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1203">
                                            <p:txEl>
                                              <p:pRg st="2" end="2"/>
                                            </p:txEl>
                                          </p:spTgt>
                                        </p:tgtEl>
                                        <p:attrNameLst>
                                          <p:attrName>ppt_c</p:attrName>
                                        </p:attrNameLst>
                                      </p:cBhvr>
                                      <p:to>
                                        <a:srgbClr val="00FFFF"/>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1203">
                                            <p:txEl>
                                              <p:pRg st="3" end="3"/>
                                            </p:txEl>
                                          </p:spTgt>
                                        </p:tgtEl>
                                        <p:attrNameLst>
                                          <p:attrName>ppt_c</p:attrName>
                                        </p:attrNameLst>
                                      </p:cBhvr>
                                      <p:to>
                                        <a:srgbClr val="00FFFF"/>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1203">
                                            <p:txEl>
                                              <p:pRg st="4" end="4"/>
                                            </p:txEl>
                                          </p:spTgt>
                                        </p:tgtEl>
                                        <p:attrNameLst>
                                          <p:attrName>ppt_c</p:attrName>
                                        </p:attrNameLst>
                                      </p:cBhvr>
                                      <p:to>
                                        <a:srgbClr val="00FF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33375"/>
            <a:ext cx="7772400" cy="1143000"/>
          </a:xfrm>
        </p:spPr>
        <p:txBody>
          <a:bodyPr>
            <a:normAutofit/>
          </a:bodyPr>
          <a:lstStyle/>
          <a:p>
            <a:pPr marL="54864" indent="0" eaLnBrk="1" fontAlgn="auto" hangingPunct="1">
              <a:lnSpc>
                <a:spcPct val="80000"/>
              </a:lnSpc>
              <a:spcAft>
                <a:spcPts val="0"/>
              </a:spcAft>
              <a:defRPr/>
            </a:pPr>
            <a:r>
              <a:rPr lang="en-US">
                <a:solidFill>
                  <a:schemeClr val="tx2">
                    <a:tint val="100000"/>
                    <a:shade val="90000"/>
                    <a:satMod val="250000"/>
                    <a:alpha val="100000"/>
                  </a:schemeClr>
                </a:solidFill>
              </a:rPr>
              <a:t>Motivasi Database Terdistribusi</a:t>
            </a:r>
          </a:p>
        </p:txBody>
      </p:sp>
      <p:sp>
        <p:nvSpPr>
          <p:cNvPr id="6147" name="Rectangle 3"/>
          <p:cNvSpPr>
            <a:spLocks noGrp="1" noChangeArrowheads="1"/>
          </p:cNvSpPr>
          <p:nvPr>
            <p:ph idx="1"/>
          </p:nvPr>
        </p:nvSpPr>
        <p:spPr>
          <a:xfrm>
            <a:off x="684213" y="1700213"/>
            <a:ext cx="7772400" cy="4114800"/>
          </a:xfrm>
        </p:spPr>
        <p:txBody>
          <a:bodyPr>
            <a:normAutofit fontScale="92500" lnSpcReduction="10000"/>
          </a:bodyPr>
          <a:lstStyle/>
          <a:p>
            <a:pPr eaLnBrk="1" hangingPunct="1"/>
            <a:r>
              <a:rPr lang="en-US" altLang="en-US" sz="2800" smtClean="0"/>
              <a:t>Otonomi dan desentralisasi unit-unit usaha </a:t>
            </a:r>
          </a:p>
          <a:p>
            <a:pPr eaLnBrk="1" hangingPunct="1"/>
            <a:r>
              <a:rPr lang="en-US" altLang="en-US" sz="2800" smtClean="0"/>
              <a:t>Berbagi data</a:t>
            </a:r>
          </a:p>
          <a:p>
            <a:pPr eaLnBrk="1" hangingPunct="1"/>
            <a:r>
              <a:rPr lang="en-US" altLang="en-US" sz="2800" smtClean="0"/>
              <a:t>Menurunkan biaya komunikasi data</a:t>
            </a:r>
          </a:p>
          <a:p>
            <a:pPr eaLnBrk="1" hangingPunct="1"/>
            <a:r>
              <a:rPr lang="en-US" altLang="en-US" sz="2800" smtClean="0"/>
              <a:t>Meningkatkan keandalan sistem</a:t>
            </a:r>
          </a:p>
          <a:p>
            <a:pPr eaLnBrk="1" hangingPunct="1"/>
            <a:r>
              <a:rPr lang="en-US" altLang="en-US" sz="2800" smtClean="0"/>
              <a:t>Aplikasi-aplikasi dari vendor-vendor yang berbeda</a:t>
            </a:r>
          </a:p>
          <a:p>
            <a:pPr eaLnBrk="1" hangingPunct="1"/>
            <a:r>
              <a:rPr lang="en-US" altLang="en-US" sz="2800" smtClean="0"/>
              <a:t>Memungkinkan </a:t>
            </a:r>
            <a:r>
              <a:rPr lang="en-US" altLang="en-US" sz="2800" i="1" smtClean="0"/>
              <a:t>recovery</a:t>
            </a:r>
            <a:r>
              <a:rPr lang="en-US" altLang="en-US" sz="2800" smtClean="0"/>
              <a:t> database</a:t>
            </a:r>
          </a:p>
          <a:p>
            <a:pPr eaLnBrk="1" hangingPunct="1"/>
            <a:r>
              <a:rPr lang="en-US" altLang="en-US" sz="2800" smtClean="0"/>
              <a:t>Pemrosesan data transaksi maupun analitis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slide(fromBottom)">
                                      <p:cBhvr>
                                        <p:cTn id="7" dur="500"/>
                                        <p:tgtEl>
                                          <p:spTgt spid="6147">
                                            <p:txEl>
                                              <p:pRg st="0" end="0"/>
                                            </p:txEl>
                                          </p:spTgt>
                                        </p:tgtEl>
                                      </p:cBhvr>
                                    </p:animEffect>
                                  </p:childTnLst>
                                  <p:subTnLst>
                                    <p:animClr clrSpc="rgb" dir="cw">
                                      <p:cBhvr override="childStyle">
                                        <p:cTn dur="1" fill="hold" display="0" masterRel="nextClick" afterEffect="1"/>
                                        <p:tgtEl>
                                          <p:spTgt spid="6147">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slide(fromBottom)">
                                      <p:cBhvr>
                                        <p:cTn id="12" dur="500"/>
                                        <p:tgtEl>
                                          <p:spTgt spid="6147">
                                            <p:txEl>
                                              <p:pRg st="1" end="1"/>
                                            </p:txEl>
                                          </p:spTgt>
                                        </p:tgtEl>
                                      </p:cBhvr>
                                    </p:animEffect>
                                  </p:childTnLst>
                                  <p:subTnLst>
                                    <p:animClr clrSpc="rgb" dir="cw">
                                      <p:cBhvr override="childStyle">
                                        <p:cTn dur="1" fill="hold" display="0" masterRel="nextClick" afterEffect="1"/>
                                        <p:tgtEl>
                                          <p:spTgt spid="6147">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slide(fromBottom)">
                                      <p:cBhvr>
                                        <p:cTn id="17" dur="500"/>
                                        <p:tgtEl>
                                          <p:spTgt spid="6147">
                                            <p:txEl>
                                              <p:pRg st="2" end="2"/>
                                            </p:txEl>
                                          </p:spTgt>
                                        </p:tgtEl>
                                      </p:cBhvr>
                                    </p:animEffect>
                                  </p:childTnLst>
                                  <p:subTnLst>
                                    <p:animClr clrSpc="rgb" dir="cw">
                                      <p:cBhvr override="childStyle">
                                        <p:cTn dur="1" fill="hold" display="0" masterRel="nextClick" afterEffect="1"/>
                                        <p:tgtEl>
                                          <p:spTgt spid="6147">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slide(fromBottom)">
                                      <p:cBhvr>
                                        <p:cTn id="22" dur="500"/>
                                        <p:tgtEl>
                                          <p:spTgt spid="6147">
                                            <p:txEl>
                                              <p:pRg st="3" end="3"/>
                                            </p:txEl>
                                          </p:spTgt>
                                        </p:tgtEl>
                                      </p:cBhvr>
                                    </p:animEffect>
                                  </p:childTnLst>
                                  <p:subTnLst>
                                    <p:animClr clrSpc="rgb" dir="cw">
                                      <p:cBhvr override="childStyle">
                                        <p:cTn dur="1" fill="hold" display="0" masterRel="nextClick" afterEffect="1"/>
                                        <p:tgtEl>
                                          <p:spTgt spid="6147">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slide(fromBottom)">
                                      <p:cBhvr>
                                        <p:cTn id="27" dur="500"/>
                                        <p:tgtEl>
                                          <p:spTgt spid="6147">
                                            <p:txEl>
                                              <p:pRg st="4" end="4"/>
                                            </p:txEl>
                                          </p:spTgt>
                                        </p:tgtEl>
                                      </p:cBhvr>
                                    </p:animEffect>
                                  </p:childTnLst>
                                  <p:subTnLst>
                                    <p:animClr clrSpc="rgb" dir="cw">
                                      <p:cBhvr override="childStyle">
                                        <p:cTn dur="1" fill="hold" display="0" masterRel="nextClick" afterEffect="1"/>
                                        <p:tgtEl>
                                          <p:spTgt spid="6147">
                                            <p:txEl>
                                              <p:pRg st="4" end="4"/>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slide(fromBottom)">
                                      <p:cBhvr>
                                        <p:cTn id="32" dur="500"/>
                                        <p:tgtEl>
                                          <p:spTgt spid="6147">
                                            <p:txEl>
                                              <p:pRg st="5" end="5"/>
                                            </p:txEl>
                                          </p:spTgt>
                                        </p:tgtEl>
                                      </p:cBhvr>
                                    </p:animEffect>
                                  </p:childTnLst>
                                  <p:subTnLst>
                                    <p:animClr clrSpc="rgb" dir="cw">
                                      <p:cBhvr override="childStyle">
                                        <p:cTn dur="1" fill="hold" display="0" masterRel="nextClick" afterEffect="1"/>
                                        <p:tgtEl>
                                          <p:spTgt spid="6147">
                                            <p:txEl>
                                              <p:pRg st="5" end="5"/>
                                            </p:txEl>
                                          </p:spTgt>
                                        </p:tgtEl>
                                        <p:attrNameLst>
                                          <p:attrName>ppt_c</p:attrName>
                                        </p:attrNameLst>
                                      </p:cBhvr>
                                      <p:to>
                                        <a:schemeClr val="accent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Effect transition="in" filter="slide(fromBottom)">
                                      <p:cBhvr>
                                        <p:cTn id="37" dur="500"/>
                                        <p:tgtEl>
                                          <p:spTgt spid="6147">
                                            <p:txEl>
                                              <p:pRg st="6" end="6"/>
                                            </p:txEl>
                                          </p:spTgt>
                                        </p:tgtEl>
                                      </p:cBhvr>
                                    </p:animEffect>
                                  </p:childTnLst>
                                  <p:subTnLst>
                                    <p:animClr clrSpc="rgb" dir="cw">
                                      <p:cBhvr override="childStyle">
                                        <p:cTn dur="1" fill="hold" display="0" masterRel="nextClick" afterEffect="1"/>
                                        <p:tgtEl>
                                          <p:spTgt spid="6147">
                                            <p:txEl>
                                              <p:pRg st="6" end="6"/>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1986" name="Picture 1026" descr="11_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7772400"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ext Box 1027"/>
          <p:cNvSpPr txBox="1">
            <a:spLocks noChangeArrowheads="1"/>
          </p:cNvSpPr>
          <p:nvPr/>
        </p:nvSpPr>
        <p:spPr bwMode="auto">
          <a:xfrm>
            <a:off x="1143000" y="0"/>
            <a:ext cx="6705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b="1"/>
              <a:t>Langkah-langkah Transaksi Lokal pada </a:t>
            </a:r>
          </a:p>
          <a:p>
            <a:pPr algn="ctr"/>
            <a:r>
              <a:rPr lang="en-US" altLang="en-US" b="1"/>
              <a:t>Arsitektur DBMS terdistribusi</a:t>
            </a:r>
          </a:p>
        </p:txBody>
      </p:sp>
      <p:sp>
        <p:nvSpPr>
          <p:cNvPr id="41988" name="Text Box 1028"/>
          <p:cNvSpPr txBox="1">
            <a:spLocks noChangeArrowheads="1"/>
          </p:cNvSpPr>
          <p:nvPr/>
        </p:nvSpPr>
        <p:spPr bwMode="auto">
          <a:xfrm>
            <a:off x="3276600" y="5013325"/>
            <a:ext cx="2895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2000">
                <a:solidFill>
                  <a:schemeClr val="hlink"/>
                </a:solidFill>
              </a:rPr>
              <a:t>Transaksi lokal: semua data tersimpan secara lokal</a:t>
            </a:r>
          </a:p>
        </p:txBody>
      </p:sp>
      <p:grpSp>
        <p:nvGrpSpPr>
          <p:cNvPr id="2" name="Group 1039"/>
          <p:cNvGrpSpPr>
            <a:grpSpLocks/>
          </p:cNvGrpSpPr>
          <p:nvPr/>
        </p:nvGrpSpPr>
        <p:grpSpPr bwMode="auto">
          <a:xfrm>
            <a:off x="2895600" y="2860675"/>
            <a:ext cx="701675" cy="873125"/>
            <a:chOff x="1824" y="1802"/>
            <a:chExt cx="442" cy="550"/>
          </a:xfrm>
        </p:grpSpPr>
        <p:sp>
          <p:nvSpPr>
            <p:cNvPr id="42002" name="Freeform 1031"/>
            <p:cNvSpPr>
              <a:spLocks/>
            </p:cNvSpPr>
            <p:nvPr/>
          </p:nvSpPr>
          <p:spPr bwMode="auto">
            <a:xfrm>
              <a:off x="1824" y="1872"/>
              <a:ext cx="240" cy="480"/>
            </a:xfrm>
            <a:custGeom>
              <a:avLst/>
              <a:gdLst>
                <a:gd name="T0" fmla="*/ 0 w 240"/>
                <a:gd name="T1" fmla="*/ 480 h 480"/>
                <a:gd name="T2" fmla="*/ 240 w 240"/>
                <a:gd name="T3" fmla="*/ 192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chemeClr val="hlink"/>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ID"/>
            </a:p>
          </p:txBody>
        </p:sp>
        <p:sp>
          <p:nvSpPr>
            <p:cNvPr id="42003" name="Text Box 1035"/>
            <p:cNvSpPr txBox="1">
              <a:spLocks noChangeArrowheads="1"/>
            </p:cNvSpPr>
            <p:nvPr/>
          </p:nvSpPr>
          <p:spPr bwMode="auto">
            <a:xfrm>
              <a:off x="2054" y="180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a:solidFill>
                    <a:schemeClr val="hlink"/>
                  </a:solidFill>
                  <a:latin typeface="Times New Roman" panose="02020603050405020304" pitchFamily="18" charset="0"/>
                </a:rPr>
                <a:t>1</a:t>
              </a:r>
            </a:p>
          </p:txBody>
        </p:sp>
      </p:grpSp>
      <p:grpSp>
        <p:nvGrpSpPr>
          <p:cNvPr id="3" name="Group 1040"/>
          <p:cNvGrpSpPr>
            <a:grpSpLocks/>
          </p:cNvGrpSpPr>
          <p:nvPr/>
        </p:nvGrpSpPr>
        <p:grpSpPr bwMode="auto">
          <a:xfrm>
            <a:off x="914400" y="3048000"/>
            <a:ext cx="685800" cy="1219200"/>
            <a:chOff x="576" y="1920"/>
            <a:chExt cx="432" cy="768"/>
          </a:xfrm>
        </p:grpSpPr>
        <p:sp>
          <p:nvSpPr>
            <p:cNvPr id="42000" name="Freeform 1032"/>
            <p:cNvSpPr>
              <a:spLocks/>
            </p:cNvSpPr>
            <p:nvPr/>
          </p:nvSpPr>
          <p:spPr bwMode="auto">
            <a:xfrm flipH="1" flipV="1">
              <a:off x="768" y="1920"/>
              <a:ext cx="240" cy="720"/>
            </a:xfrm>
            <a:custGeom>
              <a:avLst/>
              <a:gdLst>
                <a:gd name="T0" fmla="*/ 0 w 240"/>
                <a:gd name="T1" fmla="*/ 1080 h 480"/>
                <a:gd name="T2" fmla="*/ 240 w 240"/>
                <a:gd name="T3" fmla="*/ 432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chemeClr val="hlink"/>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ID"/>
            </a:p>
          </p:txBody>
        </p:sp>
        <p:sp>
          <p:nvSpPr>
            <p:cNvPr id="42001" name="Text Box 1036"/>
            <p:cNvSpPr txBox="1">
              <a:spLocks noChangeArrowheads="1"/>
            </p:cNvSpPr>
            <p:nvPr/>
          </p:nvSpPr>
          <p:spPr bwMode="auto">
            <a:xfrm>
              <a:off x="576" y="240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a:solidFill>
                    <a:schemeClr val="hlink"/>
                  </a:solidFill>
                  <a:latin typeface="Times New Roman" panose="02020603050405020304" pitchFamily="18" charset="0"/>
                </a:rPr>
                <a:t>3</a:t>
              </a:r>
            </a:p>
          </p:txBody>
        </p:sp>
      </p:grpSp>
      <p:grpSp>
        <p:nvGrpSpPr>
          <p:cNvPr id="4" name="Group 1041"/>
          <p:cNvGrpSpPr>
            <a:grpSpLocks/>
          </p:cNvGrpSpPr>
          <p:nvPr/>
        </p:nvGrpSpPr>
        <p:grpSpPr bwMode="auto">
          <a:xfrm>
            <a:off x="2667000" y="4267200"/>
            <a:ext cx="1098550" cy="1219200"/>
            <a:chOff x="1680" y="2688"/>
            <a:chExt cx="692" cy="768"/>
          </a:xfrm>
        </p:grpSpPr>
        <p:sp>
          <p:nvSpPr>
            <p:cNvPr id="41998" name="Freeform 1033"/>
            <p:cNvSpPr>
              <a:spLocks/>
            </p:cNvSpPr>
            <p:nvPr/>
          </p:nvSpPr>
          <p:spPr bwMode="auto">
            <a:xfrm>
              <a:off x="1680" y="2688"/>
              <a:ext cx="432" cy="768"/>
            </a:xfrm>
            <a:custGeom>
              <a:avLst/>
              <a:gdLst>
                <a:gd name="T0" fmla="*/ 0 w 240"/>
                <a:gd name="T1" fmla="*/ 1229 h 480"/>
                <a:gd name="T2" fmla="*/ 778 w 240"/>
                <a:gd name="T3" fmla="*/ 491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chemeClr val="hlink"/>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ID"/>
            </a:p>
          </p:txBody>
        </p:sp>
        <p:sp>
          <p:nvSpPr>
            <p:cNvPr id="41999" name="Text Box 1037"/>
            <p:cNvSpPr txBox="1">
              <a:spLocks noChangeArrowheads="1"/>
            </p:cNvSpPr>
            <p:nvPr/>
          </p:nvSpPr>
          <p:spPr bwMode="auto">
            <a:xfrm>
              <a:off x="2160" y="28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a:solidFill>
                    <a:schemeClr val="hlink"/>
                  </a:solidFill>
                  <a:latin typeface="Times New Roman" panose="02020603050405020304" pitchFamily="18" charset="0"/>
                </a:rPr>
                <a:t>4</a:t>
              </a:r>
            </a:p>
          </p:txBody>
        </p:sp>
      </p:grpSp>
      <p:grpSp>
        <p:nvGrpSpPr>
          <p:cNvPr id="5" name="Group 1042"/>
          <p:cNvGrpSpPr>
            <a:grpSpLocks/>
          </p:cNvGrpSpPr>
          <p:nvPr/>
        </p:nvGrpSpPr>
        <p:grpSpPr bwMode="auto">
          <a:xfrm>
            <a:off x="2743200" y="3505200"/>
            <a:ext cx="793750" cy="762000"/>
            <a:chOff x="1728" y="2208"/>
            <a:chExt cx="500" cy="480"/>
          </a:xfrm>
        </p:grpSpPr>
        <p:sp>
          <p:nvSpPr>
            <p:cNvPr id="41996" name="Freeform 1034"/>
            <p:cNvSpPr>
              <a:spLocks/>
            </p:cNvSpPr>
            <p:nvPr/>
          </p:nvSpPr>
          <p:spPr bwMode="auto">
            <a:xfrm>
              <a:off x="1728" y="2208"/>
              <a:ext cx="240" cy="480"/>
            </a:xfrm>
            <a:custGeom>
              <a:avLst/>
              <a:gdLst>
                <a:gd name="T0" fmla="*/ 0 w 240"/>
                <a:gd name="T1" fmla="*/ 480 h 480"/>
                <a:gd name="T2" fmla="*/ 240 w 240"/>
                <a:gd name="T3" fmla="*/ 192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chemeClr val="hlink"/>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ID"/>
            </a:p>
          </p:txBody>
        </p:sp>
        <p:sp>
          <p:nvSpPr>
            <p:cNvPr id="41997" name="Text Box 1038"/>
            <p:cNvSpPr txBox="1">
              <a:spLocks noChangeArrowheads="1"/>
            </p:cNvSpPr>
            <p:nvPr/>
          </p:nvSpPr>
          <p:spPr bwMode="auto">
            <a:xfrm>
              <a:off x="2016" y="240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a:solidFill>
                    <a:schemeClr val="hlink"/>
                  </a:solidFill>
                  <a:latin typeface="Times New Roman" panose="02020603050405020304" pitchFamily="18" charset="0"/>
                </a:rPr>
                <a:t>5</a:t>
              </a:r>
            </a:p>
          </p:txBody>
        </p:sp>
      </p:grpSp>
      <p:grpSp>
        <p:nvGrpSpPr>
          <p:cNvPr id="6" name="Group 1044"/>
          <p:cNvGrpSpPr>
            <a:grpSpLocks/>
          </p:cNvGrpSpPr>
          <p:nvPr/>
        </p:nvGrpSpPr>
        <p:grpSpPr bwMode="auto">
          <a:xfrm>
            <a:off x="2590800" y="1752600"/>
            <a:ext cx="1098550" cy="1219200"/>
            <a:chOff x="1680" y="2688"/>
            <a:chExt cx="692" cy="768"/>
          </a:xfrm>
        </p:grpSpPr>
        <p:sp>
          <p:nvSpPr>
            <p:cNvPr id="41994" name="Freeform 1045"/>
            <p:cNvSpPr>
              <a:spLocks/>
            </p:cNvSpPr>
            <p:nvPr/>
          </p:nvSpPr>
          <p:spPr bwMode="auto">
            <a:xfrm>
              <a:off x="1680" y="2688"/>
              <a:ext cx="432" cy="768"/>
            </a:xfrm>
            <a:custGeom>
              <a:avLst/>
              <a:gdLst>
                <a:gd name="T0" fmla="*/ 0 w 240"/>
                <a:gd name="T1" fmla="*/ 1229 h 480"/>
                <a:gd name="T2" fmla="*/ 778 w 240"/>
                <a:gd name="T3" fmla="*/ 491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chemeClr val="hlink"/>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ID"/>
            </a:p>
          </p:txBody>
        </p:sp>
        <p:sp>
          <p:nvSpPr>
            <p:cNvPr id="41995" name="Text Box 1046"/>
            <p:cNvSpPr txBox="1">
              <a:spLocks noChangeArrowheads="1"/>
            </p:cNvSpPr>
            <p:nvPr/>
          </p:nvSpPr>
          <p:spPr bwMode="auto">
            <a:xfrm>
              <a:off x="2160" y="28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a:solidFill>
                    <a:schemeClr val="hlink"/>
                  </a:solidFill>
                  <a:latin typeface="Times New Roman" panose="02020603050405020304" pitchFamily="18" charset="0"/>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rgbClr val="00FFFF"/>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00FFFF"/>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00FFFF"/>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00FFFF"/>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rgbClr val="00FF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5650" y="0"/>
            <a:ext cx="7772400" cy="685800"/>
          </a:xfrm>
        </p:spPr>
        <p:txBody>
          <a:bodyPr>
            <a:normAutofit fontScale="90000"/>
          </a:bodyPr>
          <a:lstStyle/>
          <a:p>
            <a:pPr marL="54864" indent="0" eaLnBrk="1" fontAlgn="auto" hangingPunct="1">
              <a:spcAft>
                <a:spcPts val="0"/>
              </a:spcAft>
              <a:defRPr/>
            </a:pPr>
            <a:r>
              <a:rPr lang="en-US" sz="3600">
                <a:solidFill>
                  <a:schemeClr val="tx2">
                    <a:tint val="100000"/>
                    <a:shade val="90000"/>
                    <a:satMod val="250000"/>
                    <a:alpha val="100000"/>
                  </a:schemeClr>
                </a:solidFill>
              </a:rPr>
              <a:t>Langkah-langkah Transaksi Global</a:t>
            </a:r>
          </a:p>
        </p:txBody>
      </p:sp>
      <p:sp>
        <p:nvSpPr>
          <p:cNvPr id="52227" name="Rectangle 3"/>
          <p:cNvSpPr>
            <a:spLocks noGrp="1" noChangeArrowheads="1"/>
          </p:cNvSpPr>
          <p:nvPr>
            <p:ph idx="1"/>
          </p:nvPr>
        </p:nvSpPr>
        <p:spPr>
          <a:xfrm>
            <a:off x="684213" y="692150"/>
            <a:ext cx="8161337" cy="5832475"/>
          </a:xfrm>
        </p:spPr>
        <p:txBody>
          <a:bodyPr>
            <a:normAutofit lnSpcReduction="10000"/>
          </a:bodyPr>
          <a:lstStyle/>
          <a:p>
            <a:pPr marL="533400" indent="-533400" eaLnBrk="1" hangingPunct="1">
              <a:lnSpc>
                <a:spcPct val="90000"/>
              </a:lnSpc>
              <a:buFont typeface="Wingdings" panose="05000000000000000000" pitchFamily="2" charset="2"/>
              <a:buNone/>
            </a:pPr>
            <a:r>
              <a:rPr lang="en-US" altLang="en-US" sz="2400" smtClean="0"/>
              <a:t>1.  Aplikasi mengirim </a:t>
            </a:r>
            <a:r>
              <a:rPr lang="en-US" altLang="en-US" sz="2400" i="1" smtClean="0"/>
              <a:t>request</a:t>
            </a:r>
            <a:r>
              <a:rPr lang="en-US" altLang="en-US" sz="2400" smtClean="0"/>
              <a:t> ke DBMS terdistribusi</a:t>
            </a:r>
          </a:p>
          <a:p>
            <a:pPr marL="533400" indent="-533400" eaLnBrk="1" hangingPunct="1">
              <a:lnSpc>
                <a:spcPct val="90000"/>
              </a:lnSpc>
              <a:buFont typeface="Wingdings" panose="05000000000000000000" pitchFamily="2" charset="2"/>
              <a:buNone/>
            </a:pPr>
            <a:r>
              <a:rPr lang="en-US" altLang="en-US" sz="2400" smtClean="0"/>
              <a:t>2.  DBMS terdistribusi mencari lokasi data melalui repositori data terdistribusi. Ternyata data berada di database non-lokal (</a:t>
            </a:r>
            <a:r>
              <a:rPr lang="en-US" altLang="en-US" sz="2400" b="1" i="1" smtClean="0"/>
              <a:t>remote</a:t>
            </a:r>
            <a:r>
              <a:rPr lang="en-US" altLang="en-US" sz="2400" smtClean="0"/>
              <a:t>)</a:t>
            </a:r>
          </a:p>
          <a:p>
            <a:pPr marL="533400" indent="-533400" eaLnBrk="1" hangingPunct="1">
              <a:lnSpc>
                <a:spcPct val="90000"/>
              </a:lnSpc>
              <a:buFont typeface="Wingdings" panose="05000000000000000000" pitchFamily="2" charset="2"/>
              <a:buNone/>
            </a:pPr>
            <a:r>
              <a:rPr lang="en-US" altLang="en-US" sz="2400" smtClean="0"/>
              <a:t>3.  DBMS terdistribusi meneruskan </a:t>
            </a:r>
            <a:r>
              <a:rPr lang="en-US" altLang="en-US" sz="2400" i="1" smtClean="0"/>
              <a:t>request</a:t>
            </a:r>
            <a:r>
              <a:rPr lang="en-US" altLang="en-US" sz="2400" smtClean="0"/>
              <a:t> ke lokasi </a:t>
            </a:r>
            <a:r>
              <a:rPr lang="en-US" altLang="en-US" sz="2400" i="1" smtClean="0"/>
              <a:t>remote</a:t>
            </a:r>
            <a:r>
              <a:rPr lang="en-US" altLang="en-US" sz="2400" smtClean="0"/>
              <a:t>.</a:t>
            </a:r>
          </a:p>
          <a:p>
            <a:pPr marL="533400" indent="-533400" eaLnBrk="1" hangingPunct="1">
              <a:lnSpc>
                <a:spcPct val="90000"/>
              </a:lnSpc>
              <a:buFont typeface="Wingdings" panose="05000000000000000000" pitchFamily="2" charset="2"/>
              <a:buNone/>
            </a:pPr>
            <a:r>
              <a:rPr lang="en-US" altLang="en-US" sz="2400" smtClean="0"/>
              <a:t>4.  DBMS terdistribusi di lokasi </a:t>
            </a:r>
            <a:r>
              <a:rPr lang="en-US" altLang="en-US" sz="2400" i="1" smtClean="0"/>
              <a:t>remote</a:t>
            </a:r>
            <a:r>
              <a:rPr lang="en-US" altLang="en-US" sz="2400" smtClean="0"/>
              <a:t> menterjemahkan </a:t>
            </a:r>
            <a:r>
              <a:rPr lang="en-US" altLang="en-US" sz="2400" i="1" smtClean="0"/>
              <a:t>request</a:t>
            </a:r>
            <a:r>
              <a:rPr lang="en-US" altLang="en-US" sz="2400" smtClean="0"/>
              <a:t> untuk DBMS lokal jika perlu, dan mengirimkan </a:t>
            </a:r>
            <a:r>
              <a:rPr lang="en-US" altLang="en-US" sz="2400" i="1" smtClean="0"/>
              <a:t>request</a:t>
            </a:r>
            <a:r>
              <a:rPr lang="en-US" altLang="en-US" sz="2400" smtClean="0"/>
              <a:t> itu ke DBMS lokal</a:t>
            </a:r>
          </a:p>
          <a:p>
            <a:pPr marL="533400" indent="-533400" eaLnBrk="1" hangingPunct="1">
              <a:lnSpc>
                <a:spcPct val="90000"/>
              </a:lnSpc>
              <a:buFont typeface="Wingdings" panose="05000000000000000000" pitchFamily="2" charset="2"/>
              <a:buNone/>
            </a:pPr>
            <a:r>
              <a:rPr lang="en-US" altLang="en-US" sz="2400" smtClean="0"/>
              <a:t>5.  DBMS lokal di lokasi </a:t>
            </a:r>
            <a:r>
              <a:rPr lang="en-US" altLang="en-US" sz="2400" i="1" smtClean="0"/>
              <a:t>remote</a:t>
            </a:r>
            <a:r>
              <a:rPr lang="en-US" altLang="en-US" sz="2400" smtClean="0"/>
              <a:t> memproses </a:t>
            </a:r>
            <a:r>
              <a:rPr lang="en-US" altLang="en-US" sz="2400" i="1" smtClean="0"/>
              <a:t>request</a:t>
            </a:r>
          </a:p>
          <a:p>
            <a:pPr marL="533400" indent="-533400" eaLnBrk="1" hangingPunct="1">
              <a:lnSpc>
                <a:spcPct val="90000"/>
              </a:lnSpc>
              <a:buFont typeface="Wingdings" panose="05000000000000000000" pitchFamily="2" charset="2"/>
              <a:buNone/>
            </a:pPr>
            <a:r>
              <a:rPr lang="en-US" altLang="en-US" sz="2400" smtClean="0"/>
              <a:t>6.  DBMS lokal di lokasi </a:t>
            </a:r>
            <a:r>
              <a:rPr lang="en-US" altLang="en-US" sz="2400" i="1" smtClean="0"/>
              <a:t>remote</a:t>
            </a:r>
            <a:r>
              <a:rPr lang="en-US" altLang="en-US" sz="2400" smtClean="0"/>
              <a:t> mengirimkan hasilnya ke DBMS terdistribusi di lokasi </a:t>
            </a:r>
            <a:r>
              <a:rPr lang="en-US" altLang="en-US" sz="2400" i="1" smtClean="0"/>
              <a:t>remote</a:t>
            </a:r>
          </a:p>
          <a:p>
            <a:pPr marL="533400" indent="-533400" eaLnBrk="1" hangingPunct="1">
              <a:lnSpc>
                <a:spcPct val="90000"/>
              </a:lnSpc>
              <a:buFont typeface="Wingdings" panose="05000000000000000000" pitchFamily="2" charset="2"/>
              <a:buNone/>
            </a:pPr>
            <a:r>
              <a:rPr lang="en-US" altLang="en-US" sz="2400" smtClean="0"/>
              <a:t>7.  DBMS terdistribusi di lokasi </a:t>
            </a:r>
            <a:r>
              <a:rPr lang="en-US" altLang="en-US" sz="2400" i="1" smtClean="0"/>
              <a:t>remote</a:t>
            </a:r>
            <a:r>
              <a:rPr lang="en-US" altLang="en-US" sz="2400" smtClean="0"/>
              <a:t> mengirim hasil kembali ke lokasi asal </a:t>
            </a:r>
            <a:r>
              <a:rPr lang="en-US" altLang="en-US" sz="2400" i="1" smtClean="0"/>
              <a:t>request</a:t>
            </a:r>
          </a:p>
          <a:p>
            <a:pPr marL="533400" indent="-533400" eaLnBrk="1" hangingPunct="1">
              <a:lnSpc>
                <a:spcPct val="90000"/>
              </a:lnSpc>
              <a:buFont typeface="Wingdings" panose="05000000000000000000" pitchFamily="2" charset="2"/>
              <a:buNone/>
            </a:pPr>
            <a:r>
              <a:rPr lang="en-US" altLang="en-US" sz="2400" smtClean="0"/>
              <a:t>8.  DBMS terdistribusi di lokasi asal </a:t>
            </a:r>
            <a:r>
              <a:rPr lang="en-US" altLang="en-US" sz="2400" i="1" smtClean="0"/>
              <a:t>request</a:t>
            </a:r>
            <a:r>
              <a:rPr lang="en-US" altLang="en-US" sz="2400" smtClean="0"/>
              <a:t> meneruskan hasil itu ke aplikasi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2227">
                                            <p:txEl>
                                              <p:pRg st="0" end="0"/>
                                            </p:txEl>
                                          </p:spTgt>
                                        </p:tgtEl>
                                        <p:attrNameLst>
                                          <p:attrName>ppt_c</p:attrName>
                                        </p:attrNameLst>
                                      </p:cBhvr>
                                      <p:to>
                                        <a:srgbClr val="00FFFF"/>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2227">
                                            <p:txEl>
                                              <p:pRg st="1" end="1"/>
                                            </p:txEl>
                                          </p:spTgt>
                                        </p:tgtEl>
                                        <p:attrNameLst>
                                          <p:attrName>ppt_c</p:attrName>
                                        </p:attrNameLst>
                                      </p:cBhvr>
                                      <p:to>
                                        <a:srgbClr val="00FFFF"/>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2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2227">
                                            <p:txEl>
                                              <p:pRg st="2" end="2"/>
                                            </p:txEl>
                                          </p:spTgt>
                                        </p:tgtEl>
                                        <p:attrNameLst>
                                          <p:attrName>ppt_c</p:attrName>
                                        </p:attrNameLst>
                                      </p:cBhvr>
                                      <p:to>
                                        <a:srgbClr val="00FFFF"/>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22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2227">
                                            <p:txEl>
                                              <p:pRg st="3" end="3"/>
                                            </p:txEl>
                                          </p:spTgt>
                                        </p:tgtEl>
                                        <p:attrNameLst>
                                          <p:attrName>ppt_c</p:attrName>
                                        </p:attrNameLst>
                                      </p:cBhvr>
                                      <p:to>
                                        <a:srgbClr val="00FFFF"/>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22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2227">
                                            <p:txEl>
                                              <p:pRg st="4" end="4"/>
                                            </p:txEl>
                                          </p:spTgt>
                                        </p:tgtEl>
                                        <p:attrNameLst>
                                          <p:attrName>ppt_c</p:attrName>
                                        </p:attrNameLst>
                                      </p:cBhvr>
                                      <p:to>
                                        <a:srgbClr val="00FF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22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2227">
                                            <p:txEl>
                                              <p:pRg st="5" end="5"/>
                                            </p:txEl>
                                          </p:spTgt>
                                        </p:tgtEl>
                                        <p:attrNameLst>
                                          <p:attrName>ppt_c</p:attrName>
                                        </p:attrNameLst>
                                      </p:cBhvr>
                                      <p:to>
                                        <a:srgbClr val="00FFFF"/>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222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2227">
                                            <p:txEl>
                                              <p:pRg st="6" end="6"/>
                                            </p:txEl>
                                          </p:spTgt>
                                        </p:tgtEl>
                                        <p:attrNameLst>
                                          <p:attrName>ppt_c</p:attrName>
                                        </p:attrNameLst>
                                      </p:cBhvr>
                                      <p:to>
                                        <a:srgbClr val="00FFFF"/>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2227">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52227">
                                            <p:txEl>
                                              <p:pRg st="7" end="7"/>
                                            </p:txEl>
                                          </p:spTgt>
                                        </p:tgtEl>
                                        <p:attrNameLst>
                                          <p:attrName>ppt_c</p:attrName>
                                        </p:attrNameLst>
                                      </p:cBhvr>
                                      <p:to>
                                        <a:srgbClr val="00FF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4034" name="Picture 1026" descr="11_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77724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ext Box 1027"/>
          <p:cNvSpPr txBox="1">
            <a:spLocks noChangeArrowheads="1"/>
          </p:cNvSpPr>
          <p:nvPr/>
        </p:nvSpPr>
        <p:spPr bwMode="auto">
          <a:xfrm>
            <a:off x="1143000" y="381000"/>
            <a:ext cx="6705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b="1"/>
              <a:t>Langkah-langkah Transaksi Global pada Arsitektur DBMS terdistribusi</a:t>
            </a:r>
          </a:p>
        </p:txBody>
      </p:sp>
      <p:sp>
        <p:nvSpPr>
          <p:cNvPr id="44036" name="Text Box 1028"/>
          <p:cNvSpPr txBox="1">
            <a:spLocks noChangeArrowheads="1"/>
          </p:cNvSpPr>
          <p:nvPr/>
        </p:nvSpPr>
        <p:spPr bwMode="auto">
          <a:xfrm>
            <a:off x="2916238" y="4797425"/>
            <a:ext cx="3505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2000">
                <a:solidFill>
                  <a:schemeClr val="hlink"/>
                </a:solidFill>
              </a:rPr>
              <a:t>Transaksi global: sebagian data berada di lokasi-lokasi </a:t>
            </a:r>
            <a:r>
              <a:rPr lang="en-US" altLang="en-US" sz="2000" i="1">
                <a:solidFill>
                  <a:schemeClr val="hlink"/>
                </a:solidFill>
              </a:rPr>
              <a:t>remote</a:t>
            </a:r>
          </a:p>
        </p:txBody>
      </p:sp>
      <p:grpSp>
        <p:nvGrpSpPr>
          <p:cNvPr id="2" name="Group 1029"/>
          <p:cNvGrpSpPr>
            <a:grpSpLocks/>
          </p:cNvGrpSpPr>
          <p:nvPr/>
        </p:nvGrpSpPr>
        <p:grpSpPr bwMode="auto">
          <a:xfrm flipH="1">
            <a:off x="1066800" y="2895600"/>
            <a:ext cx="701675" cy="873125"/>
            <a:chOff x="1824" y="1802"/>
            <a:chExt cx="442" cy="550"/>
          </a:xfrm>
        </p:grpSpPr>
        <p:sp>
          <p:nvSpPr>
            <p:cNvPr id="44065" name="Freeform 1030"/>
            <p:cNvSpPr>
              <a:spLocks/>
            </p:cNvSpPr>
            <p:nvPr/>
          </p:nvSpPr>
          <p:spPr bwMode="auto">
            <a:xfrm>
              <a:off x="1824" y="1872"/>
              <a:ext cx="240" cy="480"/>
            </a:xfrm>
            <a:custGeom>
              <a:avLst/>
              <a:gdLst>
                <a:gd name="T0" fmla="*/ 0 w 240"/>
                <a:gd name="T1" fmla="*/ 480 h 480"/>
                <a:gd name="T2" fmla="*/ 240 w 240"/>
                <a:gd name="T3" fmla="*/ 192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chemeClr val="hlink"/>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ID"/>
            </a:p>
          </p:txBody>
        </p:sp>
        <p:sp>
          <p:nvSpPr>
            <p:cNvPr id="44066" name="Text Box 1031"/>
            <p:cNvSpPr txBox="1">
              <a:spLocks noChangeArrowheads="1"/>
            </p:cNvSpPr>
            <p:nvPr/>
          </p:nvSpPr>
          <p:spPr bwMode="auto">
            <a:xfrm>
              <a:off x="2054" y="180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a:solidFill>
                    <a:schemeClr val="hlink"/>
                  </a:solidFill>
                  <a:latin typeface="Times New Roman" panose="02020603050405020304" pitchFamily="18" charset="0"/>
                </a:rPr>
                <a:t>1</a:t>
              </a:r>
            </a:p>
          </p:txBody>
        </p:sp>
      </p:grpSp>
      <p:grpSp>
        <p:nvGrpSpPr>
          <p:cNvPr id="3" name="Group 1035"/>
          <p:cNvGrpSpPr>
            <a:grpSpLocks/>
          </p:cNvGrpSpPr>
          <p:nvPr/>
        </p:nvGrpSpPr>
        <p:grpSpPr bwMode="auto">
          <a:xfrm flipH="1">
            <a:off x="762000" y="1752600"/>
            <a:ext cx="1098550" cy="1219200"/>
            <a:chOff x="1680" y="2688"/>
            <a:chExt cx="692" cy="768"/>
          </a:xfrm>
        </p:grpSpPr>
        <p:sp>
          <p:nvSpPr>
            <p:cNvPr id="44063" name="Freeform 1036"/>
            <p:cNvSpPr>
              <a:spLocks/>
            </p:cNvSpPr>
            <p:nvPr/>
          </p:nvSpPr>
          <p:spPr bwMode="auto">
            <a:xfrm>
              <a:off x="1680" y="2688"/>
              <a:ext cx="432" cy="768"/>
            </a:xfrm>
            <a:custGeom>
              <a:avLst/>
              <a:gdLst>
                <a:gd name="T0" fmla="*/ 0 w 240"/>
                <a:gd name="T1" fmla="*/ 1229 h 480"/>
                <a:gd name="T2" fmla="*/ 778 w 240"/>
                <a:gd name="T3" fmla="*/ 491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chemeClr val="hlink"/>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ID"/>
            </a:p>
          </p:txBody>
        </p:sp>
        <p:sp>
          <p:nvSpPr>
            <p:cNvPr id="44064" name="Text Box 1037"/>
            <p:cNvSpPr txBox="1">
              <a:spLocks noChangeArrowheads="1"/>
            </p:cNvSpPr>
            <p:nvPr/>
          </p:nvSpPr>
          <p:spPr bwMode="auto">
            <a:xfrm>
              <a:off x="2160" y="28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a:solidFill>
                    <a:schemeClr val="hlink"/>
                  </a:solidFill>
                  <a:latin typeface="Times New Roman" panose="02020603050405020304" pitchFamily="18" charset="0"/>
                </a:rPr>
                <a:t>2</a:t>
              </a:r>
            </a:p>
          </p:txBody>
        </p:sp>
      </p:grpSp>
      <p:grpSp>
        <p:nvGrpSpPr>
          <p:cNvPr id="4" name="Group 1038"/>
          <p:cNvGrpSpPr>
            <a:grpSpLocks/>
          </p:cNvGrpSpPr>
          <p:nvPr/>
        </p:nvGrpSpPr>
        <p:grpSpPr bwMode="auto">
          <a:xfrm>
            <a:off x="5562600" y="3124200"/>
            <a:ext cx="685800" cy="1219200"/>
            <a:chOff x="576" y="1920"/>
            <a:chExt cx="432" cy="768"/>
          </a:xfrm>
        </p:grpSpPr>
        <p:sp>
          <p:nvSpPr>
            <p:cNvPr id="44061" name="Freeform 1039"/>
            <p:cNvSpPr>
              <a:spLocks/>
            </p:cNvSpPr>
            <p:nvPr/>
          </p:nvSpPr>
          <p:spPr bwMode="auto">
            <a:xfrm flipH="1" flipV="1">
              <a:off x="768" y="1920"/>
              <a:ext cx="240" cy="720"/>
            </a:xfrm>
            <a:custGeom>
              <a:avLst/>
              <a:gdLst>
                <a:gd name="T0" fmla="*/ 0 w 240"/>
                <a:gd name="T1" fmla="*/ 1080 h 480"/>
                <a:gd name="T2" fmla="*/ 240 w 240"/>
                <a:gd name="T3" fmla="*/ 432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chemeClr val="hlink"/>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ID"/>
            </a:p>
          </p:txBody>
        </p:sp>
        <p:sp>
          <p:nvSpPr>
            <p:cNvPr id="44062" name="Text Box 1040"/>
            <p:cNvSpPr txBox="1">
              <a:spLocks noChangeArrowheads="1"/>
            </p:cNvSpPr>
            <p:nvPr/>
          </p:nvSpPr>
          <p:spPr bwMode="auto">
            <a:xfrm>
              <a:off x="576" y="240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a:solidFill>
                    <a:schemeClr val="hlink"/>
                  </a:solidFill>
                  <a:latin typeface="Times New Roman" panose="02020603050405020304" pitchFamily="18" charset="0"/>
                </a:rPr>
                <a:t>4</a:t>
              </a:r>
            </a:p>
          </p:txBody>
        </p:sp>
      </p:grpSp>
      <p:grpSp>
        <p:nvGrpSpPr>
          <p:cNvPr id="5" name="Group 1041"/>
          <p:cNvGrpSpPr>
            <a:grpSpLocks/>
          </p:cNvGrpSpPr>
          <p:nvPr/>
        </p:nvGrpSpPr>
        <p:grpSpPr bwMode="auto">
          <a:xfrm>
            <a:off x="7315200" y="4267200"/>
            <a:ext cx="1098550" cy="1219200"/>
            <a:chOff x="1680" y="2688"/>
            <a:chExt cx="692" cy="768"/>
          </a:xfrm>
        </p:grpSpPr>
        <p:sp>
          <p:nvSpPr>
            <p:cNvPr id="44059" name="Freeform 1042"/>
            <p:cNvSpPr>
              <a:spLocks/>
            </p:cNvSpPr>
            <p:nvPr/>
          </p:nvSpPr>
          <p:spPr bwMode="auto">
            <a:xfrm>
              <a:off x="1680" y="2688"/>
              <a:ext cx="432" cy="768"/>
            </a:xfrm>
            <a:custGeom>
              <a:avLst/>
              <a:gdLst>
                <a:gd name="T0" fmla="*/ 0 w 240"/>
                <a:gd name="T1" fmla="*/ 1229 h 480"/>
                <a:gd name="T2" fmla="*/ 778 w 240"/>
                <a:gd name="T3" fmla="*/ 491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chemeClr val="hlink"/>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ID"/>
            </a:p>
          </p:txBody>
        </p:sp>
        <p:sp>
          <p:nvSpPr>
            <p:cNvPr id="44060" name="Text Box 1043"/>
            <p:cNvSpPr txBox="1">
              <a:spLocks noChangeArrowheads="1"/>
            </p:cNvSpPr>
            <p:nvPr/>
          </p:nvSpPr>
          <p:spPr bwMode="auto">
            <a:xfrm>
              <a:off x="2160" y="28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a:solidFill>
                    <a:schemeClr val="hlink"/>
                  </a:solidFill>
                  <a:latin typeface="Times New Roman" panose="02020603050405020304" pitchFamily="18" charset="0"/>
                </a:rPr>
                <a:t>5</a:t>
              </a:r>
            </a:p>
          </p:txBody>
        </p:sp>
      </p:grpSp>
      <p:grpSp>
        <p:nvGrpSpPr>
          <p:cNvPr id="6" name="Group 1072"/>
          <p:cNvGrpSpPr>
            <a:grpSpLocks/>
          </p:cNvGrpSpPr>
          <p:nvPr/>
        </p:nvGrpSpPr>
        <p:grpSpPr bwMode="auto">
          <a:xfrm>
            <a:off x="7391400" y="2971800"/>
            <a:ext cx="1022350" cy="1219200"/>
            <a:chOff x="4656" y="1872"/>
            <a:chExt cx="644" cy="768"/>
          </a:xfrm>
        </p:grpSpPr>
        <p:sp>
          <p:nvSpPr>
            <p:cNvPr id="44057" name="Freeform 1045"/>
            <p:cNvSpPr>
              <a:spLocks/>
            </p:cNvSpPr>
            <p:nvPr/>
          </p:nvSpPr>
          <p:spPr bwMode="auto">
            <a:xfrm>
              <a:off x="4656" y="1872"/>
              <a:ext cx="432" cy="768"/>
            </a:xfrm>
            <a:custGeom>
              <a:avLst/>
              <a:gdLst>
                <a:gd name="T0" fmla="*/ 0 w 240"/>
                <a:gd name="T1" fmla="*/ 1229 h 480"/>
                <a:gd name="T2" fmla="*/ 778 w 240"/>
                <a:gd name="T3" fmla="*/ 491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chemeClr val="hlink"/>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ID"/>
            </a:p>
          </p:txBody>
        </p:sp>
        <p:sp>
          <p:nvSpPr>
            <p:cNvPr id="44058" name="Text Box 1046"/>
            <p:cNvSpPr txBox="1">
              <a:spLocks noChangeArrowheads="1"/>
            </p:cNvSpPr>
            <p:nvPr/>
          </p:nvSpPr>
          <p:spPr bwMode="auto">
            <a:xfrm>
              <a:off x="5088" y="19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a:solidFill>
                    <a:schemeClr val="hlink"/>
                  </a:solidFill>
                  <a:latin typeface="Times New Roman" panose="02020603050405020304" pitchFamily="18" charset="0"/>
                </a:rPr>
                <a:t>6</a:t>
              </a:r>
            </a:p>
          </p:txBody>
        </p:sp>
      </p:grpSp>
      <p:grpSp>
        <p:nvGrpSpPr>
          <p:cNvPr id="7" name="Group 1071"/>
          <p:cNvGrpSpPr>
            <a:grpSpLocks/>
          </p:cNvGrpSpPr>
          <p:nvPr/>
        </p:nvGrpSpPr>
        <p:grpSpPr bwMode="auto">
          <a:xfrm>
            <a:off x="2895600" y="2362200"/>
            <a:ext cx="3657600" cy="609600"/>
            <a:chOff x="1824" y="1488"/>
            <a:chExt cx="2304" cy="384"/>
          </a:xfrm>
        </p:grpSpPr>
        <p:grpSp>
          <p:nvGrpSpPr>
            <p:cNvPr id="44052" name="Group 1056"/>
            <p:cNvGrpSpPr>
              <a:grpSpLocks/>
            </p:cNvGrpSpPr>
            <p:nvPr/>
          </p:nvGrpSpPr>
          <p:grpSpPr bwMode="auto">
            <a:xfrm>
              <a:off x="1824" y="1776"/>
              <a:ext cx="2304" cy="96"/>
              <a:chOff x="1584" y="3936"/>
              <a:chExt cx="2304" cy="144"/>
            </a:xfrm>
          </p:grpSpPr>
          <p:sp>
            <p:nvSpPr>
              <p:cNvPr id="44054" name="Line 1053"/>
              <p:cNvSpPr>
                <a:spLocks noChangeShapeType="1"/>
              </p:cNvSpPr>
              <p:nvPr/>
            </p:nvSpPr>
            <p:spPr bwMode="auto">
              <a:xfrm>
                <a:off x="1584" y="3936"/>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en-ID"/>
              </a:p>
            </p:txBody>
          </p:sp>
          <p:sp>
            <p:nvSpPr>
              <p:cNvPr id="44055" name="Line 1054"/>
              <p:cNvSpPr>
                <a:spLocks noChangeShapeType="1"/>
              </p:cNvSpPr>
              <p:nvPr/>
            </p:nvSpPr>
            <p:spPr bwMode="auto">
              <a:xfrm flipH="1">
                <a:off x="2304" y="3936"/>
                <a:ext cx="192" cy="14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en-ID"/>
              </a:p>
            </p:txBody>
          </p:sp>
          <p:sp>
            <p:nvSpPr>
              <p:cNvPr id="44056" name="Line 1055"/>
              <p:cNvSpPr>
                <a:spLocks noChangeShapeType="1"/>
              </p:cNvSpPr>
              <p:nvPr/>
            </p:nvSpPr>
            <p:spPr bwMode="auto">
              <a:xfrm>
                <a:off x="2304" y="4080"/>
                <a:ext cx="1584" cy="0"/>
              </a:xfrm>
              <a:prstGeom prst="line">
                <a:avLst/>
              </a:prstGeom>
              <a:noFill/>
              <a:ln w="12700">
                <a:solidFill>
                  <a:schemeClr val="hlink"/>
                </a:solidFill>
                <a:round/>
                <a:headEnd/>
                <a:tailEnd type="triangle" w="lg" len="lg"/>
              </a:ln>
              <a:extLst>
                <a:ext uri="{909E8E84-426E-40DD-AFC4-6F175D3DCCD1}">
                  <a14:hiddenFill xmlns:a14="http://schemas.microsoft.com/office/drawing/2010/main">
                    <a:noFill/>
                  </a14:hiddenFill>
                </a:ext>
              </a:extLst>
            </p:spPr>
            <p:txBody>
              <a:bodyPr wrap="none"/>
              <a:lstStyle/>
              <a:p>
                <a:endParaRPr lang="en-ID"/>
              </a:p>
            </p:txBody>
          </p:sp>
        </p:grpSp>
        <p:sp>
          <p:nvSpPr>
            <p:cNvPr id="44053" name="Text Box 1067"/>
            <p:cNvSpPr txBox="1">
              <a:spLocks noChangeArrowheads="1"/>
            </p:cNvSpPr>
            <p:nvPr/>
          </p:nvSpPr>
          <p:spPr bwMode="auto">
            <a:xfrm>
              <a:off x="2016" y="14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a:solidFill>
                    <a:schemeClr val="hlink"/>
                  </a:solidFill>
                  <a:latin typeface="Times New Roman" panose="02020603050405020304" pitchFamily="18" charset="0"/>
                </a:rPr>
                <a:t>3</a:t>
              </a:r>
            </a:p>
          </p:txBody>
        </p:sp>
      </p:grpSp>
      <p:grpSp>
        <p:nvGrpSpPr>
          <p:cNvPr id="9" name="Group 1073"/>
          <p:cNvGrpSpPr>
            <a:grpSpLocks/>
          </p:cNvGrpSpPr>
          <p:nvPr/>
        </p:nvGrpSpPr>
        <p:grpSpPr bwMode="auto">
          <a:xfrm>
            <a:off x="2514600" y="3124200"/>
            <a:ext cx="3657600" cy="457200"/>
            <a:chOff x="1584" y="1968"/>
            <a:chExt cx="2304" cy="288"/>
          </a:xfrm>
        </p:grpSpPr>
        <p:grpSp>
          <p:nvGrpSpPr>
            <p:cNvPr id="44047" name="Group 1057"/>
            <p:cNvGrpSpPr>
              <a:grpSpLocks/>
            </p:cNvGrpSpPr>
            <p:nvPr/>
          </p:nvGrpSpPr>
          <p:grpSpPr bwMode="auto">
            <a:xfrm rot="10800000">
              <a:off x="1584" y="1968"/>
              <a:ext cx="2304" cy="96"/>
              <a:chOff x="1584" y="3936"/>
              <a:chExt cx="2304" cy="144"/>
            </a:xfrm>
          </p:grpSpPr>
          <p:sp>
            <p:nvSpPr>
              <p:cNvPr id="44049" name="Line 1058"/>
              <p:cNvSpPr>
                <a:spLocks noChangeShapeType="1"/>
              </p:cNvSpPr>
              <p:nvPr/>
            </p:nvSpPr>
            <p:spPr bwMode="auto">
              <a:xfrm>
                <a:off x="1584" y="3936"/>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en-ID"/>
              </a:p>
            </p:txBody>
          </p:sp>
          <p:sp>
            <p:nvSpPr>
              <p:cNvPr id="44050" name="Line 1059"/>
              <p:cNvSpPr>
                <a:spLocks noChangeShapeType="1"/>
              </p:cNvSpPr>
              <p:nvPr/>
            </p:nvSpPr>
            <p:spPr bwMode="auto">
              <a:xfrm flipH="1">
                <a:off x="2304" y="3936"/>
                <a:ext cx="192" cy="14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en-ID"/>
              </a:p>
            </p:txBody>
          </p:sp>
          <p:sp>
            <p:nvSpPr>
              <p:cNvPr id="44051" name="Line 1060"/>
              <p:cNvSpPr>
                <a:spLocks noChangeShapeType="1"/>
              </p:cNvSpPr>
              <p:nvPr/>
            </p:nvSpPr>
            <p:spPr bwMode="auto">
              <a:xfrm>
                <a:off x="2304" y="4080"/>
                <a:ext cx="1584" cy="0"/>
              </a:xfrm>
              <a:prstGeom prst="line">
                <a:avLst/>
              </a:prstGeom>
              <a:noFill/>
              <a:ln w="12700">
                <a:solidFill>
                  <a:schemeClr val="hlink"/>
                </a:solidFill>
                <a:round/>
                <a:headEnd/>
                <a:tailEnd type="triangle" w="lg" len="lg"/>
              </a:ln>
              <a:extLst>
                <a:ext uri="{909E8E84-426E-40DD-AFC4-6F175D3DCCD1}">
                  <a14:hiddenFill xmlns:a14="http://schemas.microsoft.com/office/drawing/2010/main">
                    <a:noFill/>
                  </a14:hiddenFill>
                </a:ext>
              </a:extLst>
            </p:spPr>
            <p:txBody>
              <a:bodyPr wrap="none"/>
              <a:lstStyle/>
              <a:p>
                <a:endParaRPr lang="en-ID"/>
              </a:p>
            </p:txBody>
          </p:sp>
        </p:grpSp>
        <p:sp>
          <p:nvSpPr>
            <p:cNvPr id="44048" name="Text Box 1068"/>
            <p:cNvSpPr txBox="1">
              <a:spLocks noChangeArrowheads="1"/>
            </p:cNvSpPr>
            <p:nvPr/>
          </p:nvSpPr>
          <p:spPr bwMode="auto">
            <a:xfrm>
              <a:off x="2736" y="19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a:solidFill>
                    <a:schemeClr val="hlink"/>
                  </a:solidFill>
                  <a:latin typeface="Times New Roman" panose="02020603050405020304" pitchFamily="18" charset="0"/>
                </a:rPr>
                <a:t>7</a:t>
              </a:r>
            </a:p>
          </p:txBody>
        </p:sp>
      </p:grpSp>
      <p:grpSp>
        <p:nvGrpSpPr>
          <p:cNvPr id="11" name="Group 1074"/>
          <p:cNvGrpSpPr>
            <a:grpSpLocks/>
          </p:cNvGrpSpPr>
          <p:nvPr/>
        </p:nvGrpSpPr>
        <p:grpSpPr bwMode="auto">
          <a:xfrm>
            <a:off x="2514600" y="3200400"/>
            <a:ext cx="876300" cy="914400"/>
            <a:chOff x="1584" y="2016"/>
            <a:chExt cx="552" cy="576"/>
          </a:xfrm>
        </p:grpSpPr>
        <p:sp>
          <p:nvSpPr>
            <p:cNvPr id="44045" name="Freeform 1069"/>
            <p:cNvSpPr>
              <a:spLocks/>
            </p:cNvSpPr>
            <p:nvPr/>
          </p:nvSpPr>
          <p:spPr bwMode="auto">
            <a:xfrm>
              <a:off x="1584" y="2016"/>
              <a:ext cx="552" cy="336"/>
            </a:xfrm>
            <a:custGeom>
              <a:avLst/>
              <a:gdLst>
                <a:gd name="T0" fmla="*/ 144 w 552"/>
                <a:gd name="T1" fmla="*/ 0 h 336"/>
                <a:gd name="T2" fmla="*/ 528 w 552"/>
                <a:gd name="T3" fmla="*/ 240 h 336"/>
                <a:gd name="T4" fmla="*/ 0 w 552"/>
                <a:gd name="T5" fmla="*/ 336 h 336"/>
                <a:gd name="T6" fmla="*/ 0 60000 65536"/>
                <a:gd name="T7" fmla="*/ 0 60000 65536"/>
                <a:gd name="T8" fmla="*/ 0 60000 65536"/>
                <a:gd name="T9" fmla="*/ 0 w 552"/>
                <a:gd name="T10" fmla="*/ 0 h 336"/>
                <a:gd name="T11" fmla="*/ 552 w 552"/>
                <a:gd name="T12" fmla="*/ 336 h 336"/>
              </a:gdLst>
              <a:ahLst/>
              <a:cxnLst>
                <a:cxn ang="T6">
                  <a:pos x="T0" y="T1"/>
                </a:cxn>
                <a:cxn ang="T7">
                  <a:pos x="T2" y="T3"/>
                </a:cxn>
                <a:cxn ang="T8">
                  <a:pos x="T4" y="T5"/>
                </a:cxn>
              </a:cxnLst>
              <a:rect l="T9" t="T10" r="T11" b="T12"/>
              <a:pathLst>
                <a:path w="552" h="336">
                  <a:moveTo>
                    <a:pt x="144" y="0"/>
                  </a:moveTo>
                  <a:cubicBezTo>
                    <a:pt x="348" y="92"/>
                    <a:pt x="552" y="184"/>
                    <a:pt x="528" y="240"/>
                  </a:cubicBezTo>
                  <a:cubicBezTo>
                    <a:pt x="504" y="296"/>
                    <a:pt x="88" y="320"/>
                    <a:pt x="0" y="336"/>
                  </a:cubicBezTo>
                </a:path>
              </a:pathLst>
            </a:custGeom>
            <a:noFill/>
            <a:ln w="12700">
              <a:solidFill>
                <a:schemeClr val="hlink"/>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ID"/>
            </a:p>
          </p:txBody>
        </p:sp>
        <p:sp>
          <p:nvSpPr>
            <p:cNvPr id="44046" name="Text Box 1070"/>
            <p:cNvSpPr txBox="1">
              <a:spLocks noChangeArrowheads="1"/>
            </p:cNvSpPr>
            <p:nvPr/>
          </p:nvSpPr>
          <p:spPr bwMode="auto">
            <a:xfrm>
              <a:off x="1776" y="23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a:solidFill>
                    <a:schemeClr val="hlink"/>
                  </a:solidFill>
                  <a:latin typeface="Times New Roman" panose="02020603050405020304" pitchFamily="18" charset="0"/>
                </a:rPr>
                <a:t>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rgbClr val="00FFFF"/>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00FFFF"/>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00FFFF"/>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00FFFF"/>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rgbClr val="00FF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00FFFF"/>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rgbClr val="00FFFF"/>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00FF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8313" y="228600"/>
            <a:ext cx="8207375" cy="752475"/>
          </a:xfrm>
        </p:spPr>
        <p:txBody>
          <a:bodyPr>
            <a:normAutofit/>
          </a:bodyPr>
          <a:lstStyle/>
          <a:p>
            <a:pPr marL="54864" indent="0" eaLnBrk="1" fontAlgn="auto" hangingPunct="1">
              <a:spcAft>
                <a:spcPts val="0"/>
              </a:spcAft>
              <a:defRPr/>
            </a:pPr>
            <a:r>
              <a:rPr lang="en-US" sz="3600">
                <a:solidFill>
                  <a:schemeClr val="tx2">
                    <a:tint val="100000"/>
                    <a:shade val="90000"/>
                    <a:satMod val="250000"/>
                    <a:alpha val="100000"/>
                  </a:schemeClr>
                </a:solidFill>
              </a:rPr>
              <a:t>Transparansi pada DBMS Terdistribusi</a:t>
            </a:r>
          </a:p>
        </p:txBody>
      </p:sp>
      <p:sp>
        <p:nvSpPr>
          <p:cNvPr id="26627" name="Rectangle 3"/>
          <p:cNvSpPr>
            <a:spLocks noGrp="1" noChangeArrowheads="1"/>
          </p:cNvSpPr>
          <p:nvPr>
            <p:ph idx="1"/>
          </p:nvPr>
        </p:nvSpPr>
        <p:spPr>
          <a:xfrm>
            <a:off x="142875" y="1268413"/>
            <a:ext cx="8821738" cy="4513262"/>
          </a:xfrm>
        </p:spPr>
        <p:txBody>
          <a:bodyPr/>
          <a:lstStyle/>
          <a:p>
            <a:pPr eaLnBrk="1" hangingPunct="1"/>
            <a:r>
              <a:rPr lang="en-US" altLang="en-US" sz="2800" smtClean="0"/>
              <a:t>Transparansi Lokasi (Location Transparency)</a:t>
            </a:r>
          </a:p>
          <a:p>
            <a:pPr lvl="1" eaLnBrk="1" hangingPunct="1"/>
            <a:r>
              <a:rPr lang="en-US" altLang="en-US" sz="2400" smtClean="0"/>
              <a:t>Pengguna/aplikasi tidak harus tahu dimana lokasi fisik data</a:t>
            </a:r>
          </a:p>
          <a:p>
            <a:pPr eaLnBrk="1" hangingPunct="1"/>
            <a:r>
              <a:rPr lang="en-US" altLang="en-US" sz="2800" smtClean="0"/>
              <a:t>Transparansi Replikasi (Replication Transparency)</a:t>
            </a:r>
          </a:p>
          <a:p>
            <a:pPr lvl="1" eaLnBrk="1" hangingPunct="1"/>
            <a:r>
              <a:rPr lang="en-US" altLang="en-US" sz="2400" smtClean="0"/>
              <a:t>Pengguna/aplikasi tidak harus tahu bahwa data direplikasi</a:t>
            </a:r>
          </a:p>
          <a:p>
            <a:pPr eaLnBrk="1" hangingPunct="1"/>
            <a:r>
              <a:rPr lang="en-US" altLang="en-US" sz="2800" smtClean="0"/>
              <a:t>Transparansi Gangguan (Failure Transparency)</a:t>
            </a:r>
          </a:p>
          <a:p>
            <a:pPr lvl="1" eaLnBrk="1" hangingPunct="1"/>
            <a:r>
              <a:rPr lang="en-US" altLang="en-US" sz="2400" smtClean="0"/>
              <a:t>Bahwa semua aktivitas transaksi, atau tidak sama sekali, terjadi (tidak setengah-setengah)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down)">
                                      <p:cBhvr>
                                        <p:cTn id="7" dur="500"/>
                                        <p:tgtEl>
                                          <p:spTgt spid="26627">
                                            <p:txEl>
                                              <p:pRg st="0" end="0"/>
                                            </p:txEl>
                                          </p:spTgt>
                                        </p:tgtEl>
                                      </p:cBhvr>
                                    </p:animEffect>
                                  </p:childTnLst>
                                  <p:subTnLst>
                                    <p:animClr clrSpc="rgb" dir="cw">
                                      <p:cBhvr override="childStyle">
                                        <p:cTn dur="1" fill="hold" display="0" masterRel="nextClick" afterEffect="1"/>
                                        <p:tgtEl>
                                          <p:spTgt spid="26627">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wipe(down)">
                                      <p:cBhvr>
                                        <p:cTn id="12" dur="500"/>
                                        <p:tgtEl>
                                          <p:spTgt spid="26627">
                                            <p:txEl>
                                              <p:pRg st="1" end="1"/>
                                            </p:txEl>
                                          </p:spTgt>
                                        </p:tgtEl>
                                      </p:cBhvr>
                                    </p:animEffect>
                                  </p:childTnLst>
                                  <p:subTnLst>
                                    <p:animClr clrSpc="rgb" dir="cw">
                                      <p:cBhvr override="childStyle">
                                        <p:cTn dur="1" fill="hold" display="0" masterRel="nextClick" afterEffect="1"/>
                                        <p:tgtEl>
                                          <p:spTgt spid="26627">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wipe(down)">
                                      <p:cBhvr>
                                        <p:cTn id="17" dur="500"/>
                                        <p:tgtEl>
                                          <p:spTgt spid="26627">
                                            <p:txEl>
                                              <p:pRg st="2" end="2"/>
                                            </p:txEl>
                                          </p:spTgt>
                                        </p:tgtEl>
                                      </p:cBhvr>
                                    </p:animEffect>
                                  </p:childTnLst>
                                  <p:subTnLst>
                                    <p:animClr clrSpc="rgb" dir="cw">
                                      <p:cBhvr override="childStyle">
                                        <p:cTn dur="1" fill="hold" display="0" masterRel="nextClick" afterEffect="1"/>
                                        <p:tgtEl>
                                          <p:spTgt spid="26627">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wipe(down)">
                                      <p:cBhvr>
                                        <p:cTn id="22" dur="500"/>
                                        <p:tgtEl>
                                          <p:spTgt spid="26627">
                                            <p:txEl>
                                              <p:pRg st="3" end="3"/>
                                            </p:txEl>
                                          </p:spTgt>
                                        </p:tgtEl>
                                      </p:cBhvr>
                                    </p:animEffect>
                                  </p:childTnLst>
                                  <p:subTnLst>
                                    <p:animClr clrSpc="rgb" dir="cw">
                                      <p:cBhvr override="childStyle">
                                        <p:cTn dur="1" fill="hold" display="0" masterRel="nextClick" afterEffect="1"/>
                                        <p:tgtEl>
                                          <p:spTgt spid="26627">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wipe(down)">
                                      <p:cBhvr>
                                        <p:cTn id="27" dur="500"/>
                                        <p:tgtEl>
                                          <p:spTgt spid="26627">
                                            <p:txEl>
                                              <p:pRg st="4" end="4"/>
                                            </p:txEl>
                                          </p:spTgt>
                                        </p:tgtEl>
                                      </p:cBhvr>
                                    </p:animEffect>
                                  </p:childTnLst>
                                  <p:subTnLst>
                                    <p:animClr clrSpc="rgb" dir="cw">
                                      <p:cBhvr override="childStyle">
                                        <p:cTn dur="1" fill="hold" display="0" masterRel="nextClick" afterEffect="1"/>
                                        <p:tgtEl>
                                          <p:spTgt spid="26627">
                                            <p:txEl>
                                              <p:pRg st="4" end="4"/>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6627">
                                            <p:txEl>
                                              <p:pRg st="5" end="5"/>
                                            </p:txEl>
                                          </p:spTgt>
                                        </p:tgtEl>
                                        <p:attrNameLst>
                                          <p:attrName>style.visibility</p:attrName>
                                        </p:attrNameLst>
                                      </p:cBhvr>
                                      <p:to>
                                        <p:strVal val="visible"/>
                                      </p:to>
                                    </p:set>
                                    <p:animEffect transition="in" filter="wipe(down)">
                                      <p:cBhvr>
                                        <p:cTn id="32" dur="500"/>
                                        <p:tgtEl>
                                          <p:spTgt spid="26627">
                                            <p:txEl>
                                              <p:pRg st="5" end="5"/>
                                            </p:txEl>
                                          </p:spTgt>
                                        </p:tgtEl>
                                      </p:cBhvr>
                                    </p:animEffect>
                                  </p:childTnLst>
                                  <p:subTnLst>
                                    <p:animClr clrSpc="rgb" dir="cw">
                                      <p:cBhvr override="childStyle">
                                        <p:cTn dur="1" fill="hold" display="0" masterRel="nextClick" afterEffect="1"/>
                                        <p:tgtEl>
                                          <p:spTgt spid="26627">
                                            <p:txEl>
                                              <p:pRg st="5" end="5"/>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5"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68313" y="228600"/>
            <a:ext cx="8207375" cy="752475"/>
          </a:xfrm>
        </p:spPr>
        <p:txBody>
          <a:bodyPr>
            <a:normAutofit/>
          </a:bodyPr>
          <a:lstStyle/>
          <a:p>
            <a:pPr marL="54864" indent="0" eaLnBrk="1" fontAlgn="auto" hangingPunct="1">
              <a:spcAft>
                <a:spcPts val="0"/>
              </a:spcAft>
              <a:defRPr/>
            </a:pPr>
            <a:r>
              <a:rPr lang="en-US" sz="3600">
                <a:solidFill>
                  <a:schemeClr val="tx2">
                    <a:tint val="100000"/>
                    <a:shade val="90000"/>
                    <a:satMod val="250000"/>
                    <a:alpha val="100000"/>
                  </a:schemeClr>
                </a:solidFill>
              </a:rPr>
              <a:t>Transparansi pada DBMS Terdistribusi</a:t>
            </a:r>
          </a:p>
        </p:txBody>
      </p:sp>
      <p:sp>
        <p:nvSpPr>
          <p:cNvPr id="58371" name="Rectangle 3"/>
          <p:cNvSpPr>
            <a:spLocks noGrp="1" noChangeArrowheads="1"/>
          </p:cNvSpPr>
          <p:nvPr>
            <p:ph idx="1"/>
          </p:nvPr>
        </p:nvSpPr>
        <p:spPr>
          <a:xfrm>
            <a:off x="457200" y="1484313"/>
            <a:ext cx="8075613" cy="4297362"/>
          </a:xfrm>
        </p:spPr>
        <p:txBody>
          <a:bodyPr/>
          <a:lstStyle/>
          <a:p>
            <a:pPr eaLnBrk="1" hangingPunct="1"/>
            <a:r>
              <a:rPr lang="en-US" altLang="en-US" sz="2800" smtClean="0"/>
              <a:t>Transparansi Gangguan </a:t>
            </a:r>
            <a:r>
              <a:rPr lang="en-US" altLang="en-US" sz="2000" smtClean="0"/>
              <a:t>(lanjutan)</a:t>
            </a:r>
          </a:p>
          <a:p>
            <a:pPr lvl="1" eaLnBrk="1" hangingPunct="1"/>
            <a:r>
              <a:rPr lang="en-US" altLang="en-US" sz="2400" smtClean="0"/>
              <a:t>Setiap server memiliki satu Manajer Transaksi</a:t>
            </a:r>
          </a:p>
          <a:p>
            <a:pPr lvl="2" eaLnBrk="1" hangingPunct="1"/>
            <a:r>
              <a:rPr lang="en-US" altLang="en-US" smtClean="0"/>
              <a:t>Mencatat transaksi dan rekaman (</a:t>
            </a:r>
            <a:r>
              <a:rPr lang="en-US" altLang="en-US" i="1" smtClean="0"/>
              <a:t>image</a:t>
            </a:r>
            <a:r>
              <a:rPr lang="en-US" altLang="en-US" smtClean="0"/>
              <a:t>) data sebelum dan setelah transaksi</a:t>
            </a:r>
          </a:p>
          <a:p>
            <a:pPr lvl="2" eaLnBrk="1" hangingPunct="1"/>
            <a:r>
              <a:rPr lang="en-US" altLang="en-US" smtClean="0"/>
              <a:t>Prosedur pengendalian konkurensi (akses modifikasi bersamaan) untuk menjaga integritas data</a:t>
            </a:r>
          </a:p>
          <a:p>
            <a:pPr lvl="1" eaLnBrk="1" hangingPunct="1"/>
            <a:r>
              <a:rPr lang="en-US" altLang="en-US" sz="2400" smtClean="0"/>
              <a:t>Membutuhkan </a:t>
            </a:r>
            <a:r>
              <a:rPr lang="en-US" altLang="en-US" sz="2400" i="1" smtClean="0"/>
              <a:t>protokol commit </a:t>
            </a:r>
            <a:r>
              <a:rPr lang="en-US" altLang="en-US" sz="2400" smtClean="0"/>
              <a:t>khusus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wipe(down)">
                                      <p:cBhvr>
                                        <p:cTn id="7" dur="500"/>
                                        <p:tgtEl>
                                          <p:spTgt spid="58371">
                                            <p:txEl>
                                              <p:pRg st="0" end="0"/>
                                            </p:txEl>
                                          </p:spTgt>
                                        </p:tgtEl>
                                      </p:cBhvr>
                                    </p:animEffect>
                                  </p:childTnLst>
                                  <p:subTnLst>
                                    <p:animClr clrSpc="rgb" dir="cw">
                                      <p:cBhvr override="childStyle">
                                        <p:cTn dur="1" fill="hold" display="0" masterRel="nextClick" afterEffect="1"/>
                                        <p:tgtEl>
                                          <p:spTgt spid="58371">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wipe(down)">
                                      <p:cBhvr>
                                        <p:cTn id="12" dur="500"/>
                                        <p:tgtEl>
                                          <p:spTgt spid="58371">
                                            <p:txEl>
                                              <p:pRg st="1" end="1"/>
                                            </p:txEl>
                                          </p:spTgt>
                                        </p:tgtEl>
                                      </p:cBhvr>
                                    </p:animEffect>
                                  </p:childTnLst>
                                  <p:subTnLst>
                                    <p:animClr clrSpc="rgb" dir="cw">
                                      <p:cBhvr override="childStyle">
                                        <p:cTn dur="1" fill="hold" display="0" masterRel="nextClick" afterEffect="1"/>
                                        <p:tgtEl>
                                          <p:spTgt spid="58371">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wipe(down)">
                                      <p:cBhvr>
                                        <p:cTn id="17" dur="500"/>
                                        <p:tgtEl>
                                          <p:spTgt spid="58371">
                                            <p:txEl>
                                              <p:pRg st="2" end="2"/>
                                            </p:txEl>
                                          </p:spTgt>
                                        </p:tgtEl>
                                      </p:cBhvr>
                                    </p:animEffect>
                                  </p:childTnLst>
                                  <p:subTnLst>
                                    <p:animClr clrSpc="rgb" dir="cw">
                                      <p:cBhvr override="childStyle">
                                        <p:cTn dur="1" fill="hold" display="0" masterRel="nextClick" afterEffect="1"/>
                                        <p:tgtEl>
                                          <p:spTgt spid="58371">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wipe(down)">
                                      <p:cBhvr>
                                        <p:cTn id="22" dur="500"/>
                                        <p:tgtEl>
                                          <p:spTgt spid="58371">
                                            <p:txEl>
                                              <p:pRg st="3" end="3"/>
                                            </p:txEl>
                                          </p:spTgt>
                                        </p:tgtEl>
                                      </p:cBhvr>
                                    </p:animEffect>
                                  </p:childTnLst>
                                  <p:subTnLst>
                                    <p:animClr clrSpc="rgb" dir="cw">
                                      <p:cBhvr override="childStyle">
                                        <p:cTn dur="1" fill="hold" display="0" masterRel="nextClick" afterEffect="1"/>
                                        <p:tgtEl>
                                          <p:spTgt spid="58371">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wipe(down)">
                                      <p:cBhvr>
                                        <p:cTn id="27" dur="500"/>
                                        <p:tgtEl>
                                          <p:spTgt spid="58371">
                                            <p:txEl>
                                              <p:pRg st="4" end="4"/>
                                            </p:txEl>
                                          </p:spTgt>
                                        </p:tgtEl>
                                      </p:cBhvr>
                                    </p:animEffect>
                                  </p:childTnLst>
                                  <p:subTnLst>
                                    <p:animClr clrSpc="rgb" dir="cw">
                                      <p:cBhvr override="childStyle">
                                        <p:cTn dur="1" fill="hold" display="0" masterRel="nextClick" afterEffect="1"/>
                                        <p:tgtEl>
                                          <p:spTgt spid="58371">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bldLvl="5"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55650" y="260350"/>
            <a:ext cx="7772400" cy="731838"/>
          </a:xfrm>
        </p:spPr>
        <p:txBody>
          <a:bodyPr/>
          <a:lstStyle/>
          <a:p>
            <a:pPr marL="54864" indent="0" eaLnBrk="1" fontAlgn="auto" hangingPunct="1">
              <a:spcAft>
                <a:spcPts val="0"/>
              </a:spcAft>
              <a:defRPr/>
            </a:pPr>
            <a:r>
              <a:rPr lang="en-US" sz="4000">
                <a:solidFill>
                  <a:schemeClr val="tx2">
                    <a:tint val="100000"/>
                    <a:shade val="90000"/>
                    <a:satMod val="250000"/>
                    <a:alpha val="100000"/>
                  </a:schemeClr>
                </a:solidFill>
              </a:rPr>
              <a:t>Two-Phase Commit</a:t>
            </a:r>
          </a:p>
        </p:txBody>
      </p:sp>
      <p:sp>
        <p:nvSpPr>
          <p:cNvPr id="28675" name="Rectangle 3"/>
          <p:cNvSpPr>
            <a:spLocks noGrp="1" noChangeArrowheads="1"/>
          </p:cNvSpPr>
          <p:nvPr>
            <p:ph idx="1"/>
          </p:nvPr>
        </p:nvSpPr>
        <p:spPr>
          <a:xfrm>
            <a:off x="755650" y="1412875"/>
            <a:ext cx="8064500" cy="4752975"/>
          </a:xfrm>
        </p:spPr>
        <p:txBody>
          <a:bodyPr/>
          <a:lstStyle/>
          <a:p>
            <a:pPr eaLnBrk="1" hangingPunct="1">
              <a:lnSpc>
                <a:spcPct val="90000"/>
              </a:lnSpc>
              <a:buFont typeface="Wingdings" panose="05000000000000000000" pitchFamily="2" charset="2"/>
              <a:buNone/>
            </a:pPr>
            <a:r>
              <a:rPr lang="en-US" altLang="en-US" smtClean="0"/>
              <a:t>Protokol </a:t>
            </a:r>
            <a:r>
              <a:rPr lang="en-US" altLang="en-US" i="1" smtClean="0"/>
              <a:t>commit</a:t>
            </a:r>
            <a:r>
              <a:rPr lang="en-US" altLang="en-US" smtClean="0"/>
              <a:t>, terdiri dari fase-fase:</a:t>
            </a:r>
          </a:p>
          <a:p>
            <a:pPr eaLnBrk="1" hangingPunct="1">
              <a:lnSpc>
                <a:spcPct val="90000"/>
              </a:lnSpc>
            </a:pPr>
            <a:r>
              <a:rPr lang="en-US" altLang="en-US" sz="2800" b="1" i="1" smtClean="0"/>
              <a:t>Fase Persiapan</a:t>
            </a:r>
          </a:p>
          <a:p>
            <a:pPr lvl="1" eaLnBrk="1" hangingPunct="1">
              <a:lnSpc>
                <a:spcPct val="90000"/>
              </a:lnSpc>
            </a:pPr>
            <a:r>
              <a:rPr lang="en-US" altLang="en-US" sz="2400" smtClean="0"/>
              <a:t>Koordinator menerima permintaan </a:t>
            </a:r>
            <a:r>
              <a:rPr lang="en-US" altLang="en-US" sz="2400" i="1" smtClean="0"/>
              <a:t>commit</a:t>
            </a:r>
          </a:p>
          <a:p>
            <a:pPr lvl="1" eaLnBrk="1" hangingPunct="1">
              <a:lnSpc>
                <a:spcPct val="90000"/>
              </a:lnSpc>
            </a:pPr>
            <a:r>
              <a:rPr lang="en-US" altLang="en-US" sz="2400" smtClean="0"/>
              <a:t>Koordinator memerintahkan semua manajer </a:t>
            </a:r>
            <a:r>
              <a:rPr lang="en-US" altLang="en-US" sz="2400" i="1" smtClean="0"/>
              <a:t>resource</a:t>
            </a:r>
            <a:r>
              <a:rPr lang="en-US" altLang="en-US" sz="2400" smtClean="0"/>
              <a:t> untuk bersiap menjadikan ataupun membatalkan transaksi.  Setiap manajer </a:t>
            </a:r>
            <a:r>
              <a:rPr lang="en-US" altLang="en-US" sz="2400" i="1" smtClean="0"/>
              <a:t>resource</a:t>
            </a:r>
            <a:r>
              <a:rPr lang="en-US" altLang="en-US" sz="2400" smtClean="0"/>
              <a:t> menulis semua perubahan data untuk transaksi tsb pada log masing-masing</a:t>
            </a:r>
          </a:p>
          <a:p>
            <a:pPr lvl="1" eaLnBrk="1" hangingPunct="1">
              <a:lnSpc>
                <a:spcPct val="90000"/>
              </a:lnSpc>
            </a:pPr>
            <a:r>
              <a:rPr lang="en-US" altLang="en-US" sz="2400" smtClean="0"/>
              <a:t>Koordinator menerima jawaban dari semua manajer </a:t>
            </a:r>
            <a:r>
              <a:rPr lang="en-US" altLang="en-US" sz="2400" i="1" smtClean="0"/>
              <a:t>resource</a:t>
            </a:r>
            <a:r>
              <a:rPr lang="en-US" altLang="en-US" sz="2400" smtClean="0"/>
              <a:t>.  Jika semuanya mengatakan OK, koordinator menulis </a:t>
            </a:r>
            <a:r>
              <a:rPr lang="en-US" altLang="en-US" sz="2400" i="1" smtClean="0"/>
              <a:t>commit</a:t>
            </a:r>
            <a:r>
              <a:rPr lang="en-US" altLang="en-US" sz="2400" smtClean="0"/>
              <a:t> di lognya; jika tidak OK menuliskan </a:t>
            </a:r>
            <a:r>
              <a:rPr lang="en-US" altLang="en-US" sz="2400" i="1" smtClean="0"/>
              <a:t>rollback</a:t>
            </a:r>
            <a:r>
              <a:rPr lang="en-US" altLang="en-US" sz="2400" smtClean="0"/>
              <a:t> (pembatalan) di log.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8675">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8675">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8675">
                                            <p:txEl>
                                              <p:pRg st="2" end="2"/>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8675">
                                            <p:txEl>
                                              <p:pRg st="3" end="3"/>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8675">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marL="54864" indent="0" eaLnBrk="1" fontAlgn="auto" hangingPunct="1">
              <a:spcAft>
                <a:spcPts val="0"/>
              </a:spcAft>
              <a:defRPr/>
            </a:pPr>
            <a:r>
              <a:rPr lang="en-US">
                <a:solidFill>
                  <a:schemeClr val="tx2">
                    <a:tint val="100000"/>
                    <a:shade val="90000"/>
                    <a:satMod val="250000"/>
                    <a:alpha val="100000"/>
                  </a:schemeClr>
                </a:solidFill>
              </a:rPr>
              <a:t>Two-Phase Commit</a:t>
            </a:r>
          </a:p>
        </p:txBody>
      </p:sp>
      <p:sp>
        <p:nvSpPr>
          <p:cNvPr id="29699" name="Rectangle 3"/>
          <p:cNvSpPr>
            <a:spLocks noGrp="1" noChangeArrowheads="1"/>
          </p:cNvSpPr>
          <p:nvPr>
            <p:ph idx="1"/>
          </p:nvPr>
        </p:nvSpPr>
        <p:spPr>
          <a:xfrm>
            <a:off x="685800" y="1844675"/>
            <a:ext cx="7772400" cy="4251325"/>
          </a:xfrm>
        </p:spPr>
        <p:txBody>
          <a:bodyPr/>
          <a:lstStyle/>
          <a:p>
            <a:pPr eaLnBrk="1" hangingPunct="1">
              <a:lnSpc>
                <a:spcPct val="90000"/>
              </a:lnSpc>
            </a:pPr>
            <a:r>
              <a:rPr lang="en-US" altLang="en-US" sz="2800" b="1" i="1" smtClean="0"/>
              <a:t>Fase Commit</a:t>
            </a:r>
          </a:p>
          <a:p>
            <a:pPr lvl="1" eaLnBrk="1" hangingPunct="1">
              <a:lnSpc>
                <a:spcPct val="90000"/>
              </a:lnSpc>
            </a:pPr>
            <a:r>
              <a:rPr lang="en-US" altLang="en-US" sz="2400" smtClean="0"/>
              <a:t>Koordinator kemudian memberitahu setiap manajer </a:t>
            </a:r>
            <a:r>
              <a:rPr lang="en-US" altLang="en-US" sz="2400" i="1" smtClean="0"/>
              <a:t>resource</a:t>
            </a:r>
            <a:r>
              <a:rPr lang="en-US" altLang="en-US" sz="2400" smtClean="0"/>
              <a:t> tentang keputusan (</a:t>
            </a:r>
            <a:r>
              <a:rPr lang="en-US" altLang="en-US" sz="2400" i="1" smtClean="0"/>
              <a:t>commit</a:t>
            </a:r>
            <a:r>
              <a:rPr lang="en-US" altLang="en-US" sz="2400" smtClean="0"/>
              <a:t> atau </a:t>
            </a:r>
            <a:r>
              <a:rPr lang="en-US" altLang="en-US" sz="2400" i="1" smtClean="0"/>
              <a:t>rollback</a:t>
            </a:r>
            <a:r>
              <a:rPr lang="en-US" altLang="en-US" sz="2400" smtClean="0"/>
              <a:t>) dan menyiarkan pesan untuk melakukan </a:t>
            </a:r>
            <a:r>
              <a:rPr lang="en-US" altLang="en-US" sz="2400" i="1" smtClean="0"/>
              <a:t>commit</a:t>
            </a:r>
            <a:r>
              <a:rPr lang="en-US" altLang="en-US" sz="2400" smtClean="0"/>
              <a:t> atau </a:t>
            </a:r>
            <a:r>
              <a:rPr lang="en-US" altLang="en-US" sz="2400" i="1" smtClean="0"/>
              <a:t>rollback</a:t>
            </a:r>
            <a:r>
              <a:rPr lang="en-US" altLang="en-US" sz="2400" smtClean="0"/>
              <a:t> (pembatalan).  Jika pesannya adalah </a:t>
            </a:r>
            <a:r>
              <a:rPr lang="en-US" altLang="en-US" sz="2400" i="1" smtClean="0"/>
              <a:t>commit</a:t>
            </a:r>
            <a:r>
              <a:rPr lang="en-US" altLang="en-US" sz="2400" smtClean="0"/>
              <a:t>, setiap manajer </a:t>
            </a:r>
            <a:r>
              <a:rPr lang="en-US" altLang="en-US" sz="2400" i="1" smtClean="0"/>
              <a:t>resource</a:t>
            </a:r>
            <a:r>
              <a:rPr lang="en-US" altLang="en-US" sz="2400" smtClean="0"/>
              <a:t> mentransfer perubahan data dari log ke databasenya</a:t>
            </a:r>
          </a:p>
          <a:p>
            <a:pPr lvl="1" eaLnBrk="1" hangingPunct="1">
              <a:lnSpc>
                <a:spcPct val="90000"/>
              </a:lnSpc>
            </a:pPr>
            <a:r>
              <a:rPr lang="en-US" altLang="en-US" sz="2400" smtClean="0"/>
              <a:t>Kegagalan pada saat fase </a:t>
            </a:r>
            <a:r>
              <a:rPr lang="en-US" altLang="en-US" sz="2400" i="1" smtClean="0"/>
              <a:t>commit</a:t>
            </a:r>
            <a:r>
              <a:rPr lang="en-US" altLang="en-US" sz="2400" smtClean="0"/>
              <a:t> menjadikan transaksi “menggantung.”  Situasi ini harus diuji dan ditangani dengan mekanisme </a:t>
            </a:r>
            <a:r>
              <a:rPr lang="en-US" altLang="en-US" sz="2400" i="1" smtClean="0"/>
              <a:t>timeout</a:t>
            </a:r>
            <a:r>
              <a:rPr lang="en-US" altLang="en-US" sz="2400" smtClean="0"/>
              <a:t> atau </a:t>
            </a:r>
            <a:r>
              <a:rPr lang="en-US" altLang="en-US" sz="2400" i="1" smtClean="0"/>
              <a:t>polling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9699">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9699">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9699">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5800" y="457200"/>
            <a:ext cx="7772400" cy="595313"/>
          </a:xfrm>
        </p:spPr>
        <p:txBody>
          <a:bodyPr>
            <a:normAutofit fontScale="90000"/>
          </a:bodyPr>
          <a:lstStyle/>
          <a:p>
            <a:pPr marL="54864" indent="0" eaLnBrk="1" fontAlgn="auto" hangingPunct="1">
              <a:spcAft>
                <a:spcPts val="0"/>
              </a:spcAft>
              <a:defRPr/>
            </a:pPr>
            <a:r>
              <a:rPr lang="en-US" sz="4000">
                <a:solidFill>
                  <a:schemeClr val="tx2">
                    <a:tint val="100000"/>
                    <a:shade val="90000"/>
                    <a:satMod val="250000"/>
                    <a:alpha val="100000"/>
                  </a:schemeClr>
                </a:solidFill>
              </a:rPr>
              <a:t>Pengendalian Konkurensi</a:t>
            </a:r>
          </a:p>
        </p:txBody>
      </p:sp>
      <p:sp>
        <p:nvSpPr>
          <p:cNvPr id="75779" name="Rectangle 3"/>
          <p:cNvSpPr>
            <a:spLocks noGrp="1" noChangeArrowheads="1"/>
          </p:cNvSpPr>
          <p:nvPr>
            <p:ph idx="1"/>
          </p:nvPr>
        </p:nvSpPr>
        <p:spPr>
          <a:xfrm>
            <a:off x="685800" y="1484313"/>
            <a:ext cx="7772400" cy="4383087"/>
          </a:xfrm>
        </p:spPr>
        <p:txBody>
          <a:bodyPr>
            <a:normAutofit/>
          </a:bodyPr>
          <a:lstStyle/>
          <a:p>
            <a:pPr eaLnBrk="1" fontAlgn="auto" hangingPunct="1">
              <a:spcBef>
                <a:spcPts val="0"/>
              </a:spcBef>
              <a:spcAft>
                <a:spcPts val="0"/>
              </a:spcAft>
              <a:buFont typeface="Wingdings 2"/>
              <a:buChar char=""/>
              <a:defRPr/>
            </a:pPr>
            <a:r>
              <a:rPr lang="en-US" sz="2800" i="1">
                <a:solidFill>
                  <a:schemeClr val="tx2"/>
                </a:solidFill>
                <a:effectLst>
                  <a:outerShdw blurRad="38100" dist="38100" dir="2700000" algn="tl">
                    <a:srgbClr val="000000"/>
                  </a:outerShdw>
                </a:effectLst>
              </a:rPr>
              <a:t>Problem</a:t>
            </a:r>
            <a:r>
              <a:rPr lang="en-US" sz="2800"/>
              <a:t> – Dalam sistem multi-user, akses data secara simultan dapat mengakibatkan interferensi dan hilangnya data</a:t>
            </a:r>
          </a:p>
          <a:p>
            <a:pPr eaLnBrk="1" fontAlgn="auto" hangingPunct="1">
              <a:spcBef>
                <a:spcPts val="0"/>
              </a:spcBef>
              <a:spcAft>
                <a:spcPts val="0"/>
              </a:spcAft>
              <a:buFont typeface="Wingdings 2"/>
              <a:buChar char=""/>
              <a:defRPr/>
            </a:pPr>
            <a:r>
              <a:rPr lang="en-US" sz="2800" b="1" i="1">
                <a:solidFill>
                  <a:schemeClr val="tx2"/>
                </a:solidFill>
                <a:effectLst>
                  <a:outerShdw blurRad="38100" dist="38100" dir="2700000" algn="tl">
                    <a:srgbClr val="000000"/>
                  </a:outerShdw>
                </a:effectLst>
              </a:rPr>
              <a:t>Solusi</a:t>
            </a:r>
            <a:r>
              <a:rPr lang="en-US" sz="2800"/>
              <a:t> – </a:t>
            </a:r>
            <a:r>
              <a:rPr lang="en-US" sz="2800" b="1" i="1">
                <a:solidFill>
                  <a:schemeClr val="folHlink"/>
                </a:solidFill>
              </a:rPr>
              <a:t>Concurrency Control</a:t>
            </a:r>
          </a:p>
          <a:p>
            <a:pPr marL="640080" lvl="1" eaLnBrk="1" fontAlgn="auto" hangingPunct="1">
              <a:spcAft>
                <a:spcPts val="0"/>
              </a:spcAft>
              <a:defRPr/>
            </a:pPr>
            <a:r>
              <a:rPr lang="en-US"/>
              <a:t>Proses pengelolaan operasi-operasi simultan pada database untuk menjaga integritas data dan menghindari interferensi antara operasi-operasi pada sistem multi-user.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slide(fromTop)">
                                      <p:cBhvr>
                                        <p:cTn id="7" dur="500"/>
                                        <p:tgtEl>
                                          <p:spTgt spid="7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75779">
                                            <p:txEl>
                                              <p:pRg st="1" end="1"/>
                                            </p:txEl>
                                          </p:spTgt>
                                        </p:tgtEl>
                                        <p:attrNameLst>
                                          <p:attrName>style.visibility</p:attrName>
                                        </p:attrNameLst>
                                      </p:cBhvr>
                                      <p:to>
                                        <p:strVal val="visible"/>
                                      </p:to>
                                    </p:set>
                                    <p:animEffect transition="in" filter="slide(fromTop)">
                                      <p:cBhvr>
                                        <p:cTn id="12" dur="500"/>
                                        <p:tgtEl>
                                          <p:spTgt spid="7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75779">
                                            <p:txEl>
                                              <p:pRg st="2" end="2"/>
                                            </p:txEl>
                                          </p:spTgt>
                                        </p:tgtEl>
                                        <p:attrNameLst>
                                          <p:attrName>style.visibility</p:attrName>
                                        </p:attrNameLst>
                                      </p:cBhvr>
                                      <p:to>
                                        <p:strVal val="visible"/>
                                      </p:to>
                                    </p:set>
                                    <p:animEffect transition="in" filter="slide(fromTop)">
                                      <p:cBhvr>
                                        <p:cTn id="17" dur="500"/>
                                        <p:tgtEl>
                                          <p:spTgt spid="75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10"/>
          <p:cNvSpPr>
            <a:spLocks noChangeArrowheads="1"/>
          </p:cNvSpPr>
          <p:nvPr/>
        </p:nvSpPr>
        <p:spPr bwMode="auto">
          <a:xfrm>
            <a:off x="468313" y="908050"/>
            <a:ext cx="8351837" cy="55451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0418" name="Rectangle 2"/>
          <p:cNvSpPr>
            <a:spLocks noGrp="1" noChangeArrowheads="1"/>
          </p:cNvSpPr>
          <p:nvPr>
            <p:ph type="title"/>
          </p:nvPr>
        </p:nvSpPr>
        <p:spPr>
          <a:xfrm>
            <a:off x="468313" y="188913"/>
            <a:ext cx="7772400" cy="647700"/>
          </a:xfrm>
        </p:spPr>
        <p:txBody>
          <a:bodyPr>
            <a:normAutofit fontScale="90000"/>
          </a:bodyPr>
          <a:lstStyle/>
          <a:p>
            <a:pPr marL="54864" indent="0" eaLnBrk="1" fontAlgn="auto" hangingPunct="1">
              <a:spcAft>
                <a:spcPts val="0"/>
              </a:spcAft>
              <a:defRPr/>
            </a:pPr>
            <a:r>
              <a:rPr lang="en-US" sz="3600">
                <a:solidFill>
                  <a:schemeClr val="tx2">
                    <a:tint val="100000"/>
                    <a:shade val="90000"/>
                    <a:satMod val="250000"/>
                    <a:alpha val="100000"/>
                  </a:schemeClr>
                </a:solidFill>
              </a:rPr>
              <a:t>Konkurensi: Transaksi yang Hilang</a:t>
            </a:r>
          </a:p>
        </p:txBody>
      </p:sp>
      <p:sp>
        <p:nvSpPr>
          <p:cNvPr id="50180" name="Rectangle 3"/>
          <p:cNvSpPr>
            <a:spLocks noGrp="1" noChangeArrowheads="1"/>
          </p:cNvSpPr>
          <p:nvPr>
            <p:ph sz="half" idx="1"/>
          </p:nvPr>
        </p:nvSpPr>
        <p:spPr>
          <a:xfrm>
            <a:off x="457200" y="1295400"/>
            <a:ext cx="4038600" cy="4953000"/>
          </a:xfrm>
        </p:spPr>
        <p:txBody>
          <a:bodyPr/>
          <a:lstStyle/>
          <a:p>
            <a:pPr eaLnBrk="1" hangingPunct="1">
              <a:buClr>
                <a:schemeClr val="bg2"/>
              </a:buClr>
            </a:pPr>
            <a:r>
              <a:rPr lang="en-US" altLang="en-US" sz="2400" smtClean="0">
                <a:solidFill>
                  <a:schemeClr val="bg2"/>
                </a:solidFill>
              </a:rPr>
              <a:t>Baca saldo 		(saldo = $1000)</a:t>
            </a:r>
          </a:p>
          <a:p>
            <a:pPr eaLnBrk="1" hangingPunct="1">
              <a:buClr>
                <a:schemeClr val="bg2"/>
              </a:buClr>
            </a:pPr>
            <a:endParaRPr lang="en-US" altLang="en-US" sz="2400" smtClean="0">
              <a:solidFill>
                <a:schemeClr val="bg2"/>
              </a:solidFill>
            </a:endParaRPr>
          </a:p>
          <a:p>
            <a:pPr eaLnBrk="1" hangingPunct="1">
              <a:buClr>
                <a:schemeClr val="bg2"/>
              </a:buClr>
            </a:pPr>
            <a:endParaRPr lang="en-US" altLang="en-US" sz="2400" smtClean="0">
              <a:solidFill>
                <a:schemeClr val="bg2"/>
              </a:solidFill>
            </a:endParaRPr>
          </a:p>
          <a:p>
            <a:pPr eaLnBrk="1" hangingPunct="1">
              <a:buClr>
                <a:schemeClr val="bg2"/>
              </a:buClr>
            </a:pPr>
            <a:r>
              <a:rPr lang="en-US" altLang="en-US" sz="2400" smtClean="0">
                <a:solidFill>
                  <a:schemeClr val="bg2"/>
                </a:solidFill>
              </a:rPr>
              <a:t>Penarikan $200 (saldo = $800)</a:t>
            </a:r>
          </a:p>
          <a:p>
            <a:pPr eaLnBrk="1" hangingPunct="1">
              <a:buClr>
                <a:schemeClr val="bg2"/>
              </a:buClr>
            </a:pPr>
            <a:endParaRPr lang="en-US" altLang="en-US" sz="2400" smtClean="0">
              <a:solidFill>
                <a:schemeClr val="bg2"/>
              </a:solidFill>
            </a:endParaRPr>
          </a:p>
          <a:p>
            <a:pPr eaLnBrk="1" hangingPunct="1">
              <a:buClr>
                <a:schemeClr val="bg2"/>
              </a:buClr>
            </a:pPr>
            <a:r>
              <a:rPr lang="en-US" altLang="en-US" sz="2400" smtClean="0">
                <a:solidFill>
                  <a:schemeClr val="bg2"/>
                </a:solidFill>
              </a:rPr>
              <a:t>Tulis saldo 		(saldo = $800)</a:t>
            </a:r>
          </a:p>
        </p:txBody>
      </p:sp>
      <p:sp>
        <p:nvSpPr>
          <p:cNvPr id="50181" name="Rectangle 4"/>
          <p:cNvSpPr>
            <a:spLocks noGrp="1" noChangeArrowheads="1"/>
          </p:cNvSpPr>
          <p:nvPr>
            <p:ph sz="half" idx="2"/>
          </p:nvPr>
        </p:nvSpPr>
        <p:spPr>
          <a:xfrm>
            <a:off x="4643438" y="1981200"/>
            <a:ext cx="3814762" cy="4114800"/>
          </a:xfrm>
        </p:spPr>
        <p:txBody>
          <a:bodyPr/>
          <a:lstStyle/>
          <a:p>
            <a:pPr eaLnBrk="1" hangingPunct="1">
              <a:lnSpc>
                <a:spcPct val="90000"/>
              </a:lnSpc>
            </a:pPr>
            <a:endParaRPr lang="en-US" altLang="en-US" smtClean="0"/>
          </a:p>
          <a:p>
            <a:pPr eaLnBrk="1" hangingPunct="1">
              <a:lnSpc>
                <a:spcPct val="90000"/>
              </a:lnSpc>
              <a:buClr>
                <a:schemeClr val="bg2"/>
              </a:buClr>
            </a:pPr>
            <a:r>
              <a:rPr lang="en-US" altLang="en-US" sz="2400" smtClean="0">
                <a:solidFill>
                  <a:schemeClr val="bg2"/>
                </a:solidFill>
              </a:rPr>
              <a:t>Baca saldo 		(saldo = $1000)</a:t>
            </a:r>
          </a:p>
          <a:p>
            <a:pPr eaLnBrk="1" hangingPunct="1">
              <a:lnSpc>
                <a:spcPct val="90000"/>
              </a:lnSpc>
              <a:buClr>
                <a:schemeClr val="bg2"/>
              </a:buClr>
            </a:pPr>
            <a:endParaRPr lang="en-US" altLang="en-US" sz="2400" smtClean="0">
              <a:solidFill>
                <a:schemeClr val="bg2"/>
              </a:solidFill>
            </a:endParaRPr>
          </a:p>
          <a:p>
            <a:pPr eaLnBrk="1" hangingPunct="1">
              <a:lnSpc>
                <a:spcPct val="90000"/>
              </a:lnSpc>
              <a:buClr>
                <a:schemeClr val="bg2"/>
              </a:buClr>
            </a:pPr>
            <a:r>
              <a:rPr lang="en-US" altLang="en-US" sz="2400" smtClean="0">
                <a:solidFill>
                  <a:schemeClr val="bg2"/>
                </a:solidFill>
              </a:rPr>
              <a:t>Penarikan $300 (saldo = $700)</a:t>
            </a:r>
          </a:p>
          <a:p>
            <a:pPr eaLnBrk="1" hangingPunct="1">
              <a:lnSpc>
                <a:spcPct val="90000"/>
              </a:lnSpc>
              <a:buClr>
                <a:schemeClr val="bg2"/>
              </a:buClr>
            </a:pPr>
            <a:endParaRPr lang="en-US" altLang="en-US" sz="2400" smtClean="0">
              <a:solidFill>
                <a:schemeClr val="bg2"/>
              </a:solidFill>
            </a:endParaRPr>
          </a:p>
          <a:p>
            <a:pPr eaLnBrk="1" hangingPunct="1">
              <a:lnSpc>
                <a:spcPct val="90000"/>
              </a:lnSpc>
              <a:buClr>
                <a:schemeClr val="bg2"/>
              </a:buClr>
            </a:pPr>
            <a:r>
              <a:rPr lang="en-US" altLang="en-US" sz="2400" smtClean="0">
                <a:solidFill>
                  <a:schemeClr val="bg2"/>
                </a:solidFill>
              </a:rPr>
              <a:t>Tulis saldo 		(saldo = $700</a:t>
            </a:r>
            <a:r>
              <a:rPr lang="en-US" altLang="en-US" smtClean="0">
                <a:solidFill>
                  <a:schemeClr val="bg2"/>
                </a:solidFill>
              </a:rPr>
              <a:t>)</a:t>
            </a:r>
          </a:p>
        </p:txBody>
      </p:sp>
      <p:sp>
        <p:nvSpPr>
          <p:cNvPr id="50182" name="Text Box 5"/>
          <p:cNvSpPr txBox="1">
            <a:spLocks noChangeArrowheads="1"/>
          </p:cNvSpPr>
          <p:nvPr/>
        </p:nvSpPr>
        <p:spPr bwMode="auto">
          <a:xfrm>
            <a:off x="1447800" y="836613"/>
            <a:ext cx="21066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u="sng">
                <a:solidFill>
                  <a:srgbClr val="FF3300"/>
                </a:solidFill>
              </a:rPr>
              <a:t>Pengguna 1</a:t>
            </a:r>
          </a:p>
        </p:txBody>
      </p:sp>
      <p:sp>
        <p:nvSpPr>
          <p:cNvPr id="50183" name="Text Box 6"/>
          <p:cNvSpPr txBox="1">
            <a:spLocks noChangeArrowheads="1"/>
          </p:cNvSpPr>
          <p:nvPr/>
        </p:nvSpPr>
        <p:spPr bwMode="auto">
          <a:xfrm>
            <a:off x="5715000" y="836613"/>
            <a:ext cx="21066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u="sng">
                <a:solidFill>
                  <a:srgbClr val="FF3300"/>
                </a:solidFill>
              </a:rPr>
              <a:t>Pengguna 2</a:t>
            </a:r>
            <a:endParaRPr lang="en-US" altLang="en-US" sz="2800" u="sng">
              <a:solidFill>
                <a:srgbClr val="FF3300"/>
              </a:solidFill>
              <a:latin typeface="Times New Roman" panose="02020603050405020304" pitchFamily="18" charset="0"/>
            </a:endParaRPr>
          </a:p>
        </p:txBody>
      </p:sp>
      <p:sp>
        <p:nvSpPr>
          <p:cNvPr id="50184" name="Line 7"/>
          <p:cNvSpPr>
            <a:spLocks noChangeShapeType="1"/>
          </p:cNvSpPr>
          <p:nvPr/>
        </p:nvSpPr>
        <p:spPr bwMode="auto">
          <a:xfrm>
            <a:off x="4419600" y="1066800"/>
            <a:ext cx="0" cy="4953000"/>
          </a:xfrm>
          <a:prstGeom prst="line">
            <a:avLst/>
          </a:prstGeom>
          <a:noFill/>
          <a:ln w="57150">
            <a:solidFill>
              <a:schemeClr val="hlink"/>
            </a:solidFill>
            <a:prstDash val="dash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50185" name="Text Box 9"/>
          <p:cNvSpPr txBox="1">
            <a:spLocks noChangeArrowheads="1"/>
          </p:cNvSpPr>
          <p:nvPr/>
        </p:nvSpPr>
        <p:spPr bwMode="auto">
          <a:xfrm>
            <a:off x="3824288" y="5957888"/>
            <a:ext cx="1114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solidFill>
                  <a:srgbClr val="FF3300"/>
                </a:solidFill>
              </a:rPr>
              <a:t>waktu</a:t>
            </a:r>
            <a:endParaRPr lang="en-US" altLang="en-US" sz="2800">
              <a:solidFill>
                <a:srgbClr val="FF3300"/>
              </a:solidFill>
              <a:latin typeface="Times New Roman" panose="02020603050405020304" pitchFamily="18" charset="0"/>
            </a:endParaRPr>
          </a:p>
        </p:txBody>
      </p:sp>
      <p:grpSp>
        <p:nvGrpSpPr>
          <p:cNvPr id="2" name="Group 12"/>
          <p:cNvGrpSpPr>
            <a:grpSpLocks/>
          </p:cNvGrpSpPr>
          <p:nvPr/>
        </p:nvGrpSpPr>
        <p:grpSpPr bwMode="auto">
          <a:xfrm>
            <a:off x="6804025" y="5445125"/>
            <a:ext cx="1587500" cy="879475"/>
            <a:chOff x="4286" y="3430"/>
            <a:chExt cx="1000" cy="554"/>
          </a:xfrm>
        </p:grpSpPr>
        <p:sp>
          <p:nvSpPr>
            <p:cNvPr id="50187" name="Text Box 8"/>
            <p:cNvSpPr txBox="1">
              <a:spLocks noChangeArrowheads="1"/>
            </p:cNvSpPr>
            <p:nvPr/>
          </p:nvSpPr>
          <p:spPr bwMode="auto">
            <a:xfrm>
              <a:off x="4286" y="3657"/>
              <a:ext cx="10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b="1">
                  <a:solidFill>
                    <a:srgbClr val="FF3300"/>
                  </a:solidFill>
                </a:rPr>
                <a:t>ERROR!</a:t>
              </a:r>
            </a:p>
          </p:txBody>
        </p:sp>
        <p:sp>
          <p:nvSpPr>
            <p:cNvPr id="50188" name="Line 11"/>
            <p:cNvSpPr>
              <a:spLocks noChangeShapeType="1"/>
            </p:cNvSpPr>
            <p:nvPr/>
          </p:nvSpPr>
          <p:spPr bwMode="auto">
            <a:xfrm flipH="1" flipV="1">
              <a:off x="4558" y="3430"/>
              <a:ext cx="91" cy="227"/>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D"/>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85800" y="304800"/>
            <a:ext cx="7772400" cy="820738"/>
          </a:xfrm>
        </p:spPr>
        <p:txBody>
          <a:bodyPr>
            <a:normAutofit fontScale="90000"/>
          </a:bodyPr>
          <a:lstStyle/>
          <a:p>
            <a:pPr marL="54864" indent="0" eaLnBrk="1" fontAlgn="auto" hangingPunct="1">
              <a:spcAft>
                <a:spcPts val="0"/>
              </a:spcAft>
              <a:defRPr/>
            </a:pPr>
            <a:r>
              <a:rPr lang="en-US" sz="4000">
                <a:solidFill>
                  <a:schemeClr val="tx2">
                    <a:tint val="100000"/>
                    <a:shade val="90000"/>
                    <a:satMod val="250000"/>
                    <a:alpha val="100000"/>
                  </a:schemeClr>
                </a:solidFill>
              </a:rPr>
              <a:t>Teknik Pengendalian Konkurensi</a:t>
            </a:r>
          </a:p>
        </p:txBody>
      </p:sp>
      <p:sp>
        <p:nvSpPr>
          <p:cNvPr id="76803" name="Rectangle 3"/>
          <p:cNvSpPr>
            <a:spLocks noGrp="1" noChangeArrowheads="1"/>
          </p:cNvSpPr>
          <p:nvPr>
            <p:ph idx="1"/>
          </p:nvPr>
        </p:nvSpPr>
        <p:spPr>
          <a:xfrm>
            <a:off x="827088" y="1196975"/>
            <a:ext cx="7772400" cy="5184775"/>
          </a:xfrm>
        </p:spPr>
        <p:txBody>
          <a:bodyPr>
            <a:normAutofit/>
          </a:bodyPr>
          <a:lstStyle/>
          <a:p>
            <a:pPr eaLnBrk="1" fontAlgn="auto" hangingPunct="1">
              <a:lnSpc>
                <a:spcPct val="90000"/>
              </a:lnSpc>
              <a:spcBef>
                <a:spcPts val="0"/>
              </a:spcBef>
              <a:spcAft>
                <a:spcPts val="0"/>
              </a:spcAft>
              <a:buFont typeface="Wingdings 2"/>
              <a:buChar char=""/>
              <a:defRPr/>
            </a:pPr>
            <a:r>
              <a:rPr lang="en-US"/>
              <a:t>Serialisasi</a:t>
            </a:r>
          </a:p>
          <a:p>
            <a:pPr marL="640080" lvl="1" eaLnBrk="1" fontAlgn="auto" hangingPunct="1">
              <a:lnSpc>
                <a:spcPct val="90000"/>
              </a:lnSpc>
              <a:spcAft>
                <a:spcPts val="0"/>
              </a:spcAft>
              <a:defRPr/>
            </a:pPr>
            <a:r>
              <a:rPr lang="en-US"/>
              <a:t>Selesaikan satu transaksi sebelum memulai transaksi lain</a:t>
            </a:r>
          </a:p>
          <a:p>
            <a:pPr eaLnBrk="1" fontAlgn="auto" hangingPunct="1">
              <a:lnSpc>
                <a:spcPct val="90000"/>
              </a:lnSpc>
              <a:spcBef>
                <a:spcPts val="0"/>
              </a:spcBef>
              <a:spcAft>
                <a:spcPts val="0"/>
              </a:spcAft>
              <a:buFont typeface="Wingdings 2"/>
              <a:buChar char=""/>
              <a:defRPr/>
            </a:pPr>
            <a:r>
              <a:rPr lang="en-US" b="1">
                <a:solidFill>
                  <a:schemeClr val="folHlink"/>
                </a:solidFill>
                <a:effectLst>
                  <a:outerShdw blurRad="38100" dist="38100" dir="2700000" algn="tl">
                    <a:srgbClr val="000000"/>
                  </a:outerShdw>
                </a:effectLst>
              </a:rPr>
              <a:t>Mekanisme Penguncian (</a:t>
            </a:r>
            <a:r>
              <a:rPr lang="en-US" b="1" i="1">
                <a:solidFill>
                  <a:schemeClr val="folHlink"/>
                </a:solidFill>
                <a:effectLst>
                  <a:outerShdw blurRad="38100" dist="38100" dir="2700000" algn="tl">
                    <a:srgbClr val="000000"/>
                  </a:outerShdw>
                </a:effectLst>
              </a:rPr>
              <a:t>Locking</a:t>
            </a:r>
            <a:r>
              <a:rPr lang="en-US" b="1">
                <a:solidFill>
                  <a:schemeClr val="folHlink"/>
                </a:solidFill>
                <a:effectLst>
                  <a:outerShdw blurRad="38100" dist="38100" dir="2700000" algn="tl">
                    <a:srgbClr val="000000"/>
                  </a:outerShdw>
                </a:effectLst>
              </a:rPr>
              <a:t>)</a:t>
            </a:r>
            <a:endParaRPr lang="en-US"/>
          </a:p>
          <a:p>
            <a:pPr marL="640080" lvl="1" eaLnBrk="1" fontAlgn="auto" hangingPunct="1">
              <a:lnSpc>
                <a:spcPct val="90000"/>
              </a:lnSpc>
              <a:spcAft>
                <a:spcPts val="0"/>
              </a:spcAft>
              <a:defRPr/>
            </a:pPr>
            <a:r>
              <a:rPr lang="en-US"/>
              <a:t>Teknik paling umum untuk mencapai serialisasi</a:t>
            </a:r>
          </a:p>
          <a:p>
            <a:pPr marL="640080" lvl="1" eaLnBrk="1" fontAlgn="auto" hangingPunct="1">
              <a:lnSpc>
                <a:spcPct val="90000"/>
              </a:lnSpc>
              <a:spcAft>
                <a:spcPts val="0"/>
              </a:spcAft>
              <a:defRPr/>
            </a:pPr>
            <a:r>
              <a:rPr lang="en-US"/>
              <a:t>Data yang diakses untuk operasi pengubahan dikunci untuk diakses sendiri oleh pengubah</a:t>
            </a:r>
          </a:p>
          <a:p>
            <a:pPr marL="640080" lvl="1" eaLnBrk="1" fontAlgn="auto" hangingPunct="1">
              <a:lnSpc>
                <a:spcPct val="90000"/>
              </a:lnSpc>
              <a:spcAft>
                <a:spcPts val="0"/>
              </a:spcAft>
              <a:defRPr/>
            </a:pPr>
            <a:r>
              <a:rPr lang="en-US"/>
              <a:t>User lain tidak dapat melakukan pengubahan data yang sama sampai kunci dibuka kembali</a:t>
            </a:r>
          </a:p>
          <a:p>
            <a:pPr eaLnBrk="1" fontAlgn="auto" hangingPunct="1">
              <a:lnSpc>
                <a:spcPct val="90000"/>
              </a:lnSpc>
              <a:spcBef>
                <a:spcPts val="0"/>
              </a:spcBef>
              <a:spcAft>
                <a:spcPts val="0"/>
              </a:spcAft>
              <a:buFont typeface="Wingdings 2"/>
              <a:buChar cha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randombar(vertical)">
                                      <p:cBhvr>
                                        <p:cTn id="7" dur="500"/>
                                        <p:tgtEl>
                                          <p:spTgt spid="76803">
                                            <p:txEl>
                                              <p:pRg st="0" end="0"/>
                                            </p:txEl>
                                          </p:spTgt>
                                        </p:tgtEl>
                                      </p:cBhvr>
                                    </p:animEffect>
                                  </p:childTnLst>
                                  <p:subTnLst>
                                    <p:animClr clrSpc="rgb" dir="cw">
                                      <p:cBhvr override="childStyle">
                                        <p:cTn dur="1" fill="hold" display="0" masterRel="nextClick" afterEffect="1"/>
                                        <p:tgtEl>
                                          <p:spTgt spid="76803">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randombar(vertical)">
                                      <p:cBhvr>
                                        <p:cTn id="12" dur="500"/>
                                        <p:tgtEl>
                                          <p:spTgt spid="76803">
                                            <p:txEl>
                                              <p:pRg st="1" end="1"/>
                                            </p:txEl>
                                          </p:spTgt>
                                        </p:tgtEl>
                                      </p:cBhvr>
                                    </p:animEffect>
                                  </p:childTnLst>
                                  <p:subTnLst>
                                    <p:animClr clrSpc="rgb" dir="cw">
                                      <p:cBhvr override="childStyle">
                                        <p:cTn dur="1" fill="hold" display="0" masterRel="nextClick" afterEffect="1"/>
                                        <p:tgtEl>
                                          <p:spTgt spid="76803">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76803">
                                            <p:txEl>
                                              <p:pRg st="2" end="2"/>
                                            </p:txEl>
                                          </p:spTgt>
                                        </p:tgtEl>
                                        <p:attrNameLst>
                                          <p:attrName>style.visibility</p:attrName>
                                        </p:attrNameLst>
                                      </p:cBhvr>
                                      <p:to>
                                        <p:strVal val="visible"/>
                                      </p:to>
                                    </p:set>
                                    <p:animEffect transition="in" filter="randombar(vertical)">
                                      <p:cBhvr>
                                        <p:cTn id="17" dur="500"/>
                                        <p:tgtEl>
                                          <p:spTgt spid="76803">
                                            <p:txEl>
                                              <p:pRg st="2" end="2"/>
                                            </p:txEl>
                                          </p:spTgt>
                                        </p:tgtEl>
                                      </p:cBhvr>
                                    </p:animEffect>
                                  </p:childTnLst>
                                  <p:subTnLst>
                                    <p:animClr clrSpc="rgb" dir="cw">
                                      <p:cBhvr override="childStyle">
                                        <p:cTn dur="1" fill="hold" display="0" masterRel="nextClick" afterEffect="1"/>
                                        <p:tgtEl>
                                          <p:spTgt spid="76803">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76803">
                                            <p:txEl>
                                              <p:pRg st="3" end="3"/>
                                            </p:txEl>
                                          </p:spTgt>
                                        </p:tgtEl>
                                        <p:attrNameLst>
                                          <p:attrName>style.visibility</p:attrName>
                                        </p:attrNameLst>
                                      </p:cBhvr>
                                      <p:to>
                                        <p:strVal val="visible"/>
                                      </p:to>
                                    </p:set>
                                    <p:animEffect transition="in" filter="randombar(vertical)">
                                      <p:cBhvr>
                                        <p:cTn id="22" dur="500"/>
                                        <p:tgtEl>
                                          <p:spTgt spid="76803">
                                            <p:txEl>
                                              <p:pRg st="3" end="3"/>
                                            </p:txEl>
                                          </p:spTgt>
                                        </p:tgtEl>
                                      </p:cBhvr>
                                    </p:animEffect>
                                  </p:childTnLst>
                                  <p:subTnLst>
                                    <p:animClr clrSpc="rgb" dir="cw">
                                      <p:cBhvr override="childStyle">
                                        <p:cTn dur="1" fill="hold" display="0" masterRel="nextClick" afterEffect="1"/>
                                        <p:tgtEl>
                                          <p:spTgt spid="76803">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76803">
                                            <p:txEl>
                                              <p:pRg st="4" end="4"/>
                                            </p:txEl>
                                          </p:spTgt>
                                        </p:tgtEl>
                                        <p:attrNameLst>
                                          <p:attrName>style.visibility</p:attrName>
                                        </p:attrNameLst>
                                      </p:cBhvr>
                                      <p:to>
                                        <p:strVal val="visible"/>
                                      </p:to>
                                    </p:set>
                                    <p:animEffect transition="in" filter="randombar(vertical)">
                                      <p:cBhvr>
                                        <p:cTn id="27" dur="500"/>
                                        <p:tgtEl>
                                          <p:spTgt spid="76803">
                                            <p:txEl>
                                              <p:pRg st="4" end="4"/>
                                            </p:txEl>
                                          </p:spTgt>
                                        </p:tgtEl>
                                      </p:cBhvr>
                                    </p:animEffect>
                                  </p:childTnLst>
                                  <p:subTnLst>
                                    <p:animClr clrSpc="rgb" dir="cw">
                                      <p:cBhvr override="childStyle">
                                        <p:cTn dur="1" fill="hold" display="0" masterRel="nextClick" afterEffect="1"/>
                                        <p:tgtEl>
                                          <p:spTgt spid="76803">
                                            <p:txEl>
                                              <p:pRg st="4" end="4"/>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76803">
                                            <p:txEl>
                                              <p:pRg st="5" end="5"/>
                                            </p:txEl>
                                          </p:spTgt>
                                        </p:tgtEl>
                                        <p:attrNameLst>
                                          <p:attrName>style.visibility</p:attrName>
                                        </p:attrNameLst>
                                      </p:cBhvr>
                                      <p:to>
                                        <p:strVal val="visible"/>
                                      </p:to>
                                    </p:set>
                                    <p:animEffect transition="in" filter="randombar(vertical)">
                                      <p:cBhvr>
                                        <p:cTn id="32" dur="500"/>
                                        <p:tgtEl>
                                          <p:spTgt spid="76803">
                                            <p:txEl>
                                              <p:pRg st="5" end="5"/>
                                            </p:txEl>
                                          </p:spTgt>
                                        </p:tgtEl>
                                      </p:cBhvr>
                                    </p:animEffect>
                                  </p:childTnLst>
                                  <p:subTnLst>
                                    <p:animClr clrSpc="rgb" dir="cw">
                                      <p:cBhvr override="childStyle">
                                        <p:cTn dur="1" fill="hold" display="0" masterRel="nextClick" afterEffect="1"/>
                                        <p:tgtEl>
                                          <p:spTgt spid="76803">
                                            <p:txEl>
                                              <p:pRg st="5" end="5"/>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bldLvl="3"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2" descr="11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88" y="1052513"/>
            <a:ext cx="7696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3"/>
          <p:cNvSpPr txBox="1">
            <a:spLocks noChangeArrowheads="1"/>
          </p:cNvSpPr>
          <p:nvPr/>
        </p:nvSpPr>
        <p:spPr bwMode="auto">
          <a:xfrm>
            <a:off x="381000" y="0"/>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a:t>Taksonomi Database Terdistribusi </a:t>
            </a:r>
          </a:p>
          <a:p>
            <a:pPr algn="ctr"/>
            <a:r>
              <a:rPr lang="en-US" altLang="en-US"/>
              <a:t>(Dari Bell &amp; Grimson, 1992)</a:t>
            </a:r>
          </a:p>
        </p:txBody>
      </p:sp>
      <p:sp>
        <p:nvSpPr>
          <p:cNvPr id="15364" name="Rectangle 5"/>
          <p:cNvSpPr>
            <a:spLocks noChangeArrowheads="1"/>
          </p:cNvSpPr>
          <p:nvPr/>
        </p:nvSpPr>
        <p:spPr bwMode="auto">
          <a:xfrm>
            <a:off x="2987675" y="1363663"/>
            <a:ext cx="3240088"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a:solidFill>
                  <a:schemeClr val="bg2"/>
                </a:solidFill>
                <a:latin typeface="Arial Narrow" panose="020B0606020202030204" pitchFamily="34" charset="0"/>
              </a:rPr>
              <a:t>Database Terdistribusi</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762000" y="71438"/>
            <a:ext cx="7772400" cy="836612"/>
          </a:xfrm>
        </p:spPr>
        <p:txBody>
          <a:bodyPr>
            <a:normAutofit/>
          </a:bodyPr>
          <a:lstStyle/>
          <a:p>
            <a:pPr marL="54864" indent="0" eaLnBrk="1" fontAlgn="auto" hangingPunct="1">
              <a:spcAft>
                <a:spcPts val="0"/>
              </a:spcAft>
              <a:defRPr/>
            </a:pPr>
            <a:r>
              <a:rPr lang="en-US">
                <a:solidFill>
                  <a:schemeClr val="tx2">
                    <a:tint val="100000"/>
                    <a:shade val="90000"/>
                    <a:satMod val="250000"/>
                    <a:alpha val="100000"/>
                  </a:schemeClr>
                </a:solidFill>
              </a:rPr>
              <a:t>Mekanisme Penguncian Data</a:t>
            </a:r>
          </a:p>
        </p:txBody>
      </p:sp>
      <p:sp>
        <p:nvSpPr>
          <p:cNvPr id="77827" name="Rectangle 3"/>
          <p:cNvSpPr>
            <a:spLocks noGrp="1" noChangeArrowheads="1"/>
          </p:cNvSpPr>
          <p:nvPr>
            <p:ph idx="1"/>
          </p:nvPr>
        </p:nvSpPr>
        <p:spPr>
          <a:xfrm>
            <a:off x="685800" y="981075"/>
            <a:ext cx="7772400" cy="5184775"/>
          </a:xfrm>
        </p:spPr>
        <p:txBody>
          <a:bodyPr/>
          <a:lstStyle/>
          <a:p>
            <a:pPr eaLnBrk="1" hangingPunct="1">
              <a:lnSpc>
                <a:spcPct val="90000"/>
              </a:lnSpc>
            </a:pPr>
            <a:r>
              <a:rPr lang="en-US" altLang="en-US" sz="2800" smtClean="0"/>
              <a:t>Tingkat Penguncian:</a:t>
            </a:r>
          </a:p>
          <a:p>
            <a:pPr lvl="1" eaLnBrk="1" hangingPunct="1">
              <a:lnSpc>
                <a:spcPct val="90000"/>
              </a:lnSpc>
            </a:pPr>
            <a:r>
              <a:rPr lang="en-US" altLang="en-US" sz="2400" smtClean="0"/>
              <a:t>Database – untuk </a:t>
            </a:r>
            <a:r>
              <a:rPr lang="en-US" altLang="en-US" sz="2400" i="1" smtClean="0"/>
              <a:t>updating</a:t>
            </a:r>
            <a:r>
              <a:rPr lang="en-US" altLang="en-US" sz="2400" smtClean="0"/>
              <a:t> database</a:t>
            </a:r>
          </a:p>
          <a:p>
            <a:pPr lvl="1" eaLnBrk="1" hangingPunct="1">
              <a:lnSpc>
                <a:spcPct val="90000"/>
              </a:lnSpc>
            </a:pPr>
            <a:r>
              <a:rPr lang="en-US" altLang="en-US" sz="2400" smtClean="0"/>
              <a:t>Tabel – untuk </a:t>
            </a:r>
            <a:r>
              <a:rPr lang="en-US" altLang="en-US" sz="2400" i="1" smtClean="0"/>
              <a:t>updating</a:t>
            </a:r>
            <a:r>
              <a:rPr lang="en-US" altLang="en-US" sz="2400" smtClean="0"/>
              <a:t> banyak record (bulk)</a:t>
            </a:r>
          </a:p>
          <a:p>
            <a:pPr lvl="1" eaLnBrk="1" hangingPunct="1">
              <a:lnSpc>
                <a:spcPct val="90000"/>
              </a:lnSpc>
            </a:pPr>
            <a:r>
              <a:rPr lang="en-US" altLang="en-US" sz="2400" smtClean="0"/>
              <a:t>Blok atau </a:t>
            </a:r>
            <a:r>
              <a:rPr lang="en-US" altLang="en-US" sz="2400" i="1" smtClean="0"/>
              <a:t>page</a:t>
            </a:r>
            <a:r>
              <a:rPr lang="en-US" altLang="en-US" sz="2400" smtClean="0"/>
              <a:t> – paling umum digunakan</a:t>
            </a:r>
          </a:p>
          <a:p>
            <a:pPr lvl="1" eaLnBrk="1" hangingPunct="1">
              <a:lnSpc>
                <a:spcPct val="90000"/>
              </a:lnSpc>
            </a:pPr>
            <a:r>
              <a:rPr lang="en-US" altLang="en-US" sz="2400" smtClean="0"/>
              <a:t>Record – hanya baris data yang dibutuhkan; juga sering digunakan</a:t>
            </a:r>
          </a:p>
          <a:p>
            <a:pPr lvl="1" eaLnBrk="1" hangingPunct="1">
              <a:lnSpc>
                <a:spcPct val="90000"/>
              </a:lnSpc>
            </a:pPr>
            <a:r>
              <a:rPr lang="en-US" altLang="en-US" sz="2400" i="1" smtClean="0"/>
              <a:t>Field</a:t>
            </a:r>
            <a:r>
              <a:rPr lang="en-US" altLang="en-US" sz="2400" smtClean="0"/>
              <a:t> – membutuhkan </a:t>
            </a:r>
            <a:r>
              <a:rPr lang="en-US" altLang="en-US" sz="2400" i="1" smtClean="0"/>
              <a:t>overhead</a:t>
            </a:r>
            <a:r>
              <a:rPr lang="en-US" altLang="en-US" sz="2400" smtClean="0"/>
              <a:t>; tidak praktis</a:t>
            </a:r>
          </a:p>
          <a:p>
            <a:pPr eaLnBrk="1" hangingPunct="1">
              <a:lnSpc>
                <a:spcPct val="90000"/>
              </a:lnSpc>
            </a:pPr>
            <a:r>
              <a:rPr lang="en-US" altLang="en-US" sz="2800" smtClean="0"/>
              <a:t>Tipe Kunci:</a:t>
            </a:r>
          </a:p>
          <a:p>
            <a:pPr lvl="1" eaLnBrk="1" hangingPunct="1">
              <a:lnSpc>
                <a:spcPct val="90000"/>
              </a:lnSpc>
            </a:pPr>
            <a:r>
              <a:rPr lang="en-US" altLang="en-US" sz="2400" i="1" smtClean="0"/>
              <a:t>Kunci Kolektif</a:t>
            </a:r>
            <a:r>
              <a:rPr lang="en-US" altLang="en-US" sz="2400" smtClean="0"/>
              <a:t> (S-lock) – Hanya baca tidak bisa ubah.  Dipakai untuk membaca untuk mencegah user lain mengunci data secara eksklusif</a:t>
            </a:r>
          </a:p>
          <a:p>
            <a:pPr lvl="1" eaLnBrk="1" hangingPunct="1">
              <a:lnSpc>
                <a:spcPct val="90000"/>
              </a:lnSpc>
            </a:pPr>
            <a:r>
              <a:rPr lang="en-US" altLang="en-US" sz="2400" i="1" smtClean="0"/>
              <a:t>Kunci Eksklusif</a:t>
            </a:r>
            <a:r>
              <a:rPr lang="en-US" altLang="en-US" sz="2400" smtClean="0"/>
              <a:t> (X-lock) – User lain tidak bisa akses.  Dipakai sebelum mengubah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randombar(vertical)">
                                      <p:cBhvr>
                                        <p:cTn id="7" dur="500"/>
                                        <p:tgtEl>
                                          <p:spTgt spid="77827">
                                            <p:txEl>
                                              <p:pRg st="0" end="0"/>
                                            </p:txEl>
                                          </p:spTgt>
                                        </p:tgtEl>
                                      </p:cBhvr>
                                    </p:animEffect>
                                  </p:childTnLst>
                                  <p:subTnLst>
                                    <p:animClr clrSpc="rgb" dir="cw">
                                      <p:cBhvr override="childStyle">
                                        <p:cTn dur="1" fill="hold" display="0" masterRel="nextClick" afterEffect="1"/>
                                        <p:tgtEl>
                                          <p:spTgt spid="77827">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randombar(vertical)">
                                      <p:cBhvr>
                                        <p:cTn id="12" dur="500"/>
                                        <p:tgtEl>
                                          <p:spTgt spid="77827">
                                            <p:txEl>
                                              <p:pRg st="1" end="1"/>
                                            </p:txEl>
                                          </p:spTgt>
                                        </p:tgtEl>
                                      </p:cBhvr>
                                    </p:animEffect>
                                  </p:childTnLst>
                                  <p:subTnLst>
                                    <p:animClr clrSpc="rgb" dir="cw">
                                      <p:cBhvr override="childStyle">
                                        <p:cTn dur="1" fill="hold" display="0" masterRel="nextClick" afterEffect="1"/>
                                        <p:tgtEl>
                                          <p:spTgt spid="77827">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77827">
                                            <p:txEl>
                                              <p:pRg st="2" end="2"/>
                                            </p:txEl>
                                          </p:spTgt>
                                        </p:tgtEl>
                                        <p:attrNameLst>
                                          <p:attrName>style.visibility</p:attrName>
                                        </p:attrNameLst>
                                      </p:cBhvr>
                                      <p:to>
                                        <p:strVal val="visible"/>
                                      </p:to>
                                    </p:set>
                                    <p:animEffect transition="in" filter="randombar(vertical)">
                                      <p:cBhvr>
                                        <p:cTn id="17" dur="500"/>
                                        <p:tgtEl>
                                          <p:spTgt spid="77827">
                                            <p:txEl>
                                              <p:pRg st="2" end="2"/>
                                            </p:txEl>
                                          </p:spTgt>
                                        </p:tgtEl>
                                      </p:cBhvr>
                                    </p:animEffect>
                                  </p:childTnLst>
                                  <p:subTnLst>
                                    <p:animClr clrSpc="rgb" dir="cw">
                                      <p:cBhvr override="childStyle">
                                        <p:cTn dur="1" fill="hold" display="0" masterRel="nextClick" afterEffect="1"/>
                                        <p:tgtEl>
                                          <p:spTgt spid="77827">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77827">
                                            <p:txEl>
                                              <p:pRg st="3" end="3"/>
                                            </p:txEl>
                                          </p:spTgt>
                                        </p:tgtEl>
                                        <p:attrNameLst>
                                          <p:attrName>style.visibility</p:attrName>
                                        </p:attrNameLst>
                                      </p:cBhvr>
                                      <p:to>
                                        <p:strVal val="visible"/>
                                      </p:to>
                                    </p:set>
                                    <p:animEffect transition="in" filter="randombar(vertical)">
                                      <p:cBhvr>
                                        <p:cTn id="22" dur="500"/>
                                        <p:tgtEl>
                                          <p:spTgt spid="77827">
                                            <p:txEl>
                                              <p:pRg st="3" end="3"/>
                                            </p:txEl>
                                          </p:spTgt>
                                        </p:tgtEl>
                                      </p:cBhvr>
                                    </p:animEffect>
                                  </p:childTnLst>
                                  <p:subTnLst>
                                    <p:animClr clrSpc="rgb" dir="cw">
                                      <p:cBhvr override="childStyle">
                                        <p:cTn dur="1" fill="hold" display="0" masterRel="nextClick" afterEffect="1"/>
                                        <p:tgtEl>
                                          <p:spTgt spid="77827">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77827">
                                            <p:txEl>
                                              <p:pRg st="4" end="4"/>
                                            </p:txEl>
                                          </p:spTgt>
                                        </p:tgtEl>
                                        <p:attrNameLst>
                                          <p:attrName>style.visibility</p:attrName>
                                        </p:attrNameLst>
                                      </p:cBhvr>
                                      <p:to>
                                        <p:strVal val="visible"/>
                                      </p:to>
                                    </p:set>
                                    <p:animEffect transition="in" filter="randombar(vertical)">
                                      <p:cBhvr>
                                        <p:cTn id="27" dur="500"/>
                                        <p:tgtEl>
                                          <p:spTgt spid="77827">
                                            <p:txEl>
                                              <p:pRg st="4" end="4"/>
                                            </p:txEl>
                                          </p:spTgt>
                                        </p:tgtEl>
                                      </p:cBhvr>
                                    </p:animEffect>
                                  </p:childTnLst>
                                  <p:subTnLst>
                                    <p:animClr clrSpc="rgb" dir="cw">
                                      <p:cBhvr override="childStyle">
                                        <p:cTn dur="1" fill="hold" display="0" masterRel="nextClick" afterEffect="1"/>
                                        <p:tgtEl>
                                          <p:spTgt spid="77827">
                                            <p:txEl>
                                              <p:pRg st="4" end="4"/>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77827">
                                            <p:txEl>
                                              <p:pRg st="5" end="5"/>
                                            </p:txEl>
                                          </p:spTgt>
                                        </p:tgtEl>
                                        <p:attrNameLst>
                                          <p:attrName>style.visibility</p:attrName>
                                        </p:attrNameLst>
                                      </p:cBhvr>
                                      <p:to>
                                        <p:strVal val="visible"/>
                                      </p:to>
                                    </p:set>
                                    <p:animEffect transition="in" filter="randombar(vertical)">
                                      <p:cBhvr>
                                        <p:cTn id="32" dur="500"/>
                                        <p:tgtEl>
                                          <p:spTgt spid="77827">
                                            <p:txEl>
                                              <p:pRg st="5" end="5"/>
                                            </p:txEl>
                                          </p:spTgt>
                                        </p:tgtEl>
                                      </p:cBhvr>
                                    </p:animEffect>
                                  </p:childTnLst>
                                  <p:subTnLst>
                                    <p:animClr clrSpc="rgb" dir="cw">
                                      <p:cBhvr override="childStyle">
                                        <p:cTn dur="1" fill="hold" display="0" masterRel="nextClick" afterEffect="1"/>
                                        <p:tgtEl>
                                          <p:spTgt spid="77827">
                                            <p:txEl>
                                              <p:pRg st="5" end="5"/>
                                            </p:txEl>
                                          </p:spTgt>
                                        </p:tgtEl>
                                        <p:attrNameLst>
                                          <p:attrName>ppt_c</p:attrName>
                                        </p:attrNameLst>
                                      </p:cBhvr>
                                      <p:to>
                                        <a:schemeClr val="accent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5" fill="hold" grpId="0" nodeType="clickEffect">
                                  <p:stCondLst>
                                    <p:cond delay="0"/>
                                  </p:stCondLst>
                                  <p:childTnLst>
                                    <p:set>
                                      <p:cBhvr>
                                        <p:cTn id="36" dur="1" fill="hold">
                                          <p:stCondLst>
                                            <p:cond delay="0"/>
                                          </p:stCondLst>
                                        </p:cTn>
                                        <p:tgtEl>
                                          <p:spTgt spid="77827">
                                            <p:txEl>
                                              <p:pRg st="6" end="6"/>
                                            </p:txEl>
                                          </p:spTgt>
                                        </p:tgtEl>
                                        <p:attrNameLst>
                                          <p:attrName>style.visibility</p:attrName>
                                        </p:attrNameLst>
                                      </p:cBhvr>
                                      <p:to>
                                        <p:strVal val="visible"/>
                                      </p:to>
                                    </p:set>
                                    <p:animEffect transition="in" filter="randombar(vertical)">
                                      <p:cBhvr>
                                        <p:cTn id="37" dur="500"/>
                                        <p:tgtEl>
                                          <p:spTgt spid="77827">
                                            <p:txEl>
                                              <p:pRg st="6" end="6"/>
                                            </p:txEl>
                                          </p:spTgt>
                                        </p:tgtEl>
                                      </p:cBhvr>
                                    </p:animEffect>
                                  </p:childTnLst>
                                  <p:subTnLst>
                                    <p:animClr clrSpc="rgb" dir="cw">
                                      <p:cBhvr override="childStyle">
                                        <p:cTn dur="1" fill="hold" display="0" masterRel="nextClick" afterEffect="1"/>
                                        <p:tgtEl>
                                          <p:spTgt spid="77827">
                                            <p:txEl>
                                              <p:pRg st="6" end="6"/>
                                            </p:txEl>
                                          </p:spTgt>
                                        </p:tgtEl>
                                        <p:attrNameLst>
                                          <p:attrName>ppt_c</p:attrName>
                                        </p:attrNameLst>
                                      </p:cBhvr>
                                      <p:to>
                                        <a:schemeClr val="accent1"/>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5" fill="hold" grpId="0" nodeType="clickEffect">
                                  <p:stCondLst>
                                    <p:cond delay="0"/>
                                  </p:stCondLst>
                                  <p:childTnLst>
                                    <p:set>
                                      <p:cBhvr>
                                        <p:cTn id="41" dur="1" fill="hold">
                                          <p:stCondLst>
                                            <p:cond delay="0"/>
                                          </p:stCondLst>
                                        </p:cTn>
                                        <p:tgtEl>
                                          <p:spTgt spid="77827">
                                            <p:txEl>
                                              <p:pRg st="7" end="7"/>
                                            </p:txEl>
                                          </p:spTgt>
                                        </p:tgtEl>
                                        <p:attrNameLst>
                                          <p:attrName>style.visibility</p:attrName>
                                        </p:attrNameLst>
                                      </p:cBhvr>
                                      <p:to>
                                        <p:strVal val="visible"/>
                                      </p:to>
                                    </p:set>
                                    <p:animEffect transition="in" filter="randombar(vertical)">
                                      <p:cBhvr>
                                        <p:cTn id="42" dur="500"/>
                                        <p:tgtEl>
                                          <p:spTgt spid="77827">
                                            <p:txEl>
                                              <p:pRg st="7" end="7"/>
                                            </p:txEl>
                                          </p:spTgt>
                                        </p:tgtEl>
                                      </p:cBhvr>
                                    </p:animEffect>
                                  </p:childTnLst>
                                  <p:subTnLst>
                                    <p:animClr clrSpc="rgb" dir="cw">
                                      <p:cBhvr override="childStyle">
                                        <p:cTn dur="1" fill="hold" display="0" masterRel="nextClick" afterEffect="1"/>
                                        <p:tgtEl>
                                          <p:spTgt spid="77827">
                                            <p:txEl>
                                              <p:pRg st="7" end="7"/>
                                            </p:txEl>
                                          </p:spTgt>
                                        </p:tgtEl>
                                        <p:attrNameLst>
                                          <p:attrName>ppt_c</p:attrName>
                                        </p:attrNameLst>
                                      </p:cBhvr>
                                      <p:to>
                                        <a:schemeClr val="accent1"/>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5" fill="hold" grpId="0" nodeType="clickEffect">
                                  <p:stCondLst>
                                    <p:cond delay="0"/>
                                  </p:stCondLst>
                                  <p:childTnLst>
                                    <p:set>
                                      <p:cBhvr>
                                        <p:cTn id="46" dur="1" fill="hold">
                                          <p:stCondLst>
                                            <p:cond delay="0"/>
                                          </p:stCondLst>
                                        </p:cTn>
                                        <p:tgtEl>
                                          <p:spTgt spid="77827">
                                            <p:txEl>
                                              <p:pRg st="8" end="8"/>
                                            </p:txEl>
                                          </p:spTgt>
                                        </p:tgtEl>
                                        <p:attrNameLst>
                                          <p:attrName>style.visibility</p:attrName>
                                        </p:attrNameLst>
                                      </p:cBhvr>
                                      <p:to>
                                        <p:strVal val="visible"/>
                                      </p:to>
                                    </p:set>
                                    <p:animEffect transition="in" filter="randombar(vertical)">
                                      <p:cBhvr>
                                        <p:cTn id="47" dur="500"/>
                                        <p:tgtEl>
                                          <p:spTgt spid="77827">
                                            <p:txEl>
                                              <p:pRg st="8" end="8"/>
                                            </p:txEl>
                                          </p:spTgt>
                                        </p:tgtEl>
                                      </p:cBhvr>
                                    </p:animEffect>
                                  </p:childTnLst>
                                  <p:subTnLst>
                                    <p:animClr clrSpc="rgb" dir="cw">
                                      <p:cBhvr override="childStyle">
                                        <p:cTn dur="1" fill="hold" display="0" masterRel="nextClick" afterEffect="1"/>
                                        <p:tgtEl>
                                          <p:spTgt spid="77827">
                                            <p:txEl>
                                              <p:pRg st="8" end="8"/>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11"/>
          <p:cNvSpPr>
            <a:spLocks noChangeArrowheads="1"/>
          </p:cNvSpPr>
          <p:nvPr/>
        </p:nvSpPr>
        <p:spPr bwMode="auto">
          <a:xfrm>
            <a:off x="468313" y="908050"/>
            <a:ext cx="8207375" cy="55451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2466" name="Rectangle 2"/>
          <p:cNvSpPr>
            <a:spLocks noGrp="1" noChangeArrowheads="1"/>
          </p:cNvSpPr>
          <p:nvPr>
            <p:ph type="title"/>
          </p:nvPr>
        </p:nvSpPr>
        <p:spPr>
          <a:xfrm>
            <a:off x="468313" y="188913"/>
            <a:ext cx="8134350" cy="792162"/>
          </a:xfrm>
        </p:spPr>
        <p:txBody>
          <a:bodyPr/>
          <a:lstStyle/>
          <a:p>
            <a:pPr marL="54864" indent="0" eaLnBrk="1" fontAlgn="auto" hangingPunct="1">
              <a:spcAft>
                <a:spcPts val="0"/>
              </a:spcAft>
              <a:defRPr/>
            </a:pPr>
            <a:r>
              <a:rPr lang="en-US" sz="3600">
                <a:solidFill>
                  <a:schemeClr val="tx2">
                    <a:tint val="100000"/>
                    <a:shade val="90000"/>
                    <a:satMod val="250000"/>
                    <a:alpha val="100000"/>
                  </a:schemeClr>
                </a:solidFill>
              </a:rPr>
              <a:t>Pengendalian Konkurensi: Kunci-X</a:t>
            </a:r>
            <a:endParaRPr lang="en-US" sz="2800">
              <a:solidFill>
                <a:schemeClr val="tx2">
                  <a:tint val="100000"/>
                  <a:shade val="90000"/>
                  <a:satMod val="250000"/>
                  <a:alpha val="100000"/>
                </a:schemeClr>
              </a:solidFill>
            </a:endParaRPr>
          </a:p>
        </p:txBody>
      </p:sp>
      <p:sp>
        <p:nvSpPr>
          <p:cNvPr id="53252" name="Rectangle 3"/>
          <p:cNvSpPr>
            <a:spLocks noGrp="1" noChangeArrowheads="1"/>
          </p:cNvSpPr>
          <p:nvPr>
            <p:ph sz="half" idx="1"/>
          </p:nvPr>
        </p:nvSpPr>
        <p:spPr>
          <a:xfrm>
            <a:off x="457200" y="1295400"/>
            <a:ext cx="4038600" cy="4953000"/>
          </a:xfrm>
        </p:spPr>
        <p:txBody>
          <a:bodyPr>
            <a:normAutofit fontScale="92500" lnSpcReduction="20000"/>
          </a:bodyPr>
          <a:lstStyle/>
          <a:p>
            <a:pPr eaLnBrk="1" hangingPunct="1">
              <a:buClr>
                <a:schemeClr val="bg2"/>
              </a:buClr>
            </a:pPr>
            <a:r>
              <a:rPr lang="en-US" altLang="en-US" sz="2400" smtClean="0">
                <a:solidFill>
                  <a:schemeClr val="bg2"/>
                </a:solidFill>
              </a:rPr>
              <a:t>Kunci-X saldo</a:t>
            </a:r>
          </a:p>
          <a:p>
            <a:pPr eaLnBrk="1" hangingPunct="1">
              <a:buClr>
                <a:schemeClr val="bg2"/>
              </a:buClr>
            </a:pPr>
            <a:r>
              <a:rPr lang="en-US" altLang="en-US" sz="2400" smtClean="0">
                <a:solidFill>
                  <a:schemeClr val="bg2"/>
                </a:solidFill>
              </a:rPr>
              <a:t>Baca saldo 		(saldo = $1000)</a:t>
            </a:r>
          </a:p>
          <a:p>
            <a:pPr eaLnBrk="1" hangingPunct="1">
              <a:buClr>
                <a:schemeClr val="bg2"/>
              </a:buClr>
            </a:pPr>
            <a:r>
              <a:rPr lang="en-US" altLang="en-US" sz="2400" smtClean="0">
                <a:solidFill>
                  <a:schemeClr val="bg2"/>
                </a:solidFill>
              </a:rPr>
              <a:t>Penarikan $200 		(saldo = $800)</a:t>
            </a:r>
          </a:p>
          <a:p>
            <a:pPr eaLnBrk="1" hangingPunct="1">
              <a:buClr>
                <a:schemeClr val="bg2"/>
              </a:buClr>
            </a:pPr>
            <a:r>
              <a:rPr lang="en-US" altLang="en-US" sz="2400" smtClean="0">
                <a:solidFill>
                  <a:schemeClr val="bg2"/>
                </a:solidFill>
              </a:rPr>
              <a:t>Tulis saldo 		(saldo = $800)</a:t>
            </a:r>
          </a:p>
          <a:p>
            <a:pPr eaLnBrk="1" hangingPunct="1">
              <a:buClr>
                <a:schemeClr val="bg2"/>
              </a:buClr>
            </a:pPr>
            <a:r>
              <a:rPr lang="en-US" altLang="en-US" sz="2400" smtClean="0">
                <a:solidFill>
                  <a:schemeClr val="bg2"/>
                </a:solidFill>
              </a:rPr>
              <a:t>Buka kunci-x saldo</a:t>
            </a:r>
          </a:p>
        </p:txBody>
      </p:sp>
      <p:sp>
        <p:nvSpPr>
          <p:cNvPr id="53253" name="Rectangle 4"/>
          <p:cNvSpPr>
            <a:spLocks noGrp="1" noChangeArrowheads="1"/>
          </p:cNvSpPr>
          <p:nvPr>
            <p:ph sz="half" idx="2"/>
          </p:nvPr>
        </p:nvSpPr>
        <p:spPr>
          <a:xfrm>
            <a:off x="4648200" y="1295400"/>
            <a:ext cx="4038600" cy="4953000"/>
          </a:xfrm>
        </p:spPr>
        <p:txBody>
          <a:bodyPr>
            <a:normAutofit fontScale="92500" lnSpcReduction="20000"/>
          </a:bodyPr>
          <a:lstStyle/>
          <a:p>
            <a:pPr eaLnBrk="1" hangingPunct="1"/>
            <a:endParaRPr lang="en-US" altLang="en-US" sz="2400" smtClean="0"/>
          </a:p>
          <a:p>
            <a:pPr eaLnBrk="1" hangingPunct="1">
              <a:buClr>
                <a:schemeClr val="bg2"/>
              </a:buClr>
            </a:pPr>
            <a:r>
              <a:rPr lang="en-US" altLang="en-US" sz="2400" smtClean="0">
                <a:solidFill>
                  <a:schemeClr val="bg2"/>
                </a:solidFill>
              </a:rPr>
              <a:t>Baca saldo (ditolak)</a:t>
            </a:r>
          </a:p>
          <a:p>
            <a:pPr eaLnBrk="1" hangingPunct="1">
              <a:buClr>
                <a:schemeClr val="bg2"/>
              </a:buClr>
            </a:pPr>
            <a:endParaRPr lang="en-US" altLang="en-US" sz="2400" smtClean="0">
              <a:solidFill>
                <a:schemeClr val="bg2"/>
              </a:solidFill>
            </a:endParaRPr>
          </a:p>
          <a:p>
            <a:pPr eaLnBrk="1" hangingPunct="1">
              <a:buClr>
                <a:schemeClr val="bg2"/>
              </a:buClr>
            </a:pPr>
            <a:endParaRPr lang="en-US" altLang="en-US" sz="2400" smtClean="0">
              <a:solidFill>
                <a:schemeClr val="bg2"/>
              </a:solidFill>
            </a:endParaRPr>
          </a:p>
          <a:p>
            <a:pPr eaLnBrk="1" hangingPunct="1">
              <a:buClr>
                <a:schemeClr val="bg2"/>
              </a:buClr>
              <a:buFont typeface="Wingdings" panose="05000000000000000000" pitchFamily="2" charset="2"/>
              <a:buNone/>
            </a:pPr>
            <a:r>
              <a:rPr lang="en-US" altLang="en-US" sz="2400" smtClean="0">
                <a:solidFill>
                  <a:schemeClr val="bg2"/>
                </a:solidFill>
              </a:rPr>
              <a:t>   (tunggu)</a:t>
            </a:r>
          </a:p>
          <a:p>
            <a:pPr eaLnBrk="1" hangingPunct="1">
              <a:buClr>
                <a:schemeClr val="bg2"/>
              </a:buClr>
            </a:pPr>
            <a:endParaRPr lang="en-US" altLang="en-US" sz="2400" smtClean="0">
              <a:solidFill>
                <a:schemeClr val="bg2"/>
              </a:solidFill>
            </a:endParaRPr>
          </a:p>
          <a:p>
            <a:pPr eaLnBrk="1" hangingPunct="1">
              <a:buClr>
                <a:schemeClr val="bg2"/>
              </a:buClr>
            </a:pPr>
            <a:endParaRPr lang="en-US" altLang="en-US" sz="2400" smtClean="0">
              <a:solidFill>
                <a:schemeClr val="bg2"/>
              </a:solidFill>
            </a:endParaRPr>
          </a:p>
          <a:p>
            <a:pPr eaLnBrk="1" hangingPunct="1">
              <a:buClr>
                <a:schemeClr val="bg2"/>
              </a:buClr>
            </a:pPr>
            <a:r>
              <a:rPr lang="en-US" altLang="en-US" sz="2400" smtClean="0">
                <a:solidFill>
                  <a:schemeClr val="bg2"/>
                </a:solidFill>
              </a:rPr>
              <a:t>Kunci-X saldo</a:t>
            </a:r>
          </a:p>
          <a:p>
            <a:pPr eaLnBrk="1" hangingPunct="1">
              <a:buClr>
                <a:schemeClr val="bg2"/>
              </a:buClr>
            </a:pPr>
            <a:r>
              <a:rPr lang="en-US" altLang="en-US" sz="2400" smtClean="0">
                <a:solidFill>
                  <a:schemeClr val="bg2"/>
                </a:solidFill>
              </a:rPr>
              <a:t>Baca saldo 		(saldo = $800)</a:t>
            </a:r>
          </a:p>
          <a:p>
            <a:pPr eaLnBrk="1" hangingPunct="1">
              <a:buClr>
                <a:schemeClr val="bg2"/>
              </a:buClr>
            </a:pPr>
            <a:r>
              <a:rPr lang="en-US" altLang="en-US" sz="2400" smtClean="0">
                <a:solidFill>
                  <a:schemeClr val="bg2"/>
                </a:solidFill>
              </a:rPr>
              <a:t>dst ...</a:t>
            </a:r>
          </a:p>
        </p:txBody>
      </p:sp>
      <p:sp>
        <p:nvSpPr>
          <p:cNvPr id="53254" name="Text Box 5"/>
          <p:cNvSpPr txBox="1">
            <a:spLocks noChangeArrowheads="1"/>
          </p:cNvSpPr>
          <p:nvPr/>
        </p:nvSpPr>
        <p:spPr bwMode="auto">
          <a:xfrm>
            <a:off x="1524000" y="887413"/>
            <a:ext cx="183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u="sng">
                <a:solidFill>
                  <a:srgbClr val="FF3300"/>
                </a:solidFill>
              </a:rPr>
              <a:t>Pengguna 1</a:t>
            </a:r>
          </a:p>
        </p:txBody>
      </p:sp>
      <p:sp>
        <p:nvSpPr>
          <p:cNvPr id="53255" name="Text Box 6"/>
          <p:cNvSpPr txBox="1">
            <a:spLocks noChangeArrowheads="1"/>
          </p:cNvSpPr>
          <p:nvPr/>
        </p:nvSpPr>
        <p:spPr bwMode="auto">
          <a:xfrm>
            <a:off x="5715000" y="901700"/>
            <a:ext cx="183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u="sng">
                <a:solidFill>
                  <a:srgbClr val="FF3300"/>
                </a:solidFill>
              </a:rPr>
              <a:t>Pengguna 2</a:t>
            </a:r>
          </a:p>
        </p:txBody>
      </p:sp>
      <p:sp>
        <p:nvSpPr>
          <p:cNvPr id="53256" name="Line 7"/>
          <p:cNvSpPr>
            <a:spLocks noChangeShapeType="1"/>
          </p:cNvSpPr>
          <p:nvPr/>
        </p:nvSpPr>
        <p:spPr bwMode="auto">
          <a:xfrm>
            <a:off x="4419600" y="1219200"/>
            <a:ext cx="0" cy="4648200"/>
          </a:xfrm>
          <a:prstGeom prst="line">
            <a:avLst/>
          </a:prstGeom>
          <a:noFill/>
          <a:ln w="57150">
            <a:solidFill>
              <a:schemeClr val="hlink"/>
            </a:solidFill>
            <a:prstDash val="dash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53257" name="Line 8"/>
          <p:cNvSpPr>
            <a:spLocks noChangeShapeType="1"/>
          </p:cNvSpPr>
          <p:nvPr/>
        </p:nvSpPr>
        <p:spPr bwMode="auto">
          <a:xfrm>
            <a:off x="5562600" y="2209800"/>
            <a:ext cx="0" cy="762000"/>
          </a:xfrm>
          <a:prstGeom prst="line">
            <a:avLst/>
          </a:prstGeom>
          <a:noFill/>
          <a:ln w="28575">
            <a:solidFill>
              <a:schemeClr val="bg2"/>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53258" name="Line 9"/>
          <p:cNvSpPr>
            <a:spLocks noChangeShapeType="1"/>
          </p:cNvSpPr>
          <p:nvPr/>
        </p:nvSpPr>
        <p:spPr bwMode="auto">
          <a:xfrm>
            <a:off x="5562600" y="3581400"/>
            <a:ext cx="0" cy="762000"/>
          </a:xfrm>
          <a:prstGeom prst="line">
            <a:avLst/>
          </a:prstGeom>
          <a:noFill/>
          <a:ln w="28575">
            <a:solidFill>
              <a:schemeClr val="bg2"/>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53259" name="Text Box 10"/>
          <p:cNvSpPr txBox="1">
            <a:spLocks noChangeArrowheads="1"/>
          </p:cNvSpPr>
          <p:nvPr/>
        </p:nvSpPr>
        <p:spPr bwMode="auto">
          <a:xfrm>
            <a:off x="3824288" y="5957888"/>
            <a:ext cx="1114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a:solidFill>
                  <a:srgbClr val="FF3300"/>
                </a:solidFill>
              </a:rPr>
              <a:t>waktu</a:t>
            </a:r>
            <a:endParaRPr lang="en-US" altLang="en-US" sz="2800">
              <a:solidFill>
                <a:srgbClr val="FF33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9"/>
          <p:cNvSpPr>
            <a:spLocks noChangeArrowheads="1"/>
          </p:cNvSpPr>
          <p:nvPr/>
        </p:nvSpPr>
        <p:spPr bwMode="auto">
          <a:xfrm>
            <a:off x="323850" y="908050"/>
            <a:ext cx="8496300" cy="55451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3490" name="Rectangle 2"/>
          <p:cNvSpPr>
            <a:spLocks noGrp="1" noChangeArrowheads="1"/>
          </p:cNvSpPr>
          <p:nvPr>
            <p:ph type="title"/>
          </p:nvPr>
        </p:nvSpPr>
        <p:spPr>
          <a:xfrm>
            <a:off x="755650" y="0"/>
            <a:ext cx="7772400" cy="928670"/>
          </a:xfrm>
        </p:spPr>
        <p:txBody>
          <a:bodyPr>
            <a:normAutofit fontScale="90000"/>
          </a:bodyPr>
          <a:lstStyle/>
          <a:p>
            <a:pPr marL="54864" indent="0" eaLnBrk="1" fontAlgn="auto" hangingPunct="1">
              <a:spcAft>
                <a:spcPts val="0"/>
              </a:spcAft>
              <a:defRPr/>
            </a:pPr>
            <a:r>
              <a:rPr lang="en-US" sz="4000" dirty="0">
                <a:solidFill>
                  <a:schemeClr val="tx2">
                    <a:tint val="100000"/>
                    <a:shade val="90000"/>
                    <a:satMod val="250000"/>
                    <a:alpha val="100000"/>
                  </a:schemeClr>
                </a:solidFill>
              </a:rPr>
              <a:t>Pengendalian Konkurensi: Macet</a:t>
            </a:r>
          </a:p>
        </p:txBody>
      </p:sp>
      <p:sp>
        <p:nvSpPr>
          <p:cNvPr id="54276" name="Rectangle 3"/>
          <p:cNvSpPr>
            <a:spLocks noGrp="1" noChangeArrowheads="1"/>
          </p:cNvSpPr>
          <p:nvPr>
            <p:ph sz="half" idx="1"/>
          </p:nvPr>
        </p:nvSpPr>
        <p:spPr>
          <a:xfrm>
            <a:off x="457200" y="1371600"/>
            <a:ext cx="4038600" cy="4953000"/>
          </a:xfrm>
        </p:spPr>
        <p:txBody>
          <a:bodyPr/>
          <a:lstStyle/>
          <a:p>
            <a:pPr eaLnBrk="1" hangingPunct="1">
              <a:buClr>
                <a:schemeClr val="bg2"/>
              </a:buClr>
            </a:pPr>
            <a:r>
              <a:rPr lang="en-US" altLang="en-US" sz="2400" smtClean="0">
                <a:solidFill>
                  <a:schemeClr val="bg2"/>
                </a:solidFill>
              </a:rPr>
              <a:t>Kunci-S saldo </a:t>
            </a:r>
          </a:p>
          <a:p>
            <a:pPr eaLnBrk="1" hangingPunct="1">
              <a:buClr>
                <a:schemeClr val="bg2"/>
              </a:buClr>
            </a:pPr>
            <a:r>
              <a:rPr lang="en-US" altLang="en-US" sz="2400" smtClean="0">
                <a:solidFill>
                  <a:schemeClr val="bg2"/>
                </a:solidFill>
              </a:rPr>
              <a:t>Baca saldo 		(saldo = $1000)</a:t>
            </a:r>
          </a:p>
          <a:p>
            <a:pPr eaLnBrk="1" hangingPunct="1">
              <a:buClr>
                <a:schemeClr val="bg2"/>
              </a:buClr>
            </a:pPr>
            <a:endParaRPr lang="en-US" altLang="en-US" sz="2400" smtClean="0">
              <a:solidFill>
                <a:schemeClr val="bg2"/>
              </a:solidFill>
            </a:endParaRPr>
          </a:p>
          <a:p>
            <a:pPr eaLnBrk="1" hangingPunct="1">
              <a:buClr>
                <a:schemeClr val="bg2"/>
              </a:buClr>
            </a:pPr>
            <a:r>
              <a:rPr lang="en-US" altLang="en-US" sz="2400" smtClean="0">
                <a:solidFill>
                  <a:schemeClr val="bg2"/>
                </a:solidFill>
              </a:rPr>
              <a:t>Kunci-X saldo 	(ditolak karena terkunci-S oleh pengguna 2)</a:t>
            </a:r>
          </a:p>
          <a:p>
            <a:pPr eaLnBrk="1" hangingPunct="1">
              <a:buClr>
                <a:schemeClr val="bg2"/>
              </a:buClr>
            </a:pPr>
            <a:endParaRPr lang="en-US" altLang="en-US" sz="2400" smtClean="0">
              <a:solidFill>
                <a:schemeClr val="bg2"/>
              </a:solidFill>
            </a:endParaRPr>
          </a:p>
          <a:p>
            <a:pPr eaLnBrk="1" hangingPunct="1">
              <a:buClr>
                <a:schemeClr val="bg2"/>
              </a:buClr>
            </a:pPr>
            <a:r>
              <a:rPr lang="en-US" altLang="en-US" sz="2400" smtClean="0">
                <a:solidFill>
                  <a:schemeClr val="bg2"/>
                </a:solidFill>
              </a:rPr>
              <a:t>tunggu ...</a:t>
            </a:r>
          </a:p>
        </p:txBody>
      </p:sp>
      <p:sp>
        <p:nvSpPr>
          <p:cNvPr id="54277" name="Rectangle 4"/>
          <p:cNvSpPr>
            <a:spLocks noGrp="1" noChangeArrowheads="1"/>
          </p:cNvSpPr>
          <p:nvPr>
            <p:ph sz="half" idx="2"/>
          </p:nvPr>
        </p:nvSpPr>
        <p:spPr>
          <a:xfrm>
            <a:off x="4648200" y="1295400"/>
            <a:ext cx="4038600" cy="4953000"/>
          </a:xfrm>
        </p:spPr>
        <p:txBody>
          <a:bodyPr/>
          <a:lstStyle/>
          <a:p>
            <a:pPr eaLnBrk="1" hangingPunct="1">
              <a:lnSpc>
                <a:spcPct val="90000"/>
              </a:lnSpc>
            </a:pPr>
            <a:endParaRPr lang="en-US" altLang="en-US" smtClean="0"/>
          </a:p>
          <a:p>
            <a:pPr eaLnBrk="1" hangingPunct="1">
              <a:lnSpc>
                <a:spcPct val="90000"/>
              </a:lnSpc>
              <a:buClr>
                <a:schemeClr val="bg2"/>
              </a:buClr>
            </a:pPr>
            <a:r>
              <a:rPr lang="en-US" altLang="en-US" sz="2400" smtClean="0">
                <a:solidFill>
                  <a:schemeClr val="bg2"/>
                </a:solidFill>
              </a:rPr>
              <a:t>Kunci-S saldo</a:t>
            </a:r>
          </a:p>
          <a:p>
            <a:pPr eaLnBrk="1" hangingPunct="1">
              <a:lnSpc>
                <a:spcPct val="90000"/>
              </a:lnSpc>
              <a:buClr>
                <a:schemeClr val="bg2"/>
              </a:buClr>
            </a:pPr>
            <a:r>
              <a:rPr lang="en-US" altLang="en-US" sz="2400" smtClean="0">
                <a:solidFill>
                  <a:schemeClr val="bg2"/>
                </a:solidFill>
              </a:rPr>
              <a:t>Baca saldo 		(saldo = $1000)</a:t>
            </a:r>
          </a:p>
          <a:p>
            <a:pPr eaLnBrk="1" hangingPunct="1">
              <a:lnSpc>
                <a:spcPct val="90000"/>
              </a:lnSpc>
              <a:buClr>
                <a:schemeClr val="bg2"/>
              </a:buClr>
            </a:pPr>
            <a:endParaRPr lang="en-US" altLang="en-US" sz="2400" smtClean="0">
              <a:solidFill>
                <a:schemeClr val="bg2"/>
              </a:solidFill>
            </a:endParaRPr>
          </a:p>
          <a:p>
            <a:pPr eaLnBrk="1" hangingPunct="1">
              <a:lnSpc>
                <a:spcPct val="90000"/>
              </a:lnSpc>
              <a:buClr>
                <a:schemeClr val="bg2"/>
              </a:buClr>
            </a:pPr>
            <a:endParaRPr lang="en-US" altLang="en-US" sz="2400" smtClean="0">
              <a:solidFill>
                <a:schemeClr val="bg2"/>
              </a:solidFill>
            </a:endParaRPr>
          </a:p>
          <a:p>
            <a:pPr eaLnBrk="1" hangingPunct="1">
              <a:lnSpc>
                <a:spcPct val="90000"/>
              </a:lnSpc>
              <a:buClr>
                <a:schemeClr val="bg2"/>
              </a:buClr>
            </a:pPr>
            <a:r>
              <a:rPr lang="en-US" altLang="en-US" sz="2400" smtClean="0">
                <a:solidFill>
                  <a:schemeClr val="bg2"/>
                </a:solidFill>
              </a:rPr>
              <a:t>Kunci-X saldo (ditolak karena terkunci-S oleh pengguna 1)</a:t>
            </a:r>
          </a:p>
          <a:p>
            <a:pPr eaLnBrk="1" hangingPunct="1">
              <a:lnSpc>
                <a:spcPct val="90000"/>
              </a:lnSpc>
              <a:buClr>
                <a:schemeClr val="bg2"/>
              </a:buClr>
            </a:pPr>
            <a:endParaRPr lang="en-US" altLang="en-US" sz="2400" smtClean="0">
              <a:solidFill>
                <a:schemeClr val="bg2"/>
              </a:solidFill>
            </a:endParaRPr>
          </a:p>
          <a:p>
            <a:pPr eaLnBrk="1" hangingPunct="1">
              <a:lnSpc>
                <a:spcPct val="90000"/>
              </a:lnSpc>
              <a:buClr>
                <a:schemeClr val="bg2"/>
              </a:buClr>
            </a:pPr>
            <a:r>
              <a:rPr lang="en-US" altLang="en-US" sz="2400" smtClean="0">
                <a:solidFill>
                  <a:schemeClr val="bg2"/>
                </a:solidFill>
              </a:rPr>
              <a:t>tunggu...</a:t>
            </a:r>
          </a:p>
        </p:txBody>
      </p:sp>
      <p:sp>
        <p:nvSpPr>
          <p:cNvPr id="54278" name="Text Box 5"/>
          <p:cNvSpPr txBox="1">
            <a:spLocks noChangeArrowheads="1"/>
          </p:cNvSpPr>
          <p:nvPr/>
        </p:nvSpPr>
        <p:spPr bwMode="auto">
          <a:xfrm>
            <a:off x="1322388" y="852488"/>
            <a:ext cx="2106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u="sng">
                <a:solidFill>
                  <a:srgbClr val="FF3300"/>
                </a:solidFill>
              </a:rPr>
              <a:t>Pengguna 1</a:t>
            </a:r>
          </a:p>
        </p:txBody>
      </p:sp>
      <p:sp>
        <p:nvSpPr>
          <p:cNvPr id="54279" name="Text Box 6"/>
          <p:cNvSpPr txBox="1">
            <a:spLocks noChangeArrowheads="1"/>
          </p:cNvSpPr>
          <p:nvPr/>
        </p:nvSpPr>
        <p:spPr bwMode="auto">
          <a:xfrm>
            <a:off x="5257800" y="852488"/>
            <a:ext cx="21066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u="sng">
                <a:solidFill>
                  <a:srgbClr val="FF3300"/>
                </a:solidFill>
              </a:rPr>
              <a:t>Pengguna 2</a:t>
            </a:r>
            <a:endParaRPr lang="en-US" altLang="en-US" sz="2800" u="sng">
              <a:solidFill>
                <a:srgbClr val="FF3300"/>
              </a:solidFill>
              <a:latin typeface="Times New Roman" panose="02020603050405020304" pitchFamily="18" charset="0"/>
            </a:endParaRPr>
          </a:p>
        </p:txBody>
      </p:sp>
      <p:sp>
        <p:nvSpPr>
          <p:cNvPr id="54280" name="Line 7"/>
          <p:cNvSpPr>
            <a:spLocks noChangeShapeType="1"/>
          </p:cNvSpPr>
          <p:nvPr/>
        </p:nvSpPr>
        <p:spPr bwMode="auto">
          <a:xfrm>
            <a:off x="4572000" y="1295400"/>
            <a:ext cx="0" cy="4953000"/>
          </a:xfrm>
          <a:prstGeom prst="line">
            <a:avLst/>
          </a:prstGeom>
          <a:noFill/>
          <a:ln w="57150">
            <a:solidFill>
              <a:srgbClr val="FF0000"/>
            </a:solidFill>
            <a:prstDash val="dash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63496" name="Text Box 8"/>
          <p:cNvSpPr txBox="1">
            <a:spLocks noChangeArrowheads="1"/>
          </p:cNvSpPr>
          <p:nvPr/>
        </p:nvSpPr>
        <p:spPr bwMode="auto">
          <a:xfrm>
            <a:off x="2555875" y="5734050"/>
            <a:ext cx="1887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800" b="1">
                <a:solidFill>
                  <a:srgbClr val="FF3300"/>
                </a:solidFill>
              </a:rPr>
              <a:t>Deadlock!</a:t>
            </a:r>
            <a:endParaRPr lang="en-US" altLang="en-US" sz="2800" b="1">
              <a:solidFill>
                <a:srgbClr val="FF3300"/>
              </a:solidFill>
              <a:latin typeface="Times New Roman" panose="02020603050405020304" pitchFamily="18" charset="0"/>
            </a:endParaRPr>
          </a:p>
        </p:txBody>
      </p:sp>
      <p:sp>
        <p:nvSpPr>
          <p:cNvPr id="54282" name="Line 10"/>
          <p:cNvSpPr>
            <a:spLocks noChangeShapeType="1"/>
          </p:cNvSpPr>
          <p:nvPr/>
        </p:nvSpPr>
        <p:spPr bwMode="auto">
          <a:xfrm>
            <a:off x="1908175" y="5229225"/>
            <a:ext cx="0" cy="936625"/>
          </a:xfrm>
          <a:prstGeom prst="line">
            <a:avLst/>
          </a:prstGeom>
          <a:noFill/>
          <a:ln w="19050">
            <a:solidFill>
              <a:schemeClr val="bg2"/>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ID"/>
          </a:p>
        </p:txBody>
      </p:sp>
      <p:sp>
        <p:nvSpPr>
          <p:cNvPr id="54283" name="Line 11"/>
          <p:cNvSpPr>
            <a:spLocks noChangeShapeType="1"/>
          </p:cNvSpPr>
          <p:nvPr/>
        </p:nvSpPr>
        <p:spPr bwMode="auto">
          <a:xfrm>
            <a:off x="6443663" y="5589588"/>
            <a:ext cx="0" cy="576262"/>
          </a:xfrm>
          <a:prstGeom prst="line">
            <a:avLst/>
          </a:prstGeom>
          <a:noFill/>
          <a:ln w="19050">
            <a:solidFill>
              <a:schemeClr val="bg2"/>
            </a:solidFill>
            <a:prstDash val="sysDot"/>
            <a:round/>
            <a:headEnd/>
            <a:tailEnd type="triangle" w="med" len="med"/>
          </a:ln>
          <a:extLst>
            <a:ext uri="{909E8E84-426E-40DD-AFC4-6F175D3DCCD1}">
              <a14:hiddenFill xmlns:a14="http://schemas.microsoft.com/office/drawing/2010/main">
                <a:noFill/>
              </a14:hiddenFill>
            </a:ext>
          </a:extLst>
        </p:spPr>
        <p:txBody>
          <a:bodyPr>
            <a:spAutoFit/>
          </a:bodyPr>
          <a:lstStyle/>
          <a:p>
            <a:endParaRPr lang="en-ID"/>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3496"/>
                                        </p:tgtEl>
                                        <p:attrNameLst>
                                          <p:attrName>style.visibility</p:attrName>
                                        </p:attrNameLst>
                                      </p:cBhvr>
                                      <p:to>
                                        <p:strVal val="visible"/>
                                      </p:to>
                                    </p:set>
                                    <p:animEffect transition="in" filter="randombar(horizontal)">
                                      <p:cBhvr>
                                        <p:cTn id="7" dur="500"/>
                                        <p:tgtEl>
                                          <p:spTgt spid="63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6"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755650" y="476250"/>
            <a:ext cx="7772400" cy="731838"/>
          </a:xfrm>
        </p:spPr>
        <p:txBody>
          <a:bodyPr/>
          <a:lstStyle/>
          <a:p>
            <a:pPr marL="54864" indent="0" eaLnBrk="1" fontAlgn="auto" hangingPunct="1">
              <a:spcAft>
                <a:spcPts val="0"/>
              </a:spcAft>
              <a:defRPr/>
            </a:pPr>
            <a:r>
              <a:rPr lang="en-US" sz="4000">
                <a:solidFill>
                  <a:schemeClr val="tx2">
                    <a:tint val="100000"/>
                    <a:shade val="90000"/>
                    <a:satMod val="250000"/>
                    <a:alpha val="100000"/>
                  </a:schemeClr>
                </a:solidFill>
              </a:rPr>
              <a:t>Penanganan Kemacetan</a:t>
            </a:r>
          </a:p>
        </p:txBody>
      </p:sp>
      <p:sp>
        <p:nvSpPr>
          <p:cNvPr id="55299" name="Rectangle 3"/>
          <p:cNvSpPr>
            <a:spLocks noGrp="1" noChangeArrowheads="1"/>
          </p:cNvSpPr>
          <p:nvPr>
            <p:ph idx="1"/>
          </p:nvPr>
        </p:nvSpPr>
        <p:spPr>
          <a:xfrm>
            <a:off x="685800" y="1484313"/>
            <a:ext cx="7772400" cy="4611687"/>
          </a:xfrm>
        </p:spPr>
        <p:txBody>
          <a:bodyPr>
            <a:normAutofit lnSpcReduction="10000"/>
          </a:bodyPr>
          <a:lstStyle/>
          <a:p>
            <a:pPr eaLnBrk="1" hangingPunct="1"/>
            <a:r>
              <a:rPr lang="en-US" altLang="en-US" sz="2800" i="1" smtClean="0"/>
              <a:t>Deadlock </a:t>
            </a:r>
            <a:r>
              <a:rPr lang="en-US" altLang="en-US" sz="2800" smtClean="0"/>
              <a:t>(kemacetan):</a:t>
            </a:r>
          </a:p>
          <a:p>
            <a:pPr lvl="1" eaLnBrk="1" hangingPunct="1"/>
            <a:r>
              <a:rPr lang="en-US" altLang="en-US" sz="2400" smtClean="0"/>
              <a:t>Jika dua atau lebih transaksi telah sama-sama mengunci data dan saling menunggu transaksi lain untuk melepaskan kuncinya</a:t>
            </a:r>
          </a:p>
          <a:p>
            <a:pPr eaLnBrk="1" hangingPunct="1"/>
            <a:r>
              <a:rPr lang="en-US" altLang="en-US" sz="2800" i="1" smtClean="0"/>
              <a:t>Deadlock Resolution:</a:t>
            </a:r>
          </a:p>
          <a:p>
            <a:pPr lvl="1" eaLnBrk="1" hangingPunct="1"/>
            <a:r>
              <a:rPr lang="en-US" altLang="en-US" sz="2400" smtClean="0"/>
              <a:t>Membiarkan kemacetan terjadi</a:t>
            </a:r>
          </a:p>
          <a:p>
            <a:pPr lvl="1" eaLnBrk="1" hangingPunct="1"/>
            <a:r>
              <a:rPr lang="en-US" altLang="en-US" sz="2400" smtClean="0"/>
              <a:t>Menggunakan tabel (matriks penggunaan data) yang menyimpan operasi-operasi yang berpotensi macet dan membatalkan/</a:t>
            </a:r>
            <a:r>
              <a:rPr lang="en-US" altLang="en-US" sz="2400" i="1" smtClean="0"/>
              <a:t>rollback</a:t>
            </a:r>
            <a:r>
              <a:rPr lang="en-US" altLang="en-US" sz="2400" smtClean="0"/>
              <a:t> salah satu (atau beberapa) diantara transaksi yang saling menunggu.</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762000" y="333375"/>
            <a:ext cx="7772400" cy="647700"/>
          </a:xfrm>
        </p:spPr>
        <p:txBody>
          <a:bodyPr>
            <a:normAutofit/>
          </a:bodyPr>
          <a:lstStyle/>
          <a:p>
            <a:pPr marL="54864" indent="0" eaLnBrk="1" fontAlgn="auto" hangingPunct="1">
              <a:spcAft>
                <a:spcPts val="0"/>
              </a:spcAft>
              <a:defRPr/>
            </a:pPr>
            <a:r>
              <a:rPr lang="en-US" sz="4000">
                <a:solidFill>
                  <a:schemeClr val="tx2">
                    <a:tint val="100000"/>
                    <a:shade val="90000"/>
                    <a:satMod val="250000"/>
                    <a:alpha val="100000"/>
                  </a:schemeClr>
                </a:solidFill>
              </a:rPr>
              <a:t>Penanganan Kemacetan</a:t>
            </a:r>
          </a:p>
        </p:txBody>
      </p:sp>
      <p:sp>
        <p:nvSpPr>
          <p:cNvPr id="78851" name="Rectangle 3"/>
          <p:cNvSpPr>
            <a:spLocks noGrp="1" noChangeArrowheads="1"/>
          </p:cNvSpPr>
          <p:nvPr>
            <p:ph idx="1"/>
          </p:nvPr>
        </p:nvSpPr>
        <p:spPr>
          <a:xfrm>
            <a:off x="609600" y="1219200"/>
            <a:ext cx="7772400" cy="4114800"/>
          </a:xfrm>
        </p:spPr>
        <p:txBody>
          <a:bodyPr/>
          <a:lstStyle/>
          <a:p>
            <a:pPr eaLnBrk="1" hangingPunct="1">
              <a:lnSpc>
                <a:spcPct val="90000"/>
              </a:lnSpc>
            </a:pPr>
            <a:r>
              <a:rPr lang="en-US" altLang="en-US" sz="2800" i="1" smtClean="0"/>
              <a:t>Deadlock prevention:</a:t>
            </a:r>
          </a:p>
          <a:p>
            <a:pPr lvl="1" eaLnBrk="1" hangingPunct="1">
              <a:lnSpc>
                <a:spcPct val="90000"/>
              </a:lnSpc>
            </a:pPr>
            <a:r>
              <a:rPr lang="en-US" altLang="en-US" sz="2400" smtClean="0"/>
              <a:t>Mengharuskan penguncian semua data (record) pada awal transaksi</a:t>
            </a:r>
          </a:p>
          <a:p>
            <a:pPr lvl="1" eaLnBrk="1" hangingPunct="1">
              <a:lnSpc>
                <a:spcPct val="90000"/>
              </a:lnSpc>
            </a:pPr>
            <a:r>
              <a:rPr lang="en-US" altLang="en-US" sz="2400" smtClean="0"/>
              <a:t>Protokol Penguncian Dua Fase (</a:t>
            </a:r>
            <a:r>
              <a:rPr lang="en-US" altLang="en-US" sz="2400" i="1" smtClean="0"/>
              <a:t>two-phase locking protocol</a:t>
            </a:r>
            <a:r>
              <a:rPr lang="en-US" altLang="en-US" sz="2400" smtClean="0"/>
              <a:t>)</a:t>
            </a:r>
          </a:p>
          <a:p>
            <a:pPr lvl="2" eaLnBrk="1" hangingPunct="1">
              <a:lnSpc>
                <a:spcPct val="90000"/>
              </a:lnSpc>
            </a:pPr>
            <a:r>
              <a:rPr lang="en-US" altLang="en-US" sz="2000" i="1" smtClean="0"/>
              <a:t>Growing phase</a:t>
            </a:r>
          </a:p>
          <a:p>
            <a:pPr lvl="2" eaLnBrk="1" hangingPunct="1">
              <a:lnSpc>
                <a:spcPct val="90000"/>
              </a:lnSpc>
            </a:pPr>
            <a:r>
              <a:rPr lang="en-US" altLang="en-US" sz="2000" i="1" smtClean="0"/>
              <a:t>Shrinking phase</a:t>
            </a:r>
          </a:p>
          <a:p>
            <a:pPr lvl="2" eaLnBrk="1" hangingPunct="1">
              <a:lnSpc>
                <a:spcPct val="90000"/>
              </a:lnSpc>
              <a:buClr>
                <a:schemeClr val="accent2"/>
              </a:buClr>
            </a:pPr>
            <a:r>
              <a:rPr lang="en-US" altLang="en-US" sz="2000" smtClean="0"/>
              <a:t>Penguncian dilakukan dengan urutan tertentu</a:t>
            </a:r>
          </a:p>
          <a:p>
            <a:pPr lvl="1" eaLnBrk="1" hangingPunct="1">
              <a:lnSpc>
                <a:spcPct val="90000"/>
              </a:lnSpc>
            </a:pPr>
            <a:r>
              <a:rPr lang="en-US" altLang="en-US" sz="2400" smtClean="0"/>
              <a:t>Kadang-kadang sulit mengetahui data apa saja yang perlu dikunci pada awal transaksi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slide(fromTop)">
                                      <p:cBhvr>
                                        <p:cTn id="7" dur="500"/>
                                        <p:tgtEl>
                                          <p:spTgt spid="78851">
                                            <p:txEl>
                                              <p:pRg st="0" end="0"/>
                                            </p:txEl>
                                          </p:spTgt>
                                        </p:tgtEl>
                                      </p:cBhvr>
                                    </p:animEffect>
                                  </p:childTnLst>
                                  <p:subTnLst>
                                    <p:animClr clrSpc="rgb" dir="cw">
                                      <p:cBhvr override="childStyle">
                                        <p:cTn dur="1" fill="hold" display="0" masterRel="nextClick" afterEffect="1"/>
                                        <p:tgtEl>
                                          <p:spTgt spid="78851">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78851">
                                            <p:txEl>
                                              <p:pRg st="1" end="1"/>
                                            </p:txEl>
                                          </p:spTgt>
                                        </p:tgtEl>
                                        <p:attrNameLst>
                                          <p:attrName>style.visibility</p:attrName>
                                        </p:attrNameLst>
                                      </p:cBhvr>
                                      <p:to>
                                        <p:strVal val="visible"/>
                                      </p:to>
                                    </p:set>
                                    <p:animEffect transition="in" filter="slide(fromTop)">
                                      <p:cBhvr>
                                        <p:cTn id="12" dur="500"/>
                                        <p:tgtEl>
                                          <p:spTgt spid="78851">
                                            <p:txEl>
                                              <p:pRg st="1" end="1"/>
                                            </p:txEl>
                                          </p:spTgt>
                                        </p:tgtEl>
                                      </p:cBhvr>
                                    </p:animEffect>
                                  </p:childTnLst>
                                  <p:subTnLst>
                                    <p:animClr clrSpc="rgb" dir="cw">
                                      <p:cBhvr override="childStyle">
                                        <p:cTn dur="1" fill="hold" display="0" masterRel="nextClick" afterEffect="1"/>
                                        <p:tgtEl>
                                          <p:spTgt spid="78851">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78851">
                                            <p:txEl>
                                              <p:pRg st="2" end="2"/>
                                            </p:txEl>
                                          </p:spTgt>
                                        </p:tgtEl>
                                        <p:attrNameLst>
                                          <p:attrName>style.visibility</p:attrName>
                                        </p:attrNameLst>
                                      </p:cBhvr>
                                      <p:to>
                                        <p:strVal val="visible"/>
                                      </p:to>
                                    </p:set>
                                    <p:animEffect transition="in" filter="slide(fromTop)">
                                      <p:cBhvr>
                                        <p:cTn id="17" dur="500"/>
                                        <p:tgtEl>
                                          <p:spTgt spid="78851">
                                            <p:txEl>
                                              <p:pRg st="2" end="2"/>
                                            </p:txEl>
                                          </p:spTgt>
                                        </p:tgtEl>
                                      </p:cBhvr>
                                    </p:animEffect>
                                  </p:childTnLst>
                                  <p:subTnLst>
                                    <p:animClr clrSpc="rgb" dir="cw">
                                      <p:cBhvr override="childStyle">
                                        <p:cTn dur="1" fill="hold" display="0" masterRel="nextClick" afterEffect="1"/>
                                        <p:tgtEl>
                                          <p:spTgt spid="78851">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78851">
                                            <p:txEl>
                                              <p:pRg st="3" end="3"/>
                                            </p:txEl>
                                          </p:spTgt>
                                        </p:tgtEl>
                                        <p:attrNameLst>
                                          <p:attrName>style.visibility</p:attrName>
                                        </p:attrNameLst>
                                      </p:cBhvr>
                                      <p:to>
                                        <p:strVal val="visible"/>
                                      </p:to>
                                    </p:set>
                                    <p:animEffect transition="in" filter="slide(fromTop)">
                                      <p:cBhvr>
                                        <p:cTn id="22" dur="500"/>
                                        <p:tgtEl>
                                          <p:spTgt spid="78851">
                                            <p:txEl>
                                              <p:pRg st="3" end="3"/>
                                            </p:txEl>
                                          </p:spTgt>
                                        </p:tgtEl>
                                      </p:cBhvr>
                                    </p:animEffect>
                                  </p:childTnLst>
                                  <p:subTnLst>
                                    <p:animClr clrSpc="rgb" dir="cw">
                                      <p:cBhvr override="childStyle">
                                        <p:cTn dur="1" fill="hold" display="0" masterRel="nextClick" afterEffect="1"/>
                                        <p:tgtEl>
                                          <p:spTgt spid="78851">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78851">
                                            <p:txEl>
                                              <p:pRg st="4" end="4"/>
                                            </p:txEl>
                                          </p:spTgt>
                                        </p:tgtEl>
                                        <p:attrNameLst>
                                          <p:attrName>style.visibility</p:attrName>
                                        </p:attrNameLst>
                                      </p:cBhvr>
                                      <p:to>
                                        <p:strVal val="visible"/>
                                      </p:to>
                                    </p:set>
                                    <p:animEffect transition="in" filter="slide(fromTop)">
                                      <p:cBhvr>
                                        <p:cTn id="27" dur="500"/>
                                        <p:tgtEl>
                                          <p:spTgt spid="78851">
                                            <p:txEl>
                                              <p:pRg st="4" end="4"/>
                                            </p:txEl>
                                          </p:spTgt>
                                        </p:tgtEl>
                                      </p:cBhvr>
                                    </p:animEffect>
                                  </p:childTnLst>
                                  <p:subTnLst>
                                    <p:animClr clrSpc="rgb" dir="cw">
                                      <p:cBhvr override="childStyle">
                                        <p:cTn dur="1" fill="hold" display="0" masterRel="nextClick" afterEffect="1"/>
                                        <p:tgtEl>
                                          <p:spTgt spid="78851">
                                            <p:txEl>
                                              <p:pRg st="4" end="4"/>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78851">
                                            <p:txEl>
                                              <p:pRg st="5" end="5"/>
                                            </p:txEl>
                                          </p:spTgt>
                                        </p:tgtEl>
                                        <p:attrNameLst>
                                          <p:attrName>style.visibility</p:attrName>
                                        </p:attrNameLst>
                                      </p:cBhvr>
                                      <p:to>
                                        <p:strVal val="visible"/>
                                      </p:to>
                                    </p:set>
                                    <p:animEffect transition="in" filter="slide(fromTop)">
                                      <p:cBhvr>
                                        <p:cTn id="32" dur="500"/>
                                        <p:tgtEl>
                                          <p:spTgt spid="78851">
                                            <p:txEl>
                                              <p:pRg st="5" end="5"/>
                                            </p:txEl>
                                          </p:spTgt>
                                        </p:tgtEl>
                                      </p:cBhvr>
                                    </p:animEffect>
                                  </p:childTnLst>
                                  <p:subTnLst>
                                    <p:animClr clrSpc="rgb" dir="cw">
                                      <p:cBhvr override="childStyle">
                                        <p:cTn dur="1" fill="hold" display="0" masterRel="nextClick" afterEffect="1"/>
                                        <p:tgtEl>
                                          <p:spTgt spid="78851">
                                            <p:txEl>
                                              <p:pRg st="5" end="5"/>
                                            </p:txEl>
                                          </p:spTgt>
                                        </p:tgtEl>
                                        <p:attrNameLst>
                                          <p:attrName>ppt_c</p:attrName>
                                        </p:attrNameLst>
                                      </p:cBhvr>
                                      <p:to>
                                        <a:schemeClr val="accent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78851">
                                            <p:txEl>
                                              <p:pRg st="6" end="6"/>
                                            </p:txEl>
                                          </p:spTgt>
                                        </p:tgtEl>
                                        <p:attrNameLst>
                                          <p:attrName>style.visibility</p:attrName>
                                        </p:attrNameLst>
                                      </p:cBhvr>
                                      <p:to>
                                        <p:strVal val="visible"/>
                                      </p:to>
                                    </p:set>
                                    <p:animEffect transition="in" filter="slide(fromTop)">
                                      <p:cBhvr>
                                        <p:cTn id="37" dur="500"/>
                                        <p:tgtEl>
                                          <p:spTgt spid="78851">
                                            <p:txEl>
                                              <p:pRg st="6" end="6"/>
                                            </p:txEl>
                                          </p:spTgt>
                                        </p:tgtEl>
                                      </p:cBhvr>
                                    </p:animEffect>
                                  </p:childTnLst>
                                  <p:subTnLst>
                                    <p:animClr clrSpc="rgb" dir="cw">
                                      <p:cBhvr override="childStyle">
                                        <p:cTn dur="1" fill="hold" display="0" masterRel="nextClick" afterEffect="1"/>
                                        <p:tgtEl>
                                          <p:spTgt spid="78851">
                                            <p:txEl>
                                              <p:pRg st="6" end="6"/>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bldLvl="3"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381000"/>
            <a:ext cx="7772400" cy="744538"/>
          </a:xfrm>
        </p:spPr>
        <p:txBody>
          <a:bodyPr/>
          <a:lstStyle/>
          <a:p>
            <a:pPr marL="54864" indent="0" eaLnBrk="1" fontAlgn="auto" hangingPunct="1">
              <a:spcAft>
                <a:spcPts val="0"/>
              </a:spcAft>
              <a:defRPr/>
            </a:pPr>
            <a:r>
              <a:rPr lang="en-US" sz="4000">
                <a:solidFill>
                  <a:schemeClr val="tx2">
                    <a:tint val="100000"/>
                    <a:shade val="90000"/>
                    <a:satMod val="250000"/>
                    <a:alpha val="100000"/>
                  </a:schemeClr>
                </a:solidFill>
              </a:rPr>
              <a:t>Versioning</a:t>
            </a:r>
          </a:p>
        </p:txBody>
      </p:sp>
      <p:sp>
        <p:nvSpPr>
          <p:cNvPr id="73731" name="Rectangle 3"/>
          <p:cNvSpPr>
            <a:spLocks noGrp="1" noChangeArrowheads="1"/>
          </p:cNvSpPr>
          <p:nvPr>
            <p:ph idx="1"/>
          </p:nvPr>
        </p:nvSpPr>
        <p:spPr>
          <a:xfrm>
            <a:off x="838200" y="1196975"/>
            <a:ext cx="7772400" cy="4670425"/>
          </a:xfrm>
        </p:spPr>
        <p:txBody>
          <a:bodyPr>
            <a:normAutofit lnSpcReduction="10000"/>
          </a:bodyPr>
          <a:lstStyle/>
          <a:p>
            <a:pPr eaLnBrk="1" hangingPunct="1">
              <a:lnSpc>
                <a:spcPct val="90000"/>
              </a:lnSpc>
              <a:buFont typeface="Wingdings" panose="05000000000000000000" pitchFamily="2" charset="2"/>
              <a:buNone/>
            </a:pPr>
            <a:r>
              <a:rPr lang="en-US" altLang="en-US" sz="2800" smtClean="0"/>
              <a:t>Teknik dengan kode waktu (</a:t>
            </a:r>
            <a:r>
              <a:rPr lang="en-US" altLang="en-US" sz="2800" i="1" smtClean="0"/>
              <a:t>timestamp</a:t>
            </a:r>
            <a:r>
              <a:rPr lang="en-US" altLang="en-US" sz="2800" smtClean="0"/>
              <a:t>):</a:t>
            </a:r>
          </a:p>
          <a:p>
            <a:pPr eaLnBrk="1" hangingPunct="1">
              <a:lnSpc>
                <a:spcPct val="90000"/>
              </a:lnSpc>
            </a:pPr>
            <a:r>
              <a:rPr lang="en-US" altLang="en-US" sz="2800" smtClean="0"/>
              <a:t>Alternatif dari penguncian data (</a:t>
            </a:r>
            <a:r>
              <a:rPr lang="en-US" altLang="en-US" sz="2800" i="1" smtClean="0"/>
              <a:t>locking</a:t>
            </a:r>
            <a:r>
              <a:rPr lang="en-US" altLang="en-US" sz="2800" smtClean="0"/>
              <a:t>)</a:t>
            </a:r>
          </a:p>
          <a:p>
            <a:pPr eaLnBrk="1" hangingPunct="1">
              <a:lnSpc>
                <a:spcPct val="90000"/>
              </a:lnSpc>
            </a:pPr>
            <a:r>
              <a:rPr lang="en-US" altLang="en-US" sz="2800" smtClean="0"/>
              <a:t>Menggunakan pendekatan </a:t>
            </a:r>
            <a:r>
              <a:rPr lang="en-US" altLang="en-US" sz="2800" b="1" smtClean="0"/>
              <a:t>optimistik</a:t>
            </a:r>
          </a:p>
          <a:p>
            <a:pPr eaLnBrk="1" hangingPunct="1">
              <a:lnSpc>
                <a:spcPct val="90000"/>
              </a:lnSpc>
            </a:pPr>
            <a:r>
              <a:rPr lang="en-US" altLang="en-US" sz="2800" smtClean="0"/>
              <a:t>Berasumsi bahwa pengubahan secara simultan jarang terjadi</a:t>
            </a:r>
          </a:p>
          <a:p>
            <a:pPr eaLnBrk="1" hangingPunct="1">
              <a:lnSpc>
                <a:spcPct val="90000"/>
              </a:lnSpc>
            </a:pPr>
            <a:r>
              <a:rPr lang="en-US" altLang="en-US" sz="2800" smtClean="0"/>
              <a:t>Setiap transaksi dapat melakukan pengubahan kapan membutuhkan</a:t>
            </a:r>
          </a:p>
          <a:p>
            <a:pPr eaLnBrk="1" hangingPunct="1">
              <a:lnSpc>
                <a:spcPct val="90000"/>
              </a:lnSpc>
            </a:pPr>
            <a:r>
              <a:rPr lang="en-US" altLang="en-US" sz="2800" smtClean="0"/>
              <a:t>Sistem akan menolak pengubahan jika mendeteksi suatu konflik</a:t>
            </a:r>
          </a:p>
          <a:p>
            <a:pPr eaLnBrk="1" hangingPunct="1">
              <a:lnSpc>
                <a:spcPct val="90000"/>
              </a:lnSpc>
            </a:pPr>
            <a:r>
              <a:rPr lang="en-US" altLang="en-US" sz="2800" smtClean="0"/>
              <a:t>Menggunakan </a:t>
            </a:r>
            <a:r>
              <a:rPr lang="en-US" altLang="en-US" sz="2800" i="1" smtClean="0"/>
              <a:t>rollback</a:t>
            </a:r>
            <a:r>
              <a:rPr lang="en-US" altLang="en-US" sz="2800" smtClean="0"/>
              <a:t> dan </a:t>
            </a:r>
            <a:r>
              <a:rPr lang="en-US" altLang="en-US" sz="2800" i="1" smtClean="0"/>
              <a:t>commit</a:t>
            </a:r>
            <a:endParaRPr lang="en-US"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randombar(vertical)">
                                      <p:cBhvr>
                                        <p:cTn id="7" dur="500"/>
                                        <p:tgtEl>
                                          <p:spTgt spid="73731">
                                            <p:txEl>
                                              <p:pRg st="0" end="0"/>
                                            </p:txEl>
                                          </p:spTgt>
                                        </p:tgtEl>
                                      </p:cBhvr>
                                    </p:animEffect>
                                  </p:childTnLst>
                                  <p:subTnLst>
                                    <p:animClr clrSpc="rgb" dir="cw">
                                      <p:cBhvr override="childStyle">
                                        <p:cTn dur="1" fill="hold" display="0" masterRel="nextClick" afterEffect="1"/>
                                        <p:tgtEl>
                                          <p:spTgt spid="73731">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randombar(vertical)">
                                      <p:cBhvr>
                                        <p:cTn id="12" dur="500"/>
                                        <p:tgtEl>
                                          <p:spTgt spid="73731">
                                            <p:txEl>
                                              <p:pRg st="1" end="1"/>
                                            </p:txEl>
                                          </p:spTgt>
                                        </p:tgtEl>
                                      </p:cBhvr>
                                    </p:animEffect>
                                  </p:childTnLst>
                                  <p:subTnLst>
                                    <p:animClr clrSpc="rgb" dir="cw">
                                      <p:cBhvr override="childStyle">
                                        <p:cTn dur="1" fill="hold" display="0" masterRel="nextClick" afterEffect="1"/>
                                        <p:tgtEl>
                                          <p:spTgt spid="73731">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randombar(vertical)">
                                      <p:cBhvr>
                                        <p:cTn id="17" dur="500"/>
                                        <p:tgtEl>
                                          <p:spTgt spid="73731">
                                            <p:txEl>
                                              <p:pRg st="2" end="2"/>
                                            </p:txEl>
                                          </p:spTgt>
                                        </p:tgtEl>
                                      </p:cBhvr>
                                    </p:animEffect>
                                  </p:childTnLst>
                                  <p:subTnLst>
                                    <p:animClr clrSpc="rgb" dir="cw">
                                      <p:cBhvr override="childStyle">
                                        <p:cTn dur="1" fill="hold" display="0" masterRel="nextClick" afterEffect="1"/>
                                        <p:tgtEl>
                                          <p:spTgt spid="73731">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73731">
                                            <p:txEl>
                                              <p:pRg st="3" end="3"/>
                                            </p:txEl>
                                          </p:spTgt>
                                        </p:tgtEl>
                                        <p:attrNameLst>
                                          <p:attrName>style.visibility</p:attrName>
                                        </p:attrNameLst>
                                      </p:cBhvr>
                                      <p:to>
                                        <p:strVal val="visible"/>
                                      </p:to>
                                    </p:set>
                                    <p:animEffect transition="in" filter="randombar(vertical)">
                                      <p:cBhvr>
                                        <p:cTn id="22" dur="500"/>
                                        <p:tgtEl>
                                          <p:spTgt spid="73731">
                                            <p:txEl>
                                              <p:pRg st="3" end="3"/>
                                            </p:txEl>
                                          </p:spTgt>
                                        </p:tgtEl>
                                      </p:cBhvr>
                                    </p:animEffect>
                                  </p:childTnLst>
                                  <p:subTnLst>
                                    <p:animClr clrSpc="rgb" dir="cw">
                                      <p:cBhvr override="childStyle">
                                        <p:cTn dur="1" fill="hold" display="0" masterRel="nextClick" afterEffect="1"/>
                                        <p:tgtEl>
                                          <p:spTgt spid="73731">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73731">
                                            <p:txEl>
                                              <p:pRg st="4" end="4"/>
                                            </p:txEl>
                                          </p:spTgt>
                                        </p:tgtEl>
                                        <p:attrNameLst>
                                          <p:attrName>style.visibility</p:attrName>
                                        </p:attrNameLst>
                                      </p:cBhvr>
                                      <p:to>
                                        <p:strVal val="visible"/>
                                      </p:to>
                                    </p:set>
                                    <p:animEffect transition="in" filter="randombar(vertical)">
                                      <p:cBhvr>
                                        <p:cTn id="27" dur="500"/>
                                        <p:tgtEl>
                                          <p:spTgt spid="73731">
                                            <p:txEl>
                                              <p:pRg st="4" end="4"/>
                                            </p:txEl>
                                          </p:spTgt>
                                        </p:tgtEl>
                                      </p:cBhvr>
                                    </p:animEffect>
                                  </p:childTnLst>
                                  <p:subTnLst>
                                    <p:animClr clrSpc="rgb" dir="cw">
                                      <p:cBhvr override="childStyle">
                                        <p:cTn dur="1" fill="hold" display="0" masterRel="nextClick" afterEffect="1"/>
                                        <p:tgtEl>
                                          <p:spTgt spid="73731">
                                            <p:txEl>
                                              <p:pRg st="4" end="4"/>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73731">
                                            <p:txEl>
                                              <p:pRg st="5" end="5"/>
                                            </p:txEl>
                                          </p:spTgt>
                                        </p:tgtEl>
                                        <p:attrNameLst>
                                          <p:attrName>style.visibility</p:attrName>
                                        </p:attrNameLst>
                                      </p:cBhvr>
                                      <p:to>
                                        <p:strVal val="visible"/>
                                      </p:to>
                                    </p:set>
                                    <p:animEffect transition="in" filter="randombar(vertical)">
                                      <p:cBhvr>
                                        <p:cTn id="32" dur="500"/>
                                        <p:tgtEl>
                                          <p:spTgt spid="73731">
                                            <p:txEl>
                                              <p:pRg st="5" end="5"/>
                                            </p:txEl>
                                          </p:spTgt>
                                        </p:tgtEl>
                                      </p:cBhvr>
                                    </p:animEffect>
                                  </p:childTnLst>
                                  <p:subTnLst>
                                    <p:animClr clrSpc="rgb" dir="cw">
                                      <p:cBhvr override="childStyle">
                                        <p:cTn dur="1" fill="hold" display="0" masterRel="nextClick" afterEffect="1"/>
                                        <p:tgtEl>
                                          <p:spTgt spid="73731">
                                            <p:txEl>
                                              <p:pRg st="5" end="5"/>
                                            </p:txEl>
                                          </p:spTgt>
                                        </p:tgtEl>
                                        <p:attrNameLst>
                                          <p:attrName>ppt_c</p:attrName>
                                        </p:attrNameLst>
                                      </p:cBhvr>
                                      <p:to>
                                        <a:schemeClr val="accent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5" fill="hold" grpId="0" nodeType="clickEffect">
                                  <p:stCondLst>
                                    <p:cond delay="0"/>
                                  </p:stCondLst>
                                  <p:childTnLst>
                                    <p:set>
                                      <p:cBhvr>
                                        <p:cTn id="36" dur="1" fill="hold">
                                          <p:stCondLst>
                                            <p:cond delay="0"/>
                                          </p:stCondLst>
                                        </p:cTn>
                                        <p:tgtEl>
                                          <p:spTgt spid="73731">
                                            <p:txEl>
                                              <p:pRg st="6" end="6"/>
                                            </p:txEl>
                                          </p:spTgt>
                                        </p:tgtEl>
                                        <p:attrNameLst>
                                          <p:attrName>style.visibility</p:attrName>
                                        </p:attrNameLst>
                                      </p:cBhvr>
                                      <p:to>
                                        <p:strVal val="visible"/>
                                      </p:to>
                                    </p:set>
                                    <p:animEffect transition="in" filter="randombar(vertical)">
                                      <p:cBhvr>
                                        <p:cTn id="37" dur="500"/>
                                        <p:tgtEl>
                                          <p:spTgt spid="73731">
                                            <p:txEl>
                                              <p:pRg st="6" end="6"/>
                                            </p:txEl>
                                          </p:spTgt>
                                        </p:tgtEl>
                                      </p:cBhvr>
                                    </p:animEffect>
                                  </p:childTnLst>
                                  <p:subTnLst>
                                    <p:animClr clrSpc="rgb" dir="cw">
                                      <p:cBhvr override="childStyle">
                                        <p:cTn dur="1" fill="hold" display="0" masterRel="nextClick" afterEffect="1"/>
                                        <p:tgtEl>
                                          <p:spTgt spid="73731">
                                            <p:txEl>
                                              <p:pRg st="6" end="6"/>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bldLvl="3"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8370" name="Picture 2" descr="FIG12-12"/>
          <p:cNvPicPr>
            <a:picLocks noChangeAspect="1" noChangeArrowheads="1"/>
          </p:cNvPicPr>
          <p:nvPr/>
        </p:nvPicPr>
        <p:blipFill>
          <a:blip r:embed="rId2">
            <a:lum bright="-20000" contrast="30000"/>
            <a:extLst>
              <a:ext uri="{28A0092B-C50C-407E-A947-70E740481C1C}">
                <a14:useLocalDpi xmlns:a14="http://schemas.microsoft.com/office/drawing/2010/main" val="0"/>
              </a:ext>
            </a:extLst>
          </a:blip>
          <a:srcRect/>
          <a:stretch>
            <a:fillRect/>
          </a:stretch>
        </p:blipFill>
        <p:spPr bwMode="auto">
          <a:xfrm>
            <a:off x="1331913" y="857250"/>
            <a:ext cx="64801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Text Box 3"/>
          <p:cNvSpPr txBox="1">
            <a:spLocks noChangeArrowheads="1"/>
          </p:cNvSpPr>
          <p:nvPr/>
        </p:nvSpPr>
        <p:spPr bwMode="auto">
          <a:xfrm>
            <a:off x="2484438" y="260350"/>
            <a:ext cx="4257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2800" b="1"/>
              <a:t>Penggunaan Versioning</a:t>
            </a:r>
          </a:p>
        </p:txBody>
      </p:sp>
      <p:sp>
        <p:nvSpPr>
          <p:cNvPr id="74756" name="Text Box 4"/>
          <p:cNvSpPr txBox="1">
            <a:spLocks noChangeArrowheads="1"/>
          </p:cNvSpPr>
          <p:nvPr/>
        </p:nvSpPr>
        <p:spPr bwMode="auto">
          <a:xfrm>
            <a:off x="1763713" y="5516563"/>
            <a:ext cx="5583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a:solidFill>
                  <a:schemeClr val="hlink"/>
                </a:solidFill>
              </a:rPr>
              <a:t>Kinerja lebih baik dibanding penguncian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box(in)">
                                      <p:cBhvr>
                                        <p:cTn id="7"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4213" y="188913"/>
            <a:ext cx="7772400" cy="731837"/>
          </a:xfrm>
        </p:spPr>
        <p:txBody>
          <a:bodyPr/>
          <a:lstStyle/>
          <a:p>
            <a:pPr marL="54864" indent="0" eaLnBrk="1" fontAlgn="auto" hangingPunct="1">
              <a:spcAft>
                <a:spcPts val="0"/>
              </a:spcAft>
              <a:defRPr/>
            </a:pPr>
            <a:r>
              <a:rPr lang="en-US" sz="4000">
                <a:solidFill>
                  <a:schemeClr val="tx2">
                    <a:tint val="100000"/>
                    <a:shade val="90000"/>
                    <a:satMod val="250000"/>
                    <a:alpha val="100000"/>
                  </a:schemeClr>
                </a:solidFill>
              </a:rPr>
              <a:t>Optimasi Query</a:t>
            </a:r>
          </a:p>
        </p:txBody>
      </p:sp>
      <p:sp>
        <p:nvSpPr>
          <p:cNvPr id="32771" name="Rectangle 3"/>
          <p:cNvSpPr>
            <a:spLocks noGrp="1" noChangeArrowheads="1"/>
          </p:cNvSpPr>
          <p:nvPr>
            <p:ph idx="1"/>
          </p:nvPr>
        </p:nvSpPr>
        <p:spPr>
          <a:xfrm>
            <a:off x="685800" y="1196975"/>
            <a:ext cx="7772400" cy="4899025"/>
          </a:xfrm>
        </p:spPr>
        <p:txBody>
          <a:bodyPr/>
          <a:lstStyle/>
          <a:p>
            <a:pPr eaLnBrk="1" hangingPunct="1">
              <a:lnSpc>
                <a:spcPct val="90000"/>
              </a:lnSpc>
            </a:pPr>
            <a:r>
              <a:rPr lang="en-US" altLang="en-US" sz="2400" smtClean="0"/>
              <a:t>Dalam suatu query yang melibatkan operasi join dengan database dari beberapa lokasi (dengan/tanpa replikasi data), DBMS terdistribusi harus memutuskan data mana yang harus diakses dan bagaimana melakukan join.</a:t>
            </a:r>
          </a:p>
          <a:p>
            <a:pPr eaLnBrk="1" hangingPunct="1">
              <a:lnSpc>
                <a:spcPct val="90000"/>
              </a:lnSpc>
              <a:spcBef>
                <a:spcPct val="35000"/>
              </a:spcBef>
            </a:pPr>
            <a:r>
              <a:rPr lang="en-US" altLang="en-US" sz="2800" smtClean="0"/>
              <a:t>Melibatkan tiga tahapan dalam proses:</a:t>
            </a:r>
          </a:p>
          <a:p>
            <a:pPr lvl="1" eaLnBrk="1" hangingPunct="1">
              <a:lnSpc>
                <a:spcPct val="90000"/>
              </a:lnSpc>
              <a:buFontTx/>
              <a:buNone/>
            </a:pPr>
            <a:r>
              <a:rPr lang="en-US" altLang="en-US" sz="2400" b="1" smtClean="0"/>
              <a:t>1</a:t>
            </a:r>
            <a:r>
              <a:rPr lang="en-US" altLang="en-US" sz="2400" b="1" i="1" smtClean="0"/>
              <a:t> Dekomposisi Query</a:t>
            </a:r>
            <a:r>
              <a:rPr lang="en-US" altLang="en-US" sz="2400" i="1" smtClean="0"/>
              <a:t>:</a:t>
            </a:r>
            <a:r>
              <a:rPr lang="en-US" altLang="en-US" sz="2400" smtClean="0"/>
              <a:t> query disederhanakan dan diubah susunannya</a:t>
            </a:r>
          </a:p>
          <a:p>
            <a:pPr lvl="1" eaLnBrk="1" hangingPunct="1">
              <a:lnSpc>
                <a:spcPct val="90000"/>
              </a:lnSpc>
              <a:buFontTx/>
              <a:buNone/>
            </a:pPr>
            <a:r>
              <a:rPr lang="en-US" altLang="en-US" sz="2400" b="1" smtClean="0"/>
              <a:t>2</a:t>
            </a:r>
            <a:r>
              <a:rPr lang="en-US" altLang="en-US" sz="2400" b="1" i="1" smtClean="0"/>
              <a:t> Lokalisasi Data</a:t>
            </a:r>
            <a:r>
              <a:rPr lang="en-US" altLang="en-US" sz="2400" i="1" smtClean="0"/>
              <a:t>:</a:t>
            </a:r>
            <a:r>
              <a:rPr lang="en-US" altLang="en-US" sz="2400" smtClean="0"/>
              <a:t> query dipilah-pilah sehingga setiap pilah mengacu pada data di hanya satu lokasi database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linds(vertical)">
                                      <p:cBhvr>
                                        <p:cTn id="7" dur="500"/>
                                        <p:tgtEl>
                                          <p:spTgt spid="32771">
                                            <p:txEl>
                                              <p:pRg st="0" end="0"/>
                                            </p:txEl>
                                          </p:spTgt>
                                        </p:tgtEl>
                                      </p:cBhvr>
                                    </p:animEffect>
                                  </p:childTnLst>
                                  <p:subTnLst>
                                    <p:animClr clrSpc="rgb" dir="cw">
                                      <p:cBhvr override="childStyle">
                                        <p:cTn dur="1" fill="hold" display="0" masterRel="nextClick" afterEffect="1"/>
                                        <p:tgtEl>
                                          <p:spTgt spid="32771">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linds(vertical)">
                                      <p:cBhvr>
                                        <p:cTn id="12" dur="500"/>
                                        <p:tgtEl>
                                          <p:spTgt spid="32771">
                                            <p:txEl>
                                              <p:pRg st="1" end="1"/>
                                            </p:txEl>
                                          </p:spTgt>
                                        </p:tgtEl>
                                      </p:cBhvr>
                                    </p:animEffect>
                                  </p:childTnLst>
                                  <p:subTnLst>
                                    <p:animClr clrSpc="rgb" dir="cw">
                                      <p:cBhvr override="childStyle">
                                        <p:cTn dur="1" fill="hold" display="0" masterRel="nextClick" afterEffect="1"/>
                                        <p:tgtEl>
                                          <p:spTgt spid="32771">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blinds(vertical)">
                                      <p:cBhvr>
                                        <p:cTn id="17" dur="500"/>
                                        <p:tgtEl>
                                          <p:spTgt spid="32771">
                                            <p:txEl>
                                              <p:pRg st="2" end="2"/>
                                            </p:txEl>
                                          </p:spTgt>
                                        </p:tgtEl>
                                      </p:cBhvr>
                                    </p:animEffect>
                                  </p:childTnLst>
                                  <p:subTnLst>
                                    <p:animClr clrSpc="rgb" dir="cw">
                                      <p:cBhvr override="childStyle">
                                        <p:cTn dur="1" fill="hold" display="0" masterRel="nextClick" afterEffect="1"/>
                                        <p:tgtEl>
                                          <p:spTgt spid="32771">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blinds(vertical)">
                                      <p:cBhvr>
                                        <p:cTn id="22" dur="500"/>
                                        <p:tgtEl>
                                          <p:spTgt spid="32771">
                                            <p:txEl>
                                              <p:pRg st="3" end="3"/>
                                            </p:txEl>
                                          </p:spTgt>
                                        </p:tgtEl>
                                      </p:cBhvr>
                                    </p:animEffect>
                                  </p:childTnLst>
                                  <p:subTnLst>
                                    <p:animClr clrSpc="rgb" dir="cw">
                                      <p:cBhvr override="childStyle">
                                        <p:cTn dur="1" fill="hold" display="0" masterRel="nextClick" afterEffect="1"/>
                                        <p:tgtEl>
                                          <p:spTgt spid="32771">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5"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4213" y="188913"/>
            <a:ext cx="7772400" cy="731837"/>
          </a:xfrm>
        </p:spPr>
        <p:txBody>
          <a:bodyPr/>
          <a:lstStyle/>
          <a:p>
            <a:pPr marL="54864" indent="0" eaLnBrk="1" fontAlgn="auto" hangingPunct="1">
              <a:spcAft>
                <a:spcPts val="0"/>
              </a:spcAft>
              <a:defRPr/>
            </a:pPr>
            <a:r>
              <a:rPr lang="en-US" sz="4000">
                <a:solidFill>
                  <a:schemeClr val="tx2">
                    <a:tint val="100000"/>
                    <a:shade val="90000"/>
                    <a:satMod val="250000"/>
                    <a:alpha val="100000"/>
                  </a:schemeClr>
                </a:solidFill>
              </a:rPr>
              <a:t>Optimasi Query</a:t>
            </a:r>
          </a:p>
        </p:txBody>
      </p:sp>
      <p:sp>
        <p:nvSpPr>
          <p:cNvPr id="59395" name="Rectangle 3"/>
          <p:cNvSpPr>
            <a:spLocks noGrp="1" noChangeArrowheads="1"/>
          </p:cNvSpPr>
          <p:nvPr>
            <p:ph idx="1"/>
          </p:nvPr>
        </p:nvSpPr>
        <p:spPr>
          <a:xfrm>
            <a:off x="685800" y="1412875"/>
            <a:ext cx="7772400" cy="4683125"/>
          </a:xfrm>
        </p:spPr>
        <p:txBody>
          <a:bodyPr/>
          <a:lstStyle/>
          <a:p>
            <a:pPr eaLnBrk="1" hangingPunct="1">
              <a:lnSpc>
                <a:spcPct val="90000"/>
              </a:lnSpc>
              <a:spcBef>
                <a:spcPct val="35000"/>
              </a:spcBef>
              <a:buFont typeface="Wingdings" panose="05000000000000000000" pitchFamily="2" charset="2"/>
              <a:buNone/>
            </a:pPr>
            <a:r>
              <a:rPr lang="en-US" altLang="en-US" sz="2800" b="1" smtClean="0"/>
              <a:t>	3 </a:t>
            </a:r>
            <a:r>
              <a:rPr lang="en-US" altLang="en-US" sz="2800" b="1" i="1" smtClean="0"/>
              <a:t>Optimasi Global</a:t>
            </a:r>
            <a:r>
              <a:rPr lang="en-US" altLang="en-US" sz="2800" i="1" smtClean="0"/>
              <a:t>:</a:t>
            </a:r>
            <a:r>
              <a:rPr lang="en-US" altLang="en-US" sz="2800" smtClean="0"/>
              <a:t> </a:t>
            </a:r>
          </a:p>
          <a:p>
            <a:pPr lvl="2" eaLnBrk="1" hangingPunct="1">
              <a:lnSpc>
                <a:spcPct val="90000"/>
              </a:lnSpc>
            </a:pPr>
            <a:r>
              <a:rPr lang="en-US" altLang="en-US" smtClean="0"/>
              <a:t>Menentukan urutan eksekusi pilahan/fragmen query</a:t>
            </a:r>
          </a:p>
          <a:p>
            <a:pPr lvl="2" eaLnBrk="1" hangingPunct="1">
              <a:lnSpc>
                <a:spcPct val="90000"/>
              </a:lnSpc>
            </a:pPr>
            <a:r>
              <a:rPr lang="en-US" altLang="en-US" smtClean="0"/>
              <a:t>Mengatur pergerakan data antar server</a:t>
            </a:r>
          </a:p>
          <a:p>
            <a:pPr lvl="2" eaLnBrk="1" hangingPunct="1">
              <a:lnSpc>
                <a:spcPct val="90000"/>
              </a:lnSpc>
            </a:pPr>
            <a:r>
              <a:rPr lang="en-US" altLang="en-US" smtClean="0"/>
              <a:t>Menentukan dimana bagian-bagian dari query akan dieksekusi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linds(vertical)">
                                      <p:cBhvr>
                                        <p:cTn id="7" dur="500"/>
                                        <p:tgtEl>
                                          <p:spTgt spid="59395">
                                            <p:txEl>
                                              <p:pRg st="0" end="0"/>
                                            </p:txEl>
                                          </p:spTgt>
                                        </p:tgtEl>
                                      </p:cBhvr>
                                    </p:animEffect>
                                  </p:childTnLst>
                                  <p:subTnLst>
                                    <p:animClr clrSpc="rgb" dir="cw">
                                      <p:cBhvr override="childStyle">
                                        <p:cTn dur="1" fill="hold" display="0" masterRel="nextClick" afterEffect="1"/>
                                        <p:tgtEl>
                                          <p:spTgt spid="59395">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blinds(vertical)">
                                      <p:cBhvr>
                                        <p:cTn id="12" dur="500"/>
                                        <p:tgtEl>
                                          <p:spTgt spid="59395">
                                            <p:txEl>
                                              <p:pRg st="1" end="1"/>
                                            </p:txEl>
                                          </p:spTgt>
                                        </p:tgtEl>
                                      </p:cBhvr>
                                    </p:animEffect>
                                  </p:childTnLst>
                                  <p:subTnLst>
                                    <p:animClr clrSpc="rgb" dir="cw">
                                      <p:cBhvr override="childStyle">
                                        <p:cTn dur="1" fill="hold" display="0" masterRel="nextClick" afterEffect="1"/>
                                        <p:tgtEl>
                                          <p:spTgt spid="59395">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blinds(vertical)">
                                      <p:cBhvr>
                                        <p:cTn id="17" dur="500"/>
                                        <p:tgtEl>
                                          <p:spTgt spid="59395">
                                            <p:txEl>
                                              <p:pRg st="2" end="2"/>
                                            </p:txEl>
                                          </p:spTgt>
                                        </p:tgtEl>
                                      </p:cBhvr>
                                    </p:animEffect>
                                  </p:childTnLst>
                                  <p:subTnLst>
                                    <p:animClr clrSpc="rgb" dir="cw">
                                      <p:cBhvr override="childStyle">
                                        <p:cTn dur="1" fill="hold" display="0" masterRel="nextClick" afterEffect="1"/>
                                        <p:tgtEl>
                                          <p:spTgt spid="59395">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59395">
                                            <p:txEl>
                                              <p:pRg st="3" end="3"/>
                                            </p:txEl>
                                          </p:spTgt>
                                        </p:tgtEl>
                                        <p:attrNameLst>
                                          <p:attrName>style.visibility</p:attrName>
                                        </p:attrNameLst>
                                      </p:cBhvr>
                                      <p:to>
                                        <p:strVal val="visible"/>
                                      </p:to>
                                    </p:set>
                                    <p:animEffect transition="in" filter="blinds(vertical)">
                                      <p:cBhvr>
                                        <p:cTn id="22" dur="500"/>
                                        <p:tgtEl>
                                          <p:spTgt spid="59395">
                                            <p:txEl>
                                              <p:pRg st="3" end="3"/>
                                            </p:txEl>
                                          </p:spTgt>
                                        </p:tgtEl>
                                      </p:cBhvr>
                                    </p:animEffect>
                                  </p:childTnLst>
                                  <p:subTnLst>
                                    <p:animClr clrSpc="rgb" dir="cw">
                                      <p:cBhvr override="childStyle">
                                        <p:cTn dur="1" fill="hold" display="0" masterRel="nextClick" afterEffect="1"/>
                                        <p:tgtEl>
                                          <p:spTgt spid="59395">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bldLvl="5"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23850" y="393700"/>
            <a:ext cx="7772400" cy="227013"/>
          </a:xfrm>
        </p:spPr>
        <p:txBody>
          <a:bodyPr>
            <a:normAutofit fontScale="90000"/>
          </a:bodyPr>
          <a:lstStyle/>
          <a:p>
            <a:pPr marL="54864" indent="0" eaLnBrk="1" fontAlgn="auto" hangingPunct="1">
              <a:spcAft>
                <a:spcPts val="0"/>
              </a:spcAft>
              <a:defRPr/>
            </a:pPr>
            <a:r>
              <a:rPr lang="en-US" sz="4000">
                <a:solidFill>
                  <a:schemeClr val="tx2">
                    <a:tint val="100000"/>
                    <a:shade val="90000"/>
                    <a:satMod val="250000"/>
                    <a:alpha val="100000"/>
                  </a:schemeClr>
                </a:solidFill>
              </a:rPr>
              <a:t>Ringkasan</a:t>
            </a:r>
          </a:p>
        </p:txBody>
      </p:sp>
      <p:sp>
        <p:nvSpPr>
          <p:cNvPr id="61443" name="Rectangle 3"/>
          <p:cNvSpPr>
            <a:spLocks noGrp="1" noChangeArrowheads="1"/>
          </p:cNvSpPr>
          <p:nvPr>
            <p:ph idx="1"/>
          </p:nvPr>
        </p:nvSpPr>
        <p:spPr>
          <a:xfrm>
            <a:off x="0" y="977900"/>
            <a:ext cx="8964613" cy="5259388"/>
          </a:xfrm>
        </p:spPr>
        <p:txBody>
          <a:bodyPr/>
          <a:lstStyle/>
          <a:p>
            <a:pPr eaLnBrk="1" hangingPunct="1"/>
            <a:r>
              <a:rPr lang="en-US" altLang="en-US" sz="2400" smtClean="0"/>
              <a:t>Sistem Database Tersebar: database yg secara fisik tdk tersimpan seluruhnya di satu lokasi saja, tetapi tersebar di bbrp lokasi jar komp dan dihubungkan dg jar komdat.</a:t>
            </a:r>
          </a:p>
          <a:p>
            <a:pPr eaLnBrk="1" hangingPunct="1"/>
            <a:r>
              <a:rPr lang="en-US" altLang="en-US" sz="2400" smtClean="0"/>
              <a:t>Contoh: database bank, data keuangan nasabah disimpan tersebar di seluruh kantor cabang lokasi nasabah, tetapi bisa diakses dr lokasi lain lewat jar komdat.</a:t>
            </a:r>
          </a:p>
          <a:p>
            <a:pPr eaLnBrk="1" hangingPunct="1"/>
            <a:r>
              <a:rPr lang="en-US" altLang="en-US" sz="2400" smtClean="0"/>
              <a:t>Keuntungan: memadukan efisiensi pengolahan lokal utk sebagian besar operasinya dan pengolahan jarak jauh utk data sharing.</a:t>
            </a:r>
          </a:p>
          <a:p>
            <a:pPr eaLnBrk="1" hangingPunct="1"/>
            <a:r>
              <a:rPr lang="en-US" altLang="en-US" sz="2400" smtClean="0"/>
              <a:t>Kerugian: kemungkinan overhead akibat operasi lewat jar komdat dan kesulitan lain dlm implementasi sistem.</a:t>
            </a:r>
          </a:p>
          <a:p>
            <a:pPr eaLnBrk="1" hangingPunct="1"/>
            <a:endParaRPr lang="en-US" altLang="en-US" sz="2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04800"/>
            <a:ext cx="7772400" cy="603250"/>
          </a:xfrm>
        </p:spPr>
        <p:txBody>
          <a:bodyPr>
            <a:normAutofit fontScale="90000"/>
          </a:bodyPr>
          <a:lstStyle/>
          <a:p>
            <a:pPr marL="54864" indent="0" eaLnBrk="1" fontAlgn="auto" hangingPunct="1">
              <a:spcAft>
                <a:spcPts val="0"/>
              </a:spcAft>
              <a:defRPr/>
            </a:pPr>
            <a:r>
              <a:rPr lang="en-US" sz="4000">
                <a:solidFill>
                  <a:schemeClr val="tx2">
                    <a:tint val="100000"/>
                    <a:shade val="90000"/>
                    <a:satMod val="250000"/>
                    <a:alpha val="100000"/>
                  </a:schemeClr>
                </a:solidFill>
              </a:rPr>
              <a:t>Opsi-opsi Database Terdistribusi</a:t>
            </a:r>
          </a:p>
        </p:txBody>
      </p:sp>
      <p:sp>
        <p:nvSpPr>
          <p:cNvPr id="7171" name="Rectangle 3"/>
          <p:cNvSpPr>
            <a:spLocks noGrp="1" noChangeArrowheads="1"/>
          </p:cNvSpPr>
          <p:nvPr>
            <p:ph idx="1"/>
          </p:nvPr>
        </p:nvSpPr>
        <p:spPr>
          <a:xfrm>
            <a:off x="685800" y="1219200"/>
            <a:ext cx="8077200" cy="4114800"/>
          </a:xfrm>
        </p:spPr>
        <p:txBody>
          <a:bodyPr>
            <a:normAutofit/>
          </a:bodyPr>
          <a:lstStyle/>
          <a:p>
            <a:pPr eaLnBrk="1" fontAlgn="auto" hangingPunct="1">
              <a:lnSpc>
                <a:spcPct val="90000"/>
              </a:lnSpc>
              <a:spcBef>
                <a:spcPts val="0"/>
              </a:spcBef>
              <a:spcAft>
                <a:spcPts val="0"/>
              </a:spcAft>
              <a:buFont typeface="Wingdings 2"/>
              <a:buChar char=""/>
              <a:defRPr/>
            </a:pPr>
            <a:r>
              <a:rPr lang="en-US" sz="2800"/>
              <a:t>Homogen - DBMS yang sama di setiap server</a:t>
            </a:r>
          </a:p>
          <a:p>
            <a:pPr marL="640080" lvl="1" eaLnBrk="1" fontAlgn="auto" hangingPunct="1">
              <a:lnSpc>
                <a:spcPct val="90000"/>
              </a:lnSpc>
              <a:spcAft>
                <a:spcPts val="0"/>
              </a:spcAft>
              <a:defRPr/>
            </a:pPr>
            <a:r>
              <a:rPr lang="en-US" sz="2400"/>
              <a:t>Otonomis – DBMS-DBMS independen</a:t>
            </a:r>
          </a:p>
          <a:p>
            <a:pPr marL="640080" lvl="1" eaLnBrk="1" fontAlgn="auto" hangingPunct="1">
              <a:lnSpc>
                <a:spcPct val="90000"/>
              </a:lnSpc>
              <a:spcAft>
                <a:spcPts val="0"/>
              </a:spcAft>
              <a:defRPr/>
            </a:pPr>
            <a:r>
              <a:rPr lang="en-US" sz="2400"/>
              <a:t>Non-otonomis – Koordinasi DBMS pusat</a:t>
            </a:r>
          </a:p>
          <a:p>
            <a:pPr marL="640080" lvl="1" eaLnBrk="1" fontAlgn="auto" hangingPunct="1">
              <a:lnSpc>
                <a:spcPct val="90000"/>
              </a:lnSpc>
              <a:spcAft>
                <a:spcPts val="0"/>
              </a:spcAft>
              <a:defRPr/>
            </a:pPr>
            <a:r>
              <a:rPr lang="en-US" sz="2400"/>
              <a:t>Mudah dikelola, sulit untuk mengontrol</a:t>
            </a:r>
          </a:p>
          <a:p>
            <a:pPr eaLnBrk="1" fontAlgn="auto" hangingPunct="1">
              <a:lnSpc>
                <a:spcPct val="90000"/>
              </a:lnSpc>
              <a:spcBef>
                <a:spcPts val="0"/>
              </a:spcBef>
              <a:spcAft>
                <a:spcPts val="0"/>
              </a:spcAft>
              <a:buFont typeface="Wingdings 2"/>
              <a:buChar char=""/>
              <a:defRPr/>
            </a:pPr>
            <a:r>
              <a:rPr lang="en-US" sz="2800"/>
              <a:t>Heterogen – DBMS berbeda-beda antar server</a:t>
            </a:r>
          </a:p>
          <a:p>
            <a:pPr marL="640080" lvl="1" eaLnBrk="1" fontAlgn="auto" hangingPunct="1">
              <a:lnSpc>
                <a:spcPct val="90000"/>
              </a:lnSpc>
              <a:spcAft>
                <a:spcPts val="0"/>
              </a:spcAft>
              <a:defRPr/>
            </a:pPr>
            <a:r>
              <a:rPr lang="en-US" sz="2400"/>
              <a:t>Sistem – Dengan fungsi-fungsi DBMS penuh atau parsial</a:t>
            </a:r>
          </a:p>
          <a:p>
            <a:pPr marL="640080" lvl="1" eaLnBrk="1" fontAlgn="auto" hangingPunct="1">
              <a:lnSpc>
                <a:spcPct val="90000"/>
              </a:lnSpc>
              <a:spcAft>
                <a:spcPts val="0"/>
              </a:spcAft>
              <a:defRPr/>
            </a:pPr>
            <a:r>
              <a:rPr lang="en-US" sz="2400" i="1"/>
              <a:t>Gateway</a:t>
            </a:r>
            <a:r>
              <a:rPr lang="en-US" sz="2400"/>
              <a:t> – Dengan jalur interkoneksi sederhana antar database, tetapi tidak merupakan satu database logis</a:t>
            </a:r>
          </a:p>
          <a:p>
            <a:pPr marL="640080" lvl="1" eaLnBrk="1" fontAlgn="auto" hangingPunct="1">
              <a:lnSpc>
                <a:spcPct val="90000"/>
              </a:lnSpc>
              <a:spcAft>
                <a:spcPts val="0"/>
              </a:spcAft>
              <a:defRPr/>
            </a:pPr>
            <a:r>
              <a:rPr lang="en-US" sz="2400"/>
              <a:t>Sulit dikelola, umumnya untuk sistem yang melibatkan organisasi-organisasi independen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71">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71">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71">
                                            <p:txEl>
                                              <p:pRg st="2" end="2"/>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additive="base">
                                        <p:cTn id="25" dur="500" fill="hold"/>
                                        <p:tgtEl>
                                          <p:spTgt spid="71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7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71">
                                            <p:txEl>
                                              <p:pRg st="3" end="3"/>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71">
                                            <p:txEl>
                                              <p:pRg st="4" end="4"/>
                                            </p:txEl>
                                          </p:spTgt>
                                        </p:tgtEl>
                                        <p:attrNameLst>
                                          <p:attrName>style.visibility</p:attrName>
                                        </p:attrNameLst>
                                      </p:cBhvr>
                                      <p:to>
                                        <p:strVal val="visible"/>
                                      </p:to>
                                    </p:set>
                                    <p:anim calcmode="lin" valueType="num">
                                      <p:cBhvr additive="base">
                                        <p:cTn id="31" dur="500" fill="hold"/>
                                        <p:tgtEl>
                                          <p:spTgt spid="71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71">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71">
                                            <p:txEl>
                                              <p:pRg st="4" end="4"/>
                                            </p:txEl>
                                          </p:spTgt>
                                        </p:tgtEl>
                                        <p:attrNameLst>
                                          <p:attrName>ppt_c</p:attrName>
                                        </p:attrNameLst>
                                      </p:cBhvr>
                                      <p:to>
                                        <a:schemeClr val="accent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71">
                                            <p:txEl>
                                              <p:pRg st="5" end="5"/>
                                            </p:txEl>
                                          </p:spTgt>
                                        </p:tgtEl>
                                        <p:attrNameLst>
                                          <p:attrName>style.visibility</p:attrName>
                                        </p:attrNameLst>
                                      </p:cBhvr>
                                      <p:to>
                                        <p:strVal val="visible"/>
                                      </p:to>
                                    </p:set>
                                    <p:anim calcmode="lin" valueType="num">
                                      <p:cBhvr additive="base">
                                        <p:cTn id="37" dur="500" fill="hold"/>
                                        <p:tgtEl>
                                          <p:spTgt spid="71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71">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71">
                                            <p:txEl>
                                              <p:pRg st="5" end="5"/>
                                            </p:txEl>
                                          </p:spTgt>
                                        </p:tgtEl>
                                        <p:attrNameLst>
                                          <p:attrName>ppt_c</p:attrName>
                                        </p:attrNameLst>
                                      </p:cBhvr>
                                      <p:to>
                                        <a:schemeClr val="accent1"/>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171">
                                            <p:txEl>
                                              <p:pRg st="6" end="6"/>
                                            </p:txEl>
                                          </p:spTgt>
                                        </p:tgtEl>
                                        <p:attrNameLst>
                                          <p:attrName>style.visibility</p:attrName>
                                        </p:attrNameLst>
                                      </p:cBhvr>
                                      <p:to>
                                        <p:strVal val="visible"/>
                                      </p:to>
                                    </p:set>
                                    <p:anim calcmode="lin" valueType="num">
                                      <p:cBhvr additive="base">
                                        <p:cTn id="43" dur="500" fill="hold"/>
                                        <p:tgtEl>
                                          <p:spTgt spid="717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171">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71">
                                            <p:txEl>
                                              <p:pRg st="6" end="6"/>
                                            </p:txEl>
                                          </p:spTgt>
                                        </p:tgtEl>
                                        <p:attrNameLst>
                                          <p:attrName>ppt_c</p:attrName>
                                        </p:attrNameLst>
                                      </p:cBhvr>
                                      <p:to>
                                        <a:schemeClr val="accent1"/>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171">
                                            <p:txEl>
                                              <p:pRg st="7" end="7"/>
                                            </p:txEl>
                                          </p:spTgt>
                                        </p:tgtEl>
                                        <p:attrNameLst>
                                          <p:attrName>style.visibility</p:attrName>
                                        </p:attrNameLst>
                                      </p:cBhvr>
                                      <p:to>
                                        <p:strVal val="visible"/>
                                      </p:to>
                                    </p:set>
                                    <p:anim calcmode="lin" valueType="num">
                                      <p:cBhvr additive="base">
                                        <p:cTn id="49" dur="500" fill="hold"/>
                                        <p:tgtEl>
                                          <p:spTgt spid="717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171">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71">
                                            <p:txEl>
                                              <p:pRg st="7" end="7"/>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0" y="260350"/>
            <a:ext cx="9144000" cy="6597650"/>
          </a:xfrm>
        </p:spPr>
        <p:txBody>
          <a:bodyPr/>
          <a:lstStyle/>
          <a:p>
            <a:pPr eaLnBrk="1" hangingPunct="1">
              <a:lnSpc>
                <a:spcPct val="80000"/>
              </a:lnSpc>
            </a:pPr>
            <a:r>
              <a:rPr lang="en-US" altLang="en-US" sz="2400" smtClean="0"/>
              <a:t>Sasaran pokok sistem tersebar dlm implementasinya: sistem ini hrs terlihat spt sistem terpusat bagi penggunanya, pengguna tdk perlu tahu di mana data tsb secara fisik tersimpan, shg program aplikasi dibebaskan thd bagaimana data tsb disebar, yg memungkinkan utk merubah penyebaran data tanpa mengganggu program aplikasi yg sudah ada (aspek lain dr data independence). Jadi fakta bahwa database itu tersebar hanya dikenakan thd level internal, tdk thd level conceptual maupun external.</a:t>
            </a:r>
          </a:p>
          <a:p>
            <a:pPr eaLnBrk="1" hangingPunct="1">
              <a:lnSpc>
                <a:spcPct val="80000"/>
              </a:lnSpc>
            </a:pPr>
            <a:r>
              <a:rPr lang="en-US" altLang="en-US" sz="2400" smtClean="0"/>
              <a:t>Location transparency: pengguna tdk perlu tahu di mana data disimpan secara fisik (+ Local autonomy).</a:t>
            </a:r>
          </a:p>
          <a:p>
            <a:pPr eaLnBrk="1" hangingPunct="1">
              <a:lnSpc>
                <a:spcPct val="80000"/>
              </a:lnSpc>
            </a:pPr>
            <a:r>
              <a:rPr lang="en-US" altLang="en-US" sz="2400" smtClean="0"/>
              <a:t>Replication transparency: logical data obyek bisa punya bbrp copy representasi data yg berbeda di bbrp lokasi, utk meningkatkan penampilan dan ketersediaan data.</a:t>
            </a:r>
          </a:p>
          <a:p>
            <a:pPr eaLnBrk="1" hangingPunct="1">
              <a:lnSpc>
                <a:spcPct val="80000"/>
              </a:lnSpc>
            </a:pPr>
            <a:r>
              <a:rPr lang="en-US" altLang="en-US" sz="2400" smtClean="0"/>
              <a:t>Transparansi Gangguan (Failure Transparency): semua aktivitas transaksi, atau tidak sama sekali, terjadi (tidak setengah-setengah)</a:t>
            </a:r>
          </a:p>
          <a:p>
            <a:pPr eaLnBrk="1" hangingPunct="1">
              <a:lnSpc>
                <a:spcPct val="80000"/>
              </a:lnSpc>
            </a:pPr>
            <a:r>
              <a:rPr lang="en-US" altLang="en-US" sz="2400" smtClean="0"/>
              <a:t>Permasalahan dasar: query processing, update propagation, concurrency control, commit protocols, catalog management.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188913"/>
            <a:ext cx="7772400" cy="792162"/>
          </a:xfrm>
        </p:spPr>
        <p:txBody>
          <a:bodyPr>
            <a:normAutofit/>
          </a:bodyPr>
          <a:lstStyle/>
          <a:p>
            <a:pPr marL="54864" indent="0" eaLnBrk="1" fontAlgn="auto" hangingPunct="1">
              <a:spcAft>
                <a:spcPts val="0"/>
              </a:spcAft>
              <a:defRPr/>
            </a:pPr>
            <a:r>
              <a:rPr lang="en-US" sz="4000">
                <a:solidFill>
                  <a:schemeClr val="tx2">
                    <a:tint val="100000"/>
                    <a:shade val="90000"/>
                    <a:satMod val="250000"/>
                    <a:alpha val="100000"/>
                  </a:schemeClr>
                </a:solidFill>
              </a:rPr>
              <a:t>Opsi-opsi Database Terdistribusi</a:t>
            </a:r>
          </a:p>
        </p:txBody>
      </p:sp>
      <p:sp>
        <p:nvSpPr>
          <p:cNvPr id="8195" name="Rectangle 3"/>
          <p:cNvSpPr>
            <a:spLocks noGrp="1" noChangeArrowheads="1"/>
          </p:cNvSpPr>
          <p:nvPr>
            <p:ph idx="1"/>
          </p:nvPr>
        </p:nvSpPr>
        <p:spPr>
          <a:xfrm>
            <a:off x="395288" y="1341438"/>
            <a:ext cx="8458200" cy="4824412"/>
          </a:xfrm>
        </p:spPr>
        <p:txBody>
          <a:bodyPr>
            <a:normAutofit/>
          </a:bodyPr>
          <a:lstStyle/>
          <a:p>
            <a:pPr eaLnBrk="1" fontAlgn="auto" hangingPunct="1">
              <a:spcBef>
                <a:spcPts val="0"/>
              </a:spcBef>
              <a:spcAft>
                <a:spcPts val="0"/>
              </a:spcAft>
              <a:buFont typeface="Wingdings 2"/>
              <a:buChar char=""/>
              <a:defRPr/>
            </a:pPr>
            <a:r>
              <a:rPr lang="en-US" sz="2800" b="1">
                <a:solidFill>
                  <a:schemeClr val="tx2"/>
                </a:solidFill>
                <a:effectLst>
                  <a:outerShdw blurRad="38100" dist="38100" dir="2700000" algn="tl">
                    <a:srgbClr val="000000"/>
                  </a:outerShdw>
                </a:effectLst>
              </a:rPr>
              <a:t>Sistem</a:t>
            </a:r>
            <a:r>
              <a:rPr lang="en-US" sz="2800"/>
              <a:t> – Menyediakan fungsi-fungsi database sebagian atau penuh untuk satu database logis</a:t>
            </a:r>
          </a:p>
          <a:p>
            <a:pPr marL="640080" lvl="1" eaLnBrk="1" fontAlgn="auto" hangingPunct="1">
              <a:spcAft>
                <a:spcPts val="0"/>
              </a:spcAft>
              <a:defRPr/>
            </a:pPr>
            <a:r>
              <a:rPr lang="en-US" sz="2400"/>
              <a:t>Fungsi DBMS penuh - Semua fungsi DB terdistribusi</a:t>
            </a:r>
          </a:p>
          <a:p>
            <a:pPr marL="640080" lvl="1" eaLnBrk="1" fontAlgn="auto" hangingPunct="1">
              <a:spcAft>
                <a:spcPts val="0"/>
              </a:spcAft>
              <a:defRPr/>
            </a:pPr>
            <a:r>
              <a:rPr lang="en-US" sz="2400"/>
              <a:t>Multi-database parsial – Beberapa fungsi DB terdistribusi</a:t>
            </a:r>
          </a:p>
          <a:p>
            <a:pPr marL="822960" lvl="2" indent="-192024" eaLnBrk="1" fontAlgn="auto" hangingPunct="1">
              <a:spcAft>
                <a:spcPts val="0"/>
              </a:spcAft>
              <a:buClr>
                <a:schemeClr val="accent3"/>
              </a:buClr>
              <a:buFont typeface="Wingdings 2"/>
              <a:buChar char=""/>
              <a:defRPr/>
            </a:pPr>
            <a:r>
              <a:rPr lang="en-US" sz="2000"/>
              <a:t>Federasi (</a:t>
            </a:r>
            <a:r>
              <a:rPr lang="en-US" sz="2000" i="1"/>
              <a:t>federated</a:t>
            </a:r>
            <a:r>
              <a:rPr lang="en-US" sz="2000"/>
              <a:t>) – Setiap database lokal melayani kebutuhan data khas/unik</a:t>
            </a:r>
          </a:p>
          <a:p>
            <a:pPr marL="1005840" lvl="3" indent="-182880" eaLnBrk="1" fontAlgn="auto" hangingPunct="1">
              <a:spcAft>
                <a:spcPts val="0"/>
              </a:spcAft>
              <a:buClr>
                <a:schemeClr val="accent3"/>
              </a:buClr>
              <a:buFont typeface="Wingdings 2"/>
              <a:buChar char=""/>
              <a:defRPr/>
            </a:pPr>
            <a:r>
              <a:rPr lang="en-US" sz="1800"/>
              <a:t>Integrasi Longgar (</a:t>
            </a:r>
            <a:r>
              <a:rPr lang="en-US" sz="1800" i="1"/>
              <a:t>Loose</a:t>
            </a:r>
            <a:r>
              <a:rPr lang="en-US" sz="1800"/>
              <a:t>) – DB-DB lokal memiliki skema-skema berbeda</a:t>
            </a:r>
          </a:p>
          <a:p>
            <a:pPr marL="1005840" lvl="3" indent="-182880" eaLnBrk="1" fontAlgn="auto" hangingPunct="1">
              <a:spcAft>
                <a:spcPts val="0"/>
              </a:spcAft>
              <a:buClr>
                <a:schemeClr val="accent3"/>
              </a:buClr>
              <a:buFont typeface="Wingdings 2"/>
              <a:buChar char=""/>
              <a:defRPr/>
            </a:pPr>
            <a:r>
              <a:rPr lang="en-US" sz="1800"/>
              <a:t>Integrasi Ketat (</a:t>
            </a:r>
            <a:r>
              <a:rPr lang="en-US" sz="1800" i="1"/>
              <a:t>Tight</a:t>
            </a:r>
            <a:r>
              <a:rPr lang="en-US" sz="1800"/>
              <a:t>) – DB-DB lokal menggunakan skema umum</a:t>
            </a:r>
          </a:p>
          <a:p>
            <a:pPr marL="822960" lvl="2" indent="-192024" eaLnBrk="1" fontAlgn="auto" hangingPunct="1">
              <a:spcAft>
                <a:spcPts val="0"/>
              </a:spcAft>
              <a:buClr>
                <a:schemeClr val="accent3"/>
              </a:buClr>
              <a:buFont typeface="Wingdings 2"/>
              <a:buChar char=""/>
              <a:defRPr/>
            </a:pPr>
            <a:r>
              <a:rPr lang="en-US" sz="2000"/>
              <a:t>Non-federasi (</a:t>
            </a:r>
            <a:r>
              <a:rPr lang="en-US" sz="2000" i="1"/>
              <a:t>unfederated</a:t>
            </a:r>
            <a:r>
              <a:rPr lang="en-US" sz="2000"/>
              <a:t>) – Semua akses harus melalui modul pusat koordinasi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2" end="2"/>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3" end="3"/>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 calcmode="lin" valueType="num">
                                      <p:cBhvr additive="base">
                                        <p:cTn id="31" dur="500" fill="hold"/>
                                        <p:tgtEl>
                                          <p:spTgt spid="81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4" end="4"/>
                                            </p:txEl>
                                          </p:spTgt>
                                        </p:tgtEl>
                                        <p:attrNameLst>
                                          <p:attrName>ppt_c</p:attrName>
                                        </p:attrNameLst>
                                      </p:cBhvr>
                                      <p:to>
                                        <a:schemeClr val="accent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195">
                                            <p:txEl>
                                              <p:pRg st="5" end="5"/>
                                            </p:txEl>
                                          </p:spTgt>
                                        </p:tgtEl>
                                        <p:attrNameLst>
                                          <p:attrName>style.visibility</p:attrName>
                                        </p:attrNameLst>
                                      </p:cBhvr>
                                      <p:to>
                                        <p:strVal val="visible"/>
                                      </p:to>
                                    </p:set>
                                    <p:anim calcmode="lin" valueType="num">
                                      <p:cBhvr additive="base">
                                        <p:cTn id="37" dur="500" fill="hold"/>
                                        <p:tgtEl>
                                          <p:spTgt spid="819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95">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5" end="5"/>
                                            </p:txEl>
                                          </p:spTgt>
                                        </p:tgtEl>
                                        <p:attrNameLst>
                                          <p:attrName>ppt_c</p:attrName>
                                        </p:attrNameLst>
                                      </p:cBhvr>
                                      <p:to>
                                        <a:schemeClr val="accent1"/>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195">
                                            <p:txEl>
                                              <p:pRg st="6" end="6"/>
                                            </p:txEl>
                                          </p:spTgt>
                                        </p:tgtEl>
                                        <p:attrNameLst>
                                          <p:attrName>style.visibility</p:attrName>
                                        </p:attrNameLst>
                                      </p:cBhvr>
                                      <p:to>
                                        <p:strVal val="visible"/>
                                      </p:to>
                                    </p:set>
                                    <p:anim calcmode="lin" valueType="num">
                                      <p:cBhvr additive="base">
                                        <p:cTn id="43" dur="500" fill="hold"/>
                                        <p:tgtEl>
                                          <p:spTgt spid="819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195">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6" end="6"/>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5"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4213" y="333375"/>
            <a:ext cx="7772400" cy="792163"/>
          </a:xfrm>
        </p:spPr>
        <p:txBody>
          <a:bodyPr>
            <a:normAutofit fontScale="90000"/>
          </a:bodyPr>
          <a:lstStyle/>
          <a:p>
            <a:pPr marL="54864" indent="0" eaLnBrk="1" fontAlgn="auto" hangingPunct="1">
              <a:spcAft>
                <a:spcPts val="0"/>
              </a:spcAft>
              <a:defRPr/>
            </a:pPr>
            <a:r>
              <a:rPr lang="en-US" sz="3600">
                <a:solidFill>
                  <a:schemeClr val="tx2">
                    <a:tint val="100000"/>
                    <a:shade val="90000"/>
                    <a:satMod val="250000"/>
                    <a:alpha val="100000"/>
                  </a:schemeClr>
                </a:solidFill>
              </a:rPr>
              <a:t>Database Homogen, Non-Otonomis</a:t>
            </a:r>
          </a:p>
        </p:txBody>
      </p:sp>
      <p:sp>
        <p:nvSpPr>
          <p:cNvPr id="9219" name="Rectangle 3"/>
          <p:cNvSpPr>
            <a:spLocks noGrp="1" noChangeArrowheads="1"/>
          </p:cNvSpPr>
          <p:nvPr>
            <p:ph idx="1"/>
          </p:nvPr>
        </p:nvSpPr>
        <p:spPr>
          <a:xfrm>
            <a:off x="755650" y="1484313"/>
            <a:ext cx="7772400" cy="4330700"/>
          </a:xfrm>
        </p:spPr>
        <p:txBody>
          <a:bodyPr/>
          <a:lstStyle/>
          <a:p>
            <a:pPr eaLnBrk="1" hangingPunct="1"/>
            <a:r>
              <a:rPr lang="en-US" altLang="en-US" sz="2800" smtClean="0"/>
              <a:t>Data terdistribusi pada server-server</a:t>
            </a:r>
          </a:p>
          <a:p>
            <a:pPr eaLnBrk="1" hangingPunct="1"/>
            <a:r>
              <a:rPr lang="en-US" altLang="en-US" sz="2800" smtClean="0"/>
              <a:t>DBMS yang sama di tiap server</a:t>
            </a:r>
          </a:p>
          <a:p>
            <a:pPr eaLnBrk="1" hangingPunct="1"/>
            <a:r>
              <a:rPr lang="en-US" altLang="en-US" sz="2800" smtClean="0"/>
              <a:t>Semua data dikelola oleh DBMS terdistribusi (tidak ada data lokal eksklusif)</a:t>
            </a:r>
          </a:p>
          <a:p>
            <a:pPr eaLnBrk="1" hangingPunct="1"/>
            <a:r>
              <a:rPr lang="en-US" altLang="en-US" sz="2800" smtClean="0"/>
              <a:t>Semua akses menggunakan skema global tunggal</a:t>
            </a:r>
          </a:p>
          <a:p>
            <a:pPr eaLnBrk="1" hangingPunct="1"/>
            <a:r>
              <a:rPr lang="en-US" altLang="en-US" sz="2800" smtClean="0"/>
              <a:t>Skema global adalah gabungan (</a:t>
            </a:r>
            <a:r>
              <a:rPr lang="en-US" altLang="en-US" sz="2800" i="1" smtClean="0"/>
              <a:t>union</a:t>
            </a:r>
            <a:r>
              <a:rPr lang="en-US" altLang="en-US" sz="2800" smtClean="0"/>
              <a:t>) dari skema-skema lokal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subTnLst>
                                    <p:animClr clrSpc="rgb" dir="cw">
                                      <p:cBhvr override="childStyle">
                                        <p:cTn dur="1" fill="hold" display="0" masterRel="nextClick" afterEffect="1"/>
                                        <p:tgtEl>
                                          <p:spTgt spid="9219">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subTnLst>
                                    <p:animClr clrSpc="rgb" dir="cw">
                                      <p:cBhvr override="childStyle">
                                        <p:cTn dur="1" fill="hold" display="0" masterRel="nextClick" afterEffect="1"/>
                                        <p:tgtEl>
                                          <p:spTgt spid="9219">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subTnLst>
                                    <p:animClr clrSpc="rgb" dir="cw">
                                      <p:cBhvr override="childStyle">
                                        <p:cTn dur="1" fill="hold" display="0" masterRel="nextClick" afterEffect="1"/>
                                        <p:tgtEl>
                                          <p:spTgt spid="9219">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subTnLst>
                                    <p:animClr clrSpc="rgb" dir="cw">
                                      <p:cBhvr override="childStyle">
                                        <p:cTn dur="1" fill="hold" display="0" masterRel="nextClick" afterEffect="1"/>
                                        <p:tgtEl>
                                          <p:spTgt spid="9219">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subTnLst>
                                    <p:animClr clrSpc="rgb" dir="cw">
                                      <p:cBhvr override="childStyle">
                                        <p:cTn dur="1" fill="hold" display="0" masterRel="nextClick" afterEffect="1"/>
                                        <p:tgtEl>
                                          <p:spTgt spid="9219">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8" name="Picture 1036" descr="FIG1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28675"/>
            <a:ext cx="7924800"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034"/>
          <p:cNvGrpSpPr>
            <a:grpSpLocks/>
          </p:cNvGrpSpPr>
          <p:nvPr/>
        </p:nvGrpSpPr>
        <p:grpSpPr bwMode="auto">
          <a:xfrm>
            <a:off x="760413" y="3475038"/>
            <a:ext cx="7788275" cy="1436687"/>
            <a:chOff x="470" y="2311"/>
            <a:chExt cx="4906" cy="905"/>
          </a:xfrm>
        </p:grpSpPr>
        <p:sp>
          <p:nvSpPr>
            <p:cNvPr id="19462" name="Rectangle 1032"/>
            <p:cNvSpPr>
              <a:spLocks noChangeArrowheads="1"/>
            </p:cNvSpPr>
            <p:nvPr/>
          </p:nvSpPr>
          <p:spPr bwMode="auto">
            <a:xfrm>
              <a:off x="528" y="2592"/>
              <a:ext cx="4848" cy="624"/>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9463" name="Text Box 1033"/>
            <p:cNvSpPr txBox="1">
              <a:spLocks noChangeArrowheads="1"/>
            </p:cNvSpPr>
            <p:nvPr/>
          </p:nvSpPr>
          <p:spPr bwMode="auto">
            <a:xfrm>
              <a:off x="470" y="2311"/>
              <a:ext cx="16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2000">
                  <a:solidFill>
                    <a:schemeClr val="hlink"/>
                  </a:solidFill>
                </a:rPr>
                <a:t>DBMS-DBMS identik</a:t>
              </a:r>
            </a:p>
          </p:txBody>
        </p:sp>
      </p:grpSp>
      <p:sp>
        <p:nvSpPr>
          <p:cNvPr id="19460" name="Text Box 1035"/>
          <p:cNvSpPr txBox="1">
            <a:spLocks noChangeArrowheads="1"/>
          </p:cNvSpPr>
          <p:nvPr/>
        </p:nvSpPr>
        <p:spPr bwMode="auto">
          <a:xfrm>
            <a:off x="1187450" y="188913"/>
            <a:ext cx="7010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3200" b="1"/>
              <a:t>Database Homogen</a:t>
            </a:r>
          </a:p>
        </p:txBody>
      </p:sp>
      <p:sp>
        <p:nvSpPr>
          <p:cNvPr id="19461" name="Text Box 1037"/>
          <p:cNvSpPr txBox="1">
            <a:spLocks noChangeArrowheads="1"/>
          </p:cNvSpPr>
          <p:nvPr/>
        </p:nvSpPr>
        <p:spPr bwMode="auto">
          <a:xfrm>
            <a:off x="685800" y="6019800"/>
            <a:ext cx="655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en-US" sz="1000" b="1"/>
              <a:t>Source</a:t>
            </a:r>
            <a:r>
              <a:rPr lang="en-US" altLang="en-US" sz="1000"/>
              <a:t>: adapted from Bell and Grimson, 1992.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609600"/>
            <a:ext cx="7772400" cy="947738"/>
          </a:xfrm>
        </p:spPr>
        <p:txBody>
          <a:bodyPr/>
          <a:lstStyle/>
          <a:p>
            <a:pPr marL="54864" indent="0" eaLnBrk="1" fontAlgn="auto" hangingPunct="1">
              <a:spcAft>
                <a:spcPts val="0"/>
              </a:spcAft>
              <a:defRPr/>
            </a:pPr>
            <a:r>
              <a:rPr lang="en-US">
                <a:solidFill>
                  <a:schemeClr val="tx2">
                    <a:tint val="100000"/>
                    <a:shade val="90000"/>
                    <a:satMod val="250000"/>
                    <a:alpha val="100000"/>
                  </a:schemeClr>
                </a:solidFill>
              </a:rPr>
              <a:t>Sistem Heterogen Tipikal</a:t>
            </a:r>
          </a:p>
        </p:txBody>
      </p:sp>
      <p:sp>
        <p:nvSpPr>
          <p:cNvPr id="10243" name="Rectangle 3"/>
          <p:cNvSpPr>
            <a:spLocks noGrp="1" noChangeArrowheads="1"/>
          </p:cNvSpPr>
          <p:nvPr>
            <p:ph idx="1"/>
          </p:nvPr>
        </p:nvSpPr>
        <p:spPr>
          <a:xfrm>
            <a:off x="228600" y="1981200"/>
            <a:ext cx="8229600" cy="3657600"/>
          </a:xfrm>
        </p:spPr>
        <p:txBody>
          <a:bodyPr/>
          <a:lstStyle/>
          <a:p>
            <a:pPr eaLnBrk="1" hangingPunct="1"/>
            <a:r>
              <a:rPr lang="en-US" altLang="en-US" smtClean="0"/>
              <a:t>Data terdistribusi pada server-server</a:t>
            </a:r>
          </a:p>
          <a:p>
            <a:pPr eaLnBrk="1" hangingPunct="1"/>
            <a:r>
              <a:rPr lang="en-US" altLang="en-US" smtClean="0"/>
              <a:t>DBMS yang berbeda dapat digunakan pada tiap server</a:t>
            </a:r>
          </a:p>
          <a:p>
            <a:pPr eaLnBrk="1" hangingPunct="1"/>
            <a:r>
              <a:rPr lang="en-US" altLang="en-US" smtClean="0"/>
              <a:t>Akses lokal dilakukan dengan menggunakan DBMS dan skema lokal</a:t>
            </a:r>
          </a:p>
          <a:p>
            <a:pPr eaLnBrk="1" hangingPunct="1"/>
            <a:r>
              <a:rPr lang="en-US" altLang="en-US" smtClean="0"/>
              <a:t>Akses non-lokal (</a:t>
            </a:r>
            <a:r>
              <a:rPr lang="en-US" altLang="en-US" i="1" smtClean="0"/>
              <a:t>remote</a:t>
            </a:r>
            <a:r>
              <a:rPr lang="en-US" altLang="en-US" smtClean="0"/>
              <a:t>) dilakukan dengan menggunakan skema global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0243">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0243">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0243">
                                            <p:txEl>
                                              <p:pRg st="2" end="2"/>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0243">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2"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1762</TotalTime>
  <Words>2207</Words>
  <Application>Microsoft Office PowerPoint</Application>
  <PresentationFormat>On-screen Show (4:3)</PresentationFormat>
  <Paragraphs>353</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Rockwell</vt:lpstr>
      <vt:lpstr>Wingdings 2</vt:lpstr>
      <vt:lpstr>Times New Roman</vt:lpstr>
      <vt:lpstr>Arial Narrow</vt:lpstr>
      <vt:lpstr>Wingdings</vt:lpstr>
      <vt:lpstr>Circuit</vt:lpstr>
      <vt:lpstr>Database Terdistribusi (Distributed Database)</vt:lpstr>
      <vt:lpstr>Definisi</vt:lpstr>
      <vt:lpstr>Motivasi Database Terdistribusi</vt:lpstr>
      <vt:lpstr>PowerPoint Presentation</vt:lpstr>
      <vt:lpstr>Opsi-opsi Database Terdistribusi</vt:lpstr>
      <vt:lpstr>Opsi-opsi Database Terdistribusi</vt:lpstr>
      <vt:lpstr>Database Homogen, Non-Otonomis</vt:lpstr>
      <vt:lpstr>PowerPoint Presentation</vt:lpstr>
      <vt:lpstr>Sistem Heterogen Tipikal</vt:lpstr>
      <vt:lpstr>Sistem Heterogen</vt:lpstr>
      <vt:lpstr>Kriteria Teknis</vt:lpstr>
      <vt:lpstr>Synchronous vs Asynchronous</vt:lpstr>
      <vt:lpstr>Keuntungan Database Terdistribusi</vt:lpstr>
      <vt:lpstr>Kekurangan Database terdistribusi</vt:lpstr>
      <vt:lpstr>Pendistribusian Database</vt:lpstr>
      <vt:lpstr>Partisi Data</vt:lpstr>
      <vt:lpstr>Replikasi Data</vt:lpstr>
      <vt:lpstr>Replikasi Data</vt:lpstr>
      <vt:lpstr>Tipe Replikasi Data</vt:lpstr>
      <vt:lpstr>Tipe Replikasi Push</vt:lpstr>
      <vt:lpstr>Permasalahan Replikasi Data</vt:lpstr>
      <vt:lpstr>Partisi Horisontal</vt:lpstr>
      <vt:lpstr>Partisi Vertikal</vt:lpstr>
      <vt:lpstr>PowerPoint Presentation</vt:lpstr>
      <vt:lpstr>Faktor-faktor Pemilihan Strategi Distribusi Database</vt:lpstr>
      <vt:lpstr>DBMS Terdistribusi</vt:lpstr>
      <vt:lpstr>DBMS Terdistribusi</vt:lpstr>
      <vt:lpstr>PowerPoint Presentation</vt:lpstr>
      <vt:lpstr>Langkah-langkah Transaksi Lokal</vt:lpstr>
      <vt:lpstr>PowerPoint Presentation</vt:lpstr>
      <vt:lpstr>Langkah-langkah Transaksi Global</vt:lpstr>
      <vt:lpstr>PowerPoint Presentation</vt:lpstr>
      <vt:lpstr>Transparansi pada DBMS Terdistribusi</vt:lpstr>
      <vt:lpstr>Transparansi pada DBMS Terdistribusi</vt:lpstr>
      <vt:lpstr>Two-Phase Commit</vt:lpstr>
      <vt:lpstr>Two-Phase Commit</vt:lpstr>
      <vt:lpstr>Pengendalian Konkurensi</vt:lpstr>
      <vt:lpstr>Konkurensi: Transaksi yang Hilang</vt:lpstr>
      <vt:lpstr>Teknik Pengendalian Konkurensi</vt:lpstr>
      <vt:lpstr>Mekanisme Penguncian Data</vt:lpstr>
      <vt:lpstr>Pengendalian Konkurensi: Kunci-X</vt:lpstr>
      <vt:lpstr>Pengendalian Konkurensi: Macet</vt:lpstr>
      <vt:lpstr>Penanganan Kemacetan</vt:lpstr>
      <vt:lpstr>Penanganan Kemacetan</vt:lpstr>
      <vt:lpstr>Versioning</vt:lpstr>
      <vt:lpstr>PowerPoint Presentation</vt:lpstr>
      <vt:lpstr>Optimasi Query</vt:lpstr>
      <vt:lpstr>Optimasi Query</vt:lpstr>
      <vt:lpstr>Ringkasan</vt:lpstr>
      <vt:lpstr>PowerPoint Presentation</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Databases</dc:title>
  <dc:subject>Data Management - Module 8</dc:subject>
  <dc:creator>Mark L. Gillenson &amp; Budi Yuwono</dc:creator>
  <cp:lastModifiedBy>Achmad Solichin</cp:lastModifiedBy>
  <cp:revision>180</cp:revision>
  <dcterms:created xsi:type="dcterms:W3CDTF">1998-04-01T21:22:30Z</dcterms:created>
  <dcterms:modified xsi:type="dcterms:W3CDTF">2019-05-11T01:16:53Z</dcterms:modified>
</cp:coreProperties>
</file>