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1" r:id="rId2"/>
  </p:sldMasterIdLst>
  <p:notesMasterIdLst>
    <p:notesMasterId r:id="rId25"/>
  </p:notesMasterIdLst>
  <p:handoutMasterIdLst>
    <p:handoutMasterId r:id="rId26"/>
  </p:handoutMasterIdLst>
  <p:sldIdLst>
    <p:sldId id="324" r:id="rId3"/>
    <p:sldId id="356" r:id="rId4"/>
    <p:sldId id="352" r:id="rId5"/>
    <p:sldId id="386" r:id="rId6"/>
    <p:sldId id="387" r:id="rId7"/>
    <p:sldId id="400" r:id="rId8"/>
    <p:sldId id="390" r:id="rId9"/>
    <p:sldId id="401" r:id="rId10"/>
    <p:sldId id="402" r:id="rId11"/>
    <p:sldId id="403" r:id="rId12"/>
    <p:sldId id="394" r:id="rId13"/>
    <p:sldId id="404" r:id="rId14"/>
    <p:sldId id="405" r:id="rId15"/>
    <p:sldId id="397" r:id="rId16"/>
    <p:sldId id="406" r:id="rId17"/>
    <p:sldId id="407" r:id="rId18"/>
    <p:sldId id="408" r:id="rId19"/>
    <p:sldId id="409" r:id="rId20"/>
    <p:sldId id="410" r:id="rId21"/>
    <p:sldId id="411" r:id="rId22"/>
    <p:sldId id="412" r:id="rId23"/>
    <p:sldId id="348" r:id="rId24"/>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0838" autoAdjust="0"/>
  </p:normalViewPr>
  <p:slideViewPr>
    <p:cSldViewPr>
      <p:cViewPr varScale="1">
        <p:scale>
          <a:sx n="59" d="100"/>
          <a:sy n="59" d="100"/>
        </p:scale>
        <p:origin x="124" y="28"/>
      </p:cViewPr>
      <p:guideLst>
        <p:guide orient="horz" pos="2160"/>
        <p:guide pos="3840"/>
      </p:guideLst>
    </p:cSldViewPr>
  </p:slideViewPr>
  <p:notesTextViewPr>
    <p:cViewPr>
      <p:scale>
        <a:sx n="100" d="100"/>
        <a:sy n="100" d="100"/>
      </p:scale>
      <p:origin x="0" y="0"/>
    </p:cViewPr>
  </p:notesTextViewPr>
  <p:notesViewPr>
    <p:cSldViewPr>
      <p:cViewPr varScale="1">
        <p:scale>
          <a:sx n="50" d="100"/>
          <a:sy n="50" d="100"/>
        </p:scale>
        <p:origin x="178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08/06/2021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08/06/2021</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4</a:t>
            </a:fld>
            <a:endParaRPr lang="id-ID"/>
          </a:p>
        </p:txBody>
      </p:sp>
    </p:spTree>
    <p:extLst>
      <p:ext uri="{BB962C8B-B14F-4D97-AF65-F5344CB8AC3E}">
        <p14:creationId xmlns:p14="http://schemas.microsoft.com/office/powerpoint/2010/main" val="91794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270d18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270d18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120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955629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341063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2423834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2369580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1405908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D"/>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1292343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D"/>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148726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lgn="just">
              <a:defRPr b="0">
                <a:solidFill>
                  <a:srgbClr val="000000"/>
                </a:solidFill>
                <a:latin typeface="Calibri" panose="020F0502020204030204" pitchFamily="34" charset="0"/>
                <a:cs typeface="Calibri" panose="020F0502020204030204" pitchFamily="34" charset="0"/>
              </a:defRPr>
            </a:lvl1pPr>
            <a:lvl2pPr marL="895350" indent="-438150" algn="just">
              <a:buFont typeface="Courier New" panose="02070309020205020404" pitchFamily="49" charset="0"/>
              <a:buChar char="o"/>
              <a:defRPr b="0">
                <a:solidFill>
                  <a:srgbClr val="000000"/>
                </a:solidFill>
                <a:latin typeface="Calibri" panose="020F0502020204030204" pitchFamily="34" charset="0"/>
                <a:cs typeface="Calibri" panose="020F0502020204030204" pitchFamily="34" charset="0"/>
              </a:defRPr>
            </a:lvl2pPr>
            <a:lvl3pPr marL="1347788" indent="-433388" algn="just">
              <a:buFont typeface="Wingdings" panose="05000000000000000000" pitchFamily="2" charset="2"/>
              <a:buChar char="ü"/>
              <a:defRPr b="0">
                <a:solidFill>
                  <a:srgbClr val="000000"/>
                </a:solidFill>
                <a:latin typeface="Calibri" panose="020F0502020204030204" pitchFamily="34" charset="0"/>
                <a:cs typeface="Calibri" panose="020F0502020204030204" pitchFamily="34" charset="0"/>
              </a:defRPr>
            </a:lvl3pPr>
            <a:lvl4pPr marL="1790700" indent="-419100" algn="just">
              <a:buFont typeface="Wingdings" panose="05000000000000000000" pitchFamily="2" charset="2"/>
              <a:buChar char="v"/>
              <a:defRPr b="0">
                <a:solidFill>
                  <a:srgbClr val="000000"/>
                </a:solidFill>
                <a:latin typeface="Calibri" panose="020F0502020204030204" pitchFamily="34" charset="0"/>
                <a:cs typeface="Calibri" panose="020F0502020204030204" pitchFamily="34" charset="0"/>
              </a:defRPr>
            </a:lvl4pPr>
            <a:lvl5pPr marL="2243138" indent="-414338" algn="just">
              <a:buFont typeface="Wingdings" panose="05000000000000000000" pitchFamily="2" charset="2"/>
              <a:buChar char="Ø"/>
              <a:defRPr b="0">
                <a:solidFill>
                  <a:srgbClr val="000000"/>
                </a:solidFill>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D"/>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4173099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1520613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3025896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145933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9D124F6-48FF-48CA-BEDC-C81720ADC188}" type="datetimeFigureOut">
              <a:rPr lang="en-ID" smtClean="0"/>
              <a:t>08/06/2021</a:t>
            </a:fld>
            <a:endParaRPr lang="en-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056336D-3E89-47C6-836D-BFEF6EEC2673}" type="slidenum">
              <a:rPr lang="en-ID" smtClean="0"/>
              <a:t>‹#›</a:t>
            </a:fld>
            <a:endParaRPr lang="en-ID"/>
          </a:p>
        </p:txBody>
      </p:sp>
    </p:spTree>
    <p:extLst>
      <p:ext uri="{BB962C8B-B14F-4D97-AF65-F5344CB8AC3E}">
        <p14:creationId xmlns:p14="http://schemas.microsoft.com/office/powerpoint/2010/main" val="361305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2000" kern="0" dirty="0" smtClean="0">
                <a:solidFill>
                  <a:schemeClr val="tx1"/>
                </a:solidFill>
                <a:effectLst/>
              </a:rPr>
              <a:t>FAKULTAS </a:t>
            </a:r>
          </a:p>
          <a:p>
            <a:pPr algn="ctr"/>
            <a:r>
              <a:rPr lang="id-ID" sz="2000" kern="0" dirty="0" smtClean="0">
                <a:solidFill>
                  <a:schemeClr val="tx1"/>
                </a:solidFill>
                <a:effectLst/>
              </a:rPr>
              <a:t>TEKNOLOGI</a:t>
            </a:r>
            <a:r>
              <a:rPr lang="id-ID" sz="2000" kern="0" baseline="0" dirty="0" smtClean="0">
                <a:solidFill>
                  <a:schemeClr val="tx1"/>
                </a:solidFill>
                <a:effectLst/>
              </a:rPr>
              <a:t> INFORMASI</a:t>
            </a:r>
            <a:endParaRPr lang="en-AU" sz="2000" kern="0" dirty="0" smtClean="0">
              <a:solidFill>
                <a:schemeClr val="tx1"/>
              </a:solidFill>
              <a:effectLst/>
            </a:endParaRPr>
          </a:p>
        </p:txBody>
      </p:sp>
      <p:pic>
        <p:nvPicPr>
          <p:cNvPr id="2" name="Picture 1"/>
          <p:cNvPicPr>
            <a:picLocks noChangeAspect="1"/>
          </p:cNvPicPr>
          <p:nvPr userDrawn="1"/>
        </p:nvPicPr>
        <p:blipFill>
          <a:blip r:embed="rId16"/>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0">
          <a:solidFill>
            <a:srgbClr val="000000"/>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rgbClr val="002060"/>
        </a:buClr>
        <a:buFont typeface="Courier New" panose="02070309020205020404" pitchFamily="49" charset="0"/>
        <a:buChar char="o"/>
        <a:defRPr sz="2400" b="0">
          <a:solidFill>
            <a:srgbClr val="000000"/>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rgbClr val="002060"/>
        </a:buClr>
        <a:buFont typeface="Wingdings" panose="05000000000000000000" pitchFamily="2" charset="2"/>
        <a:buChar char="ü"/>
        <a:defRPr sz="2200" b="0">
          <a:solidFill>
            <a:srgbClr val="000000"/>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lr>
          <a:srgbClr val="002060"/>
        </a:buClr>
        <a:buFont typeface="Wingdings" panose="05000000000000000000" pitchFamily="2" charset="2"/>
        <a:buChar char="§"/>
        <a:defRPr sz="2000" b="0">
          <a:solidFill>
            <a:srgbClr val="000000"/>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lr>
          <a:srgbClr val="002060"/>
        </a:buClr>
        <a:buFont typeface="Wingdings" panose="05000000000000000000" pitchFamily="2" charset="2"/>
        <a:buChar char="Ø"/>
        <a:defRPr sz="2000" b="0">
          <a:solidFill>
            <a:srgbClr val="00000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Tree>
    <p:extLst>
      <p:ext uri="{BB962C8B-B14F-4D97-AF65-F5344CB8AC3E}">
        <p14:creationId xmlns:p14="http://schemas.microsoft.com/office/powerpoint/2010/main" val="3807792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ID" sz="5400" b="1"/>
              <a:t>PENGOLAHAN CITRA DIGITAL</a:t>
            </a:r>
            <a:endParaRPr lang="id-ID" sz="5400" b="1"/>
          </a:p>
          <a:p>
            <a:r>
              <a:rPr lang="id-ID" sz="3600" b="1"/>
              <a:t>[ </a:t>
            </a:r>
            <a:r>
              <a:rPr lang="en-ID" sz="3600" b="1"/>
              <a:t>PG176</a:t>
            </a:r>
            <a:r>
              <a:rPr lang="id-ID" sz="3600" b="1"/>
              <a:t>/ </a:t>
            </a:r>
            <a:r>
              <a:rPr lang="en-ID" sz="3600" b="1"/>
              <a:t>3</a:t>
            </a:r>
            <a:r>
              <a:rPr lang="id-ID" sz="3600" b="1"/>
              <a:t> SKS </a:t>
            </a:r>
            <a:r>
              <a:rPr lang="id-ID" sz="3600" b="1" smtClean="0"/>
              <a:t>]</a:t>
            </a:r>
            <a:endParaRPr lang="id-ID" sz="3600" b="1"/>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Metode Perhitungan Jarak</a:t>
            </a:r>
            <a:endParaRPr lang="en-ID"/>
          </a:p>
        </p:txBody>
      </p:sp>
      <p:sp>
        <p:nvSpPr>
          <p:cNvPr id="3" name="Content Placeholder 2"/>
          <p:cNvSpPr>
            <a:spLocks noGrp="1"/>
          </p:cNvSpPr>
          <p:nvPr>
            <p:ph idx="1"/>
          </p:nvPr>
        </p:nvSpPr>
        <p:spPr/>
        <p:txBody>
          <a:bodyPr/>
          <a:lstStyle/>
          <a:p>
            <a:r>
              <a:rPr lang="en-ID" sz="2400"/>
              <a:t>Jarak merupakan pendekatan yang umum dipakai untuk mewujudkan pencarian citra. Fungsinya adalah untuk menentukan kesamaan atau ketidaksamaan dua vektor fitur. Tingkat kesamaan dinyatakan dengan suatu skor atau ranking. Semakin kecil nilai ranking, semakin dekat kesamaan kedua vektor tersebut. </a:t>
            </a:r>
          </a:p>
          <a:p>
            <a:r>
              <a:rPr lang="en-ID" sz="2400"/>
              <a:t>Algoritma perhitungan jarak:</a:t>
            </a:r>
          </a:p>
          <a:p>
            <a:pPr lvl="1"/>
            <a:r>
              <a:rPr lang="en-ID" sz="2000"/>
              <a:t>Jarak Euclidean</a:t>
            </a:r>
          </a:p>
          <a:p>
            <a:pPr lvl="1"/>
            <a:r>
              <a:rPr lang="en-ID" sz="2000"/>
              <a:t>Jarak City-Block</a:t>
            </a:r>
          </a:p>
          <a:p>
            <a:pPr lvl="1"/>
            <a:r>
              <a:rPr lang="en-ID" sz="2000"/>
              <a:t>Jarak Kotak Catur (Chebychef)</a:t>
            </a:r>
          </a:p>
          <a:p>
            <a:pPr lvl="1"/>
            <a:r>
              <a:rPr lang="en-ID" sz="2000"/>
              <a:t>Jarak Minkowski</a:t>
            </a:r>
          </a:p>
          <a:p>
            <a:pPr lvl="1"/>
            <a:r>
              <a:rPr lang="en-ID" sz="2000"/>
              <a:t>Jarak Canberra</a:t>
            </a:r>
          </a:p>
          <a:p>
            <a:pPr lvl="1"/>
            <a:r>
              <a:rPr lang="en-ID" sz="2000"/>
              <a:t>Jarak Bray-Curtis (Sorensen)</a:t>
            </a:r>
          </a:p>
          <a:p>
            <a:pPr lvl="1"/>
            <a:r>
              <a:rPr lang="en-ID" sz="2000"/>
              <a:t>Divergensi Kullback Leibler</a:t>
            </a:r>
          </a:p>
          <a:p>
            <a:pPr lvl="1"/>
            <a:r>
              <a:rPr lang="en-ID" sz="2000"/>
              <a:t>Divergensi </a:t>
            </a:r>
            <a:r>
              <a:rPr lang="en-ID" sz="2000"/>
              <a:t>Jensen </a:t>
            </a:r>
            <a:r>
              <a:rPr lang="en-ID" sz="2000" smtClean="0"/>
              <a:t>Shannon</a:t>
            </a:r>
            <a:endParaRPr lang="en-ID" sz="2000"/>
          </a:p>
        </p:txBody>
      </p:sp>
    </p:spTree>
    <p:extLst>
      <p:ext uri="{BB962C8B-B14F-4D97-AF65-F5344CB8AC3E}">
        <p14:creationId xmlns:p14="http://schemas.microsoft.com/office/powerpoint/2010/main" val="33737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402754"/>
          </a:xfrm>
        </p:spPr>
        <p:txBody>
          <a:bodyPr/>
          <a:lstStyle/>
          <a:p>
            <a:r>
              <a:rPr lang="en-ID" smtClean="0"/>
              <a:t>Metode Perhitungan </a:t>
            </a:r>
            <a:r>
              <a:rPr lang="en-ID" smtClean="0"/>
              <a:t>Jarak</a:t>
            </a:r>
            <a:endParaRPr lang="en-ID"/>
          </a:p>
        </p:txBody>
      </p:sp>
      <p:pic>
        <p:nvPicPr>
          <p:cNvPr id="4" name="Picture 3"/>
          <p:cNvPicPr>
            <a:picLocks noChangeAspect="1"/>
          </p:cNvPicPr>
          <p:nvPr/>
        </p:nvPicPr>
        <p:blipFill>
          <a:blip r:embed="rId2"/>
          <a:stretch>
            <a:fillRect/>
          </a:stretch>
        </p:blipFill>
        <p:spPr>
          <a:xfrm>
            <a:off x="641132" y="1134593"/>
            <a:ext cx="10604937" cy="3812400"/>
          </a:xfrm>
          <a:prstGeom prst="rect">
            <a:avLst/>
          </a:prstGeom>
        </p:spPr>
      </p:pic>
      <p:pic>
        <p:nvPicPr>
          <p:cNvPr id="5" name="Picture 4"/>
          <p:cNvPicPr>
            <a:picLocks noChangeAspect="1"/>
          </p:cNvPicPr>
          <p:nvPr/>
        </p:nvPicPr>
        <p:blipFill>
          <a:blip r:embed="rId3"/>
          <a:stretch>
            <a:fillRect/>
          </a:stretch>
        </p:blipFill>
        <p:spPr>
          <a:xfrm>
            <a:off x="308974" y="5083633"/>
            <a:ext cx="5051303" cy="735207"/>
          </a:xfrm>
          <a:prstGeom prst="rect">
            <a:avLst/>
          </a:prstGeom>
          <a:ln>
            <a:solidFill>
              <a:srgbClr val="C00000"/>
            </a:solidFill>
          </a:ln>
        </p:spPr>
      </p:pic>
      <p:pic>
        <p:nvPicPr>
          <p:cNvPr id="6" name="Picture 5"/>
          <p:cNvPicPr>
            <a:picLocks noChangeAspect="1"/>
          </p:cNvPicPr>
          <p:nvPr/>
        </p:nvPicPr>
        <p:blipFill>
          <a:blip r:embed="rId4"/>
          <a:stretch>
            <a:fillRect/>
          </a:stretch>
        </p:blipFill>
        <p:spPr>
          <a:xfrm>
            <a:off x="3607871" y="5916809"/>
            <a:ext cx="4815056" cy="692864"/>
          </a:xfrm>
          <a:prstGeom prst="rect">
            <a:avLst/>
          </a:prstGeom>
          <a:ln>
            <a:solidFill>
              <a:srgbClr val="C00000"/>
            </a:solidFill>
          </a:ln>
        </p:spPr>
      </p:pic>
      <p:cxnSp>
        <p:nvCxnSpPr>
          <p:cNvPr id="8" name="Straight Arrow Connector 7"/>
          <p:cNvCxnSpPr/>
          <p:nvPr/>
        </p:nvCxnSpPr>
        <p:spPr>
          <a:xfrm>
            <a:off x="2060028" y="4771696"/>
            <a:ext cx="0" cy="3363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878780" y="4887439"/>
            <a:ext cx="0" cy="10293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6350093" y="5083633"/>
            <a:ext cx="5549707" cy="716092"/>
          </a:xfrm>
          <a:prstGeom prst="rect">
            <a:avLst/>
          </a:prstGeom>
          <a:ln>
            <a:solidFill>
              <a:srgbClr val="C00000"/>
            </a:solidFill>
          </a:ln>
        </p:spPr>
      </p:pic>
      <p:cxnSp>
        <p:nvCxnSpPr>
          <p:cNvPr id="12" name="Straight Arrow Connector 11"/>
          <p:cNvCxnSpPr/>
          <p:nvPr/>
        </p:nvCxnSpPr>
        <p:spPr>
          <a:xfrm>
            <a:off x="9389241" y="4747301"/>
            <a:ext cx="0" cy="3363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5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Metode Perhitungan Jarak</a:t>
            </a:r>
            <a:endParaRPr lang="en-ID"/>
          </a:p>
        </p:txBody>
      </p:sp>
      <p:sp>
        <p:nvSpPr>
          <p:cNvPr id="3" name="Content Placeholder 2"/>
          <p:cNvSpPr>
            <a:spLocks noGrp="1"/>
          </p:cNvSpPr>
          <p:nvPr>
            <p:ph idx="1"/>
          </p:nvPr>
        </p:nvSpPr>
        <p:spPr/>
        <p:txBody>
          <a:bodyPr/>
          <a:lstStyle/>
          <a:p>
            <a:r>
              <a:rPr lang="en-ID"/>
              <a:t>Jarak Minkowski</a:t>
            </a:r>
          </a:p>
          <a:p>
            <a:endParaRPr lang="en-ID"/>
          </a:p>
          <a:p>
            <a:endParaRPr lang="en-ID"/>
          </a:p>
          <a:p>
            <a:r>
              <a:rPr lang="en-ID"/>
              <a:t>Jarak Canberra</a:t>
            </a:r>
          </a:p>
          <a:p>
            <a:endParaRPr lang="en-ID"/>
          </a:p>
          <a:p>
            <a:endParaRPr lang="en-ID"/>
          </a:p>
          <a:p>
            <a:r>
              <a:rPr lang="en-ID"/>
              <a:t>Jarak Bray-Curtis (Sorensen)</a:t>
            </a:r>
          </a:p>
        </p:txBody>
      </p:sp>
      <p:pic>
        <p:nvPicPr>
          <p:cNvPr id="4" name="Picture 3"/>
          <p:cNvPicPr>
            <a:picLocks noChangeAspect="1"/>
          </p:cNvPicPr>
          <p:nvPr/>
        </p:nvPicPr>
        <p:blipFill>
          <a:blip r:embed="rId2"/>
          <a:stretch>
            <a:fillRect/>
          </a:stretch>
        </p:blipFill>
        <p:spPr>
          <a:xfrm>
            <a:off x="1199456" y="1954023"/>
            <a:ext cx="5352685" cy="957261"/>
          </a:xfrm>
          <a:prstGeom prst="rect">
            <a:avLst/>
          </a:prstGeom>
          <a:solidFill>
            <a:schemeClr val="bg1">
              <a:lumMod val="95000"/>
            </a:schemeClr>
          </a:solidFill>
          <a:ln>
            <a:solidFill>
              <a:srgbClr val="C00000"/>
            </a:solidFill>
          </a:ln>
        </p:spPr>
      </p:pic>
      <p:pic>
        <p:nvPicPr>
          <p:cNvPr id="5" name="Picture 4"/>
          <p:cNvPicPr>
            <a:picLocks noChangeAspect="1"/>
          </p:cNvPicPr>
          <p:nvPr/>
        </p:nvPicPr>
        <p:blipFill>
          <a:blip r:embed="rId3"/>
          <a:stretch>
            <a:fillRect/>
          </a:stretch>
        </p:blipFill>
        <p:spPr>
          <a:xfrm>
            <a:off x="1199456" y="3534730"/>
            <a:ext cx="4275887" cy="965249"/>
          </a:xfrm>
          <a:prstGeom prst="rect">
            <a:avLst/>
          </a:prstGeom>
          <a:solidFill>
            <a:schemeClr val="bg1">
              <a:lumMod val="95000"/>
            </a:schemeClr>
          </a:solidFill>
          <a:ln>
            <a:solidFill>
              <a:srgbClr val="C00000"/>
            </a:solidFill>
          </a:ln>
        </p:spPr>
      </p:pic>
      <p:pic>
        <p:nvPicPr>
          <p:cNvPr id="6" name="Picture 5"/>
          <p:cNvPicPr>
            <a:picLocks noChangeAspect="1"/>
          </p:cNvPicPr>
          <p:nvPr/>
        </p:nvPicPr>
        <p:blipFill>
          <a:blip r:embed="rId4"/>
          <a:stretch>
            <a:fillRect/>
          </a:stretch>
        </p:blipFill>
        <p:spPr>
          <a:xfrm>
            <a:off x="1199456" y="5123424"/>
            <a:ext cx="4496031" cy="973717"/>
          </a:xfrm>
          <a:prstGeom prst="rect">
            <a:avLst/>
          </a:prstGeom>
          <a:solidFill>
            <a:schemeClr val="bg1">
              <a:lumMod val="95000"/>
            </a:schemeClr>
          </a:solidFill>
          <a:ln>
            <a:solidFill>
              <a:srgbClr val="C00000"/>
            </a:solidFill>
          </a:ln>
        </p:spPr>
      </p:pic>
    </p:spTree>
    <p:extLst>
      <p:ext uri="{BB962C8B-B14F-4D97-AF65-F5344CB8AC3E}">
        <p14:creationId xmlns:p14="http://schemas.microsoft.com/office/powerpoint/2010/main" val="134317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Metode Perhitungan Jarak</a:t>
            </a:r>
            <a:endParaRPr lang="en-ID"/>
          </a:p>
        </p:txBody>
      </p:sp>
      <p:sp>
        <p:nvSpPr>
          <p:cNvPr id="3" name="Content Placeholder 2"/>
          <p:cNvSpPr>
            <a:spLocks noGrp="1"/>
          </p:cNvSpPr>
          <p:nvPr>
            <p:ph idx="1"/>
          </p:nvPr>
        </p:nvSpPr>
        <p:spPr/>
        <p:txBody>
          <a:bodyPr/>
          <a:lstStyle/>
          <a:p>
            <a:r>
              <a:rPr lang="en-ID"/>
              <a:t>Divergensi Kullback Leibler</a:t>
            </a:r>
          </a:p>
          <a:p>
            <a:endParaRPr lang="en-ID"/>
          </a:p>
          <a:p>
            <a:endParaRPr lang="en-ID"/>
          </a:p>
          <a:p>
            <a:endParaRPr lang="en-ID"/>
          </a:p>
          <a:p>
            <a:r>
              <a:rPr lang="en-ID"/>
              <a:t>Divergensi Jensen Shannon</a:t>
            </a:r>
          </a:p>
        </p:txBody>
      </p:sp>
      <p:pic>
        <p:nvPicPr>
          <p:cNvPr id="7" name="Picture 6"/>
          <p:cNvPicPr>
            <a:picLocks noChangeAspect="1"/>
          </p:cNvPicPr>
          <p:nvPr/>
        </p:nvPicPr>
        <p:blipFill>
          <a:blip r:embed="rId2"/>
          <a:stretch>
            <a:fillRect/>
          </a:stretch>
        </p:blipFill>
        <p:spPr>
          <a:xfrm>
            <a:off x="1199456" y="1988840"/>
            <a:ext cx="5132511" cy="1032517"/>
          </a:xfrm>
          <a:prstGeom prst="rect">
            <a:avLst/>
          </a:prstGeom>
          <a:ln>
            <a:solidFill>
              <a:srgbClr val="C00000"/>
            </a:solidFill>
          </a:ln>
        </p:spPr>
      </p:pic>
      <p:pic>
        <p:nvPicPr>
          <p:cNvPr id="8" name="Picture 7"/>
          <p:cNvPicPr>
            <a:picLocks noChangeAspect="1"/>
          </p:cNvPicPr>
          <p:nvPr/>
        </p:nvPicPr>
        <p:blipFill>
          <a:blip r:embed="rId3"/>
          <a:stretch>
            <a:fillRect/>
          </a:stretch>
        </p:blipFill>
        <p:spPr>
          <a:xfrm>
            <a:off x="1199456" y="4073823"/>
            <a:ext cx="7874405" cy="948316"/>
          </a:xfrm>
          <a:prstGeom prst="rect">
            <a:avLst/>
          </a:prstGeom>
          <a:ln>
            <a:solidFill>
              <a:srgbClr val="C00000"/>
            </a:solidFill>
          </a:ln>
        </p:spPr>
      </p:pic>
    </p:spTree>
    <p:extLst>
      <p:ext uri="{BB962C8B-B14F-4D97-AF65-F5344CB8AC3E}">
        <p14:creationId xmlns:p14="http://schemas.microsoft.com/office/powerpoint/2010/main" val="181097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Fungsi Perhitungan Jarak di Matlab dan Octave</a:t>
            </a:r>
            <a:endParaRPr lang="en-ID"/>
          </a:p>
        </p:txBody>
      </p:sp>
      <p:pic>
        <p:nvPicPr>
          <p:cNvPr id="3" name="Picture 2"/>
          <p:cNvPicPr>
            <a:picLocks noChangeAspect="1"/>
          </p:cNvPicPr>
          <p:nvPr/>
        </p:nvPicPr>
        <p:blipFill>
          <a:blip r:embed="rId2"/>
          <a:stretch>
            <a:fillRect/>
          </a:stretch>
        </p:blipFill>
        <p:spPr>
          <a:xfrm>
            <a:off x="676260" y="1449876"/>
            <a:ext cx="5847569" cy="4062283"/>
          </a:xfrm>
          <a:prstGeom prst="rect">
            <a:avLst/>
          </a:prstGeom>
          <a:ln>
            <a:solidFill>
              <a:srgbClr val="C00000"/>
            </a:solidFill>
          </a:ln>
        </p:spPr>
      </p:pic>
      <p:pic>
        <p:nvPicPr>
          <p:cNvPr id="4" name="Picture 3"/>
          <p:cNvPicPr>
            <a:picLocks noChangeAspect="1"/>
          </p:cNvPicPr>
          <p:nvPr/>
        </p:nvPicPr>
        <p:blipFill>
          <a:blip r:embed="rId3"/>
          <a:stretch>
            <a:fillRect/>
          </a:stretch>
        </p:blipFill>
        <p:spPr>
          <a:xfrm>
            <a:off x="6960096" y="1998227"/>
            <a:ext cx="2421319" cy="1193487"/>
          </a:xfrm>
          <a:prstGeom prst="rect">
            <a:avLst/>
          </a:prstGeom>
          <a:ln>
            <a:solidFill>
              <a:srgbClr val="C00000"/>
            </a:solidFill>
          </a:ln>
        </p:spPr>
      </p:pic>
      <p:sp>
        <p:nvSpPr>
          <p:cNvPr id="5" name="TextBox 4"/>
          <p:cNvSpPr txBox="1"/>
          <p:nvPr/>
        </p:nvSpPr>
        <p:spPr>
          <a:xfrm>
            <a:off x="6802440" y="1279578"/>
            <a:ext cx="4694159" cy="646331"/>
          </a:xfrm>
          <a:prstGeom prst="rect">
            <a:avLst/>
          </a:prstGeom>
          <a:noFill/>
        </p:spPr>
        <p:txBody>
          <a:bodyPr wrap="square" rtlCol="0">
            <a:spAutoFit/>
          </a:bodyPr>
          <a:lstStyle/>
          <a:p>
            <a:r>
              <a:rPr lang="en-ID" smtClean="0"/>
              <a:t>Contoh perhitungan jarak dengan </a:t>
            </a:r>
          </a:p>
          <a:p>
            <a:r>
              <a:rPr lang="en-ID" smtClean="0"/>
              <a:t>Jarak Euclidean</a:t>
            </a:r>
            <a:endParaRPr lang="en-ID"/>
          </a:p>
        </p:txBody>
      </p:sp>
      <p:sp>
        <p:nvSpPr>
          <p:cNvPr id="6" name="TextBox 5"/>
          <p:cNvSpPr txBox="1"/>
          <p:nvPr/>
        </p:nvSpPr>
        <p:spPr>
          <a:xfrm>
            <a:off x="551384" y="5666635"/>
            <a:ext cx="11346569" cy="1015663"/>
          </a:xfrm>
          <a:prstGeom prst="rect">
            <a:avLst/>
          </a:prstGeom>
          <a:solidFill>
            <a:srgbClr val="FFFF00"/>
          </a:solidFill>
        </p:spPr>
        <p:txBody>
          <a:bodyPr wrap="square" rtlCol="0">
            <a:spAutoFit/>
          </a:bodyPr>
          <a:lstStyle/>
          <a:p>
            <a:pPr marL="380990" indent="-380990">
              <a:buFont typeface="Arial" panose="020B0604020202020204" pitchFamily="34" charset="0"/>
              <a:buChar char="•"/>
            </a:pPr>
            <a:r>
              <a:rPr lang="en-ID" sz="2000" b="1" smtClean="0">
                <a:solidFill>
                  <a:srgbClr val="000000"/>
                </a:solidFill>
                <a:latin typeface="+mj-lt"/>
              </a:rPr>
              <a:t>Octave</a:t>
            </a:r>
            <a:r>
              <a:rPr lang="en-ID" sz="2000" smtClean="0">
                <a:solidFill>
                  <a:srgbClr val="000000"/>
                </a:solidFill>
                <a:latin typeface="+mj-lt"/>
              </a:rPr>
              <a:t>: Euclidean (default), Squared-Euclidean, Chi-squared, Cosine, Emd</a:t>
            </a:r>
          </a:p>
          <a:p>
            <a:pPr marL="380990" indent="-380990">
              <a:buFont typeface="Arial" panose="020B0604020202020204" pitchFamily="34" charset="0"/>
              <a:buChar char="•"/>
            </a:pPr>
            <a:r>
              <a:rPr lang="en-ID" sz="2000" b="1" smtClean="0">
                <a:solidFill>
                  <a:srgbClr val="000000"/>
                </a:solidFill>
                <a:latin typeface="+mj-lt"/>
              </a:rPr>
              <a:t>Matlab</a:t>
            </a:r>
            <a:r>
              <a:rPr lang="en-ID" sz="2000" smtClean="0">
                <a:solidFill>
                  <a:srgbClr val="000000"/>
                </a:solidFill>
                <a:latin typeface="+mj-lt"/>
              </a:rPr>
              <a:t>: </a:t>
            </a:r>
            <a:r>
              <a:rPr lang="en-GB" sz="2000" smtClean="0">
                <a:solidFill>
                  <a:srgbClr val="000000"/>
                </a:solidFill>
                <a:latin typeface="+mj-lt"/>
              </a:rPr>
              <a:t>'euclidean‘</a:t>
            </a:r>
            <a:r>
              <a:rPr lang="en-ID" sz="2000">
                <a:solidFill>
                  <a:srgbClr val="000000"/>
                </a:solidFill>
                <a:latin typeface="+mj-lt"/>
              </a:rPr>
              <a:t>(default</a:t>
            </a:r>
            <a:r>
              <a:rPr lang="en-ID" sz="2000" smtClean="0">
                <a:solidFill>
                  <a:srgbClr val="000000"/>
                </a:solidFill>
                <a:latin typeface="+mj-lt"/>
              </a:rPr>
              <a:t>)</a:t>
            </a:r>
            <a:r>
              <a:rPr lang="en-GB" sz="2000" smtClean="0">
                <a:solidFill>
                  <a:srgbClr val="000000"/>
                </a:solidFill>
                <a:latin typeface="+mj-lt"/>
              </a:rPr>
              <a:t>, 'squaredeuclidean‘, 'seuclidean‘, 'mahalanobis‘, 'cityblock‘, 'minkowski‘, 'chebychev‘,'cosine', 'correlation‘, 'hamming‘, 'jaccard‘, 'spearman‘, @</a:t>
            </a:r>
            <a:r>
              <a:rPr lang="en-GB" sz="2000">
                <a:solidFill>
                  <a:srgbClr val="000000"/>
                </a:solidFill>
                <a:latin typeface="+mj-lt"/>
              </a:rPr>
              <a:t>distfun</a:t>
            </a:r>
            <a:endParaRPr lang="en-ID" sz="2000">
              <a:solidFill>
                <a:srgbClr val="000000"/>
              </a:solidFill>
              <a:latin typeface="+mj-lt"/>
            </a:endParaRPr>
          </a:p>
        </p:txBody>
      </p:sp>
      <p:pic>
        <p:nvPicPr>
          <p:cNvPr id="7" name="Picture 6"/>
          <p:cNvPicPr>
            <a:picLocks noChangeAspect="1"/>
          </p:cNvPicPr>
          <p:nvPr/>
        </p:nvPicPr>
        <p:blipFill>
          <a:blip r:embed="rId4"/>
          <a:stretch>
            <a:fillRect/>
          </a:stretch>
        </p:blipFill>
        <p:spPr>
          <a:xfrm>
            <a:off x="6960097" y="3390513"/>
            <a:ext cx="3926593" cy="2287725"/>
          </a:xfrm>
          <a:prstGeom prst="rect">
            <a:avLst/>
          </a:prstGeom>
          <a:ln>
            <a:solidFill>
              <a:srgbClr val="C00000"/>
            </a:solidFill>
          </a:ln>
        </p:spPr>
      </p:pic>
    </p:spTree>
    <p:extLst>
      <p:ext uri="{BB962C8B-B14F-4D97-AF65-F5344CB8AC3E}">
        <p14:creationId xmlns:p14="http://schemas.microsoft.com/office/powerpoint/2010/main" val="125303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a:t>
            </a:r>
            <a:r>
              <a:rPr lang="en-ID"/>
              <a:t>Aplikasi </a:t>
            </a:r>
            <a:r>
              <a:rPr lang="en-ID" smtClean="0"/>
              <a:t>CBIR: Query by Image</a:t>
            </a:r>
            <a:endParaRPr lang="en-ID"/>
          </a:p>
        </p:txBody>
      </p:sp>
      <p:grpSp>
        <p:nvGrpSpPr>
          <p:cNvPr id="4" name="Group 3"/>
          <p:cNvGrpSpPr/>
          <p:nvPr/>
        </p:nvGrpSpPr>
        <p:grpSpPr>
          <a:xfrm>
            <a:off x="551384" y="1916833"/>
            <a:ext cx="11234215" cy="3384375"/>
            <a:chOff x="336441" y="876300"/>
            <a:chExt cx="8534509" cy="2962072"/>
          </a:xfrm>
        </p:grpSpPr>
        <p:grpSp>
          <p:nvGrpSpPr>
            <p:cNvPr id="5" name="Group 4"/>
            <p:cNvGrpSpPr/>
            <p:nvPr/>
          </p:nvGrpSpPr>
          <p:grpSpPr>
            <a:xfrm>
              <a:off x="336441" y="2657272"/>
              <a:ext cx="7404209" cy="1181100"/>
              <a:chOff x="336441" y="876300"/>
              <a:chExt cx="7404209" cy="1181100"/>
            </a:xfrm>
          </p:grpSpPr>
          <p:sp>
            <p:nvSpPr>
              <p:cNvPr id="26" name="Rectangle 25"/>
              <p:cNvSpPr/>
              <p:nvPr/>
            </p:nvSpPr>
            <p:spPr>
              <a:xfrm>
                <a:off x="679450" y="876300"/>
                <a:ext cx="7061200" cy="11811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p:cNvSpPr/>
              <p:nvPr/>
            </p:nvSpPr>
            <p:spPr>
              <a:xfrm rot="16200000">
                <a:off x="-85834" y="1298575"/>
                <a:ext cx="1181100" cy="336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TESTING</a:t>
                </a:r>
                <a:endParaRPr lang="en-ID"/>
              </a:p>
            </p:txBody>
          </p:sp>
        </p:grpSp>
        <p:grpSp>
          <p:nvGrpSpPr>
            <p:cNvPr id="6" name="Group 5"/>
            <p:cNvGrpSpPr/>
            <p:nvPr/>
          </p:nvGrpSpPr>
          <p:grpSpPr>
            <a:xfrm>
              <a:off x="336441" y="876300"/>
              <a:ext cx="7404209" cy="1181100"/>
              <a:chOff x="336441" y="876300"/>
              <a:chExt cx="7404209" cy="1181100"/>
            </a:xfrm>
          </p:grpSpPr>
          <p:sp>
            <p:nvSpPr>
              <p:cNvPr id="24" name="Rectangle 23"/>
              <p:cNvSpPr/>
              <p:nvPr/>
            </p:nvSpPr>
            <p:spPr>
              <a:xfrm>
                <a:off x="679450" y="876300"/>
                <a:ext cx="7061200" cy="11811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p:cNvSpPr/>
              <p:nvPr/>
            </p:nvSpPr>
            <p:spPr>
              <a:xfrm rot="16200000">
                <a:off x="-85834" y="1298575"/>
                <a:ext cx="1181100" cy="33655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TRAINING</a:t>
                </a:r>
                <a:endParaRPr lang="en-ID"/>
              </a:p>
            </p:txBody>
          </p:sp>
        </p:grpSp>
        <p:sp>
          <p:nvSpPr>
            <p:cNvPr id="7" name="Flowchart: Process 6"/>
            <p:cNvSpPr/>
            <p:nvPr/>
          </p:nvSpPr>
          <p:spPr>
            <a:xfrm>
              <a:off x="2490947" y="1121449"/>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Pra-pemrosesan &amp; Segmentasi</a:t>
              </a:r>
              <a:endParaRPr lang="en-ID">
                <a:solidFill>
                  <a:srgbClr val="000000"/>
                </a:solidFill>
              </a:endParaRPr>
            </a:p>
          </p:txBody>
        </p:sp>
        <p:sp>
          <p:nvSpPr>
            <p:cNvPr id="8" name="Flowchart: Multidocument 7"/>
            <p:cNvSpPr/>
            <p:nvPr/>
          </p:nvSpPr>
          <p:spPr>
            <a:xfrm>
              <a:off x="831850" y="1033142"/>
              <a:ext cx="1253140" cy="888654"/>
            </a:xfrm>
            <a:prstGeom prst="flowChartMultidocumen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Dataset </a:t>
              </a:r>
            </a:p>
            <a:p>
              <a:pPr algn="ctr"/>
              <a:r>
                <a:rPr lang="en-ID" smtClean="0">
                  <a:solidFill>
                    <a:srgbClr val="000000"/>
                  </a:solidFill>
                </a:rPr>
                <a:t>Citra</a:t>
              </a:r>
              <a:endParaRPr lang="en-ID">
                <a:solidFill>
                  <a:srgbClr val="000000"/>
                </a:solidFill>
              </a:endParaRPr>
            </a:p>
          </p:txBody>
        </p:sp>
        <p:sp>
          <p:nvSpPr>
            <p:cNvPr id="9" name="Flowchart: Process 8"/>
            <p:cNvSpPr/>
            <p:nvPr/>
          </p:nvSpPr>
          <p:spPr>
            <a:xfrm>
              <a:off x="4402511" y="1121448"/>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Ekstraksi Fitur</a:t>
              </a:r>
              <a:endParaRPr lang="en-ID">
                <a:solidFill>
                  <a:srgbClr val="000000"/>
                </a:solidFill>
              </a:endParaRPr>
            </a:p>
          </p:txBody>
        </p:sp>
        <p:sp>
          <p:nvSpPr>
            <p:cNvPr id="10" name="Flowchart: Magnetic Disk 9"/>
            <p:cNvSpPr/>
            <p:nvPr/>
          </p:nvSpPr>
          <p:spPr>
            <a:xfrm>
              <a:off x="6314075" y="1033142"/>
              <a:ext cx="1308538" cy="888654"/>
            </a:xfrm>
            <a:prstGeom prst="flowChartMagneticDisk">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Basisdata</a:t>
              </a:r>
            </a:p>
            <a:p>
              <a:pPr algn="ctr"/>
              <a:r>
                <a:rPr lang="en-ID" smtClean="0">
                  <a:solidFill>
                    <a:srgbClr val="000000"/>
                  </a:solidFill>
                </a:rPr>
                <a:t>Fitur</a:t>
              </a:r>
              <a:endParaRPr lang="en-ID">
                <a:solidFill>
                  <a:srgbClr val="000000"/>
                </a:solidFill>
              </a:endParaRPr>
            </a:p>
          </p:txBody>
        </p:sp>
        <p:sp>
          <p:nvSpPr>
            <p:cNvPr id="11" name="Flowchart: Document 10"/>
            <p:cNvSpPr/>
            <p:nvPr/>
          </p:nvSpPr>
          <p:spPr>
            <a:xfrm>
              <a:off x="831850" y="2920781"/>
              <a:ext cx="1154605" cy="717331"/>
            </a:xfrm>
            <a:prstGeom prst="flowChartDocument">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a:t>
              </a:r>
            </a:p>
            <a:p>
              <a:pPr algn="ctr"/>
              <a:r>
                <a:rPr lang="en-ID" smtClean="0"/>
                <a:t>masukan</a:t>
              </a:r>
              <a:endParaRPr lang="en-ID"/>
            </a:p>
          </p:txBody>
        </p:sp>
        <p:sp>
          <p:nvSpPr>
            <p:cNvPr id="12" name="Flowchart: Process 11"/>
            <p:cNvSpPr/>
            <p:nvPr/>
          </p:nvSpPr>
          <p:spPr>
            <a:xfrm>
              <a:off x="2490947" y="2920781"/>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Pra-pemrosesan &amp; Segmentasi</a:t>
              </a:r>
            </a:p>
          </p:txBody>
        </p:sp>
        <p:sp>
          <p:nvSpPr>
            <p:cNvPr id="13" name="Flowchart: Process 12"/>
            <p:cNvSpPr/>
            <p:nvPr/>
          </p:nvSpPr>
          <p:spPr>
            <a:xfrm>
              <a:off x="4402511" y="2920780"/>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Ekstraksi Fitur</a:t>
              </a:r>
            </a:p>
          </p:txBody>
        </p:sp>
        <p:sp>
          <p:nvSpPr>
            <p:cNvPr id="14" name="Flowchart: Process 13"/>
            <p:cNvSpPr/>
            <p:nvPr/>
          </p:nvSpPr>
          <p:spPr>
            <a:xfrm>
              <a:off x="6314075" y="2920779"/>
              <a:ext cx="1308538"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Perhitungan jarak</a:t>
              </a:r>
            </a:p>
          </p:txBody>
        </p:sp>
        <p:cxnSp>
          <p:nvCxnSpPr>
            <p:cNvPr id="15" name="Straight Arrow Connector 14"/>
            <p:cNvCxnSpPr>
              <a:stCxn id="8" idx="3"/>
              <a:endCxn id="7" idx="1"/>
            </p:cNvCxnSpPr>
            <p:nvPr/>
          </p:nvCxnSpPr>
          <p:spPr>
            <a:xfrm flipV="1">
              <a:off x="2084990" y="1476173"/>
              <a:ext cx="405957" cy="1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flipV="1">
              <a:off x="3996554" y="1476172"/>
              <a:ext cx="40595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2"/>
            </p:cNvCxnSpPr>
            <p:nvPr/>
          </p:nvCxnSpPr>
          <p:spPr>
            <a:xfrm>
              <a:off x="5908118" y="1476172"/>
              <a:ext cx="405957" cy="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flipV="1">
              <a:off x="1986455" y="3275505"/>
              <a:ext cx="504492" cy="3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3" idx="1"/>
            </p:cNvCxnSpPr>
            <p:nvPr/>
          </p:nvCxnSpPr>
          <p:spPr>
            <a:xfrm flipV="1">
              <a:off x="3996554" y="3275504"/>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4" idx="1"/>
            </p:cNvCxnSpPr>
            <p:nvPr/>
          </p:nvCxnSpPr>
          <p:spPr>
            <a:xfrm flipV="1">
              <a:off x="5908118" y="3275503"/>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4" idx="0"/>
            </p:cNvCxnSpPr>
            <p:nvPr/>
          </p:nvCxnSpPr>
          <p:spPr>
            <a:xfrm>
              <a:off x="6968344" y="1921796"/>
              <a:ext cx="0" cy="9989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Multidocument 21"/>
            <p:cNvSpPr/>
            <p:nvPr/>
          </p:nvSpPr>
          <p:spPr>
            <a:xfrm>
              <a:off x="7829550" y="2057400"/>
              <a:ext cx="1041400" cy="716698"/>
            </a:xfrm>
            <a:prstGeom prst="flowChartMultidocument">
              <a:avLst/>
            </a:prstGeom>
            <a:solidFill>
              <a:schemeClr val="accent2"/>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hasil</a:t>
              </a:r>
              <a:endParaRPr lang="en-ID"/>
            </a:p>
          </p:txBody>
        </p:sp>
        <p:cxnSp>
          <p:nvCxnSpPr>
            <p:cNvPr id="23" name="Elbow Connector 22"/>
            <p:cNvCxnSpPr>
              <a:stCxn id="14" idx="3"/>
              <a:endCxn id="22" idx="2"/>
            </p:cNvCxnSpPr>
            <p:nvPr/>
          </p:nvCxnSpPr>
          <p:spPr>
            <a:xfrm flipV="1">
              <a:off x="7622613" y="2746956"/>
              <a:ext cx="655221" cy="52854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076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a:t>
            </a:r>
            <a:r>
              <a:rPr lang="en-ID"/>
              <a:t>Aplikasi </a:t>
            </a:r>
            <a:r>
              <a:rPr lang="en-ID" smtClean="0"/>
              <a:t>CBIR: Query by Image</a:t>
            </a:r>
            <a:endParaRPr lang="en-ID"/>
          </a:p>
        </p:txBody>
      </p:sp>
      <p:grpSp>
        <p:nvGrpSpPr>
          <p:cNvPr id="4" name="Group 3"/>
          <p:cNvGrpSpPr/>
          <p:nvPr/>
        </p:nvGrpSpPr>
        <p:grpSpPr>
          <a:xfrm>
            <a:off x="551384" y="1916833"/>
            <a:ext cx="11234215" cy="3384375"/>
            <a:chOff x="336441" y="876300"/>
            <a:chExt cx="8534509" cy="2962072"/>
          </a:xfrm>
        </p:grpSpPr>
        <p:grpSp>
          <p:nvGrpSpPr>
            <p:cNvPr id="5" name="Group 4"/>
            <p:cNvGrpSpPr/>
            <p:nvPr/>
          </p:nvGrpSpPr>
          <p:grpSpPr>
            <a:xfrm>
              <a:off x="336441" y="2657272"/>
              <a:ext cx="7404209" cy="1181100"/>
              <a:chOff x="336441" y="876300"/>
              <a:chExt cx="7404209" cy="1181100"/>
            </a:xfrm>
          </p:grpSpPr>
          <p:sp>
            <p:nvSpPr>
              <p:cNvPr id="26" name="Rectangle 25"/>
              <p:cNvSpPr/>
              <p:nvPr/>
            </p:nvSpPr>
            <p:spPr>
              <a:xfrm>
                <a:off x="679450" y="876300"/>
                <a:ext cx="7061200" cy="11811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p:cNvSpPr/>
              <p:nvPr/>
            </p:nvSpPr>
            <p:spPr>
              <a:xfrm rot="16200000">
                <a:off x="-85834" y="1298575"/>
                <a:ext cx="1181100" cy="336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TESTING</a:t>
                </a:r>
                <a:endParaRPr lang="en-ID"/>
              </a:p>
            </p:txBody>
          </p:sp>
        </p:grpSp>
        <p:grpSp>
          <p:nvGrpSpPr>
            <p:cNvPr id="6" name="Group 5"/>
            <p:cNvGrpSpPr/>
            <p:nvPr/>
          </p:nvGrpSpPr>
          <p:grpSpPr>
            <a:xfrm>
              <a:off x="336441" y="876300"/>
              <a:ext cx="7404209" cy="1181100"/>
              <a:chOff x="336441" y="876300"/>
              <a:chExt cx="7404209" cy="1181100"/>
            </a:xfrm>
          </p:grpSpPr>
          <p:sp>
            <p:nvSpPr>
              <p:cNvPr id="24" name="Rectangle 23"/>
              <p:cNvSpPr/>
              <p:nvPr/>
            </p:nvSpPr>
            <p:spPr>
              <a:xfrm>
                <a:off x="679450" y="876300"/>
                <a:ext cx="7061200" cy="11811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p:cNvSpPr/>
              <p:nvPr/>
            </p:nvSpPr>
            <p:spPr>
              <a:xfrm rot="16200000">
                <a:off x="-85834" y="1298575"/>
                <a:ext cx="1181100" cy="33655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TRAINING</a:t>
                </a:r>
                <a:endParaRPr lang="en-ID"/>
              </a:p>
            </p:txBody>
          </p:sp>
        </p:grpSp>
        <p:sp>
          <p:nvSpPr>
            <p:cNvPr id="7" name="Flowchart: Process 6"/>
            <p:cNvSpPr/>
            <p:nvPr/>
          </p:nvSpPr>
          <p:spPr>
            <a:xfrm>
              <a:off x="2490947" y="1121449"/>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Pra-pemrosesan &amp; Segmentasi</a:t>
              </a:r>
              <a:endParaRPr lang="en-ID">
                <a:solidFill>
                  <a:srgbClr val="000000"/>
                </a:solidFill>
              </a:endParaRPr>
            </a:p>
          </p:txBody>
        </p:sp>
        <p:sp>
          <p:nvSpPr>
            <p:cNvPr id="8" name="Flowchart: Multidocument 7"/>
            <p:cNvSpPr/>
            <p:nvPr/>
          </p:nvSpPr>
          <p:spPr>
            <a:xfrm>
              <a:off x="831850" y="1033142"/>
              <a:ext cx="1253140" cy="888654"/>
            </a:xfrm>
            <a:prstGeom prst="flowChartMultidocumen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Dataset </a:t>
              </a:r>
            </a:p>
            <a:p>
              <a:pPr algn="ctr"/>
              <a:r>
                <a:rPr lang="en-ID" smtClean="0">
                  <a:solidFill>
                    <a:srgbClr val="000000"/>
                  </a:solidFill>
                </a:rPr>
                <a:t>Citra</a:t>
              </a:r>
              <a:endParaRPr lang="en-ID">
                <a:solidFill>
                  <a:srgbClr val="000000"/>
                </a:solidFill>
              </a:endParaRPr>
            </a:p>
          </p:txBody>
        </p:sp>
        <p:sp>
          <p:nvSpPr>
            <p:cNvPr id="9" name="Flowchart: Process 8"/>
            <p:cNvSpPr/>
            <p:nvPr/>
          </p:nvSpPr>
          <p:spPr>
            <a:xfrm>
              <a:off x="4402511" y="1121448"/>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Ekstraksi Fitur</a:t>
              </a:r>
              <a:endParaRPr lang="en-ID">
                <a:solidFill>
                  <a:srgbClr val="000000"/>
                </a:solidFill>
              </a:endParaRPr>
            </a:p>
          </p:txBody>
        </p:sp>
        <p:sp>
          <p:nvSpPr>
            <p:cNvPr id="10" name="Flowchart: Magnetic Disk 9"/>
            <p:cNvSpPr/>
            <p:nvPr/>
          </p:nvSpPr>
          <p:spPr>
            <a:xfrm>
              <a:off x="6314075" y="1033142"/>
              <a:ext cx="1308538" cy="888654"/>
            </a:xfrm>
            <a:prstGeom prst="flowChartMagneticDisk">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Basisdata</a:t>
              </a:r>
            </a:p>
            <a:p>
              <a:pPr algn="ctr"/>
              <a:r>
                <a:rPr lang="en-ID" smtClean="0">
                  <a:solidFill>
                    <a:srgbClr val="000000"/>
                  </a:solidFill>
                </a:rPr>
                <a:t>Fitur</a:t>
              </a:r>
              <a:endParaRPr lang="en-ID">
                <a:solidFill>
                  <a:srgbClr val="000000"/>
                </a:solidFill>
              </a:endParaRPr>
            </a:p>
          </p:txBody>
        </p:sp>
        <p:sp>
          <p:nvSpPr>
            <p:cNvPr id="11" name="Flowchart: Document 10"/>
            <p:cNvSpPr/>
            <p:nvPr/>
          </p:nvSpPr>
          <p:spPr>
            <a:xfrm>
              <a:off x="831850" y="2920781"/>
              <a:ext cx="1154605" cy="717331"/>
            </a:xfrm>
            <a:prstGeom prst="flowChartDocument">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a:t>
              </a:r>
            </a:p>
            <a:p>
              <a:pPr algn="ctr"/>
              <a:r>
                <a:rPr lang="en-ID" smtClean="0"/>
                <a:t>masukan</a:t>
              </a:r>
              <a:endParaRPr lang="en-ID"/>
            </a:p>
          </p:txBody>
        </p:sp>
        <p:sp>
          <p:nvSpPr>
            <p:cNvPr id="12" name="Flowchart: Process 11"/>
            <p:cNvSpPr/>
            <p:nvPr/>
          </p:nvSpPr>
          <p:spPr>
            <a:xfrm>
              <a:off x="2490947" y="2920781"/>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Pra-pemrosesan &amp; Segmentasi</a:t>
              </a:r>
            </a:p>
          </p:txBody>
        </p:sp>
        <p:sp>
          <p:nvSpPr>
            <p:cNvPr id="13" name="Flowchart: Process 12"/>
            <p:cNvSpPr/>
            <p:nvPr/>
          </p:nvSpPr>
          <p:spPr>
            <a:xfrm>
              <a:off x="4402511" y="2920780"/>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Ekstraksi Fitur</a:t>
              </a:r>
            </a:p>
          </p:txBody>
        </p:sp>
        <p:sp>
          <p:nvSpPr>
            <p:cNvPr id="14" name="Flowchart: Process 13"/>
            <p:cNvSpPr/>
            <p:nvPr/>
          </p:nvSpPr>
          <p:spPr>
            <a:xfrm>
              <a:off x="6314075" y="2920779"/>
              <a:ext cx="1308538"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Perhitungan jarak</a:t>
              </a:r>
            </a:p>
          </p:txBody>
        </p:sp>
        <p:cxnSp>
          <p:nvCxnSpPr>
            <p:cNvPr id="15" name="Straight Arrow Connector 14"/>
            <p:cNvCxnSpPr>
              <a:stCxn id="8" idx="3"/>
              <a:endCxn id="7" idx="1"/>
            </p:cNvCxnSpPr>
            <p:nvPr/>
          </p:nvCxnSpPr>
          <p:spPr>
            <a:xfrm flipV="1">
              <a:off x="2084990" y="1476173"/>
              <a:ext cx="405957" cy="1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flipV="1">
              <a:off x="3996554" y="1476172"/>
              <a:ext cx="40595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2"/>
            </p:cNvCxnSpPr>
            <p:nvPr/>
          </p:nvCxnSpPr>
          <p:spPr>
            <a:xfrm>
              <a:off x="5908118" y="1476172"/>
              <a:ext cx="405957" cy="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flipV="1">
              <a:off x="1986455" y="3275505"/>
              <a:ext cx="504492" cy="3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3" idx="1"/>
            </p:cNvCxnSpPr>
            <p:nvPr/>
          </p:nvCxnSpPr>
          <p:spPr>
            <a:xfrm flipV="1">
              <a:off x="3996554" y="3275504"/>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4" idx="1"/>
            </p:cNvCxnSpPr>
            <p:nvPr/>
          </p:nvCxnSpPr>
          <p:spPr>
            <a:xfrm flipV="1">
              <a:off x="5908118" y="3275503"/>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4" idx="0"/>
            </p:cNvCxnSpPr>
            <p:nvPr/>
          </p:nvCxnSpPr>
          <p:spPr>
            <a:xfrm>
              <a:off x="6968344" y="1921796"/>
              <a:ext cx="0" cy="9989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Multidocument 21"/>
            <p:cNvSpPr/>
            <p:nvPr/>
          </p:nvSpPr>
          <p:spPr>
            <a:xfrm>
              <a:off x="7829550" y="2057400"/>
              <a:ext cx="1041400" cy="716698"/>
            </a:xfrm>
            <a:prstGeom prst="flowChartMultidocument">
              <a:avLst/>
            </a:prstGeom>
            <a:solidFill>
              <a:schemeClr val="accent2"/>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hasil</a:t>
              </a:r>
              <a:endParaRPr lang="en-ID"/>
            </a:p>
          </p:txBody>
        </p:sp>
        <p:cxnSp>
          <p:nvCxnSpPr>
            <p:cNvPr id="23" name="Elbow Connector 22"/>
            <p:cNvCxnSpPr>
              <a:stCxn id="14" idx="3"/>
              <a:endCxn id="22" idx="2"/>
            </p:cNvCxnSpPr>
            <p:nvPr/>
          </p:nvCxnSpPr>
          <p:spPr>
            <a:xfrm flipV="1">
              <a:off x="7622613" y="2746956"/>
              <a:ext cx="655221" cy="52854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Flowchart: Process 27"/>
          <p:cNvSpPr/>
          <p:nvPr/>
        </p:nvSpPr>
        <p:spPr>
          <a:xfrm>
            <a:off x="1127448" y="1628800"/>
            <a:ext cx="1872208" cy="4032448"/>
          </a:xfrm>
          <a:prstGeom prst="flowChartProcess">
            <a:avLst/>
          </a:prstGeom>
          <a:solidFill>
            <a:srgbClr val="FFFF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0" name="Group 29"/>
          <p:cNvGrpSpPr/>
          <p:nvPr/>
        </p:nvGrpSpPr>
        <p:grpSpPr>
          <a:xfrm>
            <a:off x="1127448" y="5733256"/>
            <a:ext cx="10153128" cy="943342"/>
            <a:chOff x="1127448" y="5733256"/>
            <a:chExt cx="10153128" cy="943342"/>
          </a:xfrm>
        </p:grpSpPr>
        <p:sp>
          <p:nvSpPr>
            <p:cNvPr id="3" name="Flowchart: Process 2"/>
            <p:cNvSpPr/>
            <p:nvPr/>
          </p:nvSpPr>
          <p:spPr>
            <a:xfrm>
              <a:off x="1127448" y="5733256"/>
              <a:ext cx="10153128" cy="943342"/>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D" smtClean="0">
                  <a:solidFill>
                    <a:srgbClr val="000000"/>
                  </a:solidFill>
                </a:rPr>
                <a:t>Dataset citra ikan dan ubur-ubur.</a:t>
              </a:r>
              <a:endParaRPr lang="en-ID">
                <a:solidFill>
                  <a:srgbClr val="000000"/>
                </a:solidFill>
              </a:endParaRPr>
            </a:p>
          </p:txBody>
        </p:sp>
        <p:pic>
          <p:nvPicPr>
            <p:cNvPr id="29" name="Picture 28"/>
            <p:cNvPicPr>
              <a:picLocks noChangeAspect="1"/>
            </p:cNvPicPr>
            <p:nvPr/>
          </p:nvPicPr>
          <p:blipFill>
            <a:blip r:embed="rId2"/>
            <a:stretch>
              <a:fillRect/>
            </a:stretch>
          </p:blipFill>
          <p:spPr>
            <a:xfrm>
              <a:off x="5591944" y="5831776"/>
              <a:ext cx="5472608" cy="765576"/>
            </a:xfrm>
            <a:prstGeom prst="rect">
              <a:avLst/>
            </a:prstGeom>
          </p:spPr>
        </p:pic>
      </p:grpSp>
    </p:spTree>
    <p:extLst>
      <p:ext uri="{BB962C8B-B14F-4D97-AF65-F5344CB8AC3E}">
        <p14:creationId xmlns:p14="http://schemas.microsoft.com/office/powerpoint/2010/main" val="229501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a:t>
            </a:r>
            <a:r>
              <a:rPr lang="en-ID"/>
              <a:t>Aplikasi </a:t>
            </a:r>
            <a:r>
              <a:rPr lang="en-ID" smtClean="0"/>
              <a:t>CBIR: Query by Image</a:t>
            </a:r>
            <a:endParaRPr lang="en-ID"/>
          </a:p>
        </p:txBody>
      </p:sp>
      <p:grpSp>
        <p:nvGrpSpPr>
          <p:cNvPr id="4" name="Group 3"/>
          <p:cNvGrpSpPr/>
          <p:nvPr/>
        </p:nvGrpSpPr>
        <p:grpSpPr>
          <a:xfrm>
            <a:off x="551384" y="1916833"/>
            <a:ext cx="11234215" cy="3384375"/>
            <a:chOff x="336441" y="876300"/>
            <a:chExt cx="8534509" cy="2962072"/>
          </a:xfrm>
        </p:grpSpPr>
        <p:grpSp>
          <p:nvGrpSpPr>
            <p:cNvPr id="5" name="Group 4"/>
            <p:cNvGrpSpPr/>
            <p:nvPr/>
          </p:nvGrpSpPr>
          <p:grpSpPr>
            <a:xfrm>
              <a:off x="336441" y="2657272"/>
              <a:ext cx="7404209" cy="1181100"/>
              <a:chOff x="336441" y="876300"/>
              <a:chExt cx="7404209" cy="1181100"/>
            </a:xfrm>
          </p:grpSpPr>
          <p:sp>
            <p:nvSpPr>
              <p:cNvPr id="26" name="Rectangle 25"/>
              <p:cNvSpPr/>
              <p:nvPr/>
            </p:nvSpPr>
            <p:spPr>
              <a:xfrm>
                <a:off x="679450" y="876300"/>
                <a:ext cx="7061200" cy="11811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p:cNvSpPr/>
              <p:nvPr/>
            </p:nvSpPr>
            <p:spPr>
              <a:xfrm rot="16200000">
                <a:off x="-85834" y="1298575"/>
                <a:ext cx="1181100" cy="336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TESTING</a:t>
                </a:r>
                <a:endParaRPr lang="en-ID"/>
              </a:p>
            </p:txBody>
          </p:sp>
        </p:grpSp>
        <p:grpSp>
          <p:nvGrpSpPr>
            <p:cNvPr id="6" name="Group 5"/>
            <p:cNvGrpSpPr/>
            <p:nvPr/>
          </p:nvGrpSpPr>
          <p:grpSpPr>
            <a:xfrm>
              <a:off x="336441" y="876300"/>
              <a:ext cx="7404209" cy="1181100"/>
              <a:chOff x="336441" y="876300"/>
              <a:chExt cx="7404209" cy="1181100"/>
            </a:xfrm>
          </p:grpSpPr>
          <p:sp>
            <p:nvSpPr>
              <p:cNvPr id="24" name="Rectangle 23"/>
              <p:cNvSpPr/>
              <p:nvPr/>
            </p:nvSpPr>
            <p:spPr>
              <a:xfrm>
                <a:off x="679450" y="876300"/>
                <a:ext cx="7061200" cy="11811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p:cNvSpPr/>
              <p:nvPr/>
            </p:nvSpPr>
            <p:spPr>
              <a:xfrm rot="16200000">
                <a:off x="-85834" y="1298575"/>
                <a:ext cx="1181100" cy="33655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TRAINING</a:t>
                </a:r>
                <a:endParaRPr lang="en-ID"/>
              </a:p>
            </p:txBody>
          </p:sp>
        </p:grpSp>
        <p:sp>
          <p:nvSpPr>
            <p:cNvPr id="7" name="Flowchart: Process 6"/>
            <p:cNvSpPr/>
            <p:nvPr/>
          </p:nvSpPr>
          <p:spPr>
            <a:xfrm>
              <a:off x="2490947" y="1121449"/>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Pra-pemrosesan &amp; Segmentasi</a:t>
              </a:r>
              <a:endParaRPr lang="en-ID">
                <a:solidFill>
                  <a:srgbClr val="000000"/>
                </a:solidFill>
              </a:endParaRPr>
            </a:p>
          </p:txBody>
        </p:sp>
        <p:sp>
          <p:nvSpPr>
            <p:cNvPr id="8" name="Flowchart: Multidocument 7"/>
            <p:cNvSpPr/>
            <p:nvPr/>
          </p:nvSpPr>
          <p:spPr>
            <a:xfrm>
              <a:off x="831850" y="1033142"/>
              <a:ext cx="1253140" cy="888654"/>
            </a:xfrm>
            <a:prstGeom prst="flowChartMultidocumen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Dataset </a:t>
              </a:r>
            </a:p>
            <a:p>
              <a:pPr algn="ctr"/>
              <a:r>
                <a:rPr lang="en-ID" smtClean="0">
                  <a:solidFill>
                    <a:srgbClr val="000000"/>
                  </a:solidFill>
                </a:rPr>
                <a:t>Citra</a:t>
              </a:r>
              <a:endParaRPr lang="en-ID">
                <a:solidFill>
                  <a:srgbClr val="000000"/>
                </a:solidFill>
              </a:endParaRPr>
            </a:p>
          </p:txBody>
        </p:sp>
        <p:sp>
          <p:nvSpPr>
            <p:cNvPr id="9" name="Flowchart: Process 8"/>
            <p:cNvSpPr/>
            <p:nvPr/>
          </p:nvSpPr>
          <p:spPr>
            <a:xfrm>
              <a:off x="4402511" y="1121448"/>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Ekstraksi Fitur</a:t>
              </a:r>
              <a:endParaRPr lang="en-ID">
                <a:solidFill>
                  <a:srgbClr val="000000"/>
                </a:solidFill>
              </a:endParaRPr>
            </a:p>
          </p:txBody>
        </p:sp>
        <p:sp>
          <p:nvSpPr>
            <p:cNvPr id="10" name="Flowchart: Magnetic Disk 9"/>
            <p:cNvSpPr/>
            <p:nvPr/>
          </p:nvSpPr>
          <p:spPr>
            <a:xfrm>
              <a:off x="6314075" y="1033142"/>
              <a:ext cx="1308538" cy="888654"/>
            </a:xfrm>
            <a:prstGeom prst="flowChartMagneticDisk">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Basisdata</a:t>
              </a:r>
            </a:p>
            <a:p>
              <a:pPr algn="ctr"/>
              <a:r>
                <a:rPr lang="en-ID" smtClean="0">
                  <a:solidFill>
                    <a:srgbClr val="000000"/>
                  </a:solidFill>
                </a:rPr>
                <a:t>Fitur</a:t>
              </a:r>
              <a:endParaRPr lang="en-ID">
                <a:solidFill>
                  <a:srgbClr val="000000"/>
                </a:solidFill>
              </a:endParaRPr>
            </a:p>
          </p:txBody>
        </p:sp>
        <p:sp>
          <p:nvSpPr>
            <p:cNvPr id="11" name="Flowchart: Document 10"/>
            <p:cNvSpPr/>
            <p:nvPr/>
          </p:nvSpPr>
          <p:spPr>
            <a:xfrm>
              <a:off x="831850" y="2920781"/>
              <a:ext cx="1154605" cy="717331"/>
            </a:xfrm>
            <a:prstGeom prst="flowChartDocument">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a:t>
              </a:r>
            </a:p>
            <a:p>
              <a:pPr algn="ctr"/>
              <a:r>
                <a:rPr lang="en-ID" smtClean="0"/>
                <a:t>masukan</a:t>
              </a:r>
              <a:endParaRPr lang="en-ID"/>
            </a:p>
          </p:txBody>
        </p:sp>
        <p:sp>
          <p:nvSpPr>
            <p:cNvPr id="12" name="Flowchart: Process 11"/>
            <p:cNvSpPr/>
            <p:nvPr/>
          </p:nvSpPr>
          <p:spPr>
            <a:xfrm>
              <a:off x="2490947" y="2920781"/>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Pra-pemrosesan &amp; Segmentasi</a:t>
              </a:r>
            </a:p>
          </p:txBody>
        </p:sp>
        <p:sp>
          <p:nvSpPr>
            <p:cNvPr id="13" name="Flowchart: Process 12"/>
            <p:cNvSpPr/>
            <p:nvPr/>
          </p:nvSpPr>
          <p:spPr>
            <a:xfrm>
              <a:off x="4402511" y="2920780"/>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Ekstraksi Fitur</a:t>
              </a:r>
            </a:p>
          </p:txBody>
        </p:sp>
        <p:sp>
          <p:nvSpPr>
            <p:cNvPr id="14" name="Flowchart: Process 13"/>
            <p:cNvSpPr/>
            <p:nvPr/>
          </p:nvSpPr>
          <p:spPr>
            <a:xfrm>
              <a:off x="6314075" y="2920779"/>
              <a:ext cx="1308538"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Perhitungan jarak</a:t>
              </a:r>
            </a:p>
          </p:txBody>
        </p:sp>
        <p:cxnSp>
          <p:nvCxnSpPr>
            <p:cNvPr id="15" name="Straight Arrow Connector 14"/>
            <p:cNvCxnSpPr>
              <a:stCxn id="8" idx="3"/>
              <a:endCxn id="7" idx="1"/>
            </p:cNvCxnSpPr>
            <p:nvPr/>
          </p:nvCxnSpPr>
          <p:spPr>
            <a:xfrm flipV="1">
              <a:off x="2084990" y="1476173"/>
              <a:ext cx="405957" cy="1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flipV="1">
              <a:off x="3996554" y="1476172"/>
              <a:ext cx="40595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2"/>
            </p:cNvCxnSpPr>
            <p:nvPr/>
          </p:nvCxnSpPr>
          <p:spPr>
            <a:xfrm>
              <a:off x="5908118" y="1476172"/>
              <a:ext cx="405957" cy="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flipV="1">
              <a:off x="1986455" y="3275505"/>
              <a:ext cx="504492" cy="3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3" idx="1"/>
            </p:cNvCxnSpPr>
            <p:nvPr/>
          </p:nvCxnSpPr>
          <p:spPr>
            <a:xfrm flipV="1">
              <a:off x="3996554" y="3275504"/>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4" idx="1"/>
            </p:cNvCxnSpPr>
            <p:nvPr/>
          </p:nvCxnSpPr>
          <p:spPr>
            <a:xfrm flipV="1">
              <a:off x="5908118" y="3275503"/>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4" idx="0"/>
            </p:cNvCxnSpPr>
            <p:nvPr/>
          </p:nvCxnSpPr>
          <p:spPr>
            <a:xfrm>
              <a:off x="6968344" y="1921796"/>
              <a:ext cx="0" cy="9989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Multidocument 21"/>
            <p:cNvSpPr/>
            <p:nvPr/>
          </p:nvSpPr>
          <p:spPr>
            <a:xfrm>
              <a:off x="7829550" y="2057400"/>
              <a:ext cx="1041400" cy="716698"/>
            </a:xfrm>
            <a:prstGeom prst="flowChartMultidocument">
              <a:avLst/>
            </a:prstGeom>
            <a:solidFill>
              <a:schemeClr val="accent2"/>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hasil</a:t>
              </a:r>
              <a:endParaRPr lang="en-ID"/>
            </a:p>
          </p:txBody>
        </p:sp>
        <p:cxnSp>
          <p:nvCxnSpPr>
            <p:cNvPr id="23" name="Elbow Connector 22"/>
            <p:cNvCxnSpPr>
              <a:stCxn id="14" idx="3"/>
              <a:endCxn id="22" idx="2"/>
            </p:cNvCxnSpPr>
            <p:nvPr/>
          </p:nvCxnSpPr>
          <p:spPr>
            <a:xfrm flipV="1">
              <a:off x="7622613" y="2746956"/>
              <a:ext cx="655221" cy="52854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Flowchart: Process 27"/>
          <p:cNvSpPr/>
          <p:nvPr/>
        </p:nvSpPr>
        <p:spPr>
          <a:xfrm>
            <a:off x="3215680" y="1628800"/>
            <a:ext cx="2304256" cy="4032448"/>
          </a:xfrm>
          <a:prstGeom prst="flowChartProcess">
            <a:avLst/>
          </a:prstGeom>
          <a:solidFill>
            <a:srgbClr val="FFFF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0" name="Group 29"/>
          <p:cNvGrpSpPr/>
          <p:nvPr/>
        </p:nvGrpSpPr>
        <p:grpSpPr>
          <a:xfrm>
            <a:off x="1127448" y="5733256"/>
            <a:ext cx="10153128" cy="943342"/>
            <a:chOff x="1127448" y="5733256"/>
            <a:chExt cx="10153128" cy="943342"/>
          </a:xfrm>
        </p:grpSpPr>
        <p:sp>
          <p:nvSpPr>
            <p:cNvPr id="3" name="Flowchart: Process 2"/>
            <p:cNvSpPr/>
            <p:nvPr/>
          </p:nvSpPr>
          <p:spPr>
            <a:xfrm>
              <a:off x="1127448" y="5733256"/>
              <a:ext cx="10153128" cy="943342"/>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D" smtClean="0">
                  <a:solidFill>
                    <a:srgbClr val="000000"/>
                  </a:solidFill>
                </a:rPr>
                <a:t>Dataset citra sudah siap olah, hanya perlu di-</a:t>
              </a:r>
            </a:p>
            <a:p>
              <a:r>
                <a:rPr lang="en-ID" smtClean="0">
                  <a:solidFill>
                    <a:srgbClr val="000000"/>
                  </a:solidFill>
                </a:rPr>
                <a:t>lakukan pengubahan ke citra biner.</a:t>
              </a:r>
              <a:endParaRPr lang="en-ID">
                <a:solidFill>
                  <a:srgbClr val="000000"/>
                </a:solidFill>
              </a:endParaRPr>
            </a:p>
          </p:txBody>
        </p:sp>
        <p:pic>
          <p:nvPicPr>
            <p:cNvPr id="29" name="Picture 28"/>
            <p:cNvPicPr>
              <a:picLocks noChangeAspect="1"/>
            </p:cNvPicPr>
            <p:nvPr/>
          </p:nvPicPr>
          <p:blipFill>
            <a:blip r:embed="rId2"/>
            <a:stretch>
              <a:fillRect/>
            </a:stretch>
          </p:blipFill>
          <p:spPr>
            <a:xfrm>
              <a:off x="5627579" y="5840929"/>
              <a:ext cx="5472608" cy="765576"/>
            </a:xfrm>
            <a:prstGeom prst="rect">
              <a:avLst/>
            </a:prstGeom>
          </p:spPr>
        </p:pic>
      </p:grpSp>
    </p:spTree>
    <p:extLst>
      <p:ext uri="{BB962C8B-B14F-4D97-AF65-F5344CB8AC3E}">
        <p14:creationId xmlns:p14="http://schemas.microsoft.com/office/powerpoint/2010/main" val="162831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a:t>
            </a:r>
            <a:r>
              <a:rPr lang="en-ID"/>
              <a:t>Aplikasi </a:t>
            </a:r>
            <a:r>
              <a:rPr lang="en-ID" smtClean="0"/>
              <a:t>CBIR: Query by Image</a:t>
            </a:r>
            <a:endParaRPr lang="en-ID"/>
          </a:p>
        </p:txBody>
      </p:sp>
      <p:grpSp>
        <p:nvGrpSpPr>
          <p:cNvPr id="4" name="Group 3"/>
          <p:cNvGrpSpPr/>
          <p:nvPr/>
        </p:nvGrpSpPr>
        <p:grpSpPr>
          <a:xfrm>
            <a:off x="551384" y="1916833"/>
            <a:ext cx="11234215" cy="3384375"/>
            <a:chOff x="336441" y="876300"/>
            <a:chExt cx="8534509" cy="2962072"/>
          </a:xfrm>
        </p:grpSpPr>
        <p:grpSp>
          <p:nvGrpSpPr>
            <p:cNvPr id="5" name="Group 4"/>
            <p:cNvGrpSpPr/>
            <p:nvPr/>
          </p:nvGrpSpPr>
          <p:grpSpPr>
            <a:xfrm>
              <a:off x="336441" y="2657272"/>
              <a:ext cx="7404209" cy="1181100"/>
              <a:chOff x="336441" y="876300"/>
              <a:chExt cx="7404209" cy="1181100"/>
            </a:xfrm>
          </p:grpSpPr>
          <p:sp>
            <p:nvSpPr>
              <p:cNvPr id="26" name="Rectangle 25"/>
              <p:cNvSpPr/>
              <p:nvPr/>
            </p:nvSpPr>
            <p:spPr>
              <a:xfrm>
                <a:off x="679450" y="876300"/>
                <a:ext cx="7061200" cy="11811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p:cNvSpPr/>
              <p:nvPr/>
            </p:nvSpPr>
            <p:spPr>
              <a:xfrm rot="16200000">
                <a:off x="-85834" y="1298575"/>
                <a:ext cx="1181100" cy="336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TESTING</a:t>
                </a:r>
                <a:endParaRPr lang="en-ID"/>
              </a:p>
            </p:txBody>
          </p:sp>
        </p:grpSp>
        <p:grpSp>
          <p:nvGrpSpPr>
            <p:cNvPr id="6" name="Group 5"/>
            <p:cNvGrpSpPr/>
            <p:nvPr/>
          </p:nvGrpSpPr>
          <p:grpSpPr>
            <a:xfrm>
              <a:off x="336441" y="876300"/>
              <a:ext cx="7404209" cy="1181100"/>
              <a:chOff x="336441" y="876300"/>
              <a:chExt cx="7404209" cy="1181100"/>
            </a:xfrm>
          </p:grpSpPr>
          <p:sp>
            <p:nvSpPr>
              <p:cNvPr id="24" name="Rectangle 23"/>
              <p:cNvSpPr/>
              <p:nvPr/>
            </p:nvSpPr>
            <p:spPr>
              <a:xfrm>
                <a:off x="679450" y="876300"/>
                <a:ext cx="7061200" cy="11811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p:cNvSpPr/>
              <p:nvPr/>
            </p:nvSpPr>
            <p:spPr>
              <a:xfrm rot="16200000">
                <a:off x="-85834" y="1298575"/>
                <a:ext cx="1181100" cy="33655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TRAINING</a:t>
                </a:r>
                <a:endParaRPr lang="en-ID"/>
              </a:p>
            </p:txBody>
          </p:sp>
        </p:grpSp>
        <p:sp>
          <p:nvSpPr>
            <p:cNvPr id="7" name="Flowchart: Process 6"/>
            <p:cNvSpPr/>
            <p:nvPr/>
          </p:nvSpPr>
          <p:spPr>
            <a:xfrm>
              <a:off x="2490947" y="1121449"/>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Pra-pemrosesan &amp; Segmentasi</a:t>
              </a:r>
              <a:endParaRPr lang="en-ID">
                <a:solidFill>
                  <a:srgbClr val="000000"/>
                </a:solidFill>
              </a:endParaRPr>
            </a:p>
          </p:txBody>
        </p:sp>
        <p:sp>
          <p:nvSpPr>
            <p:cNvPr id="8" name="Flowchart: Multidocument 7"/>
            <p:cNvSpPr/>
            <p:nvPr/>
          </p:nvSpPr>
          <p:spPr>
            <a:xfrm>
              <a:off x="831850" y="1033142"/>
              <a:ext cx="1253140" cy="888654"/>
            </a:xfrm>
            <a:prstGeom prst="flowChartMultidocumen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Dataset </a:t>
              </a:r>
            </a:p>
            <a:p>
              <a:pPr algn="ctr"/>
              <a:r>
                <a:rPr lang="en-ID" smtClean="0">
                  <a:solidFill>
                    <a:srgbClr val="000000"/>
                  </a:solidFill>
                </a:rPr>
                <a:t>Citra</a:t>
              </a:r>
              <a:endParaRPr lang="en-ID">
                <a:solidFill>
                  <a:srgbClr val="000000"/>
                </a:solidFill>
              </a:endParaRPr>
            </a:p>
          </p:txBody>
        </p:sp>
        <p:sp>
          <p:nvSpPr>
            <p:cNvPr id="9" name="Flowchart: Process 8"/>
            <p:cNvSpPr/>
            <p:nvPr/>
          </p:nvSpPr>
          <p:spPr>
            <a:xfrm>
              <a:off x="4402511" y="1121448"/>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Ekstraksi Fitur</a:t>
              </a:r>
              <a:endParaRPr lang="en-ID">
                <a:solidFill>
                  <a:srgbClr val="000000"/>
                </a:solidFill>
              </a:endParaRPr>
            </a:p>
          </p:txBody>
        </p:sp>
        <p:sp>
          <p:nvSpPr>
            <p:cNvPr id="10" name="Flowchart: Magnetic Disk 9"/>
            <p:cNvSpPr/>
            <p:nvPr/>
          </p:nvSpPr>
          <p:spPr>
            <a:xfrm>
              <a:off x="6314075" y="1033142"/>
              <a:ext cx="1308538" cy="888654"/>
            </a:xfrm>
            <a:prstGeom prst="flowChartMagneticDisk">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Basisdata</a:t>
              </a:r>
            </a:p>
            <a:p>
              <a:pPr algn="ctr"/>
              <a:r>
                <a:rPr lang="en-ID" smtClean="0">
                  <a:solidFill>
                    <a:srgbClr val="000000"/>
                  </a:solidFill>
                </a:rPr>
                <a:t>Fitur</a:t>
              </a:r>
              <a:endParaRPr lang="en-ID">
                <a:solidFill>
                  <a:srgbClr val="000000"/>
                </a:solidFill>
              </a:endParaRPr>
            </a:p>
          </p:txBody>
        </p:sp>
        <p:sp>
          <p:nvSpPr>
            <p:cNvPr id="11" name="Flowchart: Document 10"/>
            <p:cNvSpPr/>
            <p:nvPr/>
          </p:nvSpPr>
          <p:spPr>
            <a:xfrm>
              <a:off x="831850" y="2920781"/>
              <a:ext cx="1154605" cy="717331"/>
            </a:xfrm>
            <a:prstGeom prst="flowChartDocument">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a:t>
              </a:r>
            </a:p>
            <a:p>
              <a:pPr algn="ctr"/>
              <a:r>
                <a:rPr lang="en-ID" smtClean="0"/>
                <a:t>masukan</a:t>
              </a:r>
              <a:endParaRPr lang="en-ID"/>
            </a:p>
          </p:txBody>
        </p:sp>
        <p:sp>
          <p:nvSpPr>
            <p:cNvPr id="12" name="Flowchart: Process 11"/>
            <p:cNvSpPr/>
            <p:nvPr/>
          </p:nvSpPr>
          <p:spPr>
            <a:xfrm>
              <a:off x="2490947" y="2920781"/>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Pra-pemrosesan &amp; Segmentasi</a:t>
              </a:r>
            </a:p>
          </p:txBody>
        </p:sp>
        <p:sp>
          <p:nvSpPr>
            <p:cNvPr id="13" name="Flowchart: Process 12"/>
            <p:cNvSpPr/>
            <p:nvPr/>
          </p:nvSpPr>
          <p:spPr>
            <a:xfrm>
              <a:off x="4402511" y="2920780"/>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Ekstraksi Fitur</a:t>
              </a:r>
            </a:p>
          </p:txBody>
        </p:sp>
        <p:sp>
          <p:nvSpPr>
            <p:cNvPr id="14" name="Flowchart: Process 13"/>
            <p:cNvSpPr/>
            <p:nvPr/>
          </p:nvSpPr>
          <p:spPr>
            <a:xfrm>
              <a:off x="6314075" y="2920779"/>
              <a:ext cx="1308538"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Perhitungan jarak</a:t>
              </a:r>
            </a:p>
          </p:txBody>
        </p:sp>
        <p:cxnSp>
          <p:nvCxnSpPr>
            <p:cNvPr id="15" name="Straight Arrow Connector 14"/>
            <p:cNvCxnSpPr>
              <a:stCxn id="8" idx="3"/>
              <a:endCxn id="7" idx="1"/>
            </p:cNvCxnSpPr>
            <p:nvPr/>
          </p:nvCxnSpPr>
          <p:spPr>
            <a:xfrm flipV="1">
              <a:off x="2084990" y="1476173"/>
              <a:ext cx="405957" cy="1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flipV="1">
              <a:off x="3996554" y="1476172"/>
              <a:ext cx="40595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2"/>
            </p:cNvCxnSpPr>
            <p:nvPr/>
          </p:nvCxnSpPr>
          <p:spPr>
            <a:xfrm>
              <a:off x="5908118" y="1476172"/>
              <a:ext cx="405957" cy="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flipV="1">
              <a:off x="1986455" y="3275505"/>
              <a:ext cx="504492" cy="3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3" idx="1"/>
            </p:cNvCxnSpPr>
            <p:nvPr/>
          </p:nvCxnSpPr>
          <p:spPr>
            <a:xfrm flipV="1">
              <a:off x="3996554" y="3275504"/>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4" idx="1"/>
            </p:cNvCxnSpPr>
            <p:nvPr/>
          </p:nvCxnSpPr>
          <p:spPr>
            <a:xfrm flipV="1">
              <a:off x="5908118" y="3275503"/>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4" idx="0"/>
            </p:cNvCxnSpPr>
            <p:nvPr/>
          </p:nvCxnSpPr>
          <p:spPr>
            <a:xfrm>
              <a:off x="6968344" y="1921796"/>
              <a:ext cx="0" cy="9989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Multidocument 21"/>
            <p:cNvSpPr/>
            <p:nvPr/>
          </p:nvSpPr>
          <p:spPr>
            <a:xfrm>
              <a:off x="7829550" y="2057400"/>
              <a:ext cx="1041400" cy="716698"/>
            </a:xfrm>
            <a:prstGeom prst="flowChartMultidocument">
              <a:avLst/>
            </a:prstGeom>
            <a:solidFill>
              <a:schemeClr val="accent2"/>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hasil</a:t>
              </a:r>
              <a:endParaRPr lang="en-ID"/>
            </a:p>
          </p:txBody>
        </p:sp>
        <p:cxnSp>
          <p:nvCxnSpPr>
            <p:cNvPr id="23" name="Elbow Connector 22"/>
            <p:cNvCxnSpPr>
              <a:stCxn id="14" idx="3"/>
              <a:endCxn id="22" idx="2"/>
            </p:cNvCxnSpPr>
            <p:nvPr/>
          </p:nvCxnSpPr>
          <p:spPr>
            <a:xfrm flipV="1">
              <a:off x="7622613" y="2746956"/>
              <a:ext cx="655221" cy="52854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Flowchart: Process 27"/>
          <p:cNvSpPr/>
          <p:nvPr/>
        </p:nvSpPr>
        <p:spPr>
          <a:xfrm>
            <a:off x="5735960" y="1628800"/>
            <a:ext cx="2304256" cy="4032448"/>
          </a:xfrm>
          <a:prstGeom prst="flowChartProcess">
            <a:avLst/>
          </a:prstGeom>
          <a:solidFill>
            <a:srgbClr val="FFFF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lowchart: Process 2"/>
          <p:cNvSpPr/>
          <p:nvPr/>
        </p:nvSpPr>
        <p:spPr>
          <a:xfrm>
            <a:off x="1127448" y="5733256"/>
            <a:ext cx="10153128" cy="943342"/>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smtClean="0">
                <a:solidFill>
                  <a:srgbClr val="000000"/>
                </a:solidFill>
              </a:rPr>
              <a:t>Metode ekstraksi fitur yang digunakan pada contoh ini adalah </a:t>
            </a:r>
            <a:r>
              <a:rPr lang="en-ID" sz="2400" b="1" smtClean="0">
                <a:solidFill>
                  <a:srgbClr val="000000"/>
                </a:solidFill>
              </a:rPr>
              <a:t>MomenHu</a:t>
            </a:r>
            <a:endParaRPr lang="en-ID" sz="2400" b="1">
              <a:solidFill>
                <a:srgbClr val="000000"/>
              </a:solidFill>
            </a:endParaRPr>
          </a:p>
        </p:txBody>
      </p:sp>
    </p:spTree>
    <p:extLst>
      <p:ext uri="{BB962C8B-B14F-4D97-AF65-F5344CB8AC3E}">
        <p14:creationId xmlns:p14="http://schemas.microsoft.com/office/powerpoint/2010/main" val="318596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a:t>
            </a:r>
            <a:r>
              <a:rPr lang="en-ID"/>
              <a:t>Aplikasi </a:t>
            </a:r>
            <a:r>
              <a:rPr lang="en-ID" smtClean="0"/>
              <a:t>CBIR: Query by Image</a:t>
            </a:r>
            <a:endParaRPr lang="en-ID"/>
          </a:p>
        </p:txBody>
      </p:sp>
      <p:grpSp>
        <p:nvGrpSpPr>
          <p:cNvPr id="4" name="Group 3"/>
          <p:cNvGrpSpPr/>
          <p:nvPr/>
        </p:nvGrpSpPr>
        <p:grpSpPr>
          <a:xfrm>
            <a:off x="551384" y="1916833"/>
            <a:ext cx="11234215" cy="3384375"/>
            <a:chOff x="336441" y="876300"/>
            <a:chExt cx="8534509" cy="2962072"/>
          </a:xfrm>
        </p:grpSpPr>
        <p:grpSp>
          <p:nvGrpSpPr>
            <p:cNvPr id="5" name="Group 4"/>
            <p:cNvGrpSpPr/>
            <p:nvPr/>
          </p:nvGrpSpPr>
          <p:grpSpPr>
            <a:xfrm>
              <a:off x="336441" y="2657272"/>
              <a:ext cx="7404209" cy="1181100"/>
              <a:chOff x="336441" y="876300"/>
              <a:chExt cx="7404209" cy="1181100"/>
            </a:xfrm>
          </p:grpSpPr>
          <p:sp>
            <p:nvSpPr>
              <p:cNvPr id="26" name="Rectangle 25"/>
              <p:cNvSpPr/>
              <p:nvPr/>
            </p:nvSpPr>
            <p:spPr>
              <a:xfrm>
                <a:off x="679450" y="876300"/>
                <a:ext cx="7061200" cy="11811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p:cNvSpPr/>
              <p:nvPr/>
            </p:nvSpPr>
            <p:spPr>
              <a:xfrm rot="16200000">
                <a:off x="-85834" y="1298575"/>
                <a:ext cx="1181100" cy="336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TESTING</a:t>
                </a:r>
                <a:endParaRPr lang="en-ID"/>
              </a:p>
            </p:txBody>
          </p:sp>
        </p:grpSp>
        <p:grpSp>
          <p:nvGrpSpPr>
            <p:cNvPr id="6" name="Group 5"/>
            <p:cNvGrpSpPr/>
            <p:nvPr/>
          </p:nvGrpSpPr>
          <p:grpSpPr>
            <a:xfrm>
              <a:off x="336441" y="876300"/>
              <a:ext cx="7404209" cy="1181100"/>
              <a:chOff x="336441" y="876300"/>
              <a:chExt cx="7404209" cy="1181100"/>
            </a:xfrm>
          </p:grpSpPr>
          <p:sp>
            <p:nvSpPr>
              <p:cNvPr id="24" name="Rectangle 23"/>
              <p:cNvSpPr/>
              <p:nvPr/>
            </p:nvSpPr>
            <p:spPr>
              <a:xfrm>
                <a:off x="679450" y="876300"/>
                <a:ext cx="7061200" cy="11811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p:cNvSpPr/>
              <p:nvPr/>
            </p:nvSpPr>
            <p:spPr>
              <a:xfrm rot="16200000">
                <a:off x="-85834" y="1298575"/>
                <a:ext cx="1181100" cy="33655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TRAINING</a:t>
                </a:r>
                <a:endParaRPr lang="en-ID"/>
              </a:p>
            </p:txBody>
          </p:sp>
        </p:grpSp>
        <p:sp>
          <p:nvSpPr>
            <p:cNvPr id="7" name="Flowchart: Process 6"/>
            <p:cNvSpPr/>
            <p:nvPr/>
          </p:nvSpPr>
          <p:spPr>
            <a:xfrm>
              <a:off x="2490947" y="1121449"/>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Pra-pemrosesan &amp; Segmentasi</a:t>
              </a:r>
              <a:endParaRPr lang="en-ID">
                <a:solidFill>
                  <a:srgbClr val="000000"/>
                </a:solidFill>
              </a:endParaRPr>
            </a:p>
          </p:txBody>
        </p:sp>
        <p:sp>
          <p:nvSpPr>
            <p:cNvPr id="8" name="Flowchart: Multidocument 7"/>
            <p:cNvSpPr/>
            <p:nvPr/>
          </p:nvSpPr>
          <p:spPr>
            <a:xfrm>
              <a:off x="831850" y="1033142"/>
              <a:ext cx="1253140" cy="888654"/>
            </a:xfrm>
            <a:prstGeom prst="flowChartMultidocumen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Dataset </a:t>
              </a:r>
            </a:p>
            <a:p>
              <a:pPr algn="ctr"/>
              <a:r>
                <a:rPr lang="en-ID" smtClean="0">
                  <a:solidFill>
                    <a:srgbClr val="000000"/>
                  </a:solidFill>
                </a:rPr>
                <a:t>Citra</a:t>
              </a:r>
              <a:endParaRPr lang="en-ID">
                <a:solidFill>
                  <a:srgbClr val="000000"/>
                </a:solidFill>
              </a:endParaRPr>
            </a:p>
          </p:txBody>
        </p:sp>
        <p:sp>
          <p:nvSpPr>
            <p:cNvPr id="9" name="Flowchart: Process 8"/>
            <p:cNvSpPr/>
            <p:nvPr/>
          </p:nvSpPr>
          <p:spPr>
            <a:xfrm>
              <a:off x="4402511" y="1121448"/>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Ekstraksi Fitur</a:t>
              </a:r>
              <a:endParaRPr lang="en-ID">
                <a:solidFill>
                  <a:srgbClr val="000000"/>
                </a:solidFill>
              </a:endParaRPr>
            </a:p>
          </p:txBody>
        </p:sp>
        <p:sp>
          <p:nvSpPr>
            <p:cNvPr id="10" name="Flowchart: Magnetic Disk 9"/>
            <p:cNvSpPr/>
            <p:nvPr/>
          </p:nvSpPr>
          <p:spPr>
            <a:xfrm>
              <a:off x="6314075" y="1033142"/>
              <a:ext cx="1308538" cy="888654"/>
            </a:xfrm>
            <a:prstGeom prst="flowChartMagneticDisk">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solidFill>
                    <a:srgbClr val="000000"/>
                  </a:solidFill>
                </a:rPr>
                <a:t>Basisdata</a:t>
              </a:r>
            </a:p>
            <a:p>
              <a:pPr algn="ctr"/>
              <a:r>
                <a:rPr lang="en-ID" smtClean="0">
                  <a:solidFill>
                    <a:srgbClr val="000000"/>
                  </a:solidFill>
                </a:rPr>
                <a:t>Fitur</a:t>
              </a:r>
              <a:endParaRPr lang="en-ID">
                <a:solidFill>
                  <a:srgbClr val="000000"/>
                </a:solidFill>
              </a:endParaRPr>
            </a:p>
          </p:txBody>
        </p:sp>
        <p:sp>
          <p:nvSpPr>
            <p:cNvPr id="11" name="Flowchart: Document 10"/>
            <p:cNvSpPr/>
            <p:nvPr/>
          </p:nvSpPr>
          <p:spPr>
            <a:xfrm>
              <a:off x="831850" y="2920781"/>
              <a:ext cx="1154605" cy="717331"/>
            </a:xfrm>
            <a:prstGeom prst="flowChartDocument">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a:t>
              </a:r>
            </a:p>
            <a:p>
              <a:pPr algn="ctr"/>
              <a:r>
                <a:rPr lang="en-ID" smtClean="0"/>
                <a:t>masukan</a:t>
              </a:r>
              <a:endParaRPr lang="en-ID"/>
            </a:p>
          </p:txBody>
        </p:sp>
        <p:sp>
          <p:nvSpPr>
            <p:cNvPr id="12" name="Flowchart: Process 11"/>
            <p:cNvSpPr/>
            <p:nvPr/>
          </p:nvSpPr>
          <p:spPr>
            <a:xfrm>
              <a:off x="2490947" y="2920781"/>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Pra-pemrosesan &amp; Segmentasi</a:t>
              </a:r>
            </a:p>
          </p:txBody>
        </p:sp>
        <p:sp>
          <p:nvSpPr>
            <p:cNvPr id="13" name="Flowchart: Process 12"/>
            <p:cNvSpPr/>
            <p:nvPr/>
          </p:nvSpPr>
          <p:spPr>
            <a:xfrm>
              <a:off x="4402511" y="2920780"/>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Ekstraksi Fitur</a:t>
              </a:r>
            </a:p>
          </p:txBody>
        </p:sp>
        <p:sp>
          <p:nvSpPr>
            <p:cNvPr id="14" name="Flowchart: Process 13"/>
            <p:cNvSpPr/>
            <p:nvPr/>
          </p:nvSpPr>
          <p:spPr>
            <a:xfrm>
              <a:off x="6314075" y="2920779"/>
              <a:ext cx="1308538"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Perhitungan jarak</a:t>
              </a:r>
            </a:p>
          </p:txBody>
        </p:sp>
        <p:cxnSp>
          <p:nvCxnSpPr>
            <p:cNvPr id="15" name="Straight Arrow Connector 14"/>
            <p:cNvCxnSpPr>
              <a:stCxn id="8" idx="3"/>
              <a:endCxn id="7" idx="1"/>
            </p:cNvCxnSpPr>
            <p:nvPr/>
          </p:nvCxnSpPr>
          <p:spPr>
            <a:xfrm flipV="1">
              <a:off x="2084990" y="1476173"/>
              <a:ext cx="405957" cy="1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flipV="1">
              <a:off x="3996554" y="1476172"/>
              <a:ext cx="40595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2"/>
            </p:cNvCxnSpPr>
            <p:nvPr/>
          </p:nvCxnSpPr>
          <p:spPr>
            <a:xfrm>
              <a:off x="5908118" y="1476172"/>
              <a:ext cx="405957" cy="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flipV="1">
              <a:off x="1986455" y="3275505"/>
              <a:ext cx="504492" cy="3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3" idx="1"/>
            </p:cNvCxnSpPr>
            <p:nvPr/>
          </p:nvCxnSpPr>
          <p:spPr>
            <a:xfrm flipV="1">
              <a:off x="3996554" y="3275504"/>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4" idx="1"/>
            </p:cNvCxnSpPr>
            <p:nvPr/>
          </p:nvCxnSpPr>
          <p:spPr>
            <a:xfrm flipV="1">
              <a:off x="5908118" y="3275503"/>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4" idx="0"/>
            </p:cNvCxnSpPr>
            <p:nvPr/>
          </p:nvCxnSpPr>
          <p:spPr>
            <a:xfrm>
              <a:off x="6968344" y="1921796"/>
              <a:ext cx="0" cy="9989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Multidocument 21"/>
            <p:cNvSpPr/>
            <p:nvPr/>
          </p:nvSpPr>
          <p:spPr>
            <a:xfrm>
              <a:off x="7829550" y="2057400"/>
              <a:ext cx="1041400" cy="716698"/>
            </a:xfrm>
            <a:prstGeom prst="flowChartMultidocument">
              <a:avLst/>
            </a:prstGeom>
            <a:solidFill>
              <a:schemeClr val="accent2"/>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hasil</a:t>
              </a:r>
              <a:endParaRPr lang="en-ID"/>
            </a:p>
          </p:txBody>
        </p:sp>
        <p:cxnSp>
          <p:nvCxnSpPr>
            <p:cNvPr id="23" name="Elbow Connector 22"/>
            <p:cNvCxnSpPr>
              <a:stCxn id="14" idx="3"/>
              <a:endCxn id="22" idx="2"/>
            </p:cNvCxnSpPr>
            <p:nvPr/>
          </p:nvCxnSpPr>
          <p:spPr>
            <a:xfrm flipV="1">
              <a:off x="7622613" y="2746956"/>
              <a:ext cx="655221" cy="52854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Flowchart: Process 27"/>
          <p:cNvSpPr/>
          <p:nvPr/>
        </p:nvSpPr>
        <p:spPr>
          <a:xfrm>
            <a:off x="8184232" y="1628800"/>
            <a:ext cx="2304256" cy="4032448"/>
          </a:xfrm>
          <a:prstGeom prst="flowChartProcess">
            <a:avLst/>
          </a:prstGeom>
          <a:solidFill>
            <a:srgbClr val="FFFF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lowchart: Process 2"/>
          <p:cNvSpPr/>
          <p:nvPr/>
        </p:nvSpPr>
        <p:spPr>
          <a:xfrm>
            <a:off x="1127448" y="5733256"/>
            <a:ext cx="10153128" cy="943342"/>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smtClean="0">
                <a:solidFill>
                  <a:srgbClr val="000000"/>
                </a:solidFill>
              </a:rPr>
              <a:t>Hasil ekstraksi fitur di tahap training disimpan dalam “</a:t>
            </a:r>
            <a:r>
              <a:rPr lang="en-ID" sz="2000" b="1" smtClean="0">
                <a:solidFill>
                  <a:srgbClr val="000000"/>
                </a:solidFill>
              </a:rPr>
              <a:t>dbfitur.mat</a:t>
            </a:r>
            <a:r>
              <a:rPr lang="en-ID" sz="2000" smtClean="0">
                <a:solidFill>
                  <a:srgbClr val="000000"/>
                </a:solidFill>
              </a:rPr>
              <a:t>”. Basisdata fitur digunakan sebagai fitur referensi yang akan dihitung jaraknya dengan fitur citra uji menggunakan metode </a:t>
            </a:r>
            <a:r>
              <a:rPr lang="en-ID" sz="2000" b="1" smtClean="0">
                <a:solidFill>
                  <a:srgbClr val="000000"/>
                </a:solidFill>
              </a:rPr>
              <a:t>Euclidean Distance</a:t>
            </a:r>
            <a:r>
              <a:rPr lang="en-ID" sz="2000" smtClean="0">
                <a:solidFill>
                  <a:srgbClr val="000000"/>
                </a:solidFill>
              </a:rPr>
              <a:t>.</a:t>
            </a:r>
            <a:endParaRPr lang="en-ID" sz="2000" b="1">
              <a:solidFill>
                <a:srgbClr val="000000"/>
              </a:solidFill>
            </a:endParaRPr>
          </a:p>
        </p:txBody>
      </p:sp>
    </p:spTree>
    <p:extLst>
      <p:ext uri="{BB962C8B-B14F-4D97-AF65-F5344CB8AC3E}">
        <p14:creationId xmlns:p14="http://schemas.microsoft.com/office/powerpoint/2010/main" val="170718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b="1" smtClean="0"/>
              <a:t>Pertemuan </a:t>
            </a:r>
            <a:r>
              <a:rPr lang="en-ID" sz="2800" b="1" smtClean="0"/>
              <a:t>14</a:t>
            </a:r>
            <a:endParaRPr lang="id-ID" sz="2800" b="1" dirty="0"/>
          </a:p>
        </p:txBody>
      </p:sp>
      <p:sp>
        <p:nvSpPr>
          <p:cNvPr id="6" name="Subtitle 4"/>
          <p:cNvSpPr>
            <a:spLocks noGrp="1"/>
          </p:cNvSpPr>
          <p:nvPr>
            <p:ph type="title"/>
          </p:nvPr>
        </p:nvSpPr>
        <p:spPr/>
        <p:txBody>
          <a:bodyPr/>
          <a:lstStyle/>
          <a:p>
            <a:r>
              <a:rPr lang="en-ID" sz="4800" b="1" smtClean="0">
                <a:solidFill>
                  <a:schemeClr val="tx1"/>
                </a:solidFill>
                <a:latin typeface="+mj-lt"/>
              </a:rPr>
              <a:t>APLIKASI TEMU KEMBALI CITRA (CONTENT-BASED IMAGE RETRIEVAL)</a:t>
            </a:r>
            <a:endParaRPr lang="id-ID" sz="4800" b="1" dirty="0">
              <a:solidFill>
                <a:schemeClr val="tx1"/>
              </a:solidFill>
              <a:latin typeface="+mj-lt"/>
            </a:endParaRPr>
          </a:p>
        </p:txBody>
      </p:sp>
    </p:spTree>
    <p:extLst>
      <p:ext uri="{BB962C8B-B14F-4D97-AF65-F5344CB8AC3E}">
        <p14:creationId xmlns:p14="http://schemas.microsoft.com/office/powerpoint/2010/main" val="2801036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a:t>
            </a:r>
            <a:r>
              <a:rPr lang="en-ID"/>
              <a:t>Aplikasi </a:t>
            </a:r>
            <a:r>
              <a:rPr lang="en-ID" smtClean="0"/>
              <a:t>CBIR: Rancangan Program</a:t>
            </a:r>
            <a:endParaRPr lang="en-ID"/>
          </a:p>
        </p:txBody>
      </p:sp>
      <p:grpSp>
        <p:nvGrpSpPr>
          <p:cNvPr id="62" name="Group 61"/>
          <p:cNvGrpSpPr/>
          <p:nvPr/>
        </p:nvGrpSpPr>
        <p:grpSpPr>
          <a:xfrm>
            <a:off x="837444" y="1916832"/>
            <a:ext cx="10406124" cy="1989584"/>
            <a:chOff x="837444" y="1916832"/>
            <a:chExt cx="10406124" cy="1989584"/>
          </a:xfrm>
        </p:grpSpPr>
        <p:sp>
          <p:nvSpPr>
            <p:cNvPr id="30" name="Flowchart: Process 29"/>
            <p:cNvSpPr/>
            <p:nvPr/>
          </p:nvSpPr>
          <p:spPr>
            <a:xfrm>
              <a:off x="7801525" y="1916832"/>
              <a:ext cx="1800200" cy="576064"/>
            </a:xfrm>
            <a:prstGeom prst="flowChartProcess">
              <a:avLst/>
            </a:prstGeom>
            <a:solidFill>
              <a:srgbClr val="FFFF00"/>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smtClean="0">
                  <a:solidFill>
                    <a:srgbClr val="000000"/>
                  </a:solidFill>
                </a:rPr>
                <a:t>ekstraksiFitur.m</a:t>
              </a:r>
              <a:endParaRPr lang="en-ID" b="1">
                <a:solidFill>
                  <a:srgbClr val="000000"/>
                </a:solidFill>
              </a:endParaRPr>
            </a:p>
          </p:txBody>
        </p:sp>
        <p:sp>
          <p:nvSpPr>
            <p:cNvPr id="31" name="Flowchart: Process 30"/>
            <p:cNvSpPr/>
            <p:nvPr/>
          </p:nvSpPr>
          <p:spPr>
            <a:xfrm>
              <a:off x="5123892" y="1916832"/>
              <a:ext cx="1800200" cy="576064"/>
            </a:xfrm>
            <a:prstGeom prst="flowChartProcess">
              <a:avLst/>
            </a:prstGeom>
            <a:solidFill>
              <a:srgbClr val="FFFF00"/>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smtClean="0">
                  <a:solidFill>
                    <a:srgbClr val="000000"/>
                  </a:solidFill>
                </a:rPr>
                <a:t>momenhu.m</a:t>
              </a:r>
              <a:endParaRPr lang="en-ID" sz="2000" b="1">
                <a:solidFill>
                  <a:srgbClr val="000000"/>
                </a:solidFill>
              </a:endParaRPr>
            </a:p>
          </p:txBody>
        </p:sp>
        <p:sp>
          <p:nvSpPr>
            <p:cNvPr id="32" name="Flowchart: Process 31"/>
            <p:cNvSpPr/>
            <p:nvPr/>
          </p:nvSpPr>
          <p:spPr>
            <a:xfrm>
              <a:off x="6698331" y="3330352"/>
              <a:ext cx="1800200" cy="576064"/>
            </a:xfrm>
            <a:prstGeom prst="flowChartProcess">
              <a:avLst/>
            </a:prstGeom>
            <a:solidFill>
              <a:srgbClr val="FFFF00"/>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smtClean="0">
                  <a:solidFill>
                    <a:srgbClr val="000000"/>
                  </a:solidFill>
                </a:rPr>
                <a:t>cbir2.m</a:t>
              </a:r>
              <a:endParaRPr lang="en-ID" sz="2000" b="1">
                <a:solidFill>
                  <a:srgbClr val="000000"/>
                </a:solidFill>
              </a:endParaRPr>
            </a:p>
          </p:txBody>
        </p:sp>
        <p:sp>
          <p:nvSpPr>
            <p:cNvPr id="33" name="Flowchart: Process 32"/>
            <p:cNvSpPr/>
            <p:nvPr/>
          </p:nvSpPr>
          <p:spPr>
            <a:xfrm>
              <a:off x="2014211" y="1916832"/>
              <a:ext cx="2232248" cy="576064"/>
            </a:xfrm>
            <a:prstGeom prst="flowChartProcess">
              <a:avLst/>
            </a:prstGeom>
            <a:solidFill>
              <a:srgbClr val="FFFF00"/>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a:solidFill>
                    <a:srgbClr val="000000"/>
                  </a:solidFill>
                </a:rPr>
                <a:t>normomen.m</a:t>
              </a:r>
            </a:p>
          </p:txBody>
        </p:sp>
        <p:sp>
          <p:nvSpPr>
            <p:cNvPr id="35" name="Flowchart: Process 34"/>
            <p:cNvSpPr/>
            <p:nvPr/>
          </p:nvSpPr>
          <p:spPr>
            <a:xfrm>
              <a:off x="3266025" y="3330352"/>
              <a:ext cx="2232248" cy="576064"/>
            </a:xfrm>
            <a:prstGeom prst="flowChartProcess">
              <a:avLst/>
            </a:prstGeom>
            <a:solidFill>
              <a:srgbClr val="FFFF00"/>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smtClean="0">
                  <a:solidFill>
                    <a:srgbClr val="000000"/>
                  </a:solidFill>
                </a:rPr>
                <a:t>momen_spasial.m</a:t>
              </a:r>
              <a:endParaRPr lang="en-ID" sz="2000" b="1">
                <a:solidFill>
                  <a:srgbClr val="000000"/>
                </a:solidFill>
              </a:endParaRPr>
            </a:p>
          </p:txBody>
        </p:sp>
        <p:sp>
          <p:nvSpPr>
            <p:cNvPr id="36" name="Flowchart: Process 35"/>
            <p:cNvSpPr/>
            <p:nvPr/>
          </p:nvSpPr>
          <p:spPr>
            <a:xfrm>
              <a:off x="837444" y="3330352"/>
              <a:ext cx="2232248" cy="576064"/>
            </a:xfrm>
            <a:prstGeom prst="flowChartProcess">
              <a:avLst/>
            </a:prstGeom>
            <a:solidFill>
              <a:srgbClr val="FFFF00"/>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smtClean="0">
                  <a:solidFill>
                    <a:srgbClr val="000000"/>
                  </a:solidFill>
                </a:rPr>
                <a:t>momen_pusat.m</a:t>
              </a:r>
              <a:endParaRPr lang="en-ID" sz="2000" b="1">
                <a:solidFill>
                  <a:srgbClr val="000000"/>
                </a:solidFill>
              </a:endParaRPr>
            </a:p>
          </p:txBody>
        </p:sp>
        <p:cxnSp>
          <p:nvCxnSpPr>
            <p:cNvPr id="38" name="Straight Arrow Connector 37"/>
            <p:cNvCxnSpPr>
              <a:stCxn id="31" idx="1"/>
              <a:endCxn id="33" idx="3"/>
            </p:cNvCxnSpPr>
            <p:nvPr/>
          </p:nvCxnSpPr>
          <p:spPr>
            <a:xfrm flipH="1">
              <a:off x="4246459" y="2204864"/>
              <a:ext cx="8774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36" idx="0"/>
            </p:cNvCxnSpPr>
            <p:nvPr/>
          </p:nvCxnSpPr>
          <p:spPr>
            <a:xfrm flipH="1">
              <a:off x="1953568" y="2492896"/>
              <a:ext cx="1176767" cy="837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3" idx="2"/>
              <a:endCxn id="35" idx="0"/>
            </p:cNvCxnSpPr>
            <p:nvPr/>
          </p:nvCxnSpPr>
          <p:spPr>
            <a:xfrm>
              <a:off x="3130335" y="2492896"/>
              <a:ext cx="1251814" cy="837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0" idx="1"/>
              <a:endCxn id="31" idx="3"/>
            </p:cNvCxnSpPr>
            <p:nvPr/>
          </p:nvCxnSpPr>
          <p:spPr>
            <a:xfrm flipH="1">
              <a:off x="6924092" y="2204864"/>
              <a:ext cx="8774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0"/>
              <a:endCxn id="31" idx="2"/>
            </p:cNvCxnSpPr>
            <p:nvPr/>
          </p:nvCxnSpPr>
          <p:spPr>
            <a:xfrm flipH="1" flipV="1">
              <a:off x="6023992" y="2492896"/>
              <a:ext cx="1574439" cy="837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Magnetic Disk 50"/>
            <p:cNvSpPr/>
            <p:nvPr/>
          </p:nvSpPr>
          <p:spPr>
            <a:xfrm>
              <a:off x="9766436" y="2924944"/>
              <a:ext cx="1477132" cy="864096"/>
            </a:xfrm>
            <a:prstGeom prst="flowChartMagneticDisk">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smtClean="0">
                  <a:solidFill>
                    <a:srgbClr val="000000"/>
                  </a:solidFill>
                </a:rPr>
                <a:t>dbfitur.mat</a:t>
              </a:r>
              <a:endParaRPr lang="en-ID" b="1">
                <a:solidFill>
                  <a:srgbClr val="000000"/>
                </a:solidFill>
              </a:endParaRPr>
            </a:p>
          </p:txBody>
        </p:sp>
        <p:cxnSp>
          <p:nvCxnSpPr>
            <p:cNvPr id="53" name="Elbow Connector 52"/>
            <p:cNvCxnSpPr>
              <a:stCxn id="30" idx="3"/>
              <a:endCxn id="51" idx="1"/>
            </p:cNvCxnSpPr>
            <p:nvPr/>
          </p:nvCxnSpPr>
          <p:spPr>
            <a:xfrm>
              <a:off x="9601725" y="2204864"/>
              <a:ext cx="903277" cy="720080"/>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51" idx="2"/>
              <a:endCxn id="32" idx="3"/>
            </p:cNvCxnSpPr>
            <p:nvPr/>
          </p:nvCxnSpPr>
          <p:spPr>
            <a:xfrm rot="10800000" flipV="1">
              <a:off x="8498532" y="3356992"/>
              <a:ext cx="1267905" cy="261392"/>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837444" y="5063207"/>
            <a:ext cx="10586552" cy="461665"/>
          </a:xfrm>
          <a:prstGeom prst="rect">
            <a:avLst/>
          </a:prstGeom>
          <a:solidFill>
            <a:schemeClr val="accent2">
              <a:lumMod val="40000"/>
              <a:lumOff val="60000"/>
            </a:schemeClr>
          </a:solidFill>
        </p:spPr>
        <p:txBody>
          <a:bodyPr wrap="none" rtlCol="0">
            <a:spAutoFit/>
          </a:bodyPr>
          <a:lstStyle/>
          <a:p>
            <a:r>
              <a:rPr lang="en-ID" sz="2400">
                <a:solidFill>
                  <a:srgbClr val="000000"/>
                </a:solidFill>
              </a:rPr>
              <a:t>Semua program diatas dapat diunduh di </a:t>
            </a:r>
            <a:r>
              <a:rPr lang="en-ID" sz="2400" b="1" u="sng">
                <a:solidFill>
                  <a:srgbClr val="000000"/>
                </a:solidFill>
              </a:rPr>
              <a:t>http</a:t>
            </a:r>
            <a:r>
              <a:rPr lang="en-ID" sz="2400" b="1" u="sng">
                <a:solidFill>
                  <a:srgbClr val="000000"/>
                </a:solidFill>
              </a:rPr>
              <a:t>://</a:t>
            </a:r>
            <a:r>
              <a:rPr lang="en-ID" sz="2400" b="1" u="sng" smtClean="0">
                <a:solidFill>
                  <a:srgbClr val="000000"/>
                </a:solidFill>
              </a:rPr>
              <a:t>s.id/ContohProgramOctave</a:t>
            </a:r>
            <a:r>
              <a:rPr lang="en-ID" sz="2400" smtClean="0">
                <a:solidFill>
                  <a:srgbClr val="000000"/>
                </a:solidFill>
              </a:rPr>
              <a:t> </a:t>
            </a:r>
            <a:endParaRPr lang="en-ID" sz="2400">
              <a:solidFill>
                <a:srgbClr val="000000"/>
              </a:solidFill>
            </a:endParaRPr>
          </a:p>
        </p:txBody>
      </p:sp>
    </p:spTree>
    <p:extLst>
      <p:ext uri="{BB962C8B-B14F-4D97-AF65-F5344CB8AC3E}">
        <p14:creationId xmlns:p14="http://schemas.microsoft.com/office/powerpoint/2010/main" val="340844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Contoh Aplikasi CBIR</a:t>
            </a:r>
            <a:r>
              <a:rPr lang="en-ID"/>
              <a:t>: </a:t>
            </a:r>
            <a:r>
              <a:rPr lang="en-ID" smtClean="0"/>
              <a:t>Ujicoba </a:t>
            </a:r>
            <a:r>
              <a:rPr lang="en-ID"/>
              <a:t>Program</a:t>
            </a:r>
          </a:p>
        </p:txBody>
      </p:sp>
      <p:pic>
        <p:nvPicPr>
          <p:cNvPr id="4" name="Content Placeholder 3"/>
          <p:cNvPicPr>
            <a:picLocks noGrp="1" noChangeAspect="1"/>
          </p:cNvPicPr>
          <p:nvPr>
            <p:ph idx="1"/>
          </p:nvPr>
        </p:nvPicPr>
        <p:blipFill>
          <a:blip r:embed="rId2"/>
          <a:stretch>
            <a:fillRect/>
          </a:stretch>
        </p:blipFill>
        <p:spPr>
          <a:xfrm>
            <a:off x="787114" y="1700808"/>
            <a:ext cx="5562886" cy="1905098"/>
          </a:xfrm>
          <a:prstGeom prst="rect">
            <a:avLst/>
          </a:prstGeom>
          <a:ln>
            <a:solidFill>
              <a:srgbClr val="000000"/>
            </a:solidFill>
          </a:ln>
        </p:spPr>
      </p:pic>
      <p:pic>
        <p:nvPicPr>
          <p:cNvPr id="5" name="Picture 4"/>
          <p:cNvPicPr>
            <a:picLocks noChangeAspect="1"/>
          </p:cNvPicPr>
          <p:nvPr/>
        </p:nvPicPr>
        <p:blipFill>
          <a:blip r:embed="rId3"/>
          <a:stretch>
            <a:fillRect/>
          </a:stretch>
        </p:blipFill>
        <p:spPr>
          <a:xfrm>
            <a:off x="786303" y="3861048"/>
            <a:ext cx="7000985" cy="560386"/>
          </a:xfrm>
          <a:prstGeom prst="rect">
            <a:avLst/>
          </a:prstGeom>
          <a:ln>
            <a:solidFill>
              <a:srgbClr val="000000"/>
            </a:solidFill>
          </a:ln>
        </p:spPr>
      </p:pic>
      <p:pic>
        <p:nvPicPr>
          <p:cNvPr id="6" name="Picture 5"/>
          <p:cNvPicPr>
            <a:picLocks noChangeAspect="1"/>
          </p:cNvPicPr>
          <p:nvPr/>
        </p:nvPicPr>
        <p:blipFill>
          <a:blip r:embed="rId4"/>
          <a:stretch>
            <a:fillRect/>
          </a:stretch>
        </p:blipFill>
        <p:spPr>
          <a:xfrm>
            <a:off x="8327894" y="1700808"/>
            <a:ext cx="3425523" cy="3024336"/>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7193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b="0"/>
              <a:t>Mahasiswa mampu </a:t>
            </a:r>
            <a:r>
              <a:rPr lang="en-ID" b="0" smtClean="0"/>
              <a:t>menerapkan berbagai konsep pengolahan citra digital untuk membuat aplikasi temu kembali citra (content-based image processing)</a:t>
            </a:r>
            <a:r>
              <a:rPr lang="id-ID" b="0" smtClean="0"/>
              <a:t>.</a:t>
            </a:r>
            <a:endParaRPr lang="id-ID" b="0"/>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335360" y="1750600"/>
            <a:ext cx="4714766" cy="416258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p:cNvSpPr txBox="1"/>
          <p:nvPr/>
        </p:nvSpPr>
        <p:spPr>
          <a:xfrm>
            <a:off x="1055440" y="529975"/>
            <a:ext cx="5472608" cy="769441"/>
          </a:xfrm>
          <a:prstGeom prst="rect">
            <a:avLst/>
          </a:prstGeom>
          <a:solidFill>
            <a:srgbClr val="00B0F0"/>
          </a:solidFill>
          <a:ln>
            <a:solidFill>
              <a:schemeClr val="bg1"/>
            </a:solidFill>
          </a:ln>
          <a:effectLst/>
        </p:spPr>
        <p:txBody>
          <a:bodyPr wrap="square" rtlCol="0">
            <a:spAutoFit/>
          </a:bodyPr>
          <a:lstStyle/>
          <a:p>
            <a:pPr algn="ctr"/>
            <a:r>
              <a:rPr lang="en-ID" sz="4400" smtClean="0">
                <a:solidFill>
                  <a:schemeClr val="bg1"/>
                </a:solidFill>
                <a:latin typeface="Bahnschrift SemiBold Condensed" panose="020B0502040204020203" pitchFamily="34" charset="0"/>
              </a:rPr>
              <a:t>PENGOLAHAN CITRA DIGITAL</a:t>
            </a:r>
            <a:endParaRPr lang="en-ID" sz="4400">
              <a:solidFill>
                <a:schemeClr val="bg1"/>
              </a:solidFill>
              <a:latin typeface="Bahnschrift SemiBold Condensed"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2055" y="309175"/>
            <a:ext cx="1591044" cy="733596"/>
          </a:xfrm>
          <a:prstGeom prst="rect">
            <a:avLst/>
          </a:prstGeom>
        </p:spPr>
      </p:pic>
      <p:sp>
        <p:nvSpPr>
          <p:cNvPr id="2" name="Oval 1"/>
          <p:cNvSpPr/>
          <p:nvPr/>
        </p:nvSpPr>
        <p:spPr>
          <a:xfrm>
            <a:off x="8627668" y="341375"/>
            <a:ext cx="1087655" cy="1087655"/>
          </a:xfrm>
          <a:prstGeom prst="ellipse">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ID" sz="6000" b="1" smtClean="0">
                <a:latin typeface="Arial Narrow" panose="020B0606020202030204" pitchFamily="34" charset="0"/>
              </a:rPr>
              <a:t>14</a:t>
            </a:r>
            <a:endParaRPr lang="en-ID" sz="1100" b="1">
              <a:latin typeface="Arial Narrow" panose="020B0606020202030204" pitchFamily="34" charset="0"/>
            </a:endParaRPr>
          </a:p>
        </p:txBody>
      </p:sp>
      <p:sp>
        <p:nvSpPr>
          <p:cNvPr id="3" name="TextBox 2"/>
          <p:cNvSpPr txBox="1"/>
          <p:nvPr/>
        </p:nvSpPr>
        <p:spPr>
          <a:xfrm>
            <a:off x="6584457" y="623592"/>
            <a:ext cx="2095125" cy="523220"/>
          </a:xfrm>
          <a:prstGeom prst="rect">
            <a:avLst/>
          </a:prstGeom>
          <a:noFill/>
        </p:spPr>
        <p:txBody>
          <a:bodyPr wrap="none" rtlCol="0">
            <a:spAutoFit/>
          </a:bodyPr>
          <a:lstStyle/>
          <a:p>
            <a:r>
              <a:rPr lang="en-ID" sz="2800" b="1" smtClean="0">
                <a:solidFill>
                  <a:schemeClr val="bg1"/>
                </a:solidFill>
                <a:latin typeface="Arial Narrow" panose="020B0606020202030204" pitchFamily="34" charset="0"/>
              </a:rPr>
              <a:t>PERTEMUAN</a:t>
            </a:r>
            <a:endParaRPr lang="en-ID" b="1">
              <a:solidFill>
                <a:schemeClr val="bg1"/>
              </a:solidFill>
              <a:latin typeface="Arial Narrow" panose="020B0606020202030204" pitchFamily="34" charset="0"/>
            </a:endParaRPr>
          </a:p>
        </p:txBody>
      </p:sp>
      <p:grpSp>
        <p:nvGrpSpPr>
          <p:cNvPr id="11" name="Group 10"/>
          <p:cNvGrpSpPr/>
          <p:nvPr/>
        </p:nvGrpSpPr>
        <p:grpSpPr>
          <a:xfrm>
            <a:off x="5735960" y="5511876"/>
            <a:ext cx="5538893" cy="1036024"/>
            <a:chOff x="252866" y="5727925"/>
            <a:chExt cx="5538893" cy="1036024"/>
          </a:xfrm>
        </p:grpSpPr>
        <p:sp>
          <p:nvSpPr>
            <p:cNvPr id="13" name="TextBox 12"/>
            <p:cNvSpPr txBox="1"/>
            <p:nvPr/>
          </p:nvSpPr>
          <p:spPr>
            <a:xfrm>
              <a:off x="1334257" y="5727925"/>
              <a:ext cx="4457502" cy="1036024"/>
            </a:xfrm>
            <a:prstGeom prst="rect">
              <a:avLst/>
            </a:prstGeom>
            <a:solidFill>
              <a:schemeClr val="bg1">
                <a:alpha val="60000"/>
              </a:schemeClr>
            </a:solidFill>
          </p:spPr>
          <p:txBody>
            <a:bodyPr wrap="none" rtlCol="0" anchor="ctr">
              <a:noAutofit/>
            </a:bodyPr>
            <a:lstStyle/>
            <a:p>
              <a:r>
                <a:rPr lang="en-ID" sz="2000" b="1" smtClean="0"/>
                <a:t>Dr. Achmad Solichin, S.Kom., M.T.I.</a:t>
              </a:r>
            </a:p>
            <a:p>
              <a:r>
                <a:rPr lang="en-ID" sz="2000" smtClean="0"/>
                <a:t>Universitas Budi Luhur</a:t>
              </a:r>
            </a:p>
            <a:p>
              <a:r>
                <a:rPr lang="en-ID" sz="2000" smtClean="0"/>
                <a:t>http://achmatim.net</a:t>
              </a:r>
              <a:endParaRPr lang="en-ID" sz="200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866" y="5727925"/>
              <a:ext cx="1036024" cy="1036024"/>
            </a:xfrm>
            <a:prstGeom prst="rect">
              <a:avLst/>
            </a:prstGeom>
          </p:spPr>
        </p:pic>
      </p:grpSp>
      <p:sp>
        <p:nvSpPr>
          <p:cNvPr id="5" name="Rectangle 4"/>
          <p:cNvSpPr/>
          <p:nvPr/>
        </p:nvSpPr>
        <p:spPr>
          <a:xfrm>
            <a:off x="4655840" y="1695524"/>
            <a:ext cx="6696744" cy="3785652"/>
          </a:xfrm>
          <a:prstGeom prst="rect">
            <a:avLst/>
          </a:prstGeom>
        </p:spPr>
        <p:txBody>
          <a:bodyPr wrap="square">
            <a:spAutoFit/>
          </a:bodyPr>
          <a:lstStyle/>
          <a:p>
            <a:pPr algn="r"/>
            <a:r>
              <a:rPr lang="en-ID" sz="7200" b="1">
                <a:ln>
                  <a:solidFill>
                    <a:srgbClr val="002060"/>
                  </a:solidFill>
                </a:ln>
                <a:solidFill>
                  <a:srgbClr val="002060"/>
                </a:solidFill>
                <a:effectLst>
                  <a:glow rad="101600">
                    <a:schemeClr val="bg1">
                      <a:alpha val="64000"/>
                    </a:schemeClr>
                  </a:glow>
                </a:effectLst>
                <a:latin typeface="Bebas Neue Bold" panose="020B0606020202050201" pitchFamily="34" charset="0"/>
              </a:rPr>
              <a:t>CONTENT-BASED IMAGE RETRIEVAL DENGAN </a:t>
            </a:r>
            <a:r>
              <a:rPr lang="en-ID" sz="9600" b="1">
                <a:ln>
                  <a:solidFill>
                    <a:srgbClr val="002060"/>
                  </a:solidFill>
                </a:ln>
                <a:solidFill>
                  <a:srgbClr val="002060"/>
                </a:solidFill>
                <a:effectLst>
                  <a:glow rad="101600">
                    <a:schemeClr val="bg1">
                      <a:alpha val="64000"/>
                    </a:schemeClr>
                  </a:glow>
                </a:effectLst>
                <a:latin typeface="Bebas Neue Bold" panose="020B0606020202050201" pitchFamily="34" charset="0"/>
              </a:rPr>
              <a:t>OCTAVE</a:t>
            </a:r>
            <a:endParaRPr lang="en-ID" sz="7200" b="1">
              <a:ln>
                <a:solidFill>
                  <a:srgbClr val="002060"/>
                </a:solidFill>
              </a:ln>
              <a:solidFill>
                <a:srgbClr val="002060"/>
              </a:solidFill>
              <a:effectLst>
                <a:glow rad="101600">
                  <a:schemeClr val="bg1">
                    <a:alpha val="64000"/>
                  </a:schemeClr>
                </a:glow>
              </a:effectLst>
              <a:latin typeface="Bebas Neue Bold" panose="020B0606020202050201" pitchFamily="34" charset="0"/>
            </a:endParaRPr>
          </a:p>
        </p:txBody>
      </p:sp>
    </p:spTree>
    <p:extLst>
      <p:ext uri="{BB962C8B-B14F-4D97-AF65-F5344CB8AC3E}">
        <p14:creationId xmlns:p14="http://schemas.microsoft.com/office/powerpoint/2010/main" val="11582086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Pokok Bahasan</a:t>
            </a:r>
            <a:endParaRPr lang="en-ID"/>
          </a:p>
        </p:txBody>
      </p:sp>
      <p:sp>
        <p:nvSpPr>
          <p:cNvPr id="3" name="Content Placeholder 2"/>
          <p:cNvSpPr>
            <a:spLocks noGrp="1"/>
          </p:cNvSpPr>
          <p:nvPr>
            <p:ph idx="1"/>
          </p:nvPr>
        </p:nvSpPr>
        <p:spPr/>
        <p:txBody>
          <a:bodyPr/>
          <a:lstStyle/>
          <a:p>
            <a:r>
              <a:rPr lang="en-ID" smtClean="0"/>
              <a:t>Aplikasi </a:t>
            </a:r>
            <a:r>
              <a:rPr lang="en-ID"/>
              <a:t>temu kembali citra (Content-based Image Retrieval)</a:t>
            </a:r>
          </a:p>
          <a:p>
            <a:r>
              <a:rPr lang="en-ID" smtClean="0"/>
              <a:t>Metode Perhitungan </a:t>
            </a:r>
            <a:r>
              <a:rPr lang="en-ID"/>
              <a:t>Jarak</a:t>
            </a:r>
          </a:p>
          <a:p>
            <a:r>
              <a:rPr lang="en-ID"/>
              <a:t>Contoh </a:t>
            </a:r>
            <a:r>
              <a:rPr lang="en-ID" smtClean="0"/>
              <a:t>aplikasi CBIR</a:t>
            </a:r>
            <a:endParaRPr lang="en-ID"/>
          </a:p>
          <a:p>
            <a:endParaRPr lang="en-ID"/>
          </a:p>
        </p:txBody>
      </p:sp>
    </p:spTree>
    <p:extLst>
      <p:ext uri="{BB962C8B-B14F-4D97-AF65-F5344CB8AC3E}">
        <p14:creationId xmlns:p14="http://schemas.microsoft.com/office/powerpoint/2010/main" val="344710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Temu Kembali Citra</a:t>
            </a:r>
            <a:endParaRPr lang="en-ID"/>
          </a:p>
        </p:txBody>
      </p:sp>
      <p:sp>
        <p:nvSpPr>
          <p:cNvPr id="3" name="Content Placeholder 2"/>
          <p:cNvSpPr>
            <a:spLocks noGrp="1"/>
          </p:cNvSpPr>
          <p:nvPr>
            <p:ph idx="1"/>
          </p:nvPr>
        </p:nvSpPr>
        <p:spPr/>
        <p:txBody>
          <a:bodyPr/>
          <a:lstStyle/>
          <a:p>
            <a:r>
              <a:rPr lang="en-ID"/>
              <a:t>Temu kembali citra (image retrieval) merupakan proses untuk mendapatkan sejumlah citra berdasarkan masukan satu citra.</a:t>
            </a:r>
          </a:p>
          <a:p>
            <a:r>
              <a:rPr lang="en-ID"/>
              <a:t>Istilah yang lebih popular: </a:t>
            </a:r>
          </a:p>
          <a:p>
            <a:pPr lvl="1"/>
            <a:r>
              <a:rPr lang="en-ID"/>
              <a:t>Content-based Image Retrieval (CBIR) (Kato, 1992)</a:t>
            </a:r>
          </a:p>
          <a:p>
            <a:pPr lvl="1"/>
            <a:r>
              <a:rPr lang="en-ID"/>
              <a:t>Query By Image Content (QBIC) </a:t>
            </a:r>
            <a:r>
              <a:rPr lang="en-ID"/>
              <a:t>- </a:t>
            </a:r>
            <a:r>
              <a:rPr lang="en-ID" smtClean="0"/>
              <a:t>IBM</a:t>
            </a:r>
            <a:endParaRPr lang="en-ID"/>
          </a:p>
        </p:txBody>
      </p:sp>
    </p:spTree>
    <p:extLst>
      <p:ext uri="{BB962C8B-B14F-4D97-AF65-F5344CB8AC3E}">
        <p14:creationId xmlns:p14="http://schemas.microsoft.com/office/powerpoint/2010/main" val="45277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sz="2667"/>
              <a:t>Proses Umum Aplikasi CBIR</a:t>
            </a:r>
            <a:endParaRPr sz="2667"/>
          </a:p>
        </p:txBody>
      </p:sp>
      <p:grpSp>
        <p:nvGrpSpPr>
          <p:cNvPr id="47" name="Group 46"/>
          <p:cNvGrpSpPr/>
          <p:nvPr/>
        </p:nvGrpSpPr>
        <p:grpSpPr>
          <a:xfrm>
            <a:off x="551384" y="1916832"/>
            <a:ext cx="11379345" cy="3949429"/>
            <a:chOff x="336441" y="876300"/>
            <a:chExt cx="8534509" cy="2962072"/>
          </a:xfrm>
        </p:grpSpPr>
        <p:grpSp>
          <p:nvGrpSpPr>
            <p:cNvPr id="49" name="Group 48"/>
            <p:cNvGrpSpPr/>
            <p:nvPr/>
          </p:nvGrpSpPr>
          <p:grpSpPr>
            <a:xfrm>
              <a:off x="336441" y="2657272"/>
              <a:ext cx="7404209" cy="1181100"/>
              <a:chOff x="336441" y="876300"/>
              <a:chExt cx="7404209" cy="1181100"/>
            </a:xfrm>
          </p:grpSpPr>
          <p:sp>
            <p:nvSpPr>
              <p:cNvPr id="50" name="Rectangle 49"/>
              <p:cNvSpPr/>
              <p:nvPr/>
            </p:nvSpPr>
            <p:spPr>
              <a:xfrm>
                <a:off x="679450" y="876300"/>
                <a:ext cx="7061200" cy="11811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50"/>
              <p:cNvSpPr/>
              <p:nvPr/>
            </p:nvSpPr>
            <p:spPr>
              <a:xfrm rot="16200000">
                <a:off x="-85834" y="1298575"/>
                <a:ext cx="1181100" cy="336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TESTING</a:t>
                </a:r>
                <a:endParaRPr lang="en-ID"/>
              </a:p>
            </p:txBody>
          </p:sp>
        </p:grpSp>
        <p:grpSp>
          <p:nvGrpSpPr>
            <p:cNvPr id="46" name="Group 45"/>
            <p:cNvGrpSpPr/>
            <p:nvPr/>
          </p:nvGrpSpPr>
          <p:grpSpPr>
            <a:xfrm>
              <a:off x="336441" y="876300"/>
              <a:ext cx="7404209" cy="1181100"/>
              <a:chOff x="336441" y="876300"/>
              <a:chExt cx="7404209" cy="1181100"/>
            </a:xfrm>
          </p:grpSpPr>
          <p:sp>
            <p:nvSpPr>
              <p:cNvPr id="37" name="Rectangle 36"/>
              <p:cNvSpPr/>
              <p:nvPr/>
            </p:nvSpPr>
            <p:spPr>
              <a:xfrm>
                <a:off x="679450" y="876300"/>
                <a:ext cx="7061200" cy="11811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ectangle 44"/>
              <p:cNvSpPr/>
              <p:nvPr/>
            </p:nvSpPr>
            <p:spPr>
              <a:xfrm rot="16200000">
                <a:off x="-85834" y="1298575"/>
                <a:ext cx="1181100" cy="33655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TRAINING</a:t>
                </a:r>
                <a:endParaRPr lang="en-ID"/>
              </a:p>
            </p:txBody>
          </p:sp>
        </p:grpSp>
        <p:sp>
          <p:nvSpPr>
            <p:cNvPr id="3" name="Flowchart: Process 2"/>
            <p:cNvSpPr/>
            <p:nvPr/>
          </p:nvSpPr>
          <p:spPr>
            <a:xfrm>
              <a:off x="2490947" y="1121449"/>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Pra-pemrosesan &amp; Segmentasi</a:t>
              </a:r>
              <a:endParaRPr lang="en-ID"/>
            </a:p>
          </p:txBody>
        </p:sp>
        <p:sp>
          <p:nvSpPr>
            <p:cNvPr id="4" name="Flowchart: Multidocument 3"/>
            <p:cNvSpPr/>
            <p:nvPr/>
          </p:nvSpPr>
          <p:spPr>
            <a:xfrm>
              <a:off x="831850" y="1033142"/>
              <a:ext cx="1253140" cy="888654"/>
            </a:xfrm>
            <a:prstGeom prst="flowChartMultidocumen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Dataset </a:t>
              </a:r>
            </a:p>
            <a:p>
              <a:pPr algn="ctr"/>
              <a:r>
                <a:rPr lang="en-ID" smtClean="0"/>
                <a:t>Citra</a:t>
              </a:r>
              <a:endParaRPr lang="en-ID"/>
            </a:p>
          </p:txBody>
        </p:sp>
        <p:sp>
          <p:nvSpPr>
            <p:cNvPr id="7" name="Flowchart: Process 6"/>
            <p:cNvSpPr/>
            <p:nvPr/>
          </p:nvSpPr>
          <p:spPr>
            <a:xfrm>
              <a:off x="4402511" y="1121448"/>
              <a:ext cx="1505607" cy="709447"/>
            </a:xfrm>
            <a:prstGeom prst="flowChartProcess">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Ekstraksi Fitur</a:t>
              </a:r>
              <a:endParaRPr lang="en-ID"/>
            </a:p>
          </p:txBody>
        </p:sp>
        <p:sp>
          <p:nvSpPr>
            <p:cNvPr id="5" name="Flowchart: Magnetic Disk 4"/>
            <p:cNvSpPr/>
            <p:nvPr/>
          </p:nvSpPr>
          <p:spPr>
            <a:xfrm>
              <a:off x="6314075" y="1033142"/>
              <a:ext cx="1308538" cy="888654"/>
            </a:xfrm>
            <a:prstGeom prst="flowChartMagneticDisk">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Basisdata</a:t>
              </a:r>
            </a:p>
            <a:p>
              <a:pPr algn="ctr"/>
              <a:r>
                <a:rPr lang="en-ID" smtClean="0"/>
                <a:t>Fitur</a:t>
              </a:r>
              <a:endParaRPr lang="en-ID"/>
            </a:p>
          </p:txBody>
        </p:sp>
        <p:sp>
          <p:nvSpPr>
            <p:cNvPr id="6" name="Flowchart: Document 5"/>
            <p:cNvSpPr/>
            <p:nvPr/>
          </p:nvSpPr>
          <p:spPr>
            <a:xfrm>
              <a:off x="831850" y="2920781"/>
              <a:ext cx="1154605" cy="717331"/>
            </a:xfrm>
            <a:prstGeom prst="flowChartDocument">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a:t>
              </a:r>
            </a:p>
            <a:p>
              <a:pPr algn="ctr"/>
              <a:r>
                <a:rPr lang="en-ID" smtClean="0"/>
                <a:t>masukan</a:t>
              </a:r>
              <a:endParaRPr lang="en-ID"/>
            </a:p>
          </p:txBody>
        </p:sp>
        <p:sp>
          <p:nvSpPr>
            <p:cNvPr id="11" name="Flowchart: Process 10"/>
            <p:cNvSpPr/>
            <p:nvPr/>
          </p:nvSpPr>
          <p:spPr>
            <a:xfrm>
              <a:off x="2490947" y="2920781"/>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Pra-pemrosesan &amp; Segmentasi</a:t>
              </a:r>
            </a:p>
          </p:txBody>
        </p:sp>
        <p:sp>
          <p:nvSpPr>
            <p:cNvPr id="12" name="Flowchart: Process 11"/>
            <p:cNvSpPr/>
            <p:nvPr/>
          </p:nvSpPr>
          <p:spPr>
            <a:xfrm>
              <a:off x="4402511" y="2920780"/>
              <a:ext cx="1505607"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Ekstraksi Fitur</a:t>
              </a:r>
            </a:p>
          </p:txBody>
        </p:sp>
        <p:sp>
          <p:nvSpPr>
            <p:cNvPr id="13" name="Flowchart: Process 12"/>
            <p:cNvSpPr/>
            <p:nvPr/>
          </p:nvSpPr>
          <p:spPr>
            <a:xfrm>
              <a:off x="6314075" y="2920779"/>
              <a:ext cx="1308538" cy="709447"/>
            </a:xfrm>
            <a:prstGeom prst="flowChartProcess">
              <a:avLst/>
            </a:prstGeom>
            <a:solidFill>
              <a:srgbClr val="C0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Perhitungan jarak</a:t>
              </a:r>
            </a:p>
          </p:txBody>
        </p:sp>
        <p:cxnSp>
          <p:nvCxnSpPr>
            <p:cNvPr id="10" name="Straight Arrow Connector 9"/>
            <p:cNvCxnSpPr>
              <a:stCxn id="4" idx="3"/>
              <a:endCxn id="3" idx="1"/>
            </p:cNvCxnSpPr>
            <p:nvPr/>
          </p:nvCxnSpPr>
          <p:spPr>
            <a:xfrm flipV="1">
              <a:off x="2084990" y="1476173"/>
              <a:ext cx="405957" cy="1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3"/>
              <a:endCxn id="7" idx="1"/>
            </p:cNvCxnSpPr>
            <p:nvPr/>
          </p:nvCxnSpPr>
          <p:spPr>
            <a:xfrm flipV="1">
              <a:off x="3996554" y="1476172"/>
              <a:ext cx="40595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5" idx="2"/>
            </p:cNvCxnSpPr>
            <p:nvPr/>
          </p:nvCxnSpPr>
          <p:spPr>
            <a:xfrm>
              <a:off x="5908118" y="1476172"/>
              <a:ext cx="405957" cy="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11" idx="1"/>
            </p:cNvCxnSpPr>
            <p:nvPr/>
          </p:nvCxnSpPr>
          <p:spPr>
            <a:xfrm flipV="1">
              <a:off x="1986455" y="3275505"/>
              <a:ext cx="504492" cy="3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2" idx="1"/>
            </p:cNvCxnSpPr>
            <p:nvPr/>
          </p:nvCxnSpPr>
          <p:spPr>
            <a:xfrm flipV="1">
              <a:off x="3996554" y="3275504"/>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3" idx="1"/>
            </p:cNvCxnSpPr>
            <p:nvPr/>
          </p:nvCxnSpPr>
          <p:spPr>
            <a:xfrm flipV="1">
              <a:off x="5908118" y="3275503"/>
              <a:ext cx="40595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13" idx="0"/>
            </p:cNvCxnSpPr>
            <p:nvPr/>
          </p:nvCxnSpPr>
          <p:spPr>
            <a:xfrm>
              <a:off x="6968344" y="1921796"/>
              <a:ext cx="0" cy="9989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a:xfrm>
              <a:off x="7829550" y="2057400"/>
              <a:ext cx="1041400" cy="716698"/>
            </a:xfrm>
            <a:prstGeom prst="flowChartMultidocument">
              <a:avLst/>
            </a:prstGeom>
            <a:solidFill>
              <a:schemeClr val="accent2"/>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Citra hasil</a:t>
              </a:r>
              <a:endParaRPr lang="en-ID"/>
            </a:p>
          </p:txBody>
        </p:sp>
        <p:cxnSp>
          <p:nvCxnSpPr>
            <p:cNvPr id="35" name="Elbow Connector 34"/>
            <p:cNvCxnSpPr>
              <a:stCxn id="13" idx="3"/>
              <a:endCxn id="36" idx="2"/>
            </p:cNvCxnSpPr>
            <p:nvPr/>
          </p:nvCxnSpPr>
          <p:spPr>
            <a:xfrm flipV="1">
              <a:off x="7622613" y="2746956"/>
              <a:ext cx="655221" cy="528547"/>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4498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Proses Umum Aplikasi CBIR</a:t>
            </a:r>
          </a:p>
        </p:txBody>
      </p:sp>
      <p:sp>
        <p:nvSpPr>
          <p:cNvPr id="3" name="Content Placeholder 2"/>
          <p:cNvSpPr>
            <a:spLocks noGrp="1"/>
          </p:cNvSpPr>
          <p:nvPr>
            <p:ph idx="1"/>
          </p:nvPr>
        </p:nvSpPr>
        <p:spPr/>
        <p:txBody>
          <a:bodyPr/>
          <a:lstStyle/>
          <a:p>
            <a:r>
              <a:rPr lang="en-ID" sz="2600" b="1"/>
              <a:t>Pra-pemrosesan</a:t>
            </a:r>
            <a:r>
              <a:rPr lang="en-ID" sz="2600"/>
              <a:t> merupakan suatu tahap yang bertujuan untuk meningkatkan kualitas citra (image enhancement) sehingga citra lebih mudah / lebih efektif / lebih cepat untuk diproses pada tahapan selanjutnya. Contoh: grayscalling, binerisasi, image cropping, resizing, dll.</a:t>
            </a:r>
          </a:p>
          <a:p>
            <a:r>
              <a:rPr lang="en-ID" sz="2600" b="1"/>
              <a:t>Segmentasi citra</a:t>
            </a:r>
            <a:r>
              <a:rPr lang="en-ID" sz="2600"/>
              <a:t> merupakan tahap untuk memisahkan objek citra yang diinginkan (yang akan diproses) dan/atau menghilangkan objek yang diinginkan. Contoh: pemisahan objek dengan latar belakangnya, penghilangan derau, dll</a:t>
            </a:r>
          </a:p>
          <a:p>
            <a:r>
              <a:rPr lang="en-ID" sz="2600" b="1"/>
              <a:t>Ekstraksi fitur</a:t>
            </a:r>
            <a:r>
              <a:rPr lang="en-ID" sz="2600"/>
              <a:t>, atau ekstraksi ciri merupakan tahap untuk mengambil fitur-fitur dari citra, yang digunakan sebagai “pembeda” citra. Fitur citra: Kontur, Bentuk, Warna, Tekstur</a:t>
            </a:r>
            <a:r>
              <a:rPr lang="en-ID" sz="2600"/>
              <a:t>, </a:t>
            </a:r>
            <a:r>
              <a:rPr lang="en-ID" sz="2600" smtClean="0"/>
              <a:t>dll</a:t>
            </a:r>
            <a:endParaRPr lang="en-ID" sz="2600"/>
          </a:p>
        </p:txBody>
      </p:sp>
    </p:spTree>
    <p:extLst>
      <p:ext uri="{BB962C8B-B14F-4D97-AF65-F5344CB8AC3E}">
        <p14:creationId xmlns:p14="http://schemas.microsoft.com/office/powerpoint/2010/main" val="65745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Proses Umum Aplikasi CBIR</a:t>
            </a:r>
          </a:p>
        </p:txBody>
      </p:sp>
      <p:sp>
        <p:nvSpPr>
          <p:cNvPr id="3" name="Content Placeholder 2"/>
          <p:cNvSpPr>
            <a:spLocks noGrp="1"/>
          </p:cNvSpPr>
          <p:nvPr>
            <p:ph idx="1"/>
          </p:nvPr>
        </p:nvSpPr>
        <p:spPr/>
        <p:txBody>
          <a:bodyPr/>
          <a:lstStyle/>
          <a:p>
            <a:r>
              <a:rPr lang="en-ID" sz="2600" b="1"/>
              <a:t>Basisdata Fitur</a:t>
            </a:r>
            <a:r>
              <a:rPr lang="en-ID" sz="2600"/>
              <a:t> merupakan kumpulan fitur-fitur dari citra latih. Fitur-fitur ini menjadi referensi pada saat pencarian citra query.</a:t>
            </a:r>
          </a:p>
          <a:p>
            <a:r>
              <a:rPr lang="en-ID" sz="2600" b="1"/>
              <a:t>Perhitungan jarak</a:t>
            </a:r>
            <a:r>
              <a:rPr lang="en-ID" sz="2600"/>
              <a:t> merupakan teknik atau algoritma untuk mengetahui kemiripan antara fitur citra query dengan setiap fitur yang tersimpan di database. Fitur yang paling mirip dengan fitur citra query diduga merupakan citra yang sama.</a:t>
            </a:r>
          </a:p>
          <a:p>
            <a:r>
              <a:rPr lang="en-ID" sz="2600" b="1"/>
              <a:t>Satu atau beberapa Citra</a:t>
            </a:r>
            <a:r>
              <a:rPr lang="en-ID" sz="2600"/>
              <a:t> hasil perbandingan yang paling mirip, dapat ditampilkan </a:t>
            </a:r>
            <a:r>
              <a:rPr lang="en-ID" sz="2600"/>
              <a:t>di </a:t>
            </a:r>
            <a:r>
              <a:rPr lang="en-ID" sz="2600" smtClean="0"/>
              <a:t>aplikasi</a:t>
            </a:r>
            <a:endParaRPr lang="en-ID" sz="2600"/>
          </a:p>
        </p:txBody>
      </p:sp>
    </p:spTree>
    <p:extLst>
      <p:ext uri="{BB962C8B-B14F-4D97-AF65-F5344CB8AC3E}">
        <p14:creationId xmlns:p14="http://schemas.microsoft.com/office/powerpoint/2010/main" val="65961822"/>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34520</TotalTime>
  <Words>739</Words>
  <Application>Microsoft Office PowerPoint</Application>
  <PresentationFormat>Widescreen</PresentationFormat>
  <Paragraphs>170</Paragraphs>
  <Slides>22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Arial Narrow</vt:lpstr>
      <vt:lpstr>Bahnschrift SemiBold Condensed</vt:lpstr>
      <vt:lpstr>Bebas Neue Bold</vt:lpstr>
      <vt:lpstr>Calibri</vt:lpstr>
      <vt:lpstr>Calibri Light</vt:lpstr>
      <vt:lpstr>Courier New</vt:lpstr>
      <vt:lpstr>Verdana</vt:lpstr>
      <vt:lpstr>Wingdings</vt:lpstr>
      <vt:lpstr>powerpoint-template-apr7</vt:lpstr>
      <vt:lpstr>Custom Design</vt:lpstr>
      <vt:lpstr>FAKULTAS TEKNOLOGI INFORMASI</vt:lpstr>
      <vt:lpstr>APLIKASI TEMU KEMBALI CITRA (CONTENT-BASED IMAGE RETRIEVAL)</vt:lpstr>
      <vt:lpstr>Tujuan Pembelajaran</vt:lpstr>
      <vt:lpstr>PowerPoint Presentation</vt:lpstr>
      <vt:lpstr>Pokok Bahasan</vt:lpstr>
      <vt:lpstr>Temu Kembali Citra</vt:lpstr>
      <vt:lpstr>Proses Umum Aplikasi CBIR</vt:lpstr>
      <vt:lpstr>Proses Umum Aplikasi CBIR</vt:lpstr>
      <vt:lpstr>Proses Umum Aplikasi CBIR</vt:lpstr>
      <vt:lpstr>Metode Perhitungan Jarak</vt:lpstr>
      <vt:lpstr>Metode Perhitungan Jarak</vt:lpstr>
      <vt:lpstr>Metode Perhitungan Jarak</vt:lpstr>
      <vt:lpstr>Metode Perhitungan Jarak</vt:lpstr>
      <vt:lpstr>Fungsi Perhitungan Jarak di Matlab dan Octave</vt:lpstr>
      <vt:lpstr>Contoh Aplikasi CBIR: Query by Image</vt:lpstr>
      <vt:lpstr>Contoh Aplikasi CBIR: Query by Image</vt:lpstr>
      <vt:lpstr>Contoh Aplikasi CBIR: Query by Image</vt:lpstr>
      <vt:lpstr>Contoh Aplikasi CBIR: Query by Image</vt:lpstr>
      <vt:lpstr>Contoh Aplikasi CBIR: Query by Image</vt:lpstr>
      <vt:lpstr>Contoh Aplikasi CBIR: Rancangan Program</vt:lpstr>
      <vt:lpstr>Contoh Aplikasi CBIR: Ujicoba Program</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AS</cp:lastModifiedBy>
  <cp:revision>649</cp:revision>
  <dcterms:created xsi:type="dcterms:W3CDTF">2011-05-21T14:11:58Z</dcterms:created>
  <dcterms:modified xsi:type="dcterms:W3CDTF">2021-06-09T00:56:23Z</dcterms:modified>
</cp:coreProperties>
</file>