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  <p:sldMasterId id="2147483727" r:id="rId2"/>
  </p:sldMasterIdLst>
  <p:notesMasterIdLst>
    <p:notesMasterId r:id="rId49"/>
  </p:notesMasterIdLst>
  <p:handoutMasterIdLst>
    <p:handoutMasterId r:id="rId50"/>
  </p:handoutMasterIdLst>
  <p:sldIdLst>
    <p:sldId id="324" r:id="rId3"/>
    <p:sldId id="351" r:id="rId4"/>
    <p:sldId id="488" r:id="rId5"/>
    <p:sldId id="352" r:id="rId6"/>
    <p:sldId id="444" r:id="rId7"/>
    <p:sldId id="445" r:id="rId8"/>
    <p:sldId id="489" r:id="rId9"/>
    <p:sldId id="446" r:id="rId10"/>
    <p:sldId id="447" r:id="rId11"/>
    <p:sldId id="487" r:id="rId12"/>
    <p:sldId id="490" r:id="rId13"/>
    <p:sldId id="491" r:id="rId14"/>
    <p:sldId id="492" r:id="rId15"/>
    <p:sldId id="495" r:id="rId16"/>
    <p:sldId id="494" r:id="rId17"/>
    <p:sldId id="493" r:id="rId18"/>
    <p:sldId id="496" r:id="rId19"/>
    <p:sldId id="497" r:id="rId20"/>
    <p:sldId id="498" r:id="rId21"/>
    <p:sldId id="499" r:id="rId22"/>
    <p:sldId id="500" r:id="rId23"/>
    <p:sldId id="501" r:id="rId24"/>
    <p:sldId id="502" r:id="rId25"/>
    <p:sldId id="504" r:id="rId26"/>
    <p:sldId id="505" r:id="rId27"/>
    <p:sldId id="506" r:id="rId28"/>
    <p:sldId id="507" r:id="rId29"/>
    <p:sldId id="508" r:id="rId30"/>
    <p:sldId id="509" r:id="rId31"/>
    <p:sldId id="510" r:id="rId32"/>
    <p:sldId id="511" r:id="rId33"/>
    <p:sldId id="512" r:id="rId34"/>
    <p:sldId id="513" r:id="rId35"/>
    <p:sldId id="514" r:id="rId36"/>
    <p:sldId id="515" r:id="rId37"/>
    <p:sldId id="516" r:id="rId38"/>
    <p:sldId id="517" r:id="rId39"/>
    <p:sldId id="518" r:id="rId40"/>
    <p:sldId id="519" r:id="rId41"/>
    <p:sldId id="520" r:id="rId42"/>
    <p:sldId id="521" r:id="rId43"/>
    <p:sldId id="522" r:id="rId44"/>
    <p:sldId id="523" r:id="rId45"/>
    <p:sldId id="524" r:id="rId46"/>
    <p:sldId id="437" r:id="rId47"/>
    <p:sldId id="348" r:id="rId48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7" autoAdjust="0"/>
    <p:restoredTop sz="94660"/>
  </p:normalViewPr>
  <p:slideViewPr>
    <p:cSldViewPr>
      <p:cViewPr varScale="1">
        <p:scale>
          <a:sx n="66" d="100"/>
          <a:sy n="66" d="100"/>
        </p:scale>
        <p:origin x="544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12C27C-B12A-4F6F-AAE6-5074A320A4A0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9BB101B-B1C8-4CA0-BADA-1167EFF8EC29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Pembersihan Data (Data Cleaning)</a:t>
          </a:r>
          <a:endParaRPr lang="en-ID">
            <a:solidFill>
              <a:srgbClr val="000000"/>
            </a:solidFill>
          </a:endParaRPr>
        </a:p>
      </dgm:t>
    </dgm:pt>
    <dgm:pt modelId="{85FD3250-93BC-4B4D-B489-11DE587DCEEC}" type="parTrans" cxnId="{386BCA29-77C1-430F-9E6A-E398C4C1490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932AE4E-41CE-44A2-B7FD-27D08E90E15C}" type="sibTrans" cxnId="{386BCA29-77C1-430F-9E6A-E398C4C1490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B44275D4-5585-486A-95CE-FD2A07DA515A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Penanganan data kosong (missing value)</a:t>
          </a:r>
          <a:endParaRPr lang="en-ID">
            <a:solidFill>
              <a:srgbClr val="000000"/>
            </a:solidFill>
          </a:endParaRPr>
        </a:p>
      </dgm:t>
    </dgm:pt>
    <dgm:pt modelId="{8CBAAB13-53BB-4581-88B9-3106CA5BF8BE}" type="parTrans" cxnId="{4F7954AD-595E-4013-B619-C0146C2E117A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8A16D451-A5C3-4ADA-8707-1D5A9EE54866}" type="sibTrans" cxnId="{4F7954AD-595E-4013-B619-C0146C2E117A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4AEDA598-5810-4988-BE81-E228BE81A2D0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Penghalusan data kotor (noisy data)</a:t>
          </a:r>
          <a:endParaRPr lang="en-ID">
            <a:solidFill>
              <a:srgbClr val="000000"/>
            </a:solidFill>
          </a:endParaRPr>
        </a:p>
      </dgm:t>
    </dgm:pt>
    <dgm:pt modelId="{BAECA7EB-2923-4BAE-ACA1-CB3666AC56B7}" type="parTrans" cxnId="{D79984DA-9A49-4874-B8A0-56C943C84D7B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F1C5AD1-689E-47F8-871B-80AD178C83C9}" type="sibTrans" cxnId="{D79984DA-9A49-4874-B8A0-56C943C84D7B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CA991D9-4E86-4C60-A050-89E2BF3AFBB3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Penanganan pencilan (outliers)</a:t>
          </a:r>
          <a:endParaRPr lang="en-ID">
            <a:solidFill>
              <a:srgbClr val="000000"/>
            </a:solidFill>
          </a:endParaRPr>
        </a:p>
      </dgm:t>
    </dgm:pt>
    <dgm:pt modelId="{FEDF400E-6AF9-42C7-B698-4384EF2CB584}" type="parTrans" cxnId="{30D6E9AF-FB1E-449B-BC8E-974366A1B2DD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9DD795D-44DA-4100-8BB1-70744568ADA4}" type="sibTrans" cxnId="{30D6E9AF-FB1E-449B-BC8E-974366A1B2DD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586CE826-6B9D-4D97-B9BF-76C1731CF7C9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Penangaan inkonsistensi data</a:t>
          </a:r>
          <a:endParaRPr lang="en-ID">
            <a:solidFill>
              <a:srgbClr val="000000"/>
            </a:solidFill>
          </a:endParaRPr>
        </a:p>
      </dgm:t>
    </dgm:pt>
    <dgm:pt modelId="{4523A6CC-9A6B-4D85-A6CB-AC99BD1D792B}" type="parTrans" cxnId="{4D66965C-FCAD-4BE3-A776-E9CF15469A3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2B3DB794-919A-4B46-8AEC-AA0D5F6C5E54}" type="sibTrans" cxnId="{4D66965C-FCAD-4BE3-A776-E9CF15469A3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C0C837D5-76CA-45F9-993A-5051D195B050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Pengurangan Data (Data Reduction)</a:t>
          </a:r>
          <a:endParaRPr lang="en-ID">
            <a:solidFill>
              <a:srgbClr val="000000"/>
            </a:solidFill>
          </a:endParaRPr>
        </a:p>
      </dgm:t>
    </dgm:pt>
    <dgm:pt modelId="{4851F807-690C-43BA-AE09-239B60129005}" type="parTrans" cxnId="{25C04C85-608E-4CDC-A459-A9335EE2060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68C063AB-E30C-403C-9F36-4D6C857E2405}" type="sibTrans" cxnId="{25C04C85-608E-4CDC-A459-A9335EE2060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0A2C086A-CC30-40AF-8CC8-3BCAB3C8C5F0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Pengurangan dimensi data</a:t>
          </a:r>
          <a:endParaRPr lang="en-ID">
            <a:solidFill>
              <a:srgbClr val="000000"/>
            </a:solidFill>
          </a:endParaRPr>
        </a:p>
      </dgm:t>
    </dgm:pt>
    <dgm:pt modelId="{B235CBD5-3429-44E0-BF71-C04D99045F23}" type="parTrans" cxnId="{A1E1D655-90E5-4680-A19A-747BE1D68FB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8929C550-D1A1-4C5E-877D-F92AD2C88232}" type="sibTrans" cxnId="{A1E1D655-90E5-4680-A19A-747BE1D68FB6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56AB1454-9C72-492A-83C1-E75947CADB29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Pengurangan jumlah data</a:t>
          </a:r>
          <a:endParaRPr lang="en-ID">
            <a:solidFill>
              <a:srgbClr val="000000"/>
            </a:solidFill>
          </a:endParaRPr>
        </a:p>
      </dgm:t>
    </dgm:pt>
    <dgm:pt modelId="{23978729-0312-44B6-B795-21840D24A0C7}" type="parTrans" cxnId="{CD7C3389-FE49-4F9B-B77F-A09B2B256C6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AC54C3E-C19E-44BD-BD61-AC0C3630742A}" type="sibTrans" cxnId="{CD7C3389-FE49-4F9B-B77F-A09B2B256C6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B4BDC196-AC04-4F95-86E2-980867849B5D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Kompresi data</a:t>
          </a:r>
          <a:endParaRPr lang="en-ID">
            <a:solidFill>
              <a:srgbClr val="000000"/>
            </a:solidFill>
          </a:endParaRPr>
        </a:p>
      </dgm:t>
    </dgm:pt>
    <dgm:pt modelId="{5DA03E02-B145-4A3B-9408-0137F0098AFB}" type="parTrans" cxnId="{634EEAF2-DE35-4AED-AEEE-AF2AC82F717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53218C4-5096-4E0E-BEFB-0213B64506C0}" type="sibTrans" cxnId="{634EEAF2-DE35-4AED-AEEE-AF2AC82F7170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6A771038-38FD-4D11-8D8F-BF4A3E439148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Transformasi dan Diskretisasi (Data Transformation and Discretization)</a:t>
          </a:r>
          <a:endParaRPr lang="en-ID">
            <a:solidFill>
              <a:srgbClr val="000000"/>
            </a:solidFill>
          </a:endParaRPr>
        </a:p>
      </dgm:t>
    </dgm:pt>
    <dgm:pt modelId="{4C8DC02B-8B50-45AA-94BF-8CD80605E720}" type="parTrans" cxnId="{CA69C548-24F9-48F5-937B-5F7171F5B189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A03B900B-2072-4E5A-95F3-F18B6389C36A}" type="sibTrans" cxnId="{CA69C548-24F9-48F5-937B-5F7171F5B189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DB4DC96-90B4-4BBB-9DEF-326DADD38A6E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Normalisasi (Normalization)</a:t>
          </a:r>
          <a:endParaRPr lang="en-ID">
            <a:solidFill>
              <a:srgbClr val="000000"/>
            </a:solidFill>
          </a:endParaRPr>
        </a:p>
      </dgm:t>
    </dgm:pt>
    <dgm:pt modelId="{C370C79C-3406-4142-81F0-CF39C4362B1D}" type="parTrans" cxnId="{B603DE9B-3549-486B-B82F-4FDCD169DED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7FF7431D-7967-49A9-B5C1-3C37FC91614F}" type="sibTrans" cxnId="{B603DE9B-3549-486B-B82F-4FDCD169DED1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E2C33BA5-E5B6-4604-B8A8-288040A5870D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Concept hierarchy generation</a:t>
          </a:r>
          <a:endParaRPr lang="en-ID">
            <a:solidFill>
              <a:srgbClr val="000000"/>
            </a:solidFill>
          </a:endParaRPr>
        </a:p>
      </dgm:t>
    </dgm:pt>
    <dgm:pt modelId="{D3C4A0C9-113E-4A47-A8E6-AAC615480E90}" type="parTrans" cxnId="{BEB7CF16-B661-44C2-B72F-781AE3C2AA4F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4C3B7EAD-331D-483B-8836-6FC2FED937D8}" type="sibTrans" cxnId="{BEB7CF16-B661-44C2-B72F-781AE3C2AA4F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E4C1EA6-EE57-45A2-A1EA-17071307581E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Integrasi Data (Data Integration)</a:t>
          </a:r>
          <a:endParaRPr lang="en-ID">
            <a:solidFill>
              <a:srgbClr val="000000"/>
            </a:solidFill>
          </a:endParaRPr>
        </a:p>
      </dgm:t>
    </dgm:pt>
    <dgm:pt modelId="{7084AEAE-0CBA-4E85-A69D-8993ACFFED05}" type="parTrans" cxnId="{3B640A7A-58CB-4342-A1E0-BF327EA5307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8A65D235-CABD-406F-97ED-C73D47BF0181}" type="sibTrans" cxnId="{3B640A7A-58CB-4342-A1E0-BF327EA53075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FBAB96AA-15D0-4852-A0F3-4010954A3597}">
      <dgm:prSet/>
      <dgm:spPr/>
      <dgm:t>
        <a:bodyPr/>
        <a:lstStyle/>
        <a:p>
          <a:pPr rtl="0"/>
          <a:r>
            <a:rPr lang="en-ID" b="0" smtClean="0">
              <a:solidFill>
                <a:srgbClr val="000000"/>
              </a:solidFill>
            </a:rPr>
            <a:t>Integrasi banyak database / file</a:t>
          </a:r>
          <a:endParaRPr lang="en-ID">
            <a:solidFill>
              <a:srgbClr val="000000"/>
            </a:solidFill>
          </a:endParaRPr>
        </a:p>
      </dgm:t>
    </dgm:pt>
    <dgm:pt modelId="{067F3E76-5E14-4B58-BABA-4D6F65E28700}" type="parTrans" cxnId="{7CA6AC93-3CE4-4A53-B079-1F04AB84374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DAED9214-78E4-43D4-BFF6-72AF83B0C78C}" type="sibTrans" cxnId="{7CA6AC93-3CE4-4A53-B079-1F04AB843748}">
      <dgm:prSet/>
      <dgm:spPr/>
      <dgm:t>
        <a:bodyPr/>
        <a:lstStyle/>
        <a:p>
          <a:endParaRPr lang="en-US">
            <a:solidFill>
              <a:srgbClr val="000000"/>
            </a:solidFill>
          </a:endParaRPr>
        </a:p>
      </dgm:t>
    </dgm:pt>
    <dgm:pt modelId="{197CEA2D-D486-4304-A2DC-03F17B32856E}" type="pres">
      <dgm:prSet presAssocID="{4E12C27C-B12A-4F6F-AAE6-5074A320A4A0}" presName="Name0" presStyleCnt="0">
        <dgm:presLayoutVars>
          <dgm:dir/>
          <dgm:animLvl val="lvl"/>
          <dgm:resizeHandles val="exact"/>
        </dgm:presLayoutVars>
      </dgm:prSet>
      <dgm:spPr/>
    </dgm:pt>
    <dgm:pt modelId="{AD73AE84-F30B-4CAB-93CF-16A770CC988E}" type="pres">
      <dgm:prSet presAssocID="{19BB101B-B1C8-4CA0-BADA-1167EFF8EC29}" presName="composite" presStyleCnt="0"/>
      <dgm:spPr/>
    </dgm:pt>
    <dgm:pt modelId="{C8C38919-F923-4500-8AD2-251AA57A0158}" type="pres">
      <dgm:prSet presAssocID="{19BB101B-B1C8-4CA0-BADA-1167EFF8EC29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9DA24A0-FE5A-4F48-8B42-1C67522E352C}" type="pres">
      <dgm:prSet presAssocID="{19BB101B-B1C8-4CA0-BADA-1167EFF8EC29}" presName="desTx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C8B42D-4AC1-41D4-BFC9-F3797B9AD05D}" type="pres">
      <dgm:prSet presAssocID="{A932AE4E-41CE-44A2-B7FD-27D08E90E15C}" presName="space" presStyleCnt="0"/>
      <dgm:spPr/>
    </dgm:pt>
    <dgm:pt modelId="{DDD20C9E-89C6-4A32-8110-82ACAD08962B}" type="pres">
      <dgm:prSet presAssocID="{C0C837D5-76CA-45F9-993A-5051D195B050}" presName="composite" presStyleCnt="0"/>
      <dgm:spPr/>
    </dgm:pt>
    <dgm:pt modelId="{4AECC85E-BD99-42DC-96B3-487FC2F07CA6}" type="pres">
      <dgm:prSet presAssocID="{C0C837D5-76CA-45F9-993A-5051D195B050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96C72C0A-61EE-4BDE-87CA-E22E3C5ADBEB}" type="pres">
      <dgm:prSet presAssocID="{C0C837D5-76CA-45F9-993A-5051D195B050}" presName="desTx" presStyleLbl="alignAccFollowNode1" presStyleIdx="1" presStyleCnt="4">
        <dgm:presLayoutVars>
          <dgm:bulletEnabled val="1"/>
        </dgm:presLayoutVars>
      </dgm:prSet>
      <dgm:spPr/>
    </dgm:pt>
    <dgm:pt modelId="{21DA8823-3824-417E-9AD6-18D4B68F853E}" type="pres">
      <dgm:prSet presAssocID="{68C063AB-E30C-403C-9F36-4D6C857E2405}" presName="space" presStyleCnt="0"/>
      <dgm:spPr/>
    </dgm:pt>
    <dgm:pt modelId="{B5EE9D05-738A-4044-92BE-FAB92A2DB441}" type="pres">
      <dgm:prSet presAssocID="{6A771038-38FD-4D11-8D8F-BF4A3E439148}" presName="composite" presStyleCnt="0"/>
      <dgm:spPr/>
    </dgm:pt>
    <dgm:pt modelId="{C29C6B6B-4115-402D-B11D-84C7FD55FB4F}" type="pres">
      <dgm:prSet presAssocID="{6A771038-38FD-4D11-8D8F-BF4A3E439148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F4265D3-7BFF-4D7A-9896-44578CFFC8D7}" type="pres">
      <dgm:prSet presAssocID="{6A771038-38FD-4D11-8D8F-BF4A3E439148}" presName="desTx" presStyleLbl="alignAccFollowNode1" presStyleIdx="2" presStyleCnt="4">
        <dgm:presLayoutVars>
          <dgm:bulletEnabled val="1"/>
        </dgm:presLayoutVars>
      </dgm:prSet>
      <dgm:spPr/>
    </dgm:pt>
    <dgm:pt modelId="{33FBA4BF-80C4-461B-8175-24F6E93ED2AA}" type="pres">
      <dgm:prSet presAssocID="{A03B900B-2072-4E5A-95F3-F18B6389C36A}" presName="space" presStyleCnt="0"/>
      <dgm:spPr/>
    </dgm:pt>
    <dgm:pt modelId="{544BD413-271E-4DAB-BADA-309CCCB4B518}" type="pres">
      <dgm:prSet presAssocID="{FE4C1EA6-EE57-45A2-A1EA-17071307581E}" presName="composite" presStyleCnt="0"/>
      <dgm:spPr/>
    </dgm:pt>
    <dgm:pt modelId="{2CDE928B-1323-4143-B50D-F8920219225B}" type="pres">
      <dgm:prSet presAssocID="{FE4C1EA6-EE57-45A2-A1EA-17071307581E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E4C73771-4FC8-4945-9B19-C015144824E2}" type="pres">
      <dgm:prSet presAssocID="{FE4C1EA6-EE57-45A2-A1EA-17071307581E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34EEAF2-DE35-4AED-AEEE-AF2AC82F7170}" srcId="{C0C837D5-76CA-45F9-993A-5051D195B050}" destId="{B4BDC196-AC04-4F95-86E2-980867849B5D}" srcOrd="2" destOrd="0" parTransId="{5DA03E02-B145-4A3B-9408-0137F0098AFB}" sibTransId="{153218C4-5096-4E0E-BEFB-0213B64506C0}"/>
    <dgm:cxn modelId="{B603DE9B-3549-486B-B82F-4FDCD169DED1}" srcId="{6A771038-38FD-4D11-8D8F-BF4A3E439148}" destId="{FDB4DC96-90B4-4BBB-9DEF-326DADD38A6E}" srcOrd="0" destOrd="0" parTransId="{C370C79C-3406-4142-81F0-CF39C4362B1D}" sibTransId="{7FF7431D-7967-49A9-B5C1-3C37FC91614F}"/>
    <dgm:cxn modelId="{D0072401-0F6C-4163-AD02-645651A50806}" type="presOf" srcId="{B4BDC196-AC04-4F95-86E2-980867849B5D}" destId="{96C72C0A-61EE-4BDE-87CA-E22E3C5ADBEB}" srcOrd="0" destOrd="2" presId="urn:microsoft.com/office/officeart/2005/8/layout/hList1"/>
    <dgm:cxn modelId="{7CA6AC93-3CE4-4A53-B079-1F04AB843748}" srcId="{FE4C1EA6-EE57-45A2-A1EA-17071307581E}" destId="{FBAB96AA-15D0-4852-A0F3-4010954A3597}" srcOrd="0" destOrd="0" parTransId="{067F3E76-5E14-4B58-BABA-4D6F65E28700}" sibTransId="{DAED9214-78E4-43D4-BFF6-72AF83B0C78C}"/>
    <dgm:cxn modelId="{386BCA29-77C1-430F-9E6A-E398C4C14906}" srcId="{4E12C27C-B12A-4F6F-AAE6-5074A320A4A0}" destId="{19BB101B-B1C8-4CA0-BADA-1167EFF8EC29}" srcOrd="0" destOrd="0" parTransId="{85FD3250-93BC-4B4D-B489-11DE587DCEEC}" sibTransId="{A932AE4E-41CE-44A2-B7FD-27D08E90E15C}"/>
    <dgm:cxn modelId="{4F7954AD-595E-4013-B619-C0146C2E117A}" srcId="{19BB101B-B1C8-4CA0-BADA-1167EFF8EC29}" destId="{B44275D4-5585-486A-95CE-FD2A07DA515A}" srcOrd="0" destOrd="0" parTransId="{8CBAAB13-53BB-4581-88B9-3106CA5BF8BE}" sibTransId="{8A16D451-A5C3-4ADA-8707-1D5A9EE54866}"/>
    <dgm:cxn modelId="{5C293168-FC46-45BF-88B3-9E90C9446403}" type="presOf" srcId="{B44275D4-5585-486A-95CE-FD2A07DA515A}" destId="{A9DA24A0-FE5A-4F48-8B42-1C67522E352C}" srcOrd="0" destOrd="0" presId="urn:microsoft.com/office/officeart/2005/8/layout/hList1"/>
    <dgm:cxn modelId="{0190861D-13CE-40C7-8058-34A2495E5CD8}" type="presOf" srcId="{0A2C086A-CC30-40AF-8CC8-3BCAB3C8C5F0}" destId="{96C72C0A-61EE-4BDE-87CA-E22E3C5ADBEB}" srcOrd="0" destOrd="0" presId="urn:microsoft.com/office/officeart/2005/8/layout/hList1"/>
    <dgm:cxn modelId="{A1E1D655-90E5-4680-A19A-747BE1D68FB6}" srcId="{C0C837D5-76CA-45F9-993A-5051D195B050}" destId="{0A2C086A-CC30-40AF-8CC8-3BCAB3C8C5F0}" srcOrd="0" destOrd="0" parTransId="{B235CBD5-3429-44E0-BF71-C04D99045F23}" sibTransId="{8929C550-D1A1-4C5E-877D-F92AD2C88232}"/>
    <dgm:cxn modelId="{CD7C3389-FE49-4F9B-B77F-A09B2B256C60}" srcId="{C0C837D5-76CA-45F9-993A-5051D195B050}" destId="{56AB1454-9C72-492A-83C1-E75947CADB29}" srcOrd="1" destOrd="0" parTransId="{23978729-0312-44B6-B795-21840D24A0C7}" sibTransId="{EAC54C3E-C19E-44BD-BD61-AC0C3630742A}"/>
    <dgm:cxn modelId="{BEB7CF16-B661-44C2-B72F-781AE3C2AA4F}" srcId="{6A771038-38FD-4D11-8D8F-BF4A3E439148}" destId="{E2C33BA5-E5B6-4604-B8A8-288040A5870D}" srcOrd="1" destOrd="0" parTransId="{D3C4A0C9-113E-4A47-A8E6-AAC615480E90}" sibTransId="{4C3B7EAD-331D-483B-8836-6FC2FED937D8}"/>
    <dgm:cxn modelId="{0A268278-4857-4E4A-B159-6C6B5D436889}" type="presOf" srcId="{FE4C1EA6-EE57-45A2-A1EA-17071307581E}" destId="{2CDE928B-1323-4143-B50D-F8920219225B}" srcOrd="0" destOrd="0" presId="urn:microsoft.com/office/officeart/2005/8/layout/hList1"/>
    <dgm:cxn modelId="{3B640A7A-58CB-4342-A1E0-BF327EA53075}" srcId="{4E12C27C-B12A-4F6F-AAE6-5074A320A4A0}" destId="{FE4C1EA6-EE57-45A2-A1EA-17071307581E}" srcOrd="3" destOrd="0" parTransId="{7084AEAE-0CBA-4E85-A69D-8993ACFFED05}" sibTransId="{8A65D235-CABD-406F-97ED-C73D47BF0181}"/>
    <dgm:cxn modelId="{3B83D84E-0AA9-4FED-B720-E118817605D3}" type="presOf" srcId="{FDB4DC96-90B4-4BBB-9DEF-326DADD38A6E}" destId="{6F4265D3-7BFF-4D7A-9896-44578CFFC8D7}" srcOrd="0" destOrd="0" presId="urn:microsoft.com/office/officeart/2005/8/layout/hList1"/>
    <dgm:cxn modelId="{D79984DA-9A49-4874-B8A0-56C943C84D7B}" srcId="{19BB101B-B1C8-4CA0-BADA-1167EFF8EC29}" destId="{4AEDA598-5810-4988-BE81-E228BE81A2D0}" srcOrd="1" destOrd="0" parTransId="{BAECA7EB-2923-4BAE-ACA1-CB3666AC56B7}" sibTransId="{DF1C5AD1-689E-47F8-871B-80AD178C83C9}"/>
    <dgm:cxn modelId="{3BB1B118-6D04-4396-9EB9-5EE6B67E7292}" type="presOf" srcId="{19BB101B-B1C8-4CA0-BADA-1167EFF8EC29}" destId="{C8C38919-F923-4500-8AD2-251AA57A0158}" srcOrd="0" destOrd="0" presId="urn:microsoft.com/office/officeart/2005/8/layout/hList1"/>
    <dgm:cxn modelId="{CA69C548-24F9-48F5-937B-5F7171F5B189}" srcId="{4E12C27C-B12A-4F6F-AAE6-5074A320A4A0}" destId="{6A771038-38FD-4D11-8D8F-BF4A3E439148}" srcOrd="2" destOrd="0" parTransId="{4C8DC02B-8B50-45AA-94BF-8CD80605E720}" sibTransId="{A03B900B-2072-4E5A-95F3-F18B6389C36A}"/>
    <dgm:cxn modelId="{135720A6-D939-4517-B92E-8003454B16F2}" type="presOf" srcId="{56AB1454-9C72-492A-83C1-E75947CADB29}" destId="{96C72C0A-61EE-4BDE-87CA-E22E3C5ADBEB}" srcOrd="0" destOrd="1" presId="urn:microsoft.com/office/officeart/2005/8/layout/hList1"/>
    <dgm:cxn modelId="{25C04C85-608E-4CDC-A459-A9335EE20605}" srcId="{4E12C27C-B12A-4F6F-AAE6-5074A320A4A0}" destId="{C0C837D5-76CA-45F9-993A-5051D195B050}" srcOrd="1" destOrd="0" parTransId="{4851F807-690C-43BA-AE09-239B60129005}" sibTransId="{68C063AB-E30C-403C-9F36-4D6C857E2405}"/>
    <dgm:cxn modelId="{4D66965C-FCAD-4BE3-A776-E9CF15469A35}" srcId="{19BB101B-B1C8-4CA0-BADA-1167EFF8EC29}" destId="{586CE826-6B9D-4D97-B9BF-76C1731CF7C9}" srcOrd="3" destOrd="0" parTransId="{4523A6CC-9A6B-4D85-A6CB-AC99BD1D792B}" sibTransId="{2B3DB794-919A-4B46-8AEC-AA0D5F6C5E54}"/>
    <dgm:cxn modelId="{9CD2D2EB-5D0E-44F4-9322-7DF5241F97C1}" type="presOf" srcId="{2CA991D9-4E86-4C60-A050-89E2BF3AFBB3}" destId="{A9DA24A0-FE5A-4F48-8B42-1C67522E352C}" srcOrd="0" destOrd="2" presId="urn:microsoft.com/office/officeart/2005/8/layout/hList1"/>
    <dgm:cxn modelId="{382496F3-1396-4B7C-AEE4-A81F4E7A16DA}" type="presOf" srcId="{4E12C27C-B12A-4F6F-AAE6-5074A320A4A0}" destId="{197CEA2D-D486-4304-A2DC-03F17B32856E}" srcOrd="0" destOrd="0" presId="urn:microsoft.com/office/officeart/2005/8/layout/hList1"/>
    <dgm:cxn modelId="{362DD75A-9302-4F4F-A995-A0C2CD61E5DB}" type="presOf" srcId="{4AEDA598-5810-4988-BE81-E228BE81A2D0}" destId="{A9DA24A0-FE5A-4F48-8B42-1C67522E352C}" srcOrd="0" destOrd="1" presId="urn:microsoft.com/office/officeart/2005/8/layout/hList1"/>
    <dgm:cxn modelId="{30D6E9AF-FB1E-449B-BC8E-974366A1B2DD}" srcId="{19BB101B-B1C8-4CA0-BADA-1167EFF8EC29}" destId="{2CA991D9-4E86-4C60-A050-89E2BF3AFBB3}" srcOrd="2" destOrd="0" parTransId="{FEDF400E-6AF9-42C7-B698-4384EF2CB584}" sibTransId="{09DD795D-44DA-4100-8BB1-70744568ADA4}"/>
    <dgm:cxn modelId="{58160699-76CE-40FD-89AE-5D025B5D68AE}" type="presOf" srcId="{586CE826-6B9D-4D97-B9BF-76C1731CF7C9}" destId="{A9DA24A0-FE5A-4F48-8B42-1C67522E352C}" srcOrd="0" destOrd="3" presId="urn:microsoft.com/office/officeart/2005/8/layout/hList1"/>
    <dgm:cxn modelId="{A83F7AD9-7415-4CAA-9D86-262CDFCB7080}" type="presOf" srcId="{E2C33BA5-E5B6-4604-B8A8-288040A5870D}" destId="{6F4265D3-7BFF-4D7A-9896-44578CFFC8D7}" srcOrd="0" destOrd="1" presId="urn:microsoft.com/office/officeart/2005/8/layout/hList1"/>
    <dgm:cxn modelId="{8E4000F6-7B49-45C7-918F-C2DA69801877}" type="presOf" srcId="{FBAB96AA-15D0-4852-A0F3-4010954A3597}" destId="{E4C73771-4FC8-4945-9B19-C015144824E2}" srcOrd="0" destOrd="0" presId="urn:microsoft.com/office/officeart/2005/8/layout/hList1"/>
    <dgm:cxn modelId="{F2F2F6DE-3602-4AF1-A461-7635D4818162}" type="presOf" srcId="{6A771038-38FD-4D11-8D8F-BF4A3E439148}" destId="{C29C6B6B-4115-402D-B11D-84C7FD55FB4F}" srcOrd="0" destOrd="0" presId="urn:microsoft.com/office/officeart/2005/8/layout/hList1"/>
    <dgm:cxn modelId="{3EA373DB-5CEC-4A48-AC27-BD4A65E4D367}" type="presOf" srcId="{C0C837D5-76CA-45F9-993A-5051D195B050}" destId="{4AECC85E-BD99-42DC-96B3-487FC2F07CA6}" srcOrd="0" destOrd="0" presId="urn:microsoft.com/office/officeart/2005/8/layout/hList1"/>
    <dgm:cxn modelId="{586A358E-C3E5-4E71-B179-BEAB68F41FDD}" type="presParOf" srcId="{197CEA2D-D486-4304-A2DC-03F17B32856E}" destId="{AD73AE84-F30B-4CAB-93CF-16A770CC988E}" srcOrd="0" destOrd="0" presId="urn:microsoft.com/office/officeart/2005/8/layout/hList1"/>
    <dgm:cxn modelId="{5328704F-DE57-4153-B553-524D0A36E6C2}" type="presParOf" srcId="{AD73AE84-F30B-4CAB-93CF-16A770CC988E}" destId="{C8C38919-F923-4500-8AD2-251AA57A0158}" srcOrd="0" destOrd="0" presId="urn:microsoft.com/office/officeart/2005/8/layout/hList1"/>
    <dgm:cxn modelId="{224585EF-14D6-472A-BD96-D4C60DB8EBB6}" type="presParOf" srcId="{AD73AE84-F30B-4CAB-93CF-16A770CC988E}" destId="{A9DA24A0-FE5A-4F48-8B42-1C67522E352C}" srcOrd="1" destOrd="0" presId="urn:microsoft.com/office/officeart/2005/8/layout/hList1"/>
    <dgm:cxn modelId="{C7DFD682-DEEA-42B0-9627-55AF28C16ECC}" type="presParOf" srcId="{197CEA2D-D486-4304-A2DC-03F17B32856E}" destId="{23C8B42D-4AC1-41D4-BFC9-F3797B9AD05D}" srcOrd="1" destOrd="0" presId="urn:microsoft.com/office/officeart/2005/8/layout/hList1"/>
    <dgm:cxn modelId="{04A7EDFB-90D1-4865-86D8-62D31B614FAB}" type="presParOf" srcId="{197CEA2D-D486-4304-A2DC-03F17B32856E}" destId="{DDD20C9E-89C6-4A32-8110-82ACAD08962B}" srcOrd="2" destOrd="0" presId="urn:microsoft.com/office/officeart/2005/8/layout/hList1"/>
    <dgm:cxn modelId="{E1E42F77-0E1E-478F-9C18-296566A0CB42}" type="presParOf" srcId="{DDD20C9E-89C6-4A32-8110-82ACAD08962B}" destId="{4AECC85E-BD99-42DC-96B3-487FC2F07CA6}" srcOrd="0" destOrd="0" presId="urn:microsoft.com/office/officeart/2005/8/layout/hList1"/>
    <dgm:cxn modelId="{6C02466A-C860-4A8D-95B3-96E5A03A5208}" type="presParOf" srcId="{DDD20C9E-89C6-4A32-8110-82ACAD08962B}" destId="{96C72C0A-61EE-4BDE-87CA-E22E3C5ADBEB}" srcOrd="1" destOrd="0" presId="urn:microsoft.com/office/officeart/2005/8/layout/hList1"/>
    <dgm:cxn modelId="{E56E5709-FA87-4CFF-BA37-B244DB49599E}" type="presParOf" srcId="{197CEA2D-D486-4304-A2DC-03F17B32856E}" destId="{21DA8823-3824-417E-9AD6-18D4B68F853E}" srcOrd="3" destOrd="0" presId="urn:microsoft.com/office/officeart/2005/8/layout/hList1"/>
    <dgm:cxn modelId="{2B5108B2-0F3A-44C6-AD77-FEB4F6CE5FCF}" type="presParOf" srcId="{197CEA2D-D486-4304-A2DC-03F17B32856E}" destId="{B5EE9D05-738A-4044-92BE-FAB92A2DB441}" srcOrd="4" destOrd="0" presId="urn:microsoft.com/office/officeart/2005/8/layout/hList1"/>
    <dgm:cxn modelId="{52B270FF-ECAB-4228-903F-DB10E35A5705}" type="presParOf" srcId="{B5EE9D05-738A-4044-92BE-FAB92A2DB441}" destId="{C29C6B6B-4115-402D-B11D-84C7FD55FB4F}" srcOrd="0" destOrd="0" presId="urn:microsoft.com/office/officeart/2005/8/layout/hList1"/>
    <dgm:cxn modelId="{A4C68991-1689-41A4-A236-EBE83E5E3E2E}" type="presParOf" srcId="{B5EE9D05-738A-4044-92BE-FAB92A2DB441}" destId="{6F4265D3-7BFF-4D7A-9896-44578CFFC8D7}" srcOrd="1" destOrd="0" presId="urn:microsoft.com/office/officeart/2005/8/layout/hList1"/>
    <dgm:cxn modelId="{33BE0CC8-8F81-43AF-B760-5E26F5D46BA8}" type="presParOf" srcId="{197CEA2D-D486-4304-A2DC-03F17B32856E}" destId="{33FBA4BF-80C4-461B-8175-24F6E93ED2AA}" srcOrd="5" destOrd="0" presId="urn:microsoft.com/office/officeart/2005/8/layout/hList1"/>
    <dgm:cxn modelId="{AC3D7D5A-D096-4AEA-8874-D1114224E110}" type="presParOf" srcId="{197CEA2D-D486-4304-A2DC-03F17B32856E}" destId="{544BD413-271E-4DAB-BADA-309CCCB4B518}" srcOrd="6" destOrd="0" presId="urn:microsoft.com/office/officeart/2005/8/layout/hList1"/>
    <dgm:cxn modelId="{D44EDA0C-3985-43FF-ADEE-C5E933EC12F0}" type="presParOf" srcId="{544BD413-271E-4DAB-BADA-309CCCB4B518}" destId="{2CDE928B-1323-4143-B50D-F8920219225B}" srcOrd="0" destOrd="0" presId="urn:microsoft.com/office/officeart/2005/8/layout/hList1"/>
    <dgm:cxn modelId="{22B635C3-5188-49EF-9B0C-AB85626708FC}" type="presParOf" srcId="{544BD413-271E-4DAB-BADA-309CCCB4B518}" destId="{E4C73771-4FC8-4945-9B19-C015144824E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C38919-F923-4500-8AD2-251AA57A0158}">
      <dsp:nvSpPr>
        <dsp:cNvPr id="0" name=""/>
        <dsp:cNvSpPr/>
      </dsp:nvSpPr>
      <dsp:spPr>
        <a:xfrm>
          <a:off x="4125" y="902907"/>
          <a:ext cx="2480667" cy="96491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500" b="0" kern="1200" smtClean="0">
              <a:solidFill>
                <a:srgbClr val="000000"/>
              </a:solidFill>
            </a:rPr>
            <a:t>Pembersihan Data (Data Cleaning)</a:t>
          </a:r>
          <a:endParaRPr lang="en-ID" sz="1500" kern="1200">
            <a:solidFill>
              <a:srgbClr val="000000"/>
            </a:solidFill>
          </a:endParaRPr>
        </a:p>
      </dsp:txBody>
      <dsp:txXfrm>
        <a:off x="4125" y="902907"/>
        <a:ext cx="2480667" cy="964910"/>
      </dsp:txXfrm>
    </dsp:sp>
    <dsp:sp modelId="{A9DA24A0-FE5A-4F48-8B42-1C67522E352C}">
      <dsp:nvSpPr>
        <dsp:cNvPr id="0" name=""/>
        <dsp:cNvSpPr/>
      </dsp:nvSpPr>
      <dsp:spPr>
        <a:xfrm>
          <a:off x="4125" y="1867817"/>
          <a:ext cx="2480667" cy="218227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500" b="0" kern="1200" smtClean="0">
              <a:solidFill>
                <a:srgbClr val="000000"/>
              </a:solidFill>
            </a:rPr>
            <a:t>Penanganan data kosong (missing value)</a:t>
          </a:r>
          <a:endParaRPr lang="en-ID" sz="1500" kern="1200">
            <a:solidFill>
              <a:srgbClr val="00000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500" b="0" kern="1200" smtClean="0">
              <a:solidFill>
                <a:srgbClr val="000000"/>
              </a:solidFill>
            </a:rPr>
            <a:t>Penghalusan data kotor (noisy data)</a:t>
          </a:r>
          <a:endParaRPr lang="en-ID" sz="1500" kern="1200">
            <a:solidFill>
              <a:srgbClr val="00000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500" b="0" kern="1200" smtClean="0">
              <a:solidFill>
                <a:srgbClr val="000000"/>
              </a:solidFill>
            </a:rPr>
            <a:t>Penanganan pencilan (outliers)</a:t>
          </a:r>
          <a:endParaRPr lang="en-ID" sz="1500" kern="1200">
            <a:solidFill>
              <a:srgbClr val="00000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500" b="0" kern="1200" smtClean="0">
              <a:solidFill>
                <a:srgbClr val="000000"/>
              </a:solidFill>
            </a:rPr>
            <a:t>Penangaan inkonsistensi data</a:t>
          </a:r>
          <a:endParaRPr lang="en-ID" sz="1500" kern="1200">
            <a:solidFill>
              <a:srgbClr val="000000"/>
            </a:solidFill>
          </a:endParaRPr>
        </a:p>
      </dsp:txBody>
      <dsp:txXfrm>
        <a:off x="4125" y="1867817"/>
        <a:ext cx="2480667" cy="2182275"/>
      </dsp:txXfrm>
    </dsp:sp>
    <dsp:sp modelId="{4AECC85E-BD99-42DC-96B3-487FC2F07CA6}">
      <dsp:nvSpPr>
        <dsp:cNvPr id="0" name=""/>
        <dsp:cNvSpPr/>
      </dsp:nvSpPr>
      <dsp:spPr>
        <a:xfrm>
          <a:off x="2832086" y="902907"/>
          <a:ext cx="2480667" cy="964910"/>
        </a:xfrm>
        <a:prstGeom prst="rect">
          <a:avLst/>
        </a:prstGeom>
        <a:solidFill>
          <a:schemeClr val="accent5">
            <a:hueOff val="-3460021"/>
            <a:satOff val="11667"/>
            <a:lumOff val="-13007"/>
            <a:alphaOff val="0"/>
          </a:schemeClr>
        </a:solidFill>
        <a:ln w="25400" cap="flat" cmpd="sng" algn="ctr">
          <a:solidFill>
            <a:schemeClr val="accent5">
              <a:hueOff val="-3460021"/>
              <a:satOff val="11667"/>
              <a:lumOff val="-1300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500" b="0" kern="1200" smtClean="0">
              <a:solidFill>
                <a:srgbClr val="000000"/>
              </a:solidFill>
            </a:rPr>
            <a:t>Pengurangan Data (Data Reduction)</a:t>
          </a:r>
          <a:endParaRPr lang="en-ID" sz="1500" kern="1200">
            <a:solidFill>
              <a:srgbClr val="000000"/>
            </a:solidFill>
          </a:endParaRPr>
        </a:p>
      </dsp:txBody>
      <dsp:txXfrm>
        <a:off x="2832086" y="902907"/>
        <a:ext cx="2480667" cy="964910"/>
      </dsp:txXfrm>
    </dsp:sp>
    <dsp:sp modelId="{96C72C0A-61EE-4BDE-87CA-E22E3C5ADBEB}">
      <dsp:nvSpPr>
        <dsp:cNvPr id="0" name=""/>
        <dsp:cNvSpPr/>
      </dsp:nvSpPr>
      <dsp:spPr>
        <a:xfrm>
          <a:off x="2832086" y="1867817"/>
          <a:ext cx="2480667" cy="2182275"/>
        </a:xfrm>
        <a:prstGeom prst="rect">
          <a:avLst/>
        </a:prstGeom>
        <a:solidFill>
          <a:schemeClr val="accent5">
            <a:tint val="40000"/>
            <a:alpha val="90000"/>
            <a:hueOff val="-3794396"/>
            <a:satOff val="2509"/>
            <a:lumOff val="-208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794396"/>
              <a:satOff val="2509"/>
              <a:lumOff val="-20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500" b="0" kern="1200" smtClean="0">
              <a:solidFill>
                <a:srgbClr val="000000"/>
              </a:solidFill>
            </a:rPr>
            <a:t>Pengurangan dimensi data</a:t>
          </a:r>
          <a:endParaRPr lang="en-ID" sz="1500" kern="1200">
            <a:solidFill>
              <a:srgbClr val="00000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500" b="0" kern="1200" smtClean="0">
              <a:solidFill>
                <a:srgbClr val="000000"/>
              </a:solidFill>
            </a:rPr>
            <a:t>Pengurangan jumlah data</a:t>
          </a:r>
          <a:endParaRPr lang="en-ID" sz="1500" kern="1200">
            <a:solidFill>
              <a:srgbClr val="00000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500" b="0" kern="1200" smtClean="0">
              <a:solidFill>
                <a:srgbClr val="000000"/>
              </a:solidFill>
            </a:rPr>
            <a:t>Kompresi data</a:t>
          </a:r>
          <a:endParaRPr lang="en-ID" sz="1500" kern="1200">
            <a:solidFill>
              <a:srgbClr val="000000"/>
            </a:solidFill>
          </a:endParaRPr>
        </a:p>
      </dsp:txBody>
      <dsp:txXfrm>
        <a:off x="2832086" y="1867817"/>
        <a:ext cx="2480667" cy="2182275"/>
      </dsp:txXfrm>
    </dsp:sp>
    <dsp:sp modelId="{C29C6B6B-4115-402D-B11D-84C7FD55FB4F}">
      <dsp:nvSpPr>
        <dsp:cNvPr id="0" name=""/>
        <dsp:cNvSpPr/>
      </dsp:nvSpPr>
      <dsp:spPr>
        <a:xfrm>
          <a:off x="5660046" y="902907"/>
          <a:ext cx="2480667" cy="964910"/>
        </a:xfrm>
        <a:prstGeom prst="rect">
          <a:avLst/>
        </a:prstGeom>
        <a:solidFill>
          <a:schemeClr val="accent5">
            <a:hueOff val="-6920042"/>
            <a:satOff val="23333"/>
            <a:lumOff val="-26013"/>
            <a:alphaOff val="0"/>
          </a:schemeClr>
        </a:solidFill>
        <a:ln w="25400" cap="flat" cmpd="sng" algn="ctr">
          <a:solidFill>
            <a:schemeClr val="accent5">
              <a:hueOff val="-6920042"/>
              <a:satOff val="23333"/>
              <a:lumOff val="-260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500" b="0" kern="1200" smtClean="0">
              <a:solidFill>
                <a:srgbClr val="000000"/>
              </a:solidFill>
            </a:rPr>
            <a:t>Transformasi dan Diskretisasi (Data Transformation and Discretization)</a:t>
          </a:r>
          <a:endParaRPr lang="en-ID" sz="1500" kern="1200">
            <a:solidFill>
              <a:srgbClr val="000000"/>
            </a:solidFill>
          </a:endParaRPr>
        </a:p>
      </dsp:txBody>
      <dsp:txXfrm>
        <a:off x="5660046" y="902907"/>
        <a:ext cx="2480667" cy="964910"/>
      </dsp:txXfrm>
    </dsp:sp>
    <dsp:sp modelId="{6F4265D3-7BFF-4D7A-9896-44578CFFC8D7}">
      <dsp:nvSpPr>
        <dsp:cNvPr id="0" name=""/>
        <dsp:cNvSpPr/>
      </dsp:nvSpPr>
      <dsp:spPr>
        <a:xfrm>
          <a:off x="5660046" y="1867817"/>
          <a:ext cx="2480667" cy="2182275"/>
        </a:xfrm>
        <a:prstGeom prst="rect">
          <a:avLst/>
        </a:prstGeom>
        <a:solidFill>
          <a:schemeClr val="accent5">
            <a:tint val="40000"/>
            <a:alpha val="90000"/>
            <a:hueOff val="-7588792"/>
            <a:satOff val="5017"/>
            <a:lumOff val="-417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588792"/>
              <a:satOff val="5017"/>
              <a:lumOff val="-41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500" b="0" kern="1200" smtClean="0">
              <a:solidFill>
                <a:srgbClr val="000000"/>
              </a:solidFill>
            </a:rPr>
            <a:t>Normalisasi (Normalization)</a:t>
          </a:r>
          <a:endParaRPr lang="en-ID" sz="1500" kern="1200">
            <a:solidFill>
              <a:srgbClr val="000000"/>
            </a:solidFill>
          </a:endParaRPr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500" b="0" kern="1200" smtClean="0">
              <a:solidFill>
                <a:srgbClr val="000000"/>
              </a:solidFill>
            </a:rPr>
            <a:t>Concept hierarchy generation</a:t>
          </a:r>
          <a:endParaRPr lang="en-ID" sz="1500" kern="1200">
            <a:solidFill>
              <a:srgbClr val="000000"/>
            </a:solidFill>
          </a:endParaRPr>
        </a:p>
      </dsp:txBody>
      <dsp:txXfrm>
        <a:off x="5660046" y="1867817"/>
        <a:ext cx="2480667" cy="2182275"/>
      </dsp:txXfrm>
    </dsp:sp>
    <dsp:sp modelId="{2CDE928B-1323-4143-B50D-F8920219225B}">
      <dsp:nvSpPr>
        <dsp:cNvPr id="0" name=""/>
        <dsp:cNvSpPr/>
      </dsp:nvSpPr>
      <dsp:spPr>
        <a:xfrm>
          <a:off x="8488007" y="902907"/>
          <a:ext cx="2480667" cy="964910"/>
        </a:xfrm>
        <a:prstGeom prst="rect">
          <a:avLst/>
        </a:prstGeom>
        <a:solidFill>
          <a:schemeClr val="accent5">
            <a:hueOff val="-10380063"/>
            <a:satOff val="35000"/>
            <a:lumOff val="-39020"/>
            <a:alphaOff val="0"/>
          </a:schemeClr>
        </a:solidFill>
        <a:ln w="25400" cap="flat" cmpd="sng" algn="ctr">
          <a:solidFill>
            <a:schemeClr val="accent5">
              <a:hueOff val="-10380063"/>
              <a:satOff val="35000"/>
              <a:lumOff val="-3902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D" sz="1500" b="0" kern="1200" smtClean="0">
              <a:solidFill>
                <a:srgbClr val="000000"/>
              </a:solidFill>
            </a:rPr>
            <a:t>Integrasi Data (Data Integration)</a:t>
          </a:r>
          <a:endParaRPr lang="en-ID" sz="1500" kern="1200">
            <a:solidFill>
              <a:srgbClr val="000000"/>
            </a:solidFill>
          </a:endParaRPr>
        </a:p>
      </dsp:txBody>
      <dsp:txXfrm>
        <a:off x="8488007" y="902907"/>
        <a:ext cx="2480667" cy="964910"/>
      </dsp:txXfrm>
    </dsp:sp>
    <dsp:sp modelId="{E4C73771-4FC8-4945-9B19-C015144824E2}">
      <dsp:nvSpPr>
        <dsp:cNvPr id="0" name=""/>
        <dsp:cNvSpPr/>
      </dsp:nvSpPr>
      <dsp:spPr>
        <a:xfrm>
          <a:off x="8488007" y="1867817"/>
          <a:ext cx="2480667" cy="2182275"/>
        </a:xfrm>
        <a:prstGeom prst="rect">
          <a:avLst/>
        </a:prstGeom>
        <a:solidFill>
          <a:schemeClr val="accent5">
            <a:tint val="40000"/>
            <a:alpha val="90000"/>
            <a:hueOff val="-11383187"/>
            <a:satOff val="7526"/>
            <a:lumOff val="-625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1383187"/>
              <a:satOff val="7526"/>
              <a:lumOff val="-6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D" sz="1500" b="0" kern="1200" smtClean="0">
              <a:solidFill>
                <a:srgbClr val="000000"/>
              </a:solidFill>
            </a:rPr>
            <a:t>Integrasi banyak database / file</a:t>
          </a:r>
          <a:endParaRPr lang="en-ID" sz="1500" kern="1200">
            <a:solidFill>
              <a:srgbClr val="000000"/>
            </a:solidFill>
          </a:endParaRPr>
        </a:p>
      </dsp:txBody>
      <dsp:txXfrm>
        <a:off x="8488007" y="1867817"/>
        <a:ext cx="2480667" cy="2182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03/11/2021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03/11/2021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9" name="Google Shape;14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058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mtClean="0"/>
              <a:t>Data Mining_Rusdah</a:t>
            </a:r>
            <a:endParaRPr lang="en-US" altLang="ja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9276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3586" name="Picture 514" descr="http://www.liputan1.com/wp-content/uploads/2016/02/Universitas-BudiLuhur.pn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7054" y="588464"/>
            <a:ext cx="2840513" cy="180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67">
                <a:solidFill>
                  <a:srgbClr val="002060"/>
                </a:solidFill>
                <a:latin typeface="Overlock" panose="020B060402020202020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400">
                <a:solidFill>
                  <a:srgbClr val="002060"/>
                </a:solidFill>
                <a:latin typeface="Overlock" panose="020B0604020202020204" charset="0"/>
              </a:defRPr>
            </a:lvl1pPr>
            <a:lvl2pPr marL="1219170" lvl="1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33">
                <a:latin typeface="Overlock" panose="020B0604020202020204" charset="0"/>
              </a:defRPr>
            </a:lvl2pPr>
            <a:lvl3pPr marL="1828754" lvl="2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lang="en-ID" dirty="0"/>
          </a:p>
          <a:p>
            <a:pPr lvl="1"/>
            <a:endParaRPr lang="en-ID" dirty="0"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4025913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7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4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4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663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48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Courier New" panose="02070309020205020404" pitchFamily="49" charset="0"/>
              <a:buChar char="o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40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32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4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8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15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02801" y="2125896"/>
            <a:ext cx="3536515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94640" y="2125896"/>
            <a:ext cx="3536515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089" y="2125896"/>
            <a:ext cx="3536515" cy="21336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1143000" y="2359696"/>
            <a:ext cx="2454442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4920524" y="2359696"/>
            <a:ext cx="2454833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8698833" y="2359696"/>
            <a:ext cx="2457780" cy="15557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0210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14"/>
          </p:nvPr>
        </p:nvSpPr>
        <p:spPr>
          <a:xfrm>
            <a:off x="4334904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8267699" y="4552091"/>
            <a:ext cx="3623619" cy="1504950"/>
          </a:xfrm>
        </p:spPr>
        <p:txBody>
          <a:bodyPr/>
          <a:lstStyle>
            <a:lvl1pPr marL="0" indent="0" algn="ctr">
              <a:buNone/>
              <a:defRPr/>
            </a:lvl1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16"/>
          </p:nvPr>
        </p:nvSpPr>
        <p:spPr>
          <a:xfrm>
            <a:off x="402109" y="911804"/>
            <a:ext cx="11489209" cy="9525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54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4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5019" y="710112"/>
            <a:ext cx="7394446" cy="52271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rgbClr val="323E4A"/>
                </a:solidFill>
                <a:latin typeface="Bebas Neue" charset="0"/>
                <a:ea typeface="ＭＳ Ｐゴシック" charset="0"/>
                <a:cs typeface="Bebas Neue" charset="0"/>
              </a:defRPr>
            </a:lvl1pPr>
          </a:lstStyle>
          <a:p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01859" y="1272452"/>
            <a:ext cx="7423509" cy="22859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605019" y="397559"/>
            <a:ext cx="7394446" cy="249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400" kern="1200" dirty="0">
                <a:solidFill>
                  <a:srgbClr val="EC1F3A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marL="1371600" indent="0" algn="l">
              <a:buNone/>
              <a:defRPr>
                <a:solidFill>
                  <a:schemeClr val="bg1">
                    <a:lumMod val="50000"/>
                  </a:schemeClr>
                </a:solidFill>
              </a:defRPr>
            </a:lvl5pPr>
            <a:lvl6pPr marL="1714500" indent="0">
              <a:buNone/>
              <a:defRPr/>
            </a:lvl6pPr>
            <a:lvl7pPr marL="2057400" indent="0">
              <a:buNone/>
              <a:defRPr/>
            </a:lvl7pPr>
            <a:lvl8pPr marL="2400300" indent="0">
              <a:buNone/>
              <a:defRPr/>
            </a:lvl8pPr>
            <a:lvl9pPr marL="2743200" indent="0">
              <a:buNone/>
              <a:defRPr/>
            </a:lvl9pPr>
          </a:lstStyle>
          <a:p>
            <a:pPr marL="0" lvl="0" indent="0" algn="l" defTabSz="685800" rtl="0" eaLnBrk="1" latinLnBrk="0" hangingPunct="1">
              <a:lnSpc>
                <a:spcPct val="7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dirty="0" smtClean="0"/>
              <a:t>Click to edit Master text styles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61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41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0">
          <a:solidFill>
            <a:srgbClr val="0000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742950" indent="-28575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Courier New" panose="02070309020205020404" pitchFamily="49" charset="0"/>
        <a:buChar char="o"/>
        <a:defRPr sz="24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marL="11430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ü"/>
        <a:defRPr sz="22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marL="16002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§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marL="2057400" indent="-228600" algn="just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anose="05000000000000000000" pitchFamily="2" charset="2"/>
        <a:buChar char="Ø"/>
        <a:defRPr sz="2000" b="0">
          <a:solidFill>
            <a:srgbClr val="0000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67FF784-6C2A-48BE-B2B9-2310CD1853F0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678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84tdIcxv3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3432" y="4653136"/>
            <a:ext cx="10363200" cy="1512168"/>
          </a:xfrm>
        </p:spPr>
        <p:txBody>
          <a:bodyPr/>
          <a:lstStyle/>
          <a:p>
            <a:r>
              <a:rPr lang="en-US" sz="4400" b="1" dirty="0" smtClean="0">
                <a:latin typeface="+mj-lt"/>
              </a:rPr>
              <a:t>PENAMBANGAN DATA</a:t>
            </a:r>
            <a:endParaRPr lang="id-ID" sz="4400" b="1" dirty="0" smtClean="0">
              <a:latin typeface="+mj-lt"/>
            </a:endParaRPr>
          </a:p>
          <a:p>
            <a:r>
              <a:rPr lang="id-ID" sz="3600" b="1" dirty="0" smtClean="0">
                <a:latin typeface="+mj-lt"/>
              </a:rPr>
              <a:t>[ K</a:t>
            </a:r>
            <a:r>
              <a:rPr lang="en-US" sz="3600" b="1" dirty="0" smtClean="0">
                <a:latin typeface="+mj-lt"/>
              </a:rPr>
              <a:t>P368</a:t>
            </a:r>
            <a:r>
              <a:rPr lang="id-ID" sz="3600" b="1" dirty="0" smtClean="0">
                <a:latin typeface="+mj-lt"/>
              </a:rPr>
              <a:t> / </a:t>
            </a:r>
            <a:r>
              <a:rPr lang="en-US" sz="3600" b="1" dirty="0" smtClean="0">
                <a:latin typeface="+mj-lt"/>
              </a:rPr>
              <a:t>3</a:t>
            </a:r>
            <a:r>
              <a:rPr lang="id-ID" sz="3600" b="1" dirty="0" smtClean="0">
                <a:latin typeface="+mj-lt"/>
              </a:rPr>
              <a:t> SKS ]</a:t>
            </a:r>
            <a:endParaRPr lang="id-ID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408" y="1412776"/>
            <a:ext cx="7899548" cy="535846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6"/>
          <p:cNvSpPr/>
          <p:nvPr/>
        </p:nvSpPr>
        <p:spPr>
          <a:xfrm>
            <a:off x="3575720" y="1834583"/>
            <a:ext cx="1053949" cy="3997166"/>
          </a:xfrm>
          <a:prstGeom prst="rect">
            <a:avLst/>
          </a:prstGeom>
          <a:noFill/>
          <a:ln w="284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62" tIns="60915" rIns="121862" bIns="60915" anchor="ctr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sz="1866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56850" y="761765"/>
            <a:ext cx="2118128" cy="5605318"/>
          </a:xfrm>
          <a:prstGeom prst="rect">
            <a:avLst/>
          </a:prstGeom>
          <a:noFill/>
          <a:ln w="284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pic>
      <p:cxnSp>
        <p:nvCxnSpPr>
          <p:cNvPr id="155" name="Google Shape;155;p26"/>
          <p:cNvCxnSpPr/>
          <p:nvPr/>
        </p:nvCxnSpPr>
        <p:spPr>
          <a:xfrm rot="10800000" flipH="1">
            <a:off x="4684618" y="748968"/>
            <a:ext cx="4257486" cy="1079267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26"/>
          <p:cNvCxnSpPr/>
          <p:nvPr/>
        </p:nvCxnSpPr>
        <p:spPr>
          <a:xfrm>
            <a:off x="4640183" y="5831733"/>
            <a:ext cx="4323066" cy="531036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CRISP-DM vs Data Preparation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942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Tahapan Utama dalam Persiapan Data</a:t>
            </a:r>
            <a:endParaRPr lang="en-ID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134777"/>
              </p:ext>
            </p:extLst>
          </p:nvPr>
        </p:nvGraphicFramePr>
        <p:xfrm>
          <a:off x="609600" y="1371600"/>
          <a:ext cx="109728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22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3600" b="1" smtClean="0"/>
              <a:t>PEMBERSIHAN DATA (DATA CLEANING)</a:t>
            </a:r>
            <a:endParaRPr lang="en-ID" sz="3600" b="1"/>
          </a:p>
        </p:txBody>
      </p:sp>
    </p:spTree>
    <p:extLst>
      <p:ext uri="{BB962C8B-B14F-4D97-AF65-F5344CB8AC3E}">
        <p14:creationId xmlns:p14="http://schemas.microsoft.com/office/powerpoint/2010/main" val="36685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Data Kosong (Missing Data)</a:t>
            </a:r>
            <a:endParaRPr lang="en-ID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Data kosong (missing value) dapat disebabkan oleh:</a:t>
            </a:r>
          </a:p>
          <a:p>
            <a:pPr lvl="1"/>
            <a:r>
              <a:rPr lang="en-GB" smtClean="0"/>
              <a:t>Perangkat / peralatan yang tidak berfungsi</a:t>
            </a:r>
            <a:endParaRPr lang="en-GB"/>
          </a:p>
          <a:p>
            <a:pPr lvl="1"/>
            <a:r>
              <a:rPr lang="en-GB"/>
              <a:t>Inkonsistensi data akibat pelanggaran integritas </a:t>
            </a:r>
            <a:r>
              <a:rPr lang="en-GB"/>
              <a:t>referensial </a:t>
            </a:r>
            <a:r>
              <a:rPr lang="en-GB" smtClean="0"/>
              <a:t>(Video: </a:t>
            </a:r>
            <a:r>
              <a:rPr lang="en-GB">
                <a:hlinkClick r:id="rId2"/>
              </a:rPr>
              <a:t>https://youtu.be</a:t>
            </a:r>
            <a:r>
              <a:rPr lang="en-GB">
                <a:hlinkClick r:id="rId2"/>
              </a:rPr>
              <a:t>/_</a:t>
            </a:r>
            <a:r>
              <a:rPr lang="en-GB" smtClean="0">
                <a:hlinkClick r:id="rId2"/>
              </a:rPr>
              <a:t>84tdIcxv3A</a:t>
            </a:r>
            <a:r>
              <a:rPr lang="en-GB" smtClean="0"/>
              <a:t>) </a:t>
            </a:r>
          </a:p>
          <a:p>
            <a:pPr lvl="1"/>
            <a:r>
              <a:rPr lang="en-GB" smtClean="0"/>
              <a:t>Data tidak disimpan karena kesalahpahaman (kesalahan manusia)</a:t>
            </a:r>
          </a:p>
          <a:p>
            <a:pPr lvl="1"/>
            <a:r>
              <a:rPr lang="en-GB" smtClean="0"/>
              <a:t>Data dianggap tidak penting untuk dimasukkan (tidak wajib diisi)</a:t>
            </a:r>
          </a:p>
          <a:p>
            <a:pPr lvl="1"/>
            <a:r>
              <a:rPr lang="en-GB" smtClean="0"/>
              <a:t>Perubahan / penghapusan data</a:t>
            </a:r>
          </a:p>
          <a:p>
            <a:pPr lvl="1"/>
            <a:r>
              <a:rPr lang="en-GB" smtClean="0"/>
              <a:t>Kerusakan data akibat kegagalan perangkat lunak database.</a:t>
            </a:r>
          </a:p>
          <a:p>
            <a:pPr lvl="1"/>
            <a:r>
              <a:rPr lang="en-GB" smtClean="0"/>
              <a:t>dll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Jenis Data Kosong (Missing Data)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Missing Completely At Random (</a:t>
            </a:r>
            <a:r>
              <a:rPr lang="en-GB"/>
              <a:t>MCAR</a:t>
            </a:r>
            <a:r>
              <a:rPr lang="en-GB" smtClean="0"/>
              <a:t>)</a:t>
            </a:r>
          </a:p>
          <a:p>
            <a:pPr lvl="1"/>
            <a:r>
              <a:rPr lang="en-GB"/>
              <a:t>Contoh: Tabel data dicetak tanpa nilai </a:t>
            </a:r>
            <a:r>
              <a:rPr lang="en-GB"/>
              <a:t>yang </a:t>
            </a:r>
            <a:r>
              <a:rPr lang="en-GB" smtClean="0"/>
              <a:t>hilang. Seseorang </a:t>
            </a:r>
            <a:r>
              <a:rPr lang="en-GB"/>
              <a:t>secara tidak sengaja menjatuhkan beberapa tinta di atasnya sehingga beberapa sel tidak dapat dibaca lagi. Di sini, kita dapat mengasumsikan bahwa </a:t>
            </a:r>
            <a:r>
              <a:rPr lang="en-GB" b="1"/>
              <a:t>nilai yang hilang mengikuti distribusi yang sama dengan nilai </a:t>
            </a:r>
            <a:r>
              <a:rPr lang="en-GB" b="1"/>
              <a:t>yang </a:t>
            </a:r>
            <a:r>
              <a:rPr lang="en-GB" b="1" smtClean="0"/>
              <a:t>diketahui</a:t>
            </a:r>
            <a:r>
              <a:rPr lang="en-GB" smtClean="0"/>
              <a:t>.</a:t>
            </a:r>
            <a:endParaRPr lang="en-GB"/>
          </a:p>
          <a:p>
            <a:r>
              <a:rPr lang="en-GB"/>
              <a:t>Missing At Random (</a:t>
            </a:r>
            <a:r>
              <a:rPr lang="en-GB"/>
              <a:t>MAR</a:t>
            </a:r>
            <a:r>
              <a:rPr lang="en-GB" smtClean="0"/>
              <a:t>)</a:t>
            </a:r>
          </a:p>
          <a:p>
            <a:pPr lvl="1"/>
            <a:r>
              <a:rPr lang="en-GB" smtClean="0"/>
              <a:t>Data kosong disebabkan karena kesengajaan responden tidak mengisi data (contoh isian pendapatan/gaji, tidak semua responden mau mengisi)</a:t>
            </a:r>
            <a:endParaRPr lang="en-GB"/>
          </a:p>
          <a:p>
            <a:r>
              <a:rPr lang="en-GB"/>
              <a:t>Missing Not At Random (</a:t>
            </a:r>
            <a:r>
              <a:rPr lang="en-GB"/>
              <a:t>MNAR</a:t>
            </a:r>
            <a:r>
              <a:rPr lang="en-GB" smtClean="0"/>
              <a:t>)</a:t>
            </a:r>
          </a:p>
          <a:p>
            <a:pPr lvl="1"/>
            <a:r>
              <a:rPr lang="en-ID"/>
              <a:t>Mekanisme data hilang yang tidak terdistribusi </a:t>
            </a:r>
            <a:r>
              <a:rPr lang="en-ID"/>
              <a:t>secara </a:t>
            </a:r>
            <a:r>
              <a:rPr lang="en-ID" smtClean="0"/>
              <a:t>random.</a:t>
            </a:r>
          </a:p>
          <a:p>
            <a:pPr lvl="1"/>
            <a:r>
              <a:rPr lang="en-ID" smtClean="0"/>
              <a:t>Contoh: suhu tidak terekam oleh sensor saat berada pada suhu kurang dari 5</a:t>
            </a:r>
            <a:r>
              <a:rPr lang="en-ID" baseline="30000" smtClean="0"/>
              <a:t>0</a:t>
            </a:r>
            <a:r>
              <a:rPr lang="en-ID" smtClean="0"/>
              <a:t> C</a:t>
            </a:r>
            <a:endParaRPr lang="en-ID"/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9110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err="1"/>
              <a:t>Dataset</a:t>
            </a:r>
            <a:r>
              <a:rPr lang="id-ID" dirty="0"/>
              <a:t>: </a:t>
            </a:r>
            <a:r>
              <a:rPr lang="id-ID" dirty="0" err="1">
                <a:solidFill>
                  <a:srgbClr val="C00000"/>
                </a:solidFill>
              </a:rPr>
              <a:t>MissingDataSet.csv</a:t>
            </a:r>
            <a:endParaRPr lang="id-ID" dirty="0">
              <a:solidFill>
                <a:srgbClr val="C00000"/>
              </a:solidFill>
            </a:endParaRPr>
          </a:p>
          <a:p>
            <a:endParaRPr lang="id-ID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 smtClean="0"/>
              <a:t>Contoh</a:t>
            </a:r>
            <a:r>
              <a:rPr lang="en-US" smtClean="0"/>
              <a:t> </a:t>
            </a:r>
            <a:r>
              <a:rPr lang="en-US" smtClean="0"/>
              <a:t>Data Kosong (Missing Data)</a:t>
            </a:r>
            <a:endParaRPr lang="id-ID" dirty="0"/>
          </a:p>
        </p:txBody>
      </p:sp>
      <p:grpSp>
        <p:nvGrpSpPr>
          <p:cNvPr id="11" name="Group 10"/>
          <p:cNvGrpSpPr/>
          <p:nvPr/>
        </p:nvGrpSpPr>
        <p:grpSpPr>
          <a:xfrm>
            <a:off x="983432" y="2276872"/>
            <a:ext cx="8848165" cy="2005584"/>
            <a:chOff x="1676401" y="2718816"/>
            <a:chExt cx="8848165" cy="200558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676401" y="2718816"/>
              <a:ext cx="8848165" cy="200558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705975" y="3023616"/>
              <a:ext cx="666750" cy="9144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Oval 6"/>
            <p:cNvSpPr/>
            <p:nvPr/>
          </p:nvSpPr>
          <p:spPr>
            <a:xfrm>
              <a:off x="8153400" y="3938016"/>
              <a:ext cx="381000" cy="304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" name="Oval 7"/>
            <p:cNvSpPr/>
            <p:nvPr/>
          </p:nvSpPr>
          <p:spPr>
            <a:xfrm>
              <a:off x="7148514" y="3861816"/>
              <a:ext cx="242887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9" name="Oval 8"/>
            <p:cNvSpPr/>
            <p:nvPr/>
          </p:nvSpPr>
          <p:spPr>
            <a:xfrm>
              <a:off x="7672389" y="4014216"/>
              <a:ext cx="242887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0" name="Oval 9"/>
            <p:cNvSpPr/>
            <p:nvPr/>
          </p:nvSpPr>
          <p:spPr>
            <a:xfrm>
              <a:off x="8222457" y="3297172"/>
              <a:ext cx="242887" cy="228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16620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Penanganan Data Kosong (Missing Data)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Abaikan (hapus data / record yang mengandung nilai kosong)</a:t>
            </a:r>
          </a:p>
          <a:p>
            <a:pPr lvl="1"/>
            <a:r>
              <a:rPr lang="en-ID" smtClean="0"/>
              <a:t>Bukan pilihan jika nilai kosongnya banyak, dan jika dihapus dapat mengurangi jumlah data secara signifikan.</a:t>
            </a:r>
          </a:p>
          <a:p>
            <a:r>
              <a:rPr lang="en-ID" smtClean="0"/>
              <a:t>Isi nilai kosong secara manual </a:t>
            </a:r>
          </a:p>
          <a:p>
            <a:pPr lvl="1"/>
            <a:r>
              <a:rPr lang="en-ID" smtClean="0"/>
              <a:t>Tidak efektif jika datanya banyak</a:t>
            </a:r>
          </a:p>
          <a:p>
            <a:r>
              <a:rPr lang="en-ID"/>
              <a:t>Imputasi nilai secara otomatis</a:t>
            </a:r>
            <a:r>
              <a:rPr lang="en-ID"/>
              <a:t>. </a:t>
            </a:r>
            <a:endParaRPr lang="en-ID" smtClean="0"/>
          </a:p>
          <a:p>
            <a:pPr lvl="1"/>
            <a:r>
              <a:rPr lang="en-ID" smtClean="0"/>
              <a:t>Imputasi </a:t>
            </a:r>
            <a:r>
              <a:rPr lang="en-ID"/>
              <a:t>adalah mengganti nilai/data yang hilang (missing value, NaN, blank, dll) dengan nilai </a:t>
            </a:r>
            <a:r>
              <a:rPr lang="en-ID"/>
              <a:t>pengganti</a:t>
            </a:r>
            <a:r>
              <a:rPr lang="en-ID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885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Teknik Imputasi Otomatis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Data Numerik:</a:t>
            </a:r>
            <a:endParaRPr lang="en-ID"/>
          </a:p>
          <a:p>
            <a:pPr lvl="1"/>
            <a:r>
              <a:rPr lang="en-ID"/>
              <a:t>Imputasi mean atau median.</a:t>
            </a:r>
          </a:p>
          <a:p>
            <a:pPr lvl="1"/>
            <a:r>
              <a:rPr lang="en-ID"/>
              <a:t>Imputasi nilai suka-suka (arbitrary).</a:t>
            </a:r>
          </a:p>
          <a:p>
            <a:pPr lvl="1"/>
            <a:r>
              <a:rPr lang="en-ID"/>
              <a:t>Imputasi nilai/data ujung (end of tail).</a:t>
            </a:r>
          </a:p>
          <a:p>
            <a:r>
              <a:rPr lang="en-ID" smtClean="0"/>
              <a:t>Data Nominal (Kategorikal):</a:t>
            </a:r>
            <a:endParaRPr lang="en-ID"/>
          </a:p>
          <a:p>
            <a:pPr lvl="1"/>
            <a:r>
              <a:rPr lang="en-ID"/>
              <a:t>Imputasi kategori yang sering muncul.</a:t>
            </a:r>
          </a:p>
          <a:p>
            <a:pPr lvl="1"/>
            <a:r>
              <a:rPr lang="en-ID"/>
              <a:t>Tambah kategori yang </a:t>
            </a:r>
            <a:r>
              <a:rPr lang="en-ID"/>
              <a:t>hilang</a:t>
            </a:r>
            <a:r>
              <a:rPr lang="en-ID" smtClean="0"/>
              <a:t>.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5729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Imputasi Mean atau Median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070576" cy="4953000"/>
          </a:xfrm>
        </p:spPr>
        <p:txBody>
          <a:bodyPr/>
          <a:lstStyle/>
          <a:p>
            <a:r>
              <a:rPr lang="en-ID" sz="2000" b="1" smtClean="0"/>
              <a:t>Kelebihan:</a:t>
            </a:r>
            <a:endParaRPr lang="en-ID" sz="2000" b="1"/>
          </a:p>
          <a:p>
            <a:pPr lvl="1"/>
            <a:r>
              <a:rPr lang="en-ID" sz="1800"/>
              <a:t>Mudah dan cepat.</a:t>
            </a:r>
          </a:p>
          <a:p>
            <a:pPr lvl="1"/>
            <a:r>
              <a:rPr lang="en-ID" sz="1800"/>
              <a:t>Bekerja efektif untuk dataset numerik berukuran kecil.</a:t>
            </a:r>
          </a:p>
          <a:p>
            <a:pPr lvl="1"/>
            <a:r>
              <a:rPr lang="en-ID" sz="1800"/>
              <a:t>Cocok untuk variabel numerik.</a:t>
            </a:r>
          </a:p>
          <a:p>
            <a:pPr lvl="1"/>
            <a:r>
              <a:rPr lang="en-ID" sz="1800"/>
              <a:t>Cocok untuk data missing completely at random (MCAR).</a:t>
            </a:r>
          </a:p>
          <a:p>
            <a:pPr lvl="1"/>
            <a:r>
              <a:rPr lang="en-ID" sz="1800"/>
              <a:t>Dapat digunakan dalam produksi (mis. dalam model deployment).</a:t>
            </a:r>
          </a:p>
          <a:p>
            <a:r>
              <a:rPr lang="en-ID" sz="2000" b="1" smtClean="0"/>
              <a:t>Kekurangan:</a:t>
            </a:r>
            <a:endParaRPr lang="en-ID" sz="2000" b="1"/>
          </a:p>
          <a:p>
            <a:pPr lvl="1"/>
            <a:r>
              <a:rPr lang="en-ID" sz="1800"/>
              <a:t>Tidak memperhitungkan korelasi antar fitur, berfungsi pada tingkat kolom.</a:t>
            </a:r>
          </a:p>
          <a:p>
            <a:pPr lvl="1"/>
            <a:r>
              <a:rPr lang="en-ID" sz="1800"/>
              <a:t>Kurang akurat.</a:t>
            </a:r>
          </a:p>
          <a:p>
            <a:pPr lvl="1"/>
            <a:r>
              <a:rPr lang="en-ID" sz="1800"/>
              <a:t>Tidak memperhitungkan probabilitas/ketidakpastian.  </a:t>
            </a:r>
          </a:p>
          <a:p>
            <a:pPr lvl="1"/>
            <a:r>
              <a:rPr lang="en-ID" sz="1800"/>
              <a:t>Tidak cocok utk &gt;5% missing data.</a:t>
            </a:r>
          </a:p>
          <a:p>
            <a:pPr lvl="1"/>
            <a:r>
              <a:rPr lang="en-ID" sz="1800"/>
              <a:t>Mendistorsi variansi dan distribusi variabel asal/orijinal serta covariant variabel sisa </a:t>
            </a:r>
            <a:r>
              <a:rPr lang="en-ID" sz="1800"/>
              <a:t>data</a:t>
            </a:r>
            <a:r>
              <a:rPr lang="en-ID" sz="1800" smtClean="0"/>
              <a:t>.</a:t>
            </a:r>
            <a:endParaRPr lang="en-ID" sz="180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0511" y="2206147"/>
            <a:ext cx="3497892" cy="901054"/>
          </a:xfrm>
          <a:prstGeom prst="rect">
            <a:avLst/>
          </a:prstGeom>
          <a:ln w="28575">
            <a:solidFill>
              <a:srgbClr val="FF0000"/>
            </a:solidFill>
            <a:prstDash val="dash"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12224" y="3573016"/>
            <a:ext cx="3434466" cy="193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6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Imputasi Nilai Suka-suka (Arbitrary)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854552" cy="4953000"/>
          </a:xfrm>
        </p:spPr>
        <p:txBody>
          <a:bodyPr/>
          <a:lstStyle/>
          <a:p>
            <a:r>
              <a:rPr lang="en-ID" sz="2400" smtClean="0"/>
              <a:t>Kelebihan:</a:t>
            </a:r>
            <a:endParaRPr lang="en-ID" sz="2400"/>
          </a:p>
          <a:p>
            <a:pPr lvl="1"/>
            <a:r>
              <a:rPr lang="en-ID" sz="2000"/>
              <a:t>Asumsi data tidak missing at random.</a:t>
            </a:r>
          </a:p>
          <a:p>
            <a:pPr lvl="1"/>
            <a:r>
              <a:rPr lang="en-ID" sz="2000"/>
              <a:t>Mudah dan cepat diterapkan untuk melengkapi dataset.</a:t>
            </a:r>
          </a:p>
          <a:p>
            <a:r>
              <a:rPr lang="en-ID" sz="2400" smtClean="0"/>
              <a:t>Kekurangan:</a:t>
            </a:r>
            <a:endParaRPr lang="en-ID" sz="2400"/>
          </a:p>
          <a:p>
            <a:pPr lvl="1"/>
            <a:r>
              <a:rPr lang="en-ID" sz="2000"/>
              <a:t>Mendistorsi variansi dan distribusi variabel asal/orijinal serta covariant variabel sisa data.</a:t>
            </a:r>
          </a:p>
          <a:p>
            <a:pPr lvl="1"/>
            <a:r>
              <a:rPr lang="en-ID" sz="2000"/>
              <a:t>Membentuk outlier (jika nilai arbitrer berada di akhir distribusi).</a:t>
            </a:r>
          </a:p>
          <a:p>
            <a:pPr lvl="1"/>
            <a:r>
              <a:rPr lang="en-ID" sz="2000"/>
              <a:t>Semakin besar NA maka semakin besar distorsi.</a:t>
            </a:r>
          </a:p>
          <a:p>
            <a:pPr lvl="1"/>
            <a:r>
              <a:rPr lang="en-ID" sz="2000"/>
              <a:t>Hindari memilih nilai </a:t>
            </a:r>
            <a:r>
              <a:rPr lang="en-ID" sz="2000"/>
              <a:t>arbitrer </a:t>
            </a:r>
            <a:r>
              <a:rPr lang="en-ID" sz="2000" smtClean="0"/>
              <a:t>yang </a:t>
            </a:r>
            <a:r>
              <a:rPr lang="en-ID" sz="2000"/>
              <a:t>mendekati nilai mean atau median.</a:t>
            </a:r>
          </a:p>
          <a:p>
            <a:endParaRPr lang="en-ID" sz="2400"/>
          </a:p>
          <a:p>
            <a:endParaRPr lang="en-ID" sz="2400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4192" y="1700808"/>
            <a:ext cx="3688241" cy="209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8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US" sz="2800" smtClean="0"/>
              <a:t>5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677532" cy="1362075"/>
          </a:xfrm>
        </p:spPr>
        <p:txBody>
          <a:bodyPr/>
          <a:lstStyle/>
          <a:p>
            <a:r>
              <a:rPr lang="en-US" b="1" smtClean="0">
                <a:solidFill>
                  <a:schemeClr val="tx1"/>
                </a:solidFill>
              </a:rPr>
              <a:t>PERSIAPAN </a:t>
            </a:r>
            <a:r>
              <a:rPr lang="en-US" b="1" smtClean="0">
                <a:solidFill>
                  <a:schemeClr val="tx1"/>
                </a:solidFill>
              </a:rPr>
              <a:t>DATA (</a:t>
            </a:r>
            <a:r>
              <a:rPr lang="en-US" b="1" i="1" smtClean="0">
                <a:solidFill>
                  <a:schemeClr val="tx1"/>
                </a:solidFill>
              </a:rPr>
              <a:t>DATA </a:t>
            </a:r>
            <a:r>
              <a:rPr lang="en-US" b="1" i="1" smtClean="0">
                <a:solidFill>
                  <a:schemeClr val="tx1"/>
                </a:solidFill>
              </a:rPr>
              <a:t>PREparation</a:t>
            </a:r>
            <a:r>
              <a:rPr lang="en-US" b="1" smtClean="0">
                <a:solidFill>
                  <a:schemeClr val="tx1"/>
                </a:solidFill>
              </a:rPr>
              <a:t>)</a:t>
            </a:r>
            <a:endParaRPr lang="id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Imputasi Nilai Akhir (End of Tail)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366720" cy="4953000"/>
          </a:xfrm>
        </p:spPr>
        <p:txBody>
          <a:bodyPr/>
          <a:lstStyle/>
          <a:p>
            <a:r>
              <a:rPr lang="en-ID" smtClean="0"/>
              <a:t>Kelebihan:</a:t>
            </a:r>
            <a:endParaRPr lang="en-ID"/>
          </a:p>
          <a:p>
            <a:pPr lvl="1"/>
            <a:r>
              <a:rPr lang="en-ID"/>
              <a:t>Mirip dengan imputasi suka-suka.</a:t>
            </a:r>
          </a:p>
          <a:p>
            <a:pPr lvl="1"/>
            <a:r>
              <a:rPr lang="en-ID"/>
              <a:t>Cocok untuk variabel numerik.</a:t>
            </a:r>
          </a:p>
          <a:p>
            <a:r>
              <a:rPr lang="en-ID"/>
              <a:t>Ketentuan khusus:</a:t>
            </a:r>
          </a:p>
          <a:p>
            <a:pPr lvl="1"/>
            <a:r>
              <a:rPr lang="en-ID"/>
              <a:t>Dalam memilih nilai arbitrer:</a:t>
            </a:r>
          </a:p>
          <a:p>
            <a:pPr lvl="1"/>
            <a:r>
              <a:rPr lang="en-ID"/>
              <a:t>Jika variabel berdistribusi normal, maka nilai arbiter = mean + 3 * std deviasi.</a:t>
            </a:r>
          </a:p>
          <a:p>
            <a:pPr lvl="1"/>
            <a:r>
              <a:rPr lang="en-ID"/>
              <a:t>Jika variabelnya skew, maka gunakan aturan IQR proximity (IQR = 75th Quantile – 25th Quantile; Upper limit = 75th Quantile + IQR ×3; Lower limit = 25th Quantile - IQR ×3).</a:t>
            </a:r>
          </a:p>
          <a:p>
            <a:pPr lvl="1"/>
            <a:r>
              <a:rPr lang="en-ID"/>
              <a:t>Hanya digunakan pada data latih (training set).</a:t>
            </a:r>
          </a:p>
          <a:p>
            <a:endParaRPr lang="en-ID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61310" y="1628800"/>
            <a:ext cx="2724290" cy="255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1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Imputasi Frequent Category (Modus)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926560" cy="4953000"/>
          </a:xfrm>
        </p:spPr>
        <p:txBody>
          <a:bodyPr/>
          <a:lstStyle/>
          <a:p>
            <a:r>
              <a:rPr lang="en-ID" smtClean="0"/>
              <a:t>Kelebihan:</a:t>
            </a:r>
            <a:endParaRPr lang="en-ID"/>
          </a:p>
          <a:p>
            <a:pPr lvl="1"/>
            <a:r>
              <a:rPr lang="en-ID"/>
              <a:t>Cocok untuk data dengan missing at random.</a:t>
            </a:r>
          </a:p>
          <a:p>
            <a:pPr lvl="1"/>
            <a:r>
              <a:rPr lang="en-ID"/>
              <a:t>Mudah dan cepat diterapkan.</a:t>
            </a:r>
          </a:p>
          <a:p>
            <a:pPr lvl="1"/>
            <a:r>
              <a:rPr lang="en-ID"/>
              <a:t>Cocok utk data yang memiliki skew</a:t>
            </a:r>
          </a:p>
          <a:p>
            <a:pPr lvl="1"/>
            <a:r>
              <a:rPr lang="en-ID"/>
              <a:t>Dapat digunakan dalam produksi (mis. dalam model deployment).</a:t>
            </a:r>
          </a:p>
          <a:p>
            <a:r>
              <a:rPr lang="en-ID" smtClean="0"/>
              <a:t>Kelemahan:</a:t>
            </a:r>
            <a:endParaRPr lang="en-ID"/>
          </a:p>
          <a:p>
            <a:pPr lvl="1"/>
            <a:r>
              <a:rPr lang="en-ID"/>
              <a:t>Mendistorsi relasi label dengan frekuensi tertinggi vs variabel lain.</a:t>
            </a:r>
          </a:p>
          <a:p>
            <a:pPr lvl="1"/>
            <a:r>
              <a:rPr lang="en-ID"/>
              <a:t>Menghasilkan over-representation jika banyak data yang missing.</a:t>
            </a:r>
          </a:p>
          <a:p>
            <a:endParaRPr lang="en-ID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3703" y="1628800"/>
            <a:ext cx="3890352" cy="291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62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Imputasi Sampel Acak (Random Sample)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6710536" cy="4953000"/>
          </a:xfrm>
        </p:spPr>
        <p:txBody>
          <a:bodyPr/>
          <a:lstStyle/>
          <a:p>
            <a:r>
              <a:rPr lang="en-ID" smtClean="0"/>
              <a:t>Kelebihan:</a:t>
            </a:r>
            <a:endParaRPr lang="en-ID"/>
          </a:p>
          <a:p>
            <a:pPr lvl="1"/>
            <a:r>
              <a:rPr lang="en-ID"/>
              <a:t>Cocok untuk data missing at random.</a:t>
            </a:r>
          </a:p>
          <a:p>
            <a:pPr lvl="1"/>
            <a:r>
              <a:rPr lang="en-ID"/>
              <a:t>Ganti missing value dengan nilai lain dalam distribusi yang sama dari variabel asli.</a:t>
            </a:r>
          </a:p>
          <a:p>
            <a:pPr lvl="1"/>
            <a:r>
              <a:rPr lang="en-ID"/>
              <a:t>Mudah dan cepat.</a:t>
            </a:r>
          </a:p>
          <a:p>
            <a:pPr lvl="1"/>
            <a:r>
              <a:rPr lang="en-ID"/>
              <a:t>Mempertahankan varians dari variabel.</a:t>
            </a:r>
          </a:p>
          <a:p>
            <a:r>
              <a:rPr lang="en-ID" smtClean="0"/>
              <a:t>Kekurangan:</a:t>
            </a:r>
            <a:endParaRPr lang="en-ID"/>
          </a:p>
          <a:p>
            <a:pPr lvl="1"/>
            <a:r>
              <a:rPr lang="en-ID"/>
              <a:t>Randomness.</a:t>
            </a:r>
          </a:p>
          <a:p>
            <a:pPr lvl="1"/>
            <a:r>
              <a:rPr lang="en-ID"/>
              <a:t>Membutuhkan memori besar untuk deployment karena perlu untuk menyimpan data latih yg asli untuk ekstraksi </a:t>
            </a:r>
            <a:r>
              <a:rPr lang="en-ID"/>
              <a:t>nilai</a:t>
            </a:r>
            <a:r>
              <a:rPr lang="en-ID" smtClean="0"/>
              <a:t>.</a:t>
            </a:r>
            <a:endParaRPr lang="en-ID"/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6200" y="1844824"/>
            <a:ext cx="3758825" cy="154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46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Teknik Imputasi Lainnya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Imputasi Nilai Nol/Konstanta</a:t>
            </a:r>
          </a:p>
          <a:p>
            <a:pPr lvl="1"/>
            <a:r>
              <a:rPr lang="en-ID" smtClean="0"/>
              <a:t>Mudah</a:t>
            </a:r>
          </a:p>
          <a:p>
            <a:pPr lvl="1"/>
            <a:r>
              <a:rPr lang="en-ID"/>
              <a:t>Dapat </a:t>
            </a:r>
            <a:r>
              <a:rPr lang="en-ID" smtClean="0"/>
              <a:t>memunculkan </a:t>
            </a:r>
            <a:r>
              <a:rPr lang="en-ID"/>
              <a:t>bias dalam data.</a:t>
            </a:r>
          </a:p>
          <a:p>
            <a:r>
              <a:rPr lang="en-ID"/>
              <a:t>Imputasi dengan </a:t>
            </a:r>
            <a:r>
              <a:rPr lang="en-ID"/>
              <a:t>K-NN </a:t>
            </a:r>
            <a:endParaRPr lang="en-ID" smtClean="0"/>
          </a:p>
          <a:p>
            <a:pPr lvl="1"/>
            <a:r>
              <a:rPr lang="en-ID" smtClean="0"/>
              <a:t>Lebih akurat dibanding teknik lainnya</a:t>
            </a:r>
          </a:p>
          <a:p>
            <a:pPr lvl="1"/>
            <a:r>
              <a:rPr lang="en-ID" smtClean="0"/>
              <a:t>Komputasi besar</a:t>
            </a:r>
          </a:p>
          <a:p>
            <a:r>
              <a:rPr lang="en-ID"/>
              <a:t>Imputasi Regresi</a:t>
            </a:r>
            <a:r>
              <a:rPr lang="en-ID"/>
              <a:t>: </a:t>
            </a:r>
            <a:r>
              <a:rPr lang="en-ID" smtClean="0"/>
              <a:t>Deterministik</a:t>
            </a:r>
          </a:p>
          <a:p>
            <a:pPr lvl="1"/>
            <a:r>
              <a:rPr lang="en-ID"/>
              <a:t>Mengganti missing value dengan prediksi yang tepat dari model regresi.</a:t>
            </a:r>
          </a:p>
          <a:p>
            <a:r>
              <a:rPr lang="en-ID"/>
              <a:t>Imputasi Regresi</a:t>
            </a:r>
            <a:r>
              <a:rPr lang="en-ID"/>
              <a:t>: </a:t>
            </a:r>
            <a:r>
              <a:rPr lang="en-ID" smtClean="0"/>
              <a:t>Stokastik</a:t>
            </a:r>
          </a:p>
          <a:p>
            <a:pPr lvl="1"/>
            <a:r>
              <a:rPr lang="en-ID"/>
              <a:t>Mengatasi masalah dalam imputasi </a:t>
            </a:r>
            <a:r>
              <a:rPr lang="en-ID"/>
              <a:t>regresi </a:t>
            </a:r>
            <a:r>
              <a:rPr lang="en-ID" smtClean="0"/>
              <a:t>deterministic dengan menambahkan </a:t>
            </a:r>
            <a:r>
              <a:rPr lang="en-ID"/>
              <a:t>fitur “random error” sehingga reproduksi korelasi X-Y lebih tepat.</a:t>
            </a:r>
          </a:p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541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mtClean="0"/>
              <a:t>Penanganan Data Kotor (</a:t>
            </a:r>
            <a:r>
              <a:rPr lang="id-ID" smtClean="0"/>
              <a:t>Noisy Data</a:t>
            </a:r>
            <a:r>
              <a:rPr lang="en-ID" smtClean="0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 Kotor: memuat error atau memuat outliers </a:t>
            </a:r>
            <a:r>
              <a:rPr lang="en-US"/>
              <a:t>(</a:t>
            </a:r>
            <a:r>
              <a:rPr lang="en-US" smtClean="0"/>
              <a:t>data yang </a:t>
            </a:r>
            <a:r>
              <a:rPr lang="en-US"/>
              <a:t>secara nyata berbeda dengan </a:t>
            </a:r>
            <a:r>
              <a:rPr lang="en-US"/>
              <a:t>data-data </a:t>
            </a:r>
            <a:r>
              <a:rPr lang="en-US" smtClean="0"/>
              <a:t>yang lain)</a:t>
            </a:r>
          </a:p>
          <a:p>
            <a:r>
              <a:rPr lang="en-US" smtClean="0"/>
              <a:t>Contoh jenis/bentuk data kotor:</a:t>
            </a:r>
          </a:p>
          <a:p>
            <a:pPr lvl="1"/>
            <a:r>
              <a:rPr lang="en-US" smtClean="0"/>
              <a:t>Data tidak konsisten</a:t>
            </a:r>
          </a:p>
          <a:p>
            <a:pPr lvl="1"/>
            <a:r>
              <a:rPr lang="en-US" smtClean="0"/>
              <a:t>Data pencilan (outlier)</a:t>
            </a:r>
          </a:p>
          <a:p>
            <a:pPr lvl="1"/>
            <a:r>
              <a:rPr lang="en-US" smtClean="0"/>
              <a:t>Data tidak utuh (incomplete)</a:t>
            </a:r>
          </a:p>
          <a:p>
            <a:pPr lvl="1"/>
            <a:r>
              <a:rPr lang="en-US" smtClean="0"/>
              <a:t>Data ganda (duplicate)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48641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mtClean="0"/>
              <a:t>Teknik Penanganan </a:t>
            </a:r>
            <a:r>
              <a:rPr lang="en-ID"/>
              <a:t>Data Kotor (</a:t>
            </a:r>
            <a:r>
              <a:rPr lang="id-ID"/>
              <a:t>Noisy Data</a:t>
            </a:r>
            <a:r>
              <a:rPr lang="en-ID"/>
              <a:t>)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Binning</a:t>
            </a:r>
          </a:p>
          <a:p>
            <a:pPr lvl="1"/>
            <a:r>
              <a:rPr lang="en-US" smtClean="0"/>
              <a:t>Data diurutkan dan dikelompokkan, lalu lakukan penghalusan (smoothing)</a:t>
            </a:r>
          </a:p>
          <a:p>
            <a:pPr lvl="1"/>
            <a:r>
              <a:rPr lang="en-US"/>
              <a:t>Dapat diterapkan pada data kategorik dan numerik.</a:t>
            </a:r>
          </a:p>
          <a:p>
            <a:pPr lvl="1"/>
            <a:r>
              <a:rPr lang="en-US"/>
              <a:t>Model lebih robust dan mencegah overfitting</a:t>
            </a:r>
          </a:p>
          <a:p>
            <a:r>
              <a:rPr lang="en-US" smtClean="0">
                <a:solidFill>
                  <a:srgbClr val="C00000"/>
                </a:solidFill>
              </a:rPr>
              <a:t>Regression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Penghalusan berdasarkan fungsi regresi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  <a:p>
            <a:pPr lvl="1"/>
            <a:r>
              <a:rPr lang="en-US" smtClean="0"/>
              <a:t>Mendeteksi dan menghilangkan pencilan (outlier)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mtClean="0">
                <a:solidFill>
                  <a:srgbClr val="C00000"/>
                </a:solidFill>
              </a:rPr>
              <a:t>Kombinasi penanganan oleh komputer dan manual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Memerlukan campur tangan manusia dalam menangani data kotor</a:t>
            </a:r>
            <a:endParaRPr lang="en-US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8927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sz="4000" b="1" smtClean="0"/>
              <a:t>PENGURANGAN DATA (DATA REDUCTION)</a:t>
            </a:r>
            <a:endParaRPr lang="en-ID" sz="4000" b="1"/>
          </a:p>
        </p:txBody>
      </p:sp>
    </p:spTree>
    <p:extLst>
      <p:ext uri="{BB962C8B-B14F-4D97-AF65-F5344CB8AC3E}">
        <p14:creationId xmlns:p14="http://schemas.microsoft.com/office/powerpoint/2010/main" val="330174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295400"/>
            <a:ext cx="10873208" cy="547259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600" dirty="0">
                <a:solidFill>
                  <a:srgbClr val="C00000"/>
                </a:solidFill>
              </a:rPr>
              <a:t>Data Reduction</a:t>
            </a:r>
            <a:endParaRPr lang="en-US" sz="2600" dirty="0"/>
          </a:p>
          <a:p>
            <a:pPr lvl="1">
              <a:lnSpc>
                <a:spcPct val="100000"/>
              </a:lnSpc>
            </a:pPr>
            <a:r>
              <a:rPr lang="en-US" sz="2000" smtClean="0"/>
              <a:t>Sebisa mungkin mengurangi ukuran / jumlah data, tetapi tidak mengurangi makna data dan hasil analisisnya.</a:t>
            </a:r>
          </a:p>
          <a:p>
            <a:pPr>
              <a:lnSpc>
                <a:spcPct val="100000"/>
              </a:lnSpc>
            </a:pPr>
            <a:r>
              <a:rPr lang="en-US" sz="2600" smtClean="0">
                <a:solidFill>
                  <a:srgbClr val="C00000"/>
                </a:solidFill>
              </a:rPr>
              <a:t>Mengapa dilakukan Data Reduction?</a:t>
            </a:r>
          </a:p>
          <a:p>
            <a:pPr lvl="1">
              <a:lnSpc>
                <a:spcPct val="100000"/>
              </a:lnSpc>
            </a:pPr>
            <a:r>
              <a:rPr lang="en-US" sz="2000" smtClean="0"/>
              <a:t>Ukuran database yang terlalu besar</a:t>
            </a:r>
            <a:endParaRPr lang="en-US" sz="2000" dirty="0">
              <a:solidFill>
                <a:srgbClr val="0070C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000" smtClean="0"/>
              <a:t>Analisis keseluruhan data yang kompleks memerlukan waktu yang lama</a:t>
            </a:r>
          </a:p>
          <a:p>
            <a:pPr>
              <a:lnSpc>
                <a:spcPct val="100000"/>
              </a:lnSpc>
            </a:pPr>
            <a:r>
              <a:rPr lang="en-US" sz="2600" smtClean="0">
                <a:solidFill>
                  <a:srgbClr val="C00000"/>
                </a:solidFill>
              </a:rPr>
              <a:t>Strategi Data Reduction</a:t>
            </a:r>
          </a:p>
          <a:p>
            <a:pPr lvl="1"/>
            <a:r>
              <a:rPr lang="en-US" smtClean="0"/>
              <a:t>Pengurangan Dimensi (Dimensionality Reduction)</a:t>
            </a:r>
            <a:endParaRPr lang="en-US" dirty="0"/>
          </a:p>
          <a:p>
            <a:pPr lvl="2"/>
            <a:r>
              <a:rPr lang="en-US" dirty="0"/>
              <a:t>Feature Extraction</a:t>
            </a:r>
          </a:p>
          <a:p>
            <a:pPr lvl="2"/>
            <a:r>
              <a:rPr lang="en-US" dirty="0"/>
              <a:t>Feature Selection</a:t>
            </a:r>
          </a:p>
          <a:p>
            <a:pPr lvl="1"/>
            <a:r>
              <a:rPr lang="en-US" smtClean="0"/>
              <a:t>Pengurangan Jumlah (Numerosity Reduction)</a:t>
            </a:r>
            <a:endParaRPr lang="en-US" dirty="0"/>
          </a:p>
          <a:p>
            <a:pPr lvl="2">
              <a:lnSpc>
                <a:spcPct val="100000"/>
              </a:lnSpc>
            </a:pPr>
            <a:r>
              <a:rPr lang="en-US" dirty="0"/>
              <a:t>Regression and Log-Linear Models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Histograms, clustering, sampling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smtClean="0"/>
              <a:t>Strategi Pengurangan </a:t>
            </a:r>
            <a:r>
              <a:rPr lang="id-ID" smtClean="0"/>
              <a:t>Data </a:t>
            </a:r>
            <a:r>
              <a:rPr lang="en-ID" smtClean="0"/>
              <a:t>(Data </a:t>
            </a:r>
            <a:r>
              <a:rPr lang="id-ID" smtClean="0"/>
              <a:t>Reduction</a:t>
            </a:r>
            <a:r>
              <a:rPr lang="en-ID" smtClean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912831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Dimensi data = jumlah atribut dataset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Semakin besar dimensi data, sebaran data semakin besar dan sulit dianalisis.</a:t>
            </a:r>
          </a:p>
          <a:p>
            <a:pPr lvl="1"/>
            <a:r>
              <a:rPr lang="en-US" smtClean="0"/>
              <a:t>Semakin besar dimensi data, hubungan dan jarak antar titik data semakin tidak berarti.</a:t>
            </a:r>
            <a:endParaRPr lang="en-US" smtClean="0"/>
          </a:p>
          <a:p>
            <a:pPr lvl="1"/>
            <a:r>
              <a:rPr lang="en-US" smtClean="0"/>
              <a:t>Semakin besar dimensi data, semakin lama proses analisis datanya.</a:t>
            </a:r>
            <a:endParaRPr lang="en-US" dirty="0"/>
          </a:p>
          <a:p>
            <a:r>
              <a:rPr lang="en-US" smtClean="0"/>
              <a:t>Tujuan pengurangan dimensi data: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smtClean="0"/>
              <a:t>Menghindari efek buruk besarnya dimensi data</a:t>
            </a:r>
          </a:p>
          <a:p>
            <a:pPr lvl="1"/>
            <a:r>
              <a:rPr lang="en-US" smtClean="0"/>
              <a:t>Membantu menghilangkan fitur / atribut yang tidak relevan (tidak penting)</a:t>
            </a:r>
          </a:p>
          <a:p>
            <a:pPr lvl="1"/>
            <a:r>
              <a:rPr lang="en-US" smtClean="0"/>
              <a:t>Mengurangi waktu proses analisis (mining) data.</a:t>
            </a:r>
          </a:p>
          <a:p>
            <a:pPr lvl="1"/>
            <a:r>
              <a:rPr lang="en-US" smtClean="0"/>
              <a:t>Mempermudah visualisasi dan interpretasi data.</a:t>
            </a:r>
            <a:endParaRPr lang="en-US" smtClean="0"/>
          </a:p>
          <a:p>
            <a:r>
              <a:rPr lang="en-US" smtClean="0"/>
              <a:t>Teknik pengurangan dimensi data: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Feature Extraction</a:t>
            </a:r>
            <a:r>
              <a:rPr lang="en-US" dirty="0" smtClean="0"/>
              <a:t>: Wavelet transforms, Principal </a:t>
            </a:r>
            <a:r>
              <a:rPr lang="en-US" dirty="0"/>
              <a:t>Component </a:t>
            </a:r>
            <a:r>
              <a:rPr lang="en-US" dirty="0" smtClean="0"/>
              <a:t>Analysis (PCA)</a:t>
            </a:r>
            <a:endParaRPr lang="en-US" dirty="0"/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Feature Selection</a:t>
            </a:r>
            <a:r>
              <a:rPr lang="en-US" dirty="0" smtClean="0"/>
              <a:t>: Filter, Wrapper, Embedded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1</a:t>
            </a:r>
            <a:r>
              <a:rPr lang="en-US" smtClean="0"/>
              <a:t>. </a:t>
            </a:r>
            <a:r>
              <a:rPr lang="en-US" smtClean="0"/>
              <a:t>Pengurangan Dimensi Data (Dimensionality Reduction)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749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Feature/Attribute Selection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Another way to reduce dimensionality of data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rgbClr val="C00000"/>
                </a:solidFill>
              </a:rPr>
              <a:t>Redundant</a:t>
            </a:r>
            <a:r>
              <a:rPr lang="en-US" sz="3000" dirty="0"/>
              <a:t> attributes </a:t>
            </a:r>
          </a:p>
          <a:p>
            <a:pPr lvl="1">
              <a:lnSpc>
                <a:spcPct val="110000"/>
              </a:lnSpc>
            </a:pPr>
            <a:r>
              <a:rPr lang="en-US" sz="2600" dirty="0">
                <a:solidFill>
                  <a:srgbClr val="0070C0"/>
                </a:solidFill>
              </a:rPr>
              <a:t>Duplicate much or all of the information c</a:t>
            </a:r>
            <a:r>
              <a:rPr lang="en-US" sz="2600" dirty="0"/>
              <a:t>ontained in one or more other attributes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E.g., purchase price of a product and the amount of sales tax paid</a:t>
            </a:r>
          </a:p>
          <a:p>
            <a:pPr>
              <a:lnSpc>
                <a:spcPct val="110000"/>
              </a:lnSpc>
            </a:pPr>
            <a:r>
              <a:rPr lang="en-US" sz="3000" dirty="0">
                <a:solidFill>
                  <a:srgbClr val="C00000"/>
                </a:solidFill>
              </a:rPr>
              <a:t>Irrelevant</a:t>
            </a:r>
            <a:r>
              <a:rPr lang="en-US" sz="3000" dirty="0"/>
              <a:t> attributes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Contain </a:t>
            </a:r>
            <a:r>
              <a:rPr lang="en-US" sz="2600" dirty="0">
                <a:solidFill>
                  <a:srgbClr val="0070C0"/>
                </a:solidFill>
              </a:rPr>
              <a:t>no information that is useful </a:t>
            </a:r>
            <a:r>
              <a:rPr lang="en-US" sz="2600" dirty="0"/>
              <a:t>for the data mining task at hand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E.g., students' ID is often irrelevant to the task of predicting students' GPA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2847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4660" y="2578543"/>
            <a:ext cx="7848871" cy="1446550"/>
          </a:xfrm>
          <a:prstGeom prst="rect">
            <a:avLst/>
          </a:prstGeom>
          <a:solidFill>
            <a:srgbClr val="002060"/>
          </a:solidFill>
          <a:effectLst>
            <a:outerShdw blurRad="215900" dist="1270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ID" sz="8800" smtClean="0">
                <a:solidFill>
                  <a:schemeClr val="bg1"/>
                </a:solidFill>
                <a:latin typeface="Bebas Neue Bold" panose="020B0606020202050201" pitchFamily="34" charset="0"/>
              </a:rPr>
              <a:t>DATA </a:t>
            </a:r>
            <a:r>
              <a:rPr lang="en-ID" sz="8800" smtClean="0">
                <a:solidFill>
                  <a:schemeClr val="bg1"/>
                </a:solidFill>
                <a:latin typeface="Bebas Neue Bold" panose="020B0606020202050201" pitchFamily="34" charset="0"/>
              </a:rPr>
              <a:t>PREParation</a:t>
            </a:r>
            <a:endParaRPr lang="en-ID" sz="8800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164660" y="1570431"/>
            <a:ext cx="3528392" cy="72008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smtClean="0">
                <a:latin typeface="Bahnschrift SemiBold" panose="020B0502040204020203" pitchFamily="34" charset="0"/>
              </a:rPr>
              <a:t>PENAMBANGAN DATA</a:t>
            </a:r>
            <a:endParaRPr lang="en-ID" sz="2400" b="1">
              <a:latin typeface="Bahnschrift SemiBold" panose="020B0502040204020203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888088" y="1570431"/>
            <a:ext cx="4125443" cy="72008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smtClean="0">
                <a:latin typeface="Bahnschrift SemiBold" panose="020B0502040204020203" pitchFamily="34" charset="0"/>
              </a:rPr>
              <a:t>UNIVERSITAS BUDI LUHUR</a:t>
            </a:r>
            <a:endParaRPr lang="en-ID" sz="2400" b="1">
              <a:latin typeface="Bahnschrift SemiBold" panose="020B0502040204020203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888109" y="4313125"/>
            <a:ext cx="4125443" cy="720080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sz="2400" b="1" smtClean="0">
                <a:latin typeface="Bahnschrift SemiBold" panose="020B0502040204020203" pitchFamily="34" charset="0"/>
              </a:rPr>
              <a:t>Dr. Achmad Solichin, M.T.I</a:t>
            </a:r>
            <a:endParaRPr lang="en-ID" sz="2400" b="1">
              <a:latin typeface="Bahnschrift SemiBold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42055" y="309175"/>
            <a:ext cx="1591044" cy="733596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97075" y="5517232"/>
            <a:ext cx="1036024" cy="10360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217" t="9350" r="23938" b="-471"/>
          <a:stretch/>
        </p:blipFill>
        <p:spPr>
          <a:xfrm>
            <a:off x="-600744" y="2780928"/>
            <a:ext cx="5267608" cy="410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4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Selection </a:t>
            </a:r>
            <a:r>
              <a:rPr lang="en-US" dirty="0"/>
              <a:t>Approach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 smtClean="0">
                <a:solidFill>
                  <a:srgbClr val="C00000"/>
                </a:solidFill>
              </a:rPr>
              <a:t>Filter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Approach</a:t>
            </a:r>
            <a:r>
              <a:rPr lang="id-ID" dirty="0" smtClean="0"/>
              <a:t>:</a:t>
            </a:r>
            <a:endParaRPr lang="en-US" dirty="0" smtClean="0"/>
          </a:p>
          <a:p>
            <a:pPr lvl="1"/>
            <a:r>
              <a:rPr lang="id-ID" dirty="0" err="1" smtClean="0"/>
              <a:t>information</a:t>
            </a:r>
            <a:r>
              <a:rPr lang="id-ID" dirty="0" smtClean="0"/>
              <a:t> </a:t>
            </a:r>
            <a:r>
              <a:rPr lang="id-ID" dirty="0" err="1" smtClean="0"/>
              <a:t>gain</a:t>
            </a:r>
            <a:endParaRPr lang="en-US" dirty="0"/>
          </a:p>
          <a:p>
            <a:pPr lvl="1"/>
            <a:r>
              <a:rPr lang="id-ID" dirty="0" err="1" smtClean="0"/>
              <a:t>chi</a:t>
            </a:r>
            <a:r>
              <a:rPr lang="id-ID" dirty="0" smtClean="0"/>
              <a:t> </a:t>
            </a:r>
            <a:r>
              <a:rPr lang="id-ID" dirty="0" err="1" smtClean="0"/>
              <a:t>square</a:t>
            </a:r>
            <a:endParaRPr lang="en-US" dirty="0"/>
          </a:p>
          <a:p>
            <a:pPr lvl="1"/>
            <a:r>
              <a:rPr lang="id-ID" dirty="0" smtClean="0"/>
              <a:t>log </a:t>
            </a:r>
            <a:r>
              <a:rPr lang="id-ID" dirty="0" err="1"/>
              <a:t>likehood</a:t>
            </a:r>
            <a:r>
              <a:rPr lang="id-ID" dirty="0"/>
              <a:t> </a:t>
            </a:r>
            <a:r>
              <a:rPr lang="id-ID" dirty="0" err="1" smtClean="0"/>
              <a:t>ratio</a:t>
            </a:r>
            <a:endParaRPr lang="en-US" dirty="0"/>
          </a:p>
          <a:p>
            <a:pPr marL="457200" lvl="1" indent="0">
              <a:buNone/>
            </a:pPr>
            <a:r>
              <a:rPr lang="id-ID" dirty="0" smtClean="0"/>
              <a:t> 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C00000"/>
                </a:solidFill>
              </a:rPr>
              <a:t>W</a:t>
            </a:r>
            <a:r>
              <a:rPr lang="id-ID" dirty="0" err="1" smtClean="0">
                <a:solidFill>
                  <a:srgbClr val="C00000"/>
                </a:solidFill>
              </a:rPr>
              <a:t>rapper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Approach</a:t>
            </a:r>
            <a:r>
              <a:rPr lang="id-ID" dirty="0" smtClean="0"/>
              <a:t>:</a:t>
            </a:r>
            <a:endParaRPr lang="en-US" dirty="0" smtClean="0"/>
          </a:p>
          <a:p>
            <a:pPr lvl="1"/>
            <a:r>
              <a:rPr lang="id-ID" dirty="0" err="1" smtClean="0"/>
              <a:t>forward</a:t>
            </a:r>
            <a:r>
              <a:rPr lang="id-ID" dirty="0" smtClean="0"/>
              <a:t> </a:t>
            </a:r>
            <a:r>
              <a:rPr lang="id-ID" dirty="0" err="1" smtClean="0"/>
              <a:t>selection</a:t>
            </a:r>
            <a:endParaRPr lang="en-US" dirty="0" smtClean="0"/>
          </a:p>
          <a:p>
            <a:pPr lvl="1"/>
            <a:r>
              <a:rPr lang="id-ID" dirty="0" err="1" smtClean="0"/>
              <a:t>backward</a:t>
            </a:r>
            <a:r>
              <a:rPr lang="id-ID" dirty="0" smtClean="0"/>
              <a:t> </a:t>
            </a:r>
            <a:r>
              <a:rPr lang="id-ID" dirty="0" err="1" smtClean="0"/>
              <a:t>elimination</a:t>
            </a:r>
            <a:endParaRPr lang="en-US" dirty="0" smtClean="0"/>
          </a:p>
          <a:p>
            <a:pPr lvl="1"/>
            <a:r>
              <a:rPr lang="id-ID" dirty="0" err="1" smtClean="0"/>
              <a:t>randomized</a:t>
            </a:r>
            <a:r>
              <a:rPr lang="id-ID" dirty="0" smtClean="0"/>
              <a:t> </a:t>
            </a:r>
            <a:r>
              <a:rPr lang="id-ID" dirty="0" err="1"/>
              <a:t>hill</a:t>
            </a:r>
            <a:r>
              <a:rPr lang="id-ID" dirty="0"/>
              <a:t> </a:t>
            </a:r>
            <a:r>
              <a:rPr lang="id-ID" dirty="0" err="1" smtClean="0"/>
              <a:t>climbing</a:t>
            </a:r>
            <a:endParaRPr lang="en-US" dirty="0"/>
          </a:p>
          <a:p>
            <a:pPr marL="457200" lvl="1" indent="0">
              <a:buNone/>
            </a:pP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id-ID" dirty="0" err="1" smtClean="0">
                <a:solidFill>
                  <a:srgbClr val="C00000"/>
                </a:solidFill>
              </a:rPr>
              <a:t>mbed</a:t>
            </a:r>
            <a:r>
              <a:rPr lang="en-US" dirty="0" smtClean="0">
                <a:solidFill>
                  <a:srgbClr val="C00000"/>
                </a:solidFill>
              </a:rPr>
              <a:t>d</a:t>
            </a:r>
            <a:r>
              <a:rPr lang="id-ID" dirty="0" err="1" smtClean="0">
                <a:solidFill>
                  <a:srgbClr val="C00000"/>
                </a:solidFill>
              </a:rPr>
              <a:t>ed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Approach</a:t>
            </a:r>
            <a:r>
              <a:rPr lang="id-ID" dirty="0" smtClean="0"/>
              <a:t>:</a:t>
            </a:r>
            <a:endParaRPr lang="en-US" dirty="0" smtClean="0"/>
          </a:p>
          <a:p>
            <a:pPr lvl="1"/>
            <a:r>
              <a:rPr lang="id-ID" dirty="0" err="1" smtClean="0"/>
              <a:t>decision</a:t>
            </a:r>
            <a:r>
              <a:rPr lang="id-ID" dirty="0" smtClean="0"/>
              <a:t> </a:t>
            </a:r>
            <a:r>
              <a:rPr lang="id-ID" dirty="0" err="1" smtClean="0"/>
              <a:t>tre</a:t>
            </a:r>
            <a:r>
              <a:rPr lang="en-US" dirty="0" smtClean="0"/>
              <a:t>e</a:t>
            </a:r>
            <a:endParaRPr lang="en-US" dirty="0"/>
          </a:p>
          <a:p>
            <a:pPr lvl="1"/>
            <a:r>
              <a:rPr lang="id-ID" dirty="0" err="1" smtClean="0"/>
              <a:t>weighted</a:t>
            </a:r>
            <a:r>
              <a:rPr lang="id-ID" dirty="0" smtClean="0"/>
              <a:t> </a:t>
            </a:r>
            <a:r>
              <a:rPr lang="id-ID" dirty="0" err="1"/>
              <a:t>naïve</a:t>
            </a:r>
            <a:r>
              <a:rPr lang="id-ID" dirty="0"/>
              <a:t> </a:t>
            </a:r>
            <a:r>
              <a:rPr lang="id-ID" dirty="0" err="1" smtClean="0"/>
              <a:t>bayes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88727" y="3352800"/>
            <a:ext cx="1593273" cy="1524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43716" y="1631500"/>
            <a:ext cx="1385884" cy="11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51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</a:t>
            </a:r>
            <a:r>
              <a:rPr lang="en-US" dirty="0" err="1" smtClean="0"/>
              <a:t>Numerosity</a:t>
            </a:r>
            <a:r>
              <a:rPr lang="en-US" dirty="0" smtClean="0"/>
              <a:t> </a:t>
            </a:r>
            <a:r>
              <a:rPr lang="en-US" dirty="0"/>
              <a:t>Reduction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dirty="0"/>
              <a:t>Reduce data volume by choosing alternative, </a:t>
            </a:r>
            <a:r>
              <a:rPr lang="en-US" sz="2400" dirty="0">
                <a:solidFill>
                  <a:srgbClr val="C00000"/>
                </a:solidFill>
              </a:rPr>
              <a:t>smaller forms of data representation</a:t>
            </a:r>
          </a:p>
          <a:p>
            <a:pPr marL="0" indent="0" algn="l">
              <a:buNone/>
            </a:pPr>
            <a:endParaRPr lang="en-US" sz="1400" dirty="0">
              <a:solidFill>
                <a:srgbClr val="C00000"/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Parametric methods </a:t>
            </a:r>
            <a:r>
              <a:rPr lang="en-US" dirty="0"/>
              <a:t>(e.g., regression)</a:t>
            </a:r>
          </a:p>
          <a:p>
            <a:pPr lvl="2" algn="l"/>
            <a:r>
              <a:rPr lang="en-US" sz="2400" dirty="0"/>
              <a:t>Assume the </a:t>
            </a:r>
            <a:r>
              <a:rPr lang="en-US" sz="2400" dirty="0">
                <a:solidFill>
                  <a:srgbClr val="0070C0"/>
                </a:solidFill>
              </a:rPr>
              <a:t>data fits some model</a:t>
            </a:r>
            <a:r>
              <a:rPr lang="en-US" sz="2400" dirty="0"/>
              <a:t>, estimate model parameters, store only the parameters, and discard the data (except possible outliers)</a:t>
            </a:r>
            <a:endParaRPr lang="en-US" sz="2400" dirty="0">
              <a:sym typeface="Symbol" panose="05050102010706020507" pitchFamily="18" charset="2"/>
            </a:endParaRPr>
          </a:p>
          <a:p>
            <a:pPr lvl="2" algn="l"/>
            <a:r>
              <a:rPr lang="en-US" sz="2400" dirty="0"/>
              <a:t>Ex.: </a:t>
            </a:r>
            <a:r>
              <a:rPr lang="en-US" sz="2400" dirty="0">
                <a:solidFill>
                  <a:srgbClr val="0070C0"/>
                </a:solidFill>
              </a:rPr>
              <a:t>Log-linear models</a:t>
            </a:r>
            <a:r>
              <a:rPr lang="en-US" sz="2400" dirty="0"/>
              <a:t>—obtain value at a point in </a:t>
            </a:r>
            <a:r>
              <a:rPr lang="en-US" sz="2400" i="1" dirty="0"/>
              <a:t>m</a:t>
            </a:r>
            <a:r>
              <a:rPr lang="en-US" sz="2400" dirty="0"/>
              <a:t>-D space as the product on appropriate marginal subspaces </a:t>
            </a:r>
          </a:p>
          <a:p>
            <a:pPr lvl="2" algn="l"/>
            <a:endParaRPr lang="en-US" sz="2400" dirty="0"/>
          </a:p>
          <a:p>
            <a:pPr marL="914400" lvl="1" indent="-457200" algn="l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Non-parametric methods</a:t>
            </a:r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 </a:t>
            </a:r>
          </a:p>
          <a:p>
            <a:pPr lvl="2" algn="l"/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Do not assume models</a:t>
            </a:r>
          </a:p>
          <a:p>
            <a:pPr lvl="2" algn="l"/>
            <a:r>
              <a:rPr lang="en-US" sz="2400" dirty="0">
                <a:sym typeface="Symbol" panose="05050102010706020507" pitchFamily="18" charset="2"/>
              </a:rPr>
              <a:t>Major families: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histograms</a:t>
            </a:r>
            <a:r>
              <a:rPr lang="en-US" sz="2400" dirty="0">
                <a:sym typeface="Symbol" panose="05050102010706020507" pitchFamily="18" charset="2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Symbol" panose="05050102010706020507" pitchFamily="18" charset="2"/>
              </a:rPr>
              <a:t>clustering</a:t>
            </a:r>
            <a:r>
              <a:rPr lang="en-US" sz="2400" dirty="0">
                <a:sym typeface="Symbol" panose="05050102010706020507" pitchFamily="18" charset="2"/>
              </a:rPr>
              <a:t>, sampling, … </a:t>
            </a:r>
          </a:p>
        </p:txBody>
      </p:sp>
    </p:spTree>
    <p:extLst>
      <p:ext uri="{BB962C8B-B14F-4D97-AF65-F5344CB8AC3E}">
        <p14:creationId xmlns:p14="http://schemas.microsoft.com/office/powerpoint/2010/main" val="3140459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Parametric Data Reduction: Regression and Log-Linear Models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  <a:p>
            <a:pPr lvl="1"/>
            <a:r>
              <a:rPr lang="en-US" sz="2800" dirty="0"/>
              <a:t>Data modeled to fit a straight line</a:t>
            </a:r>
          </a:p>
          <a:p>
            <a:pPr lvl="1"/>
            <a:r>
              <a:rPr lang="en-US" sz="2800" dirty="0"/>
              <a:t>Often uses the least-square method to fit the line</a:t>
            </a:r>
          </a:p>
          <a:p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Multiple regression</a:t>
            </a:r>
          </a:p>
          <a:p>
            <a:pPr lvl="1"/>
            <a:r>
              <a:rPr lang="en-US" sz="2800" dirty="0"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r>
              <a:rPr lang="en-US" dirty="0">
                <a:solidFill>
                  <a:srgbClr val="C00000"/>
                </a:solidFill>
                <a:sym typeface="Symbol" panose="05050102010706020507" pitchFamily="18" charset="2"/>
              </a:rPr>
              <a:t>Log-linear model</a:t>
            </a:r>
          </a:p>
          <a:p>
            <a:pPr lvl="1"/>
            <a:r>
              <a:rPr lang="en-US" sz="2800" dirty="0">
                <a:sym typeface="Symbol" panose="05050102010706020507" pitchFamily="18" charset="2"/>
              </a:rPr>
              <a:t>Approximates discrete multidimensional probability distributions</a:t>
            </a:r>
          </a:p>
        </p:txBody>
      </p:sp>
    </p:spTree>
    <p:extLst>
      <p:ext uri="{BB962C8B-B14F-4D97-AF65-F5344CB8AC3E}">
        <p14:creationId xmlns:p14="http://schemas.microsoft.com/office/powerpoint/2010/main" val="76540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solidFill>
                  <a:schemeClr val="tx1">
                    <a:lumMod val="75000"/>
                  </a:schemeClr>
                </a:solidFill>
              </a:rPr>
              <a:t>Data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Transformation and Data Discretization</a:t>
            </a:r>
            <a:endParaRPr lang="id-ID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53951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Data </a:t>
            </a:r>
            <a:r>
              <a:rPr lang="id-ID" dirty="0" err="1"/>
              <a:t>Transformation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A function that </a:t>
            </a:r>
            <a:r>
              <a:rPr lang="en-US" dirty="0">
                <a:solidFill>
                  <a:srgbClr val="C00000"/>
                </a:solidFill>
              </a:rPr>
              <a:t>maps the entire set of values of a given attribute </a:t>
            </a:r>
            <a:r>
              <a:rPr lang="en-US" dirty="0"/>
              <a:t>to a new set of replacement </a:t>
            </a:r>
            <a:r>
              <a:rPr lang="en-US" dirty="0" smtClean="0"/>
              <a:t>values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E</a:t>
            </a:r>
            <a:r>
              <a:rPr lang="en-US" dirty="0" smtClean="0"/>
              <a:t>ach </a:t>
            </a:r>
            <a:r>
              <a:rPr lang="en-US" dirty="0"/>
              <a:t>old value </a:t>
            </a:r>
            <a:r>
              <a:rPr lang="en-US" dirty="0">
                <a:solidFill>
                  <a:srgbClr val="0070C0"/>
                </a:solidFill>
              </a:rPr>
              <a:t>can be identified with one of the new values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C00000"/>
                </a:solidFill>
              </a:rPr>
              <a:t>Methods</a:t>
            </a:r>
            <a:r>
              <a:rPr lang="en-US" dirty="0" smtClean="0"/>
              <a:t>:</a:t>
            </a:r>
            <a:endParaRPr lang="en-US" dirty="0"/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70C0"/>
                </a:solidFill>
              </a:rPr>
              <a:t>Smoothing</a:t>
            </a:r>
            <a:r>
              <a:rPr lang="en-US" sz="2600" dirty="0"/>
              <a:t>: Remove noise from 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70C0"/>
                </a:solidFill>
              </a:rPr>
              <a:t>Attribute/feature construction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New attributes constructed from the given ones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70C0"/>
                </a:solidFill>
              </a:rPr>
              <a:t>Aggregation</a:t>
            </a:r>
            <a:r>
              <a:rPr lang="en-US" sz="2600" dirty="0"/>
              <a:t>: Summarization, data cube construction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70C0"/>
                </a:solidFill>
              </a:rPr>
              <a:t>Normalization</a:t>
            </a:r>
            <a:r>
              <a:rPr lang="en-US" sz="2600" dirty="0"/>
              <a:t>: Scaled to fall within a smaller, specified range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min-max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z-score normalization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400" dirty="0"/>
              <a:t>normalization by decimal scaling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600" dirty="0">
                <a:solidFill>
                  <a:srgbClr val="0070C0"/>
                </a:solidFill>
              </a:rPr>
              <a:t>Discretization</a:t>
            </a:r>
            <a:r>
              <a:rPr lang="en-US" sz="2600" dirty="0"/>
              <a:t>: </a:t>
            </a:r>
            <a:r>
              <a:rPr lang="en-US" dirty="0"/>
              <a:t>Concept hierarchy </a:t>
            </a:r>
            <a:r>
              <a:rPr lang="en-US" dirty="0" smtClean="0"/>
              <a:t>climbing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Normalization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C00000"/>
                </a:solidFill>
              </a:rPr>
              <a:t>Min-max normalization</a:t>
            </a:r>
            <a:r>
              <a:rPr lang="en-US" sz="2400" dirty="0"/>
              <a:t>: to [</a:t>
            </a:r>
            <a:r>
              <a:rPr lang="en-US" sz="2400" dirty="0" err="1"/>
              <a:t>new_min</a:t>
            </a:r>
            <a:r>
              <a:rPr lang="en-US" sz="2400" baseline="-25000" dirty="0" err="1"/>
              <a:t>A</a:t>
            </a:r>
            <a:r>
              <a:rPr lang="en-US" sz="2400" dirty="0"/>
              <a:t>, </a:t>
            </a:r>
            <a:r>
              <a:rPr lang="en-US" sz="2400" dirty="0" err="1"/>
              <a:t>new_max</a:t>
            </a:r>
            <a:r>
              <a:rPr lang="en-US" sz="2400" baseline="-25000" dirty="0" err="1"/>
              <a:t>A</a:t>
            </a:r>
            <a:r>
              <a:rPr lang="en-US" sz="2400" dirty="0"/>
              <a:t>]</a:t>
            </a:r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endParaRPr lang="en-US" sz="20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Ex.  Let income range $12,000 to $98,000 normalized to [0.0, 1.0].  Then $73,000 is mapped to  </a:t>
            </a:r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C00000"/>
                </a:solidFill>
              </a:rPr>
              <a:t>Z-score normalization </a:t>
            </a:r>
            <a:r>
              <a:rPr lang="en-US" sz="2400" dirty="0"/>
              <a:t>(</a:t>
            </a:r>
            <a:r>
              <a:rPr lang="el-GR" sz="2400" dirty="0"/>
              <a:t>μ</a:t>
            </a:r>
            <a:r>
              <a:rPr lang="en-US" sz="2400" dirty="0"/>
              <a:t>: mean, </a:t>
            </a:r>
            <a:r>
              <a:rPr lang="el-GR" sz="2400" dirty="0"/>
              <a:t>σ</a:t>
            </a:r>
            <a:r>
              <a:rPr lang="en-US" sz="2400" dirty="0"/>
              <a:t>: standard deviation):</a:t>
            </a:r>
          </a:p>
          <a:p>
            <a:pPr>
              <a:lnSpc>
                <a:spcPct val="120000"/>
              </a:lnSpc>
            </a:pPr>
            <a:endParaRPr lang="en-US" sz="2000" dirty="0"/>
          </a:p>
          <a:p>
            <a:pPr marL="457200" lvl="1" indent="0">
              <a:lnSpc>
                <a:spcPct val="120000"/>
              </a:lnSpc>
              <a:buNone/>
            </a:pPr>
            <a:endParaRPr lang="en-US" sz="12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Ex. Let </a:t>
            </a:r>
            <a:r>
              <a:rPr lang="el-GR" sz="2000" dirty="0"/>
              <a:t>μ</a:t>
            </a:r>
            <a:r>
              <a:rPr lang="en-US" sz="2000" dirty="0"/>
              <a:t> = 54,000, </a:t>
            </a:r>
            <a:r>
              <a:rPr lang="el-GR" sz="2000" dirty="0"/>
              <a:t>σ</a:t>
            </a:r>
            <a:r>
              <a:rPr lang="en-US" sz="2000" dirty="0"/>
              <a:t> = 16,000.  Then</a:t>
            </a:r>
            <a:endParaRPr lang="el-GR" sz="2000" dirty="0"/>
          </a:p>
          <a:p>
            <a:pPr>
              <a:lnSpc>
                <a:spcPct val="120000"/>
              </a:lnSpc>
            </a:pPr>
            <a:r>
              <a:rPr lang="en-US" sz="2400" dirty="0">
                <a:solidFill>
                  <a:srgbClr val="C00000"/>
                </a:solidFill>
              </a:rPr>
              <a:t>Normalization by decimal scaling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863487" y="3031044"/>
          <a:ext cx="25146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487" y="3031044"/>
                        <a:ext cx="25146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35560" y="1731267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731267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2872140" y="3933285"/>
          <a:ext cx="14478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" name="Equation" r:id="rId7" imgW="634725" imgH="393529" progId="Equation.3">
                  <p:embed/>
                </p:oleObj>
              </mc:Choice>
              <mc:Fallback>
                <p:oleObj name="Equation" r:id="rId7" imgW="634725" imgH="393529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140" y="3933285"/>
                        <a:ext cx="14478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/>
          </p:nvPr>
        </p:nvGraphicFramePr>
        <p:xfrm>
          <a:off x="1300201" y="5444563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Equation" r:id="rId9" imgW="495085" imgH="393529" progId="Equation.3">
                  <p:embed/>
                </p:oleObj>
              </mc:Choice>
              <mc:Fallback>
                <p:oleObj name="Equation" r:id="rId9" imgW="495085" imgH="393529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201" y="5444563"/>
                        <a:ext cx="10668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328659" y="5703639"/>
            <a:ext cx="73758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dirty="0">
                <a:latin typeface="+mn-lt"/>
              </a:rPr>
              <a:t>Where </a:t>
            </a:r>
            <a:r>
              <a:rPr lang="en-US" i="1" dirty="0">
                <a:latin typeface="+mn-lt"/>
              </a:rPr>
              <a:t>j</a:t>
            </a:r>
            <a:r>
              <a:rPr lang="en-US" sz="2000" dirty="0">
                <a:latin typeface="+mn-lt"/>
              </a:rPr>
              <a:t> is the smallest integer such that Max(|</a:t>
            </a:r>
            <a:r>
              <a:rPr lang="el-GR" sz="2000" dirty="0">
                <a:latin typeface="+mn-lt"/>
                <a:cs typeface="Times New Roman" panose="02020603050405020304" pitchFamily="18" charset="0"/>
              </a:rPr>
              <a:t>ν</a:t>
            </a:r>
            <a:r>
              <a:rPr lang="en-US" sz="2000" dirty="0">
                <a:latin typeface="+mn-lt"/>
                <a:cs typeface="Times New Roman" panose="02020603050405020304" pitchFamily="18" charset="0"/>
              </a:rPr>
              <a:t>’</a:t>
            </a:r>
            <a:r>
              <a:rPr lang="en-US" sz="2000" dirty="0">
                <a:latin typeface="+mn-lt"/>
              </a:rPr>
              <a:t>|) &lt; 1</a:t>
            </a:r>
            <a:endParaRPr lang="en-US" dirty="0">
              <a:latin typeface="+mn-lt"/>
            </a:endParaRP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>
            <p:extLst/>
          </p:nvPr>
        </p:nvGraphicFramePr>
        <p:xfrm>
          <a:off x="5991648" y="4612735"/>
          <a:ext cx="19526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" name="Equation" r:id="rId11" imgW="1498600" imgH="419100" progId="Equation.3">
                  <p:embed/>
                </p:oleObj>
              </mc:Choice>
              <mc:Fallback>
                <p:oleObj name="Equation" r:id="rId11" imgW="1498600" imgH="419100" progId="Equation.3">
                  <p:embed/>
                  <p:pic>
                    <p:nvPicPr>
                      <p:cNvPr id="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648" y="4612735"/>
                        <a:ext cx="19526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095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 smtClean="0"/>
              <a:t>Discretization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</a:t>
            </a:r>
            <a:r>
              <a:rPr lang="en-US" dirty="0">
                <a:solidFill>
                  <a:srgbClr val="C00000"/>
                </a:solidFill>
              </a:rPr>
              <a:t>types of attributes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Nominal </a:t>
            </a:r>
            <a:r>
              <a:rPr lang="en-US" dirty="0" smtClean="0"/>
              <a:t>—</a:t>
            </a:r>
            <a:r>
              <a:rPr lang="en-US" dirty="0"/>
              <a:t>values from an unordered set, e.g., color, profession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Ordinal</a:t>
            </a:r>
            <a:r>
              <a:rPr lang="en-US" dirty="0" smtClean="0"/>
              <a:t> —</a:t>
            </a:r>
            <a:r>
              <a:rPr lang="en-US" dirty="0"/>
              <a:t>values from an ordered set, e.g., military or academic rank 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Numeric</a:t>
            </a:r>
            <a:r>
              <a:rPr lang="en-US" dirty="0" smtClean="0"/>
              <a:t> —</a:t>
            </a:r>
            <a:r>
              <a:rPr lang="en-US" dirty="0"/>
              <a:t>real numbers, e.g., integer or real numbers</a:t>
            </a:r>
          </a:p>
          <a:p>
            <a:r>
              <a:rPr lang="en-US" dirty="0">
                <a:solidFill>
                  <a:srgbClr val="C00000"/>
                </a:solidFill>
              </a:rPr>
              <a:t>Discretization</a:t>
            </a:r>
            <a:r>
              <a:rPr lang="en-US" dirty="0"/>
              <a:t>: Divide the range of a </a:t>
            </a:r>
            <a:r>
              <a:rPr lang="en-US" dirty="0">
                <a:solidFill>
                  <a:srgbClr val="C00000"/>
                </a:solidFill>
              </a:rPr>
              <a:t>continuous attribute into intervals</a:t>
            </a:r>
          </a:p>
          <a:p>
            <a:pPr lvl="1"/>
            <a:r>
              <a:rPr lang="en-US" dirty="0"/>
              <a:t>Interval labels can then be used to replace actual data values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Reduce data size </a:t>
            </a:r>
            <a:r>
              <a:rPr lang="en-US" dirty="0"/>
              <a:t>by discretization</a:t>
            </a:r>
          </a:p>
          <a:p>
            <a:pPr lvl="1"/>
            <a:r>
              <a:rPr lang="en-US" dirty="0"/>
              <a:t>Supervised vs. unsupervised</a:t>
            </a:r>
          </a:p>
          <a:p>
            <a:pPr lvl="1"/>
            <a:r>
              <a:rPr lang="en-US" dirty="0"/>
              <a:t>Split (top-down) vs. merge (bottom-up)</a:t>
            </a:r>
          </a:p>
          <a:p>
            <a:pPr lvl="1"/>
            <a:r>
              <a:rPr lang="en-US" dirty="0"/>
              <a:t>Discretization can be performed recursively on an attribute</a:t>
            </a:r>
          </a:p>
          <a:p>
            <a:pPr lvl="1"/>
            <a:r>
              <a:rPr lang="en-US" dirty="0"/>
              <a:t>Prepare for further analysis, e.g., </a:t>
            </a:r>
            <a:r>
              <a:rPr lang="en-US" dirty="0" smtClean="0"/>
              <a:t>classification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7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Data </a:t>
            </a:r>
            <a:r>
              <a:rPr lang="id-ID" dirty="0" err="1"/>
              <a:t>Discretization</a:t>
            </a:r>
            <a:r>
              <a:rPr lang="id-ID" dirty="0"/>
              <a:t> </a:t>
            </a:r>
            <a:r>
              <a:rPr lang="id-ID" dirty="0" err="1"/>
              <a:t>Methods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dirty="0"/>
              <a:t>Typical </a:t>
            </a:r>
            <a:r>
              <a:rPr lang="en-US" sz="3200" dirty="0">
                <a:solidFill>
                  <a:srgbClr val="C00000"/>
                </a:solidFill>
              </a:rPr>
              <a:t>methods</a:t>
            </a:r>
            <a:r>
              <a:rPr lang="en-US" sz="3200" dirty="0"/>
              <a:t>: All the methods can be applied recursively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hlink"/>
                </a:solidFill>
              </a:rPr>
              <a:t>Binning</a:t>
            </a:r>
            <a:r>
              <a:rPr lang="en-US" sz="2800" dirty="0"/>
              <a:t>: </a:t>
            </a:r>
            <a:r>
              <a:rPr lang="en-US" dirty="0"/>
              <a:t>Top-down split, unsupervised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hlink"/>
                </a:solidFill>
              </a:rPr>
              <a:t>Histogram analysis: </a:t>
            </a:r>
            <a:r>
              <a:rPr lang="en-US" dirty="0"/>
              <a:t>Top-down split, unsupervised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hlink"/>
                </a:solidFill>
              </a:rPr>
              <a:t>Clustering analysis</a:t>
            </a:r>
            <a:r>
              <a:rPr lang="en-US" sz="2800" dirty="0"/>
              <a:t>: </a:t>
            </a:r>
            <a:r>
              <a:rPr lang="en-US" dirty="0"/>
              <a:t>Unsupervised, top-down split or bottom-up merge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hlink"/>
                </a:solidFill>
              </a:rPr>
              <a:t>Decision-tree analysis</a:t>
            </a:r>
            <a:r>
              <a:rPr lang="en-US" sz="2800" dirty="0"/>
              <a:t>: </a:t>
            </a:r>
            <a:r>
              <a:rPr lang="en-US" dirty="0"/>
              <a:t>Supervised, top-down split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solidFill>
                  <a:schemeClr val="hlink"/>
                </a:solidFill>
                <a:sym typeface="Symbol" panose="05050102010706020507" pitchFamily="18" charset="2"/>
              </a:rPr>
              <a:t>Correlation (e.g., </a:t>
            </a:r>
            <a:r>
              <a:rPr lang="en-US" sz="2800" baseline="30000" dirty="0">
                <a:solidFill>
                  <a:schemeClr val="hlink"/>
                </a:solidFill>
              </a:rPr>
              <a:t>2</a:t>
            </a:r>
            <a:r>
              <a:rPr lang="en-US" sz="2800" dirty="0">
                <a:solidFill>
                  <a:schemeClr val="hlink"/>
                </a:solidFill>
              </a:rPr>
              <a:t>) analysis</a:t>
            </a:r>
            <a:r>
              <a:rPr lang="en-US" sz="2800" dirty="0"/>
              <a:t>: U</a:t>
            </a:r>
            <a:r>
              <a:rPr lang="en-US" dirty="0"/>
              <a:t>nsupervised, bottom-up merge</a:t>
            </a:r>
          </a:p>
        </p:txBody>
      </p:sp>
    </p:spTree>
    <p:extLst>
      <p:ext uri="{BB962C8B-B14F-4D97-AF65-F5344CB8AC3E}">
        <p14:creationId xmlns:p14="http://schemas.microsoft.com/office/powerpoint/2010/main" val="787399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Discretization: Binning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Equal-width</a:t>
            </a:r>
            <a:r>
              <a:rPr lang="en-US" dirty="0"/>
              <a:t> (distance) partitioning</a:t>
            </a:r>
          </a:p>
          <a:p>
            <a:pPr lvl="1"/>
            <a:r>
              <a:rPr lang="en-US" dirty="0"/>
              <a:t>Divides the range into N intervals of equal size: uniform grid</a:t>
            </a:r>
          </a:p>
          <a:p>
            <a:pPr lvl="1"/>
            <a:r>
              <a:rPr lang="en-US" dirty="0"/>
              <a:t>if A and B are the lowest and highest values of the attribute, the width of intervals will be: W = (B –A)/N.</a:t>
            </a:r>
          </a:p>
          <a:p>
            <a:pPr lvl="1"/>
            <a:r>
              <a:rPr lang="en-US" dirty="0"/>
              <a:t>The most straightforward, but outliers may dominate presentation</a:t>
            </a:r>
          </a:p>
          <a:p>
            <a:pPr lvl="1"/>
            <a:r>
              <a:rPr lang="en-US" dirty="0"/>
              <a:t>Skewed data is not handled well</a:t>
            </a:r>
          </a:p>
          <a:p>
            <a:r>
              <a:rPr lang="en-US" dirty="0">
                <a:solidFill>
                  <a:srgbClr val="C00000"/>
                </a:solidFill>
              </a:rPr>
              <a:t>Equal-depth </a:t>
            </a:r>
            <a:r>
              <a:rPr lang="en-US" dirty="0"/>
              <a:t>(frequency) partitioning</a:t>
            </a:r>
          </a:p>
          <a:p>
            <a:pPr lvl="1"/>
            <a:r>
              <a:rPr lang="en-US" dirty="0"/>
              <a:t>Divides the range into N intervals, each containing approximately same number of samples</a:t>
            </a:r>
          </a:p>
          <a:p>
            <a:pPr lvl="1"/>
            <a:r>
              <a:rPr lang="en-US" dirty="0"/>
              <a:t>Good data scaling</a:t>
            </a:r>
          </a:p>
          <a:p>
            <a:pPr lvl="1"/>
            <a:r>
              <a:rPr lang="en-US" dirty="0"/>
              <a:t>Managing categorical attributes can be tricky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72755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Binning Methods for Data Smoothing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Sorted data for price </a:t>
            </a:r>
            <a:r>
              <a:rPr lang="en-US" dirty="0"/>
              <a:t>(in dollars): 4, 8, 9, 15, 21, 21, 24, 25, 26, 28, 29, 34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Partition </a:t>
            </a:r>
            <a:r>
              <a:rPr lang="en-US" dirty="0"/>
              <a:t>into equal-frequency (</a:t>
            </a:r>
            <a:r>
              <a:rPr lang="en-US" b="1" dirty="0" err="1">
                <a:solidFill>
                  <a:srgbClr val="0070C0"/>
                </a:solidFill>
              </a:rPr>
              <a:t>equi</a:t>
            </a:r>
            <a:r>
              <a:rPr lang="en-US" b="1" dirty="0">
                <a:solidFill>
                  <a:srgbClr val="0070C0"/>
                </a:solidFill>
              </a:rPr>
              <a:t>-depth</a:t>
            </a:r>
            <a:r>
              <a:rPr lang="en-US" dirty="0"/>
              <a:t>) bins: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1: 4, 8, 9, 15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2: 21, 21, 24, 25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3: 26, 28, 29, 34</a:t>
            </a:r>
          </a:p>
          <a:p>
            <a:r>
              <a:rPr lang="en-US" dirty="0" smtClean="0"/>
              <a:t>Smoothing </a:t>
            </a:r>
            <a:r>
              <a:rPr lang="en-US" dirty="0"/>
              <a:t>by </a:t>
            </a:r>
            <a:r>
              <a:rPr lang="en-US" b="1" dirty="0">
                <a:solidFill>
                  <a:srgbClr val="0070C0"/>
                </a:solidFill>
              </a:rPr>
              <a:t>bin means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1: 9, 9, 9, 9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2: 23, 23, 23, 23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3: 29, 29, 29, 29</a:t>
            </a:r>
          </a:p>
          <a:p>
            <a:r>
              <a:rPr lang="en-US" dirty="0" smtClean="0"/>
              <a:t>Smoothing </a:t>
            </a:r>
            <a:r>
              <a:rPr lang="en-US" dirty="0"/>
              <a:t>by </a:t>
            </a:r>
            <a:r>
              <a:rPr lang="en-US" b="1" dirty="0">
                <a:solidFill>
                  <a:srgbClr val="0070C0"/>
                </a:solidFill>
              </a:rPr>
              <a:t>bin boundaries</a:t>
            </a:r>
            <a:r>
              <a:rPr lang="en-US" dirty="0"/>
              <a:t>: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1: 4, 4, 4, 15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2: 21, 21, 25, 25</a:t>
            </a:r>
          </a:p>
          <a:p>
            <a:pPr lvl="1"/>
            <a:r>
              <a:rPr lang="en-US" dirty="0" smtClean="0"/>
              <a:t>Bin </a:t>
            </a:r>
            <a:r>
              <a:rPr lang="en-US" dirty="0"/>
              <a:t>3: 26, 26, 26, 34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759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</a:t>
            </a:r>
            <a:r>
              <a:rPr lang="id-ID" smtClean="0"/>
              <a:t>mampu memilih </a:t>
            </a:r>
            <a:r>
              <a:rPr lang="id-ID"/>
              <a:t>dan memilah data sesuai kebutuhan dan sumberdaya yang dimiliki</a:t>
            </a:r>
          </a:p>
          <a:p>
            <a:r>
              <a:rPr lang="en-ID" smtClean="0"/>
              <a:t>Mahasiswa </a:t>
            </a:r>
            <a:r>
              <a:rPr lang="id-ID" smtClean="0"/>
              <a:t>mampu </a:t>
            </a:r>
            <a:r>
              <a:rPr lang="id-ID"/>
              <a:t>melakukan pembersihan data </a:t>
            </a:r>
          </a:p>
          <a:p>
            <a:r>
              <a:rPr lang="en-ID" smtClean="0"/>
              <a:t>Mahasiswa </a:t>
            </a:r>
            <a:r>
              <a:rPr lang="id-ID" smtClean="0"/>
              <a:t>mampu </a:t>
            </a:r>
            <a:r>
              <a:rPr lang="id-ID"/>
              <a:t>melakukan memeriksa (cek) kualitas dan </a:t>
            </a:r>
            <a:r>
              <a:rPr lang="id-ID"/>
              <a:t>kecukupan </a:t>
            </a:r>
            <a:r>
              <a:rPr lang="id-ID" smtClean="0"/>
              <a:t>data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Discretization Without Using Class </a:t>
            </a:r>
            <a:r>
              <a:rPr lang="en-US" sz="2000" dirty="0" smtClean="0"/>
              <a:t>Labels (Binning </a:t>
            </a:r>
            <a:r>
              <a:rPr lang="en-US" sz="2000" dirty="0"/>
              <a:t>vs. Clustering) </a:t>
            </a:r>
            <a:endParaRPr lang="id-ID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1524000"/>
            <a:ext cx="4114800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38800" y="1447800"/>
            <a:ext cx="4495800" cy="216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3810001"/>
            <a:ext cx="4191000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00400" y="3657600"/>
            <a:ext cx="1600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id-ID" sz="1400">
              <a:latin typeface="Arial" panose="020B0604020202020204" pitchFamily="34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2971800" y="38100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Arial" panose="020B0604020202020204" pitchFamily="34" charset="0"/>
              </a:rPr>
              <a:t>Data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6400800" y="3810000"/>
            <a:ext cx="2667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Arial" panose="020B0604020202020204" pitchFamily="34" charset="0"/>
              </a:rPr>
              <a:t>Equal interval width (binning)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667000" y="61722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Arial" panose="020B0604020202020204" pitchFamily="34" charset="0"/>
              </a:rPr>
              <a:t>Equal frequency (binning)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096000" y="6172200"/>
            <a:ext cx="3733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400">
                <a:latin typeface="Arial" panose="020B0604020202020204" pitchFamily="34" charset="0"/>
              </a:rPr>
              <a:t>K-means clustering leads to better results</a:t>
            </a: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62600" y="3768726"/>
            <a:ext cx="487680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063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Discretization by </a:t>
            </a:r>
            <a:r>
              <a:rPr lang="en-US" sz="2400" dirty="0"/>
              <a:t>Classification &amp; Correlation Analysis</a:t>
            </a:r>
            <a:endParaRPr lang="id-ID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 algn="just">
              <a:tabLst>
                <a:tab pos="1198563" algn="l"/>
              </a:tabLst>
            </a:pP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Classification</a:t>
            </a:r>
            <a:r>
              <a:rPr lang="en-US" sz="2400" dirty="0">
                <a:cs typeface="Times New Roman" panose="02020603050405020304" pitchFamily="18" charset="0"/>
              </a:rPr>
              <a:t> (e.g., decision tree analysis)</a:t>
            </a:r>
          </a:p>
          <a:p>
            <a:pPr lvl="1" algn="just">
              <a:tabLst>
                <a:tab pos="1198563" algn="l"/>
              </a:tabLst>
            </a:pPr>
            <a:r>
              <a:rPr lang="en-US" sz="2200" dirty="0"/>
              <a:t>Supervised: Given class labels, e.g., cancerous vs. benign</a:t>
            </a:r>
          </a:p>
          <a:p>
            <a:pPr lvl="1" algn="just">
              <a:tabLst>
                <a:tab pos="1198563" algn="l"/>
              </a:tabLst>
            </a:pPr>
            <a:r>
              <a:rPr lang="en-US" sz="2200" dirty="0">
                <a:cs typeface="Times New Roman" panose="02020603050405020304" pitchFamily="18" charset="0"/>
              </a:rPr>
              <a:t>Using </a:t>
            </a:r>
            <a:r>
              <a:rPr lang="en-US" sz="2200" i="1" dirty="0">
                <a:cs typeface="Times New Roman" panose="02020603050405020304" pitchFamily="18" charset="0"/>
              </a:rPr>
              <a:t>entropy</a:t>
            </a:r>
            <a:r>
              <a:rPr lang="en-US" sz="2200" dirty="0">
                <a:cs typeface="Times New Roman" panose="02020603050405020304" pitchFamily="18" charset="0"/>
              </a:rPr>
              <a:t> to determine split point (discretization point)</a:t>
            </a:r>
            <a:endParaRPr lang="en-US" sz="2200" dirty="0"/>
          </a:p>
          <a:p>
            <a:pPr lvl="1" algn="just">
              <a:tabLst>
                <a:tab pos="1198563" algn="l"/>
              </a:tabLst>
            </a:pPr>
            <a:r>
              <a:rPr lang="en-US" sz="2200" dirty="0"/>
              <a:t>Top-down, recursive split</a:t>
            </a:r>
          </a:p>
          <a:p>
            <a:pPr marL="285750" indent="-285750" algn="just">
              <a:tabLst>
                <a:tab pos="1198563" algn="l"/>
              </a:tabLst>
            </a:pPr>
            <a:r>
              <a:rPr lang="en-US" sz="2400" dirty="0">
                <a:solidFill>
                  <a:srgbClr val="C00000"/>
                </a:solidFill>
                <a:cs typeface="Times New Roman" panose="02020603050405020304" pitchFamily="18" charset="0"/>
              </a:rPr>
              <a:t>Correlation analysis </a:t>
            </a:r>
            <a:r>
              <a:rPr lang="en-US" sz="2400" dirty="0">
                <a:cs typeface="Times New Roman" panose="02020603050405020304" pitchFamily="18" charset="0"/>
              </a:rPr>
              <a:t>(e.g., Chi-merge: </a:t>
            </a:r>
            <a:r>
              <a:rPr lang="el-GR" sz="2400" dirty="0">
                <a:cs typeface="Tahoma" panose="020B0604030504040204" pitchFamily="34" charset="0"/>
              </a:rPr>
              <a:t>χ</a:t>
            </a:r>
            <a:r>
              <a:rPr lang="en-US" sz="2400" baseline="30000" dirty="0">
                <a:cs typeface="Tahoma" panose="020B0604030504040204" pitchFamily="34" charset="0"/>
              </a:rPr>
              <a:t>2</a:t>
            </a:r>
            <a:r>
              <a:rPr lang="en-US" sz="2400" dirty="0">
                <a:cs typeface="Tahoma" panose="020B0604030504040204" pitchFamily="34" charset="0"/>
              </a:rPr>
              <a:t>-based discretization</a:t>
            </a:r>
            <a:r>
              <a:rPr lang="en-US" sz="2400" dirty="0">
                <a:cs typeface="Times New Roman" panose="02020603050405020304" pitchFamily="18" charset="0"/>
              </a:rPr>
              <a:t>)</a:t>
            </a:r>
            <a:endParaRPr lang="en-US" sz="2400" dirty="0">
              <a:cs typeface="Tahoma" panose="020B0604030504040204" pitchFamily="34" charset="0"/>
            </a:endParaRPr>
          </a:p>
          <a:p>
            <a:pPr lvl="1" algn="just">
              <a:tabLst>
                <a:tab pos="1198563" algn="l"/>
              </a:tabLst>
            </a:pPr>
            <a:r>
              <a:rPr lang="en-US" sz="2200" dirty="0">
                <a:cs typeface="Tahoma" panose="020B0604030504040204" pitchFamily="34" charset="0"/>
              </a:rPr>
              <a:t>Supervised: use class information</a:t>
            </a:r>
          </a:p>
          <a:p>
            <a:pPr lvl="1" algn="just">
              <a:tabLst>
                <a:tab pos="1198563" algn="l"/>
              </a:tabLst>
            </a:pPr>
            <a:r>
              <a:rPr lang="en-US" sz="2200" dirty="0">
                <a:cs typeface="Tahoma" panose="020B0604030504040204" pitchFamily="34" charset="0"/>
              </a:rPr>
              <a:t>Bottom-up merge: find the best neighboring intervals (those having similar distributions of classes, i.e., low </a:t>
            </a:r>
            <a:r>
              <a:rPr lang="el-GR" sz="2200" dirty="0">
                <a:cs typeface="Tahoma" panose="020B0604030504040204" pitchFamily="34" charset="0"/>
              </a:rPr>
              <a:t>χ</a:t>
            </a:r>
            <a:r>
              <a:rPr lang="en-US" sz="2200" baseline="30000" dirty="0">
                <a:cs typeface="Tahoma" panose="020B0604030504040204" pitchFamily="34" charset="0"/>
              </a:rPr>
              <a:t>2</a:t>
            </a:r>
            <a:r>
              <a:rPr lang="en-US" sz="2200" dirty="0">
                <a:cs typeface="Tahoma" panose="020B0604030504040204" pitchFamily="34" charset="0"/>
              </a:rPr>
              <a:t> values) to merge</a:t>
            </a:r>
          </a:p>
          <a:p>
            <a:pPr lvl="1" algn="just">
              <a:tabLst>
                <a:tab pos="1198563" algn="l"/>
              </a:tabLst>
            </a:pPr>
            <a:r>
              <a:rPr lang="en-US" sz="2200" dirty="0">
                <a:cs typeface="Tahoma" panose="020B0604030504040204" pitchFamily="34" charset="0"/>
              </a:rPr>
              <a:t>Merge performed recursively, until a predefined stopping condition</a:t>
            </a:r>
          </a:p>
        </p:txBody>
      </p:sp>
    </p:spTree>
    <p:extLst>
      <p:ext uri="{BB962C8B-B14F-4D97-AF65-F5344CB8AC3E}">
        <p14:creationId xmlns:p14="http://schemas.microsoft.com/office/powerpoint/2010/main" val="218304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3.6 Data Integration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6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Data </a:t>
            </a:r>
            <a:r>
              <a:rPr lang="id-ID" dirty="0" err="1"/>
              <a:t>Integration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>
                <a:solidFill>
                  <a:srgbClr val="C00000"/>
                </a:solidFill>
              </a:rPr>
              <a:t>Data</a:t>
            </a:r>
            <a:r>
              <a:rPr lang="id-ID" dirty="0"/>
              <a:t> </a:t>
            </a:r>
            <a:r>
              <a:rPr lang="id-ID" dirty="0" err="1">
                <a:solidFill>
                  <a:srgbClr val="C00000"/>
                </a:solidFill>
              </a:rPr>
              <a:t>integration</a:t>
            </a:r>
            <a:r>
              <a:rPr lang="id-ID" dirty="0"/>
              <a:t>: </a:t>
            </a:r>
          </a:p>
          <a:p>
            <a:pPr lvl="1"/>
            <a:r>
              <a:rPr lang="id-ID" dirty="0" err="1"/>
              <a:t>Combines</a:t>
            </a:r>
            <a:r>
              <a:rPr lang="id-ID" dirty="0"/>
              <a:t> data </a:t>
            </a:r>
            <a:r>
              <a:rPr lang="id-ID" dirty="0" err="1"/>
              <a:t>from</a:t>
            </a:r>
            <a:r>
              <a:rPr lang="id-ID" dirty="0"/>
              <a:t> </a:t>
            </a:r>
            <a:r>
              <a:rPr lang="id-ID" dirty="0" err="1">
                <a:solidFill>
                  <a:srgbClr val="0070C0"/>
                </a:solidFill>
              </a:rPr>
              <a:t>multiple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sources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into</a:t>
            </a:r>
            <a:r>
              <a:rPr lang="id-ID" dirty="0">
                <a:solidFill>
                  <a:srgbClr val="0070C0"/>
                </a:solidFill>
              </a:rPr>
              <a:t> a </a:t>
            </a:r>
            <a:r>
              <a:rPr lang="id-ID" dirty="0" err="1">
                <a:solidFill>
                  <a:srgbClr val="0070C0"/>
                </a:solidFill>
              </a:rPr>
              <a:t>coherent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/>
              <a:t>store</a:t>
            </a:r>
            <a:endParaRPr lang="id-ID" dirty="0"/>
          </a:p>
          <a:p>
            <a:r>
              <a:rPr lang="id-ID" dirty="0" err="1">
                <a:solidFill>
                  <a:srgbClr val="C00000"/>
                </a:solidFill>
              </a:rPr>
              <a:t>Schema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id-ID" dirty="0" err="1" smtClean="0">
                <a:solidFill>
                  <a:srgbClr val="C00000"/>
                </a:solidFill>
              </a:rPr>
              <a:t>ntegration</a:t>
            </a:r>
            <a:r>
              <a:rPr lang="id-ID" dirty="0"/>
              <a:t>: </a:t>
            </a:r>
            <a:r>
              <a:rPr lang="id-ID" dirty="0" err="1"/>
              <a:t>e.g</a:t>
            </a:r>
            <a:r>
              <a:rPr lang="id-ID" dirty="0"/>
              <a:t>., </a:t>
            </a:r>
            <a:r>
              <a:rPr lang="id-ID" dirty="0" err="1" smtClean="0"/>
              <a:t>A.cust-id</a:t>
            </a:r>
            <a:r>
              <a:rPr lang="en-US" dirty="0" smtClean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id-ID" dirty="0" err="1" smtClean="0"/>
              <a:t>B.cust-</a:t>
            </a:r>
            <a:r>
              <a:rPr lang="id-ID" dirty="0" err="1"/>
              <a:t>#</a:t>
            </a:r>
            <a:endParaRPr lang="id-ID" dirty="0"/>
          </a:p>
          <a:p>
            <a:pPr lvl="1"/>
            <a:r>
              <a:rPr lang="id-ID" dirty="0" err="1"/>
              <a:t>Integrate</a:t>
            </a:r>
            <a:r>
              <a:rPr lang="id-ID" dirty="0"/>
              <a:t> </a:t>
            </a:r>
            <a:r>
              <a:rPr lang="id-ID" dirty="0" err="1">
                <a:solidFill>
                  <a:srgbClr val="0070C0"/>
                </a:solidFill>
              </a:rPr>
              <a:t>metadata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from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different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sources</a:t>
            </a:r>
            <a:endParaRPr lang="id-ID" dirty="0">
              <a:solidFill>
                <a:srgbClr val="0070C0"/>
              </a:solidFill>
            </a:endParaRPr>
          </a:p>
          <a:p>
            <a:r>
              <a:rPr lang="id-ID" dirty="0" err="1">
                <a:solidFill>
                  <a:srgbClr val="C00000"/>
                </a:solidFill>
              </a:rPr>
              <a:t>Entity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I</a:t>
            </a:r>
            <a:r>
              <a:rPr lang="id-ID" dirty="0" err="1" smtClean="0">
                <a:solidFill>
                  <a:srgbClr val="C00000"/>
                </a:solidFill>
              </a:rPr>
              <a:t>dentification</a:t>
            </a:r>
            <a:r>
              <a:rPr lang="id-ID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id-ID" dirty="0" err="1" smtClean="0">
                <a:solidFill>
                  <a:srgbClr val="C00000"/>
                </a:solidFill>
              </a:rPr>
              <a:t>roblem</a:t>
            </a:r>
            <a:r>
              <a:rPr lang="id-ID" dirty="0"/>
              <a:t>: </a:t>
            </a:r>
          </a:p>
          <a:p>
            <a:pPr lvl="1"/>
            <a:r>
              <a:rPr lang="id-ID" dirty="0" err="1"/>
              <a:t>Identify</a:t>
            </a:r>
            <a:r>
              <a:rPr lang="id-ID" dirty="0"/>
              <a:t> real </a:t>
            </a:r>
            <a:r>
              <a:rPr lang="id-ID" dirty="0" err="1"/>
              <a:t>world</a:t>
            </a:r>
            <a:r>
              <a:rPr lang="id-ID" dirty="0"/>
              <a:t> </a:t>
            </a:r>
            <a:r>
              <a:rPr lang="id-ID" dirty="0" err="1">
                <a:solidFill>
                  <a:srgbClr val="0070C0"/>
                </a:solidFill>
              </a:rPr>
              <a:t>entities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from</a:t>
            </a:r>
            <a:r>
              <a:rPr lang="id-ID" dirty="0">
                <a:solidFill>
                  <a:srgbClr val="0070C0"/>
                </a:solidFill>
              </a:rPr>
              <a:t> </a:t>
            </a:r>
            <a:r>
              <a:rPr lang="id-ID" dirty="0" err="1">
                <a:solidFill>
                  <a:srgbClr val="0070C0"/>
                </a:solidFill>
              </a:rPr>
              <a:t>multiple</a:t>
            </a:r>
            <a:r>
              <a:rPr lang="id-ID" dirty="0">
                <a:solidFill>
                  <a:srgbClr val="0070C0"/>
                </a:solidFill>
              </a:rPr>
              <a:t> data </a:t>
            </a:r>
            <a:r>
              <a:rPr lang="id-ID" dirty="0" err="1">
                <a:solidFill>
                  <a:srgbClr val="0070C0"/>
                </a:solidFill>
              </a:rPr>
              <a:t>sources</a:t>
            </a:r>
            <a:r>
              <a:rPr lang="id-ID" dirty="0"/>
              <a:t>, </a:t>
            </a:r>
            <a:r>
              <a:rPr lang="id-ID" dirty="0" err="1"/>
              <a:t>e.g</a:t>
            </a:r>
            <a:r>
              <a:rPr lang="id-ID" dirty="0"/>
              <a:t>., Bill Clinton = William Clinton</a:t>
            </a:r>
          </a:p>
          <a:p>
            <a:r>
              <a:rPr lang="id-ID" dirty="0" err="1">
                <a:solidFill>
                  <a:srgbClr val="C00000"/>
                </a:solidFill>
              </a:rPr>
              <a:t>Detecting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 err="1">
                <a:solidFill>
                  <a:srgbClr val="C00000"/>
                </a:solidFill>
              </a:rPr>
              <a:t>and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R</a:t>
            </a:r>
            <a:r>
              <a:rPr lang="id-ID" dirty="0" err="1" smtClean="0">
                <a:solidFill>
                  <a:srgbClr val="C00000"/>
                </a:solidFill>
              </a:rPr>
              <a:t>esolving</a:t>
            </a:r>
            <a:r>
              <a:rPr lang="id-ID" dirty="0" smtClean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id-ID" dirty="0" err="1" smtClean="0">
                <a:solidFill>
                  <a:srgbClr val="C00000"/>
                </a:solidFill>
              </a:rPr>
              <a:t>ata</a:t>
            </a:r>
            <a:r>
              <a:rPr lang="id-ID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V</a:t>
            </a:r>
            <a:r>
              <a:rPr lang="id-ID" dirty="0" err="1" smtClean="0">
                <a:solidFill>
                  <a:srgbClr val="C00000"/>
                </a:solidFill>
              </a:rPr>
              <a:t>alue</a:t>
            </a:r>
            <a:r>
              <a:rPr lang="id-ID" dirty="0" smtClean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C</a:t>
            </a:r>
            <a:r>
              <a:rPr lang="id-ID" dirty="0" err="1" smtClean="0">
                <a:solidFill>
                  <a:srgbClr val="C00000"/>
                </a:solidFill>
              </a:rPr>
              <a:t>onflicts</a:t>
            </a:r>
            <a:endParaRPr lang="id-ID" dirty="0">
              <a:solidFill>
                <a:srgbClr val="C00000"/>
              </a:solidFill>
            </a:endParaRPr>
          </a:p>
          <a:p>
            <a:pPr lvl="1"/>
            <a:r>
              <a:rPr lang="id-ID" dirty="0"/>
              <a:t>For </a:t>
            </a:r>
            <a:r>
              <a:rPr lang="id-ID" dirty="0" err="1"/>
              <a:t>the</a:t>
            </a:r>
            <a:r>
              <a:rPr lang="id-ID" dirty="0"/>
              <a:t> </a:t>
            </a:r>
            <a:r>
              <a:rPr lang="id-ID" dirty="0" err="1"/>
              <a:t>same</a:t>
            </a:r>
            <a:r>
              <a:rPr lang="id-ID" dirty="0"/>
              <a:t> real </a:t>
            </a:r>
            <a:r>
              <a:rPr lang="id-ID" dirty="0" err="1"/>
              <a:t>world</a:t>
            </a:r>
            <a:r>
              <a:rPr lang="id-ID" dirty="0"/>
              <a:t> </a:t>
            </a:r>
            <a:r>
              <a:rPr lang="id-ID" dirty="0" err="1"/>
              <a:t>entity</a:t>
            </a:r>
            <a:r>
              <a:rPr lang="id-ID" dirty="0"/>
              <a:t>, </a:t>
            </a:r>
            <a:r>
              <a:rPr lang="id-ID" dirty="0" err="1"/>
              <a:t>attribute</a:t>
            </a:r>
            <a:r>
              <a:rPr lang="id-ID" dirty="0"/>
              <a:t> </a:t>
            </a:r>
            <a:r>
              <a:rPr lang="id-ID" dirty="0" err="1"/>
              <a:t>values</a:t>
            </a:r>
            <a:r>
              <a:rPr lang="id-ID" dirty="0"/>
              <a:t> </a:t>
            </a:r>
            <a:r>
              <a:rPr lang="id-ID" dirty="0" err="1"/>
              <a:t>from</a:t>
            </a:r>
            <a:r>
              <a:rPr lang="id-ID" dirty="0"/>
              <a:t> </a:t>
            </a:r>
            <a:r>
              <a:rPr lang="id-ID" dirty="0" err="1"/>
              <a:t>different</a:t>
            </a:r>
            <a:r>
              <a:rPr lang="id-ID" dirty="0"/>
              <a:t> </a:t>
            </a:r>
            <a:r>
              <a:rPr lang="id-ID" dirty="0" err="1"/>
              <a:t>sources</a:t>
            </a:r>
            <a:r>
              <a:rPr lang="id-ID" dirty="0"/>
              <a:t> </a:t>
            </a:r>
            <a:r>
              <a:rPr lang="id-ID" dirty="0" err="1"/>
              <a:t>are</a:t>
            </a:r>
            <a:r>
              <a:rPr lang="id-ID" dirty="0"/>
              <a:t> </a:t>
            </a:r>
            <a:r>
              <a:rPr lang="id-ID" dirty="0" err="1"/>
              <a:t>different</a:t>
            </a:r>
            <a:endParaRPr lang="id-ID" dirty="0"/>
          </a:p>
          <a:p>
            <a:pPr lvl="1"/>
            <a:r>
              <a:rPr lang="id-ID" dirty="0" err="1"/>
              <a:t>Possible</a:t>
            </a:r>
            <a:r>
              <a:rPr lang="id-ID" dirty="0"/>
              <a:t> </a:t>
            </a:r>
            <a:r>
              <a:rPr lang="id-ID" dirty="0" err="1"/>
              <a:t>reasons</a:t>
            </a:r>
            <a:r>
              <a:rPr lang="id-ID" dirty="0"/>
              <a:t>: </a:t>
            </a:r>
            <a:r>
              <a:rPr lang="id-ID" dirty="0" err="1"/>
              <a:t>different</a:t>
            </a:r>
            <a:r>
              <a:rPr lang="id-ID" dirty="0"/>
              <a:t> </a:t>
            </a:r>
            <a:r>
              <a:rPr lang="id-ID" dirty="0" err="1"/>
              <a:t>representations</a:t>
            </a:r>
            <a:r>
              <a:rPr lang="id-ID" dirty="0"/>
              <a:t>, </a:t>
            </a:r>
            <a:r>
              <a:rPr lang="id-ID" dirty="0" err="1"/>
              <a:t>different</a:t>
            </a:r>
            <a:r>
              <a:rPr lang="id-ID" dirty="0"/>
              <a:t> </a:t>
            </a:r>
            <a:r>
              <a:rPr lang="id-ID" dirty="0" err="1"/>
              <a:t>scales</a:t>
            </a:r>
            <a:r>
              <a:rPr lang="id-ID" dirty="0"/>
              <a:t>, </a:t>
            </a:r>
            <a:r>
              <a:rPr lang="id-ID" dirty="0" err="1"/>
              <a:t>e.g</a:t>
            </a:r>
            <a:r>
              <a:rPr lang="id-ID" dirty="0"/>
              <a:t>., </a:t>
            </a:r>
            <a:r>
              <a:rPr lang="id-ID" dirty="0" err="1"/>
              <a:t>metric</a:t>
            </a:r>
            <a:r>
              <a:rPr lang="id-ID" dirty="0"/>
              <a:t> vs. British </a:t>
            </a:r>
            <a:r>
              <a:rPr lang="id-ID" dirty="0" err="1"/>
              <a:t>units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4728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err="1"/>
              <a:t>Handling</a:t>
            </a:r>
            <a:r>
              <a:rPr lang="id-ID" dirty="0"/>
              <a:t> </a:t>
            </a:r>
            <a:r>
              <a:rPr lang="id-ID" dirty="0" err="1"/>
              <a:t>Redundancy</a:t>
            </a:r>
            <a:r>
              <a:rPr lang="id-ID" dirty="0"/>
              <a:t> </a:t>
            </a:r>
            <a:r>
              <a:rPr lang="id-ID" dirty="0" err="1"/>
              <a:t>in</a:t>
            </a:r>
            <a:r>
              <a:rPr lang="id-ID" dirty="0"/>
              <a:t> Data </a:t>
            </a:r>
            <a:r>
              <a:rPr lang="id-ID" dirty="0" err="1"/>
              <a:t>Integration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Redundant data occur often </a:t>
            </a:r>
            <a:r>
              <a:rPr lang="en-US" dirty="0">
                <a:solidFill>
                  <a:srgbClr val="C00000"/>
                </a:solidFill>
              </a:rPr>
              <a:t>when integration of multiple databases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Object identification</a:t>
            </a:r>
            <a:r>
              <a:rPr lang="en-US" dirty="0"/>
              <a:t>:  The same attribute or object may have different names in different databases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Derivable data</a:t>
            </a:r>
            <a:r>
              <a:rPr lang="en-US" dirty="0"/>
              <a:t>: One attribute may be a “derived” attribute in another table, e.g., annual revenue</a:t>
            </a:r>
          </a:p>
          <a:p>
            <a:r>
              <a:rPr lang="en-US" dirty="0">
                <a:solidFill>
                  <a:srgbClr val="C00000"/>
                </a:solidFill>
              </a:rPr>
              <a:t>Redundant attributes </a:t>
            </a:r>
            <a:r>
              <a:rPr lang="en-US" dirty="0"/>
              <a:t>may be able to be detected by </a:t>
            </a:r>
            <a:r>
              <a:rPr lang="en-US" dirty="0">
                <a:solidFill>
                  <a:srgbClr val="C00000"/>
                </a:solidFill>
              </a:rPr>
              <a:t>correlation analysis </a:t>
            </a:r>
            <a:r>
              <a:rPr lang="en-US" dirty="0"/>
              <a:t>and covariance analysis</a:t>
            </a:r>
          </a:p>
          <a:p>
            <a:r>
              <a:rPr lang="en-US" dirty="0"/>
              <a:t>Careful integration of the data from multiple sources may help </a:t>
            </a:r>
            <a:r>
              <a:rPr lang="en-US" dirty="0">
                <a:solidFill>
                  <a:srgbClr val="C00000"/>
                </a:solidFill>
              </a:rPr>
              <a:t>reduce/avoid redundancies </a:t>
            </a:r>
            <a:r>
              <a:rPr lang="en-US" dirty="0"/>
              <a:t>and inconsistencies and improve mining speed and quality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291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400" y="1295400"/>
            <a:ext cx="10945216" cy="535305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Jiawei</a:t>
            </a:r>
            <a:r>
              <a:rPr lang="en-US" sz="2400" dirty="0"/>
              <a:t> Han</a:t>
            </a:r>
            <a:r>
              <a:rPr lang="id-ID" sz="2400" dirty="0"/>
              <a:t> </a:t>
            </a:r>
            <a:r>
              <a:rPr lang="id-ID" sz="2400" dirty="0" err="1"/>
              <a:t>and</a:t>
            </a:r>
            <a:r>
              <a:rPr lang="id-ID" sz="2400" dirty="0"/>
              <a:t> </a:t>
            </a:r>
            <a:r>
              <a:rPr lang="id-ID" sz="2400" dirty="0" err="1"/>
              <a:t>Micheline</a:t>
            </a:r>
            <a:r>
              <a:rPr lang="id-ID" sz="2400" dirty="0"/>
              <a:t> </a:t>
            </a:r>
            <a:r>
              <a:rPr lang="id-ID" sz="2400" dirty="0" err="1"/>
              <a:t>Kamber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Concepts and Techniques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Third Edition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</a:t>
            </a:r>
            <a:r>
              <a:rPr lang="en-US" sz="2400" dirty="0"/>
              <a:t>12</a:t>
            </a:r>
            <a:endParaRPr lang="id-ID" sz="2400" dirty="0"/>
          </a:p>
          <a:p>
            <a:pPr marL="457200" indent="-457200">
              <a:buFont typeface="+mj-lt"/>
              <a:buAutoNum type="arabicPeriod"/>
            </a:pPr>
            <a:r>
              <a:rPr lang="de-DE" sz="2400" dirty="0"/>
              <a:t>Ian H. Witten, Frank Eibe, Mark A. Hall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Data mining: </a:t>
            </a:r>
            <a:r>
              <a:rPr lang="id-ID" sz="2400" dirty="0">
                <a:solidFill>
                  <a:srgbClr val="C00000"/>
                </a:solidFill>
              </a:rPr>
              <a:t>P</a:t>
            </a:r>
            <a:r>
              <a:rPr lang="en-US" sz="2400" dirty="0" err="1">
                <a:solidFill>
                  <a:srgbClr val="C00000"/>
                </a:solidFill>
              </a:rPr>
              <a:t>ractical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>
                <a:solidFill>
                  <a:srgbClr val="C00000"/>
                </a:solidFill>
              </a:rPr>
              <a:t>achine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L</a:t>
            </a:r>
            <a:r>
              <a:rPr lang="en-US" sz="2400" dirty="0">
                <a:solidFill>
                  <a:srgbClr val="C00000"/>
                </a:solidFill>
              </a:rPr>
              <a:t>earning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>
                <a:solidFill>
                  <a:srgbClr val="C00000"/>
                </a:solidFill>
              </a:rPr>
              <a:t>ools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id-ID" sz="2400" dirty="0">
                <a:solidFill>
                  <a:srgbClr val="C00000"/>
                </a:solidFill>
              </a:rPr>
              <a:t>T</a:t>
            </a:r>
            <a:r>
              <a:rPr lang="en-US" sz="2400" dirty="0" err="1">
                <a:solidFill>
                  <a:srgbClr val="C00000"/>
                </a:solidFill>
              </a:rPr>
              <a:t>echniques</a:t>
            </a:r>
            <a:r>
              <a:rPr lang="id-ID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3rd </a:t>
            </a:r>
            <a:r>
              <a:rPr lang="id-ID" sz="2400" dirty="0">
                <a:solidFill>
                  <a:srgbClr val="C00000"/>
                </a:solidFill>
              </a:rPr>
              <a:t>E</a:t>
            </a:r>
            <a:r>
              <a:rPr lang="en-US" sz="2400" dirty="0">
                <a:solidFill>
                  <a:srgbClr val="C00000"/>
                </a:solidFill>
              </a:rPr>
              <a:t>d</a:t>
            </a:r>
            <a:r>
              <a:rPr lang="id-ID" sz="2400" dirty="0" err="1">
                <a:solidFill>
                  <a:srgbClr val="C00000"/>
                </a:solidFill>
              </a:rPr>
              <a:t>ition</a:t>
            </a:r>
            <a:r>
              <a:rPr lang="id-ID" sz="2400" dirty="0"/>
              <a:t>, </a:t>
            </a:r>
            <a:r>
              <a:rPr lang="id-ID" sz="2400" i="1" dirty="0" err="1"/>
              <a:t>Elsevier</a:t>
            </a:r>
            <a:r>
              <a:rPr lang="id-ID" sz="2400" dirty="0"/>
              <a:t>, 2011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Markus Hofmann and Ralf </a:t>
            </a:r>
            <a:r>
              <a:rPr lang="en-US" sz="2400" dirty="0" err="1"/>
              <a:t>Klinkenberg</a:t>
            </a:r>
            <a:r>
              <a:rPr lang="en-US" sz="2400" dirty="0"/>
              <a:t>, </a:t>
            </a:r>
            <a:r>
              <a:rPr lang="en-US" sz="2400" dirty="0" err="1">
                <a:solidFill>
                  <a:srgbClr val="C00000"/>
                </a:solidFill>
              </a:rPr>
              <a:t>RapidMiner</a:t>
            </a:r>
            <a:r>
              <a:rPr lang="en-US" sz="2400" dirty="0">
                <a:solidFill>
                  <a:srgbClr val="C00000"/>
                </a:solidFill>
              </a:rPr>
              <a:t>: Data Mining Use Cases and Business Analytics Applications</a:t>
            </a:r>
            <a:r>
              <a:rPr lang="en-US" sz="2400" dirty="0"/>
              <a:t>, </a:t>
            </a:r>
            <a:r>
              <a:rPr lang="en-US" sz="2400" i="1" dirty="0"/>
              <a:t>CRC Press Taylor &amp; Francis Group</a:t>
            </a:r>
            <a:r>
              <a:rPr lang="en-US" sz="2400" dirty="0"/>
              <a:t>, 2014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Daniel T. Larose</a:t>
            </a:r>
            <a:r>
              <a:rPr lang="id-ID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Discovering </a:t>
            </a:r>
            <a:r>
              <a:rPr lang="id-ID" sz="2400" dirty="0">
                <a:solidFill>
                  <a:srgbClr val="C00000"/>
                </a:solidFill>
              </a:rPr>
              <a:t>K</a:t>
            </a:r>
            <a:r>
              <a:rPr lang="en-US" sz="2400" dirty="0" err="1">
                <a:solidFill>
                  <a:srgbClr val="C00000"/>
                </a:solidFill>
              </a:rPr>
              <a:t>nowledge</a:t>
            </a:r>
            <a:r>
              <a:rPr lang="en-US" sz="2400" dirty="0">
                <a:solidFill>
                  <a:srgbClr val="C00000"/>
                </a:solidFill>
              </a:rPr>
              <a:t> in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>
                <a:solidFill>
                  <a:srgbClr val="C00000"/>
                </a:solidFill>
              </a:rPr>
              <a:t>ata</a:t>
            </a:r>
            <a:r>
              <a:rPr lang="en-US" sz="2400" dirty="0">
                <a:solidFill>
                  <a:srgbClr val="C00000"/>
                </a:solidFill>
              </a:rPr>
              <a:t>: an </a:t>
            </a:r>
            <a:r>
              <a:rPr lang="id-ID" sz="2400" dirty="0">
                <a:solidFill>
                  <a:srgbClr val="C00000"/>
                </a:solidFill>
              </a:rPr>
              <a:t>I</a:t>
            </a:r>
            <a:r>
              <a:rPr lang="en-US" sz="2400" dirty="0" err="1">
                <a:solidFill>
                  <a:srgbClr val="C00000"/>
                </a:solidFill>
              </a:rPr>
              <a:t>ntroduction</a:t>
            </a:r>
            <a:r>
              <a:rPr lang="en-US" sz="2400" dirty="0">
                <a:solidFill>
                  <a:srgbClr val="C00000"/>
                </a:solidFill>
              </a:rPr>
              <a:t> to </a:t>
            </a:r>
            <a:r>
              <a:rPr lang="id-ID" sz="2400" dirty="0">
                <a:solidFill>
                  <a:srgbClr val="C00000"/>
                </a:solidFill>
              </a:rPr>
              <a:t>D</a:t>
            </a:r>
            <a:r>
              <a:rPr lang="en-US" sz="2400" dirty="0" err="1">
                <a:solidFill>
                  <a:srgbClr val="C00000"/>
                </a:solidFill>
              </a:rPr>
              <a:t>ata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id-ID" sz="2400" dirty="0">
                <a:solidFill>
                  <a:srgbClr val="C00000"/>
                </a:solidFill>
              </a:rPr>
              <a:t>M</a:t>
            </a:r>
            <a:r>
              <a:rPr lang="en-US" sz="2400" dirty="0" err="1">
                <a:solidFill>
                  <a:srgbClr val="C00000"/>
                </a:solidFill>
              </a:rPr>
              <a:t>ining</a:t>
            </a:r>
            <a:r>
              <a:rPr lang="id-ID" sz="2400" dirty="0"/>
              <a:t>, </a:t>
            </a:r>
            <a:r>
              <a:rPr lang="id-ID" sz="2400" i="1" dirty="0"/>
              <a:t>John </a:t>
            </a:r>
            <a:r>
              <a:rPr lang="id-ID" sz="2400" i="1" dirty="0" err="1"/>
              <a:t>Wiley</a:t>
            </a:r>
            <a:r>
              <a:rPr lang="id-ID" sz="2400" i="1" dirty="0"/>
              <a:t> &amp; Sons</a:t>
            </a:r>
            <a:r>
              <a:rPr lang="id-ID" sz="2400" dirty="0"/>
              <a:t>, 2005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Ethem</a:t>
            </a:r>
            <a:r>
              <a:rPr lang="en-US" sz="2400" dirty="0"/>
              <a:t> </a:t>
            </a:r>
            <a:r>
              <a:rPr lang="en-US" sz="2400" dirty="0" err="1"/>
              <a:t>Alpaydin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Introduction to Machine Learning</a:t>
            </a:r>
            <a:r>
              <a:rPr lang="en-US" sz="2400" dirty="0"/>
              <a:t>, 3rd ed., </a:t>
            </a:r>
            <a:r>
              <a:rPr lang="en-US" sz="2400" i="1" dirty="0"/>
              <a:t>MIT Press</a:t>
            </a:r>
            <a:r>
              <a:rPr lang="en-US" sz="2400" dirty="0"/>
              <a:t>, 2014</a:t>
            </a:r>
          </a:p>
          <a:p>
            <a:pPr marL="457200" indent="-457200">
              <a:buFont typeface="+mj-lt"/>
              <a:buAutoNum type="arabicPeriod"/>
            </a:pPr>
            <a:r>
              <a:rPr lang="en-ID" sz="2400" smtClean="0"/>
              <a:t>Materi “Thematic Academy: AI dan DS untuk Dosen dan Instruktur”, 2021.</a:t>
            </a:r>
            <a:endParaRPr lang="id-ID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Referensi</a:t>
            </a:r>
            <a:endParaRPr lang="id-ID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702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Outline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mtClean="0"/>
              <a:t>Persiapan Data</a:t>
            </a:r>
          </a:p>
          <a:p>
            <a:r>
              <a:rPr lang="en-ID" smtClean="0"/>
              <a:t>Data Cleaning</a:t>
            </a:r>
          </a:p>
          <a:p>
            <a:r>
              <a:rPr lang="en-ID" smtClean="0"/>
              <a:t>Data Reduction</a:t>
            </a:r>
          </a:p>
          <a:p>
            <a:r>
              <a:rPr lang="en-ID" smtClean="0"/>
              <a:t>Data Transformation</a:t>
            </a:r>
          </a:p>
          <a:p>
            <a:r>
              <a:rPr lang="en-ID" smtClean="0"/>
              <a:t>Data Integration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95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Persiapan </a:t>
            </a:r>
            <a:r>
              <a:rPr lang="en-ID" smtClean="0"/>
              <a:t>Data (Data </a:t>
            </a:r>
            <a:r>
              <a:rPr lang="en-ID" smtClean="0"/>
              <a:t>Preparation)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646640" cy="4953000"/>
          </a:xfrm>
        </p:spPr>
        <p:txBody>
          <a:bodyPr/>
          <a:lstStyle/>
          <a:p>
            <a:r>
              <a:rPr lang="en-ID" sz="2400" smtClean="0"/>
              <a:t>Definisi:</a:t>
            </a:r>
          </a:p>
          <a:p>
            <a:pPr lvl="1"/>
            <a:r>
              <a:rPr lang="en-ID" sz="2000" smtClean="0"/>
              <a:t>Proses </a:t>
            </a:r>
            <a:r>
              <a:rPr lang="en-ID" sz="2000"/>
              <a:t>yang melibatkan koneksi ke satu atau banyak sumber data yang berbeda, membersihkan data kotor, memformat ulang atau merestrukturisasi data, dan akhirnya menggabungkan data ini untuk digunakan untuk </a:t>
            </a:r>
            <a:r>
              <a:rPr lang="en-ID" sz="2000"/>
              <a:t>analisis</a:t>
            </a:r>
            <a:r>
              <a:rPr lang="en-ID" sz="2000" smtClean="0"/>
              <a:t>.</a:t>
            </a:r>
          </a:p>
          <a:p>
            <a:pPr lvl="1"/>
            <a:r>
              <a:rPr lang="en-ID" sz="2000" smtClean="0"/>
              <a:t>Transformasi </a:t>
            </a:r>
            <a:r>
              <a:rPr lang="en-ID" sz="2000"/>
              <a:t>data mentah menjadi format yang mudah dipahami</a:t>
            </a:r>
          </a:p>
          <a:p>
            <a:pPr lvl="1"/>
            <a:r>
              <a:rPr lang="en-ID" sz="2000" smtClean="0"/>
              <a:t>Menemukan </a:t>
            </a:r>
            <a:r>
              <a:rPr lang="en-ID" sz="2000"/>
              <a:t>data yang relevan untuk disertakan dalam aplikasi analitik  shg memberikan informasi yang dicari oleh analis atau pengguna bisnis </a:t>
            </a:r>
          </a:p>
          <a:p>
            <a:pPr lvl="1"/>
            <a:r>
              <a:rPr lang="en-ID" sz="2000" smtClean="0"/>
              <a:t>Langkah </a:t>
            </a:r>
            <a:r>
              <a:rPr lang="en-ID" sz="2000"/>
              <a:t>pra-pemrosesan yang melibatkan pembersihan, transformasi, dan konsolidasi data</a:t>
            </a:r>
            <a:r>
              <a:rPr lang="en-ID" sz="2000"/>
              <a:t>. </a:t>
            </a:r>
            <a:endParaRPr lang="en-ID" sz="2000" smtClean="0"/>
          </a:p>
          <a:p>
            <a:r>
              <a:rPr lang="en-ID" sz="2400"/>
              <a:t>Istilah lain: Data Pre-processing, Data Manipulation, Data Cleansing</a:t>
            </a:r>
            <a:r>
              <a:rPr lang="en-ID" sz="2400"/>
              <a:t>/ </a:t>
            </a:r>
            <a:r>
              <a:rPr lang="en-ID" sz="2400" smtClean="0"/>
              <a:t>Normalization</a:t>
            </a:r>
            <a:endParaRPr lang="en-ID" sz="2400"/>
          </a:p>
        </p:txBody>
      </p:sp>
      <p:pic>
        <p:nvPicPr>
          <p:cNvPr id="14338" name="Picture 2" descr="CRISP DM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192" y="1628800"/>
            <a:ext cx="3863752" cy="3160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/>
          <p:cNvSpPr/>
          <p:nvPr/>
        </p:nvSpPr>
        <p:spPr>
          <a:xfrm rot="9000000">
            <a:off x="10875831" y="2179453"/>
            <a:ext cx="936104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011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Persiapan Data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2921496"/>
          </a:xfrm>
        </p:spPr>
        <p:txBody>
          <a:bodyPr/>
          <a:lstStyle/>
          <a:p>
            <a:r>
              <a:rPr lang="en-ID" smtClean="0"/>
              <a:t>Sebanyak 60-80</a:t>
            </a:r>
            <a:r>
              <a:rPr lang="en-ID"/>
              <a:t>% porsi kegiatan data saintis (forbes, crowdflower 2016)</a:t>
            </a:r>
          </a:p>
          <a:p>
            <a:pPr lvl="1"/>
            <a:r>
              <a:rPr lang="en-ID"/>
              <a:t>data yang ada saat ini dari banyak sumber data dan format yang beragam (terstruktur, semi, dan tidak terstruktur)</a:t>
            </a:r>
          </a:p>
          <a:p>
            <a:pPr lvl="1"/>
            <a:r>
              <a:rPr lang="en-ID"/>
              <a:t>kualitas model prediktif bergantung pada kualitas data (</a:t>
            </a:r>
            <a:r>
              <a:rPr lang="en-ID"/>
              <a:t>GIGO</a:t>
            </a:r>
            <a:r>
              <a:rPr lang="en-ID" smtClean="0"/>
              <a:t>)</a:t>
            </a:r>
            <a:endParaRPr lang="en-ID"/>
          </a:p>
        </p:txBody>
      </p:sp>
      <p:pic>
        <p:nvPicPr>
          <p:cNvPr id="4" name="Google Shape;121;p22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2588" y="3429000"/>
            <a:ext cx="5647428" cy="2607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2;p2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04113" y="3284984"/>
            <a:ext cx="4032448" cy="3240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06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Mengapa </a:t>
            </a:r>
            <a:r>
              <a:rPr lang="en-ID" smtClean="0"/>
              <a:t>Persiapan Data itu Penting?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/>
              <a:t>data perlu diformat sesuai dengan software yang digunakan</a:t>
            </a:r>
          </a:p>
          <a:p>
            <a:r>
              <a:rPr lang="en-ID"/>
              <a:t>data perlu disesuaikan dengan metode data sain yang digunakan</a:t>
            </a:r>
          </a:p>
          <a:p>
            <a:r>
              <a:rPr lang="en-ID"/>
              <a:t>data real-world cenderung ‘kotor’:</a:t>
            </a:r>
          </a:p>
          <a:p>
            <a:pPr lvl="1"/>
            <a:r>
              <a:rPr lang="en-ID"/>
              <a:t>tidak komplit: kurangnya nilai attribute, kurangnya atribut tertentu/penting, hanya berisi data agregate. misal: pekerjaan=”” (tidak ada isian)</a:t>
            </a:r>
          </a:p>
          <a:p>
            <a:pPr lvl="1"/>
            <a:r>
              <a:rPr lang="en-ID"/>
              <a:t>noisy: memiliki error atau outlier. misal: Gaji=”-10”, Usia=”</a:t>
            </a:r>
            <a:r>
              <a:rPr lang="en-ID"/>
              <a:t>222</a:t>
            </a:r>
            <a:r>
              <a:rPr lang="en-ID" smtClean="0"/>
              <a:t>”</a:t>
            </a:r>
          </a:p>
          <a:p>
            <a:pPr lvl="1"/>
            <a:r>
              <a:rPr lang="en-ID" smtClean="0"/>
              <a:t>tidak </a:t>
            </a:r>
            <a:r>
              <a:rPr lang="en-ID"/>
              <a:t>konsisten: memliki perbedaan dalam kode dan nama. misal : Usia= “32” TglLahir=”03/07/2000</a:t>
            </a:r>
            <a:r>
              <a:rPr lang="en-ID"/>
              <a:t>”;  </a:t>
            </a:r>
            <a:r>
              <a:rPr lang="en-ID" smtClean="0"/>
              <a:t>rating </a:t>
            </a:r>
            <a:r>
              <a:rPr lang="en-ID"/>
              <a:t>“1,2,3” -- &gt; rating “A, B, C”</a:t>
            </a:r>
          </a:p>
          <a:p>
            <a:pPr lvl="1"/>
            <a:r>
              <a:rPr lang="en-ID"/>
              <a:t>kolom dan baris yang saling bertukar</a:t>
            </a:r>
          </a:p>
          <a:p>
            <a:pPr lvl="1"/>
            <a:r>
              <a:rPr lang="en-ID"/>
              <a:t>banyak variabel dalam satu kolom </a:t>
            </a:r>
            <a:r>
              <a:rPr lang="en-ID"/>
              <a:t>yang </a:t>
            </a:r>
            <a:r>
              <a:rPr lang="en-ID" smtClean="0"/>
              <a:t>sama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4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45;p25"/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408" y="1340768"/>
            <a:ext cx="10873208" cy="290948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Tantangan dalam Tahap Persiapan Data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077072"/>
            <a:ext cx="10972800" cy="2247528"/>
          </a:xfrm>
        </p:spPr>
        <p:txBody>
          <a:bodyPr/>
          <a:lstStyle/>
          <a:p>
            <a:r>
              <a:rPr lang="en-ID"/>
              <a:t>Memakan Waktu Lama</a:t>
            </a:r>
          </a:p>
          <a:p>
            <a:r>
              <a:rPr lang="en-ID"/>
              <a:t>Porsi Teknis yang Dominan</a:t>
            </a:r>
          </a:p>
          <a:p>
            <a:r>
              <a:rPr lang="en-ID"/>
              <a:t>Data yang Tersedia Tidak Akurat atau Jelas/Tidak Langsung Pakai</a:t>
            </a:r>
          </a:p>
          <a:p>
            <a:r>
              <a:rPr lang="en-ID"/>
              <a:t>Data tidak Balance Saat Pengambilan Sampel</a:t>
            </a:r>
          </a:p>
          <a:p>
            <a:r>
              <a:rPr lang="en-ID"/>
              <a:t>Rentan </a:t>
            </a:r>
            <a:r>
              <a:rPr lang="en-ID"/>
              <a:t>akan </a:t>
            </a:r>
            <a:r>
              <a:rPr lang="en-ID" smtClean="0"/>
              <a:t>Error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74189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311DCBD9-B615-41B9-BD23-CD3F1D99737E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8378</TotalTime>
  <Words>2719</Words>
  <Application>Microsoft Office PowerPoint</Application>
  <PresentationFormat>Widescreen</PresentationFormat>
  <Paragraphs>352</Paragraphs>
  <Slides>46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64" baseType="lpstr">
      <vt:lpstr>ＭＳ Ｐゴシック</vt:lpstr>
      <vt:lpstr>Arial</vt:lpstr>
      <vt:lpstr>Bahnschrift SemiBold</vt:lpstr>
      <vt:lpstr>Bebas Neue</vt:lpstr>
      <vt:lpstr>Bebas Neue Bold</vt:lpstr>
      <vt:lpstr>Calibri</vt:lpstr>
      <vt:lpstr>Calibri Light</vt:lpstr>
      <vt:lpstr>Courier New</vt:lpstr>
      <vt:lpstr>Lato</vt:lpstr>
      <vt:lpstr>Overlock</vt:lpstr>
      <vt:lpstr>Symbol</vt:lpstr>
      <vt:lpstr>Tahoma</vt:lpstr>
      <vt:lpstr>Times New Roman</vt:lpstr>
      <vt:lpstr>Verdana</vt:lpstr>
      <vt:lpstr>Wingdings</vt:lpstr>
      <vt:lpstr>powerpoint-template-apr7</vt:lpstr>
      <vt:lpstr>3_Custom Design</vt:lpstr>
      <vt:lpstr>Equation</vt:lpstr>
      <vt:lpstr>FAKULTAS TEKNOLOGI INFORMASI</vt:lpstr>
      <vt:lpstr>PERSIAPAN DATA (DATA PREparation)</vt:lpstr>
      <vt:lpstr>PowerPoint Presentation</vt:lpstr>
      <vt:lpstr>Tujuan Pembelajaran</vt:lpstr>
      <vt:lpstr>Outline</vt:lpstr>
      <vt:lpstr>Persiapan Data (Data Preparation)</vt:lpstr>
      <vt:lpstr>Persiapan Data</vt:lpstr>
      <vt:lpstr>Mengapa Persiapan Data itu Penting?</vt:lpstr>
      <vt:lpstr>Tantangan dalam Tahap Persiapan Data</vt:lpstr>
      <vt:lpstr>CRISP-DM vs Data Preparation</vt:lpstr>
      <vt:lpstr>Tahapan Utama dalam Persiapan Data</vt:lpstr>
      <vt:lpstr>PowerPoint Presentation</vt:lpstr>
      <vt:lpstr>Data Kosong (Missing Data)</vt:lpstr>
      <vt:lpstr>Jenis Data Kosong (Missing Data)</vt:lpstr>
      <vt:lpstr>Contoh Data Kosong (Missing Data)</vt:lpstr>
      <vt:lpstr>Penanganan Data Kosong (Missing Data)</vt:lpstr>
      <vt:lpstr>Teknik Imputasi Otomatis</vt:lpstr>
      <vt:lpstr>Imputasi Mean atau Median</vt:lpstr>
      <vt:lpstr>Imputasi Nilai Suka-suka (Arbitrary)</vt:lpstr>
      <vt:lpstr>Imputasi Nilai Akhir (End of Tail)</vt:lpstr>
      <vt:lpstr>Imputasi Frequent Category (Modus)</vt:lpstr>
      <vt:lpstr>Imputasi Sampel Acak (Random Sample)</vt:lpstr>
      <vt:lpstr>Teknik Imputasi Lainnya</vt:lpstr>
      <vt:lpstr>Penanganan Data Kotor (Noisy Data)</vt:lpstr>
      <vt:lpstr>Teknik Penanganan Data Kotor (Noisy Data)</vt:lpstr>
      <vt:lpstr>PowerPoint Presentation</vt:lpstr>
      <vt:lpstr>Strategi Pengurangan Data (Data Reduction)</vt:lpstr>
      <vt:lpstr>1. Pengurangan Dimensi Data (Dimensionality Reduction)</vt:lpstr>
      <vt:lpstr>Feature/Attribute Selection</vt:lpstr>
      <vt:lpstr>Feature Selection Approach</vt:lpstr>
      <vt:lpstr>2. Numerosity Reduction</vt:lpstr>
      <vt:lpstr>Parametric Data Reduction: Regression and Log-Linear Models</vt:lpstr>
      <vt:lpstr>Data Transformation and Data Discretization</vt:lpstr>
      <vt:lpstr>Data Transformation</vt:lpstr>
      <vt:lpstr>Normalization</vt:lpstr>
      <vt:lpstr>Discretization</vt:lpstr>
      <vt:lpstr>Data Discretization Methods</vt:lpstr>
      <vt:lpstr>Simple Discretization: Binning</vt:lpstr>
      <vt:lpstr>Binning Methods for Data Smoothing</vt:lpstr>
      <vt:lpstr>Discretization Without Using Class Labels (Binning vs. Clustering) </vt:lpstr>
      <vt:lpstr>Discretization by Classification &amp; Correlation Analysis</vt:lpstr>
      <vt:lpstr>3.6 Data Integration</vt:lpstr>
      <vt:lpstr>Data Integration</vt:lpstr>
      <vt:lpstr>Handling Redundancy in Data Integration</vt:lpstr>
      <vt:lpstr>Referensi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Achmad Solichin</cp:lastModifiedBy>
  <cp:revision>521</cp:revision>
  <dcterms:created xsi:type="dcterms:W3CDTF">2011-05-21T14:11:58Z</dcterms:created>
  <dcterms:modified xsi:type="dcterms:W3CDTF">2021-11-04T03:54:08Z</dcterms:modified>
</cp:coreProperties>
</file>