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</p:sldMasterIdLst>
  <p:notesMasterIdLst>
    <p:notesMasterId r:id="rId40"/>
  </p:notesMasterIdLst>
  <p:handoutMasterIdLst>
    <p:handoutMasterId r:id="rId41"/>
  </p:handoutMasterIdLst>
  <p:sldIdLst>
    <p:sldId id="324" r:id="rId3"/>
    <p:sldId id="351" r:id="rId4"/>
    <p:sldId id="352" r:id="rId5"/>
    <p:sldId id="555" r:id="rId6"/>
    <p:sldId id="604" r:id="rId7"/>
    <p:sldId id="605" r:id="rId8"/>
    <p:sldId id="606" r:id="rId9"/>
    <p:sldId id="607" r:id="rId10"/>
    <p:sldId id="608" r:id="rId11"/>
    <p:sldId id="609" r:id="rId12"/>
    <p:sldId id="610" r:id="rId13"/>
    <p:sldId id="612" r:id="rId14"/>
    <p:sldId id="611" r:id="rId15"/>
    <p:sldId id="613" r:id="rId16"/>
    <p:sldId id="614" r:id="rId17"/>
    <p:sldId id="615" r:id="rId18"/>
    <p:sldId id="616" r:id="rId19"/>
    <p:sldId id="617" r:id="rId20"/>
    <p:sldId id="618" r:id="rId21"/>
    <p:sldId id="619" r:id="rId22"/>
    <p:sldId id="620" r:id="rId23"/>
    <p:sldId id="621" r:id="rId24"/>
    <p:sldId id="622" r:id="rId25"/>
    <p:sldId id="624" r:id="rId26"/>
    <p:sldId id="625" r:id="rId27"/>
    <p:sldId id="623" r:id="rId28"/>
    <p:sldId id="626" r:id="rId29"/>
    <p:sldId id="627" r:id="rId30"/>
    <p:sldId id="628" r:id="rId31"/>
    <p:sldId id="631" r:id="rId32"/>
    <p:sldId id="632" r:id="rId33"/>
    <p:sldId id="634" r:id="rId34"/>
    <p:sldId id="633" r:id="rId35"/>
    <p:sldId id="635" r:id="rId36"/>
    <p:sldId id="636" r:id="rId37"/>
    <p:sldId id="603" r:id="rId38"/>
    <p:sldId id="348" r:id="rId39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00"/>
    <a:srgbClr val="49FF00"/>
    <a:srgbClr val="000000"/>
    <a:srgbClr val="FFCCCC"/>
    <a:srgbClr val="00FF00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>
      <p:cViewPr varScale="1">
        <p:scale>
          <a:sx n="61" d="100"/>
          <a:sy n="61" d="100"/>
        </p:scale>
        <p:origin x="760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9.wmf"/><Relationship Id="rId1" Type="http://schemas.openxmlformats.org/officeDocument/2006/relationships/image" Target="../media/image15.emf"/><Relationship Id="rId5" Type="http://schemas.openxmlformats.org/officeDocument/2006/relationships/image" Target="../media/image20.wmf"/><Relationship Id="rId4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21.wmf"/><Relationship Id="rId1" Type="http://schemas.openxmlformats.org/officeDocument/2006/relationships/image" Target="../media/image15.emf"/><Relationship Id="rId4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22.wmf"/><Relationship Id="rId1" Type="http://schemas.openxmlformats.org/officeDocument/2006/relationships/image" Target="../media/image15.emf"/><Relationship Id="rId4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23.wmf"/><Relationship Id="rId1" Type="http://schemas.openxmlformats.org/officeDocument/2006/relationships/image" Target="../media/image15.emf"/><Relationship Id="rId4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e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7.wmf"/><Relationship Id="rId1" Type="http://schemas.openxmlformats.org/officeDocument/2006/relationships/image" Target="../media/image15.emf"/><Relationship Id="rId4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07/11/2021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07/11/2021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mtClean="0"/>
              <a:t>https://towardsdatascience.com/supervised-vs-unsupervised-learning-in-2-minutes-72dad148f242</a:t>
            </a:r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0764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mtClean="0"/>
              <a:t>https://towardsdatascience.com/supervised-vs-unsupervised-learning-in-2-minutes-72dad148f242</a:t>
            </a:r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7340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mtClean="0"/>
              <a:t>https://github.com/iammiori/data_analysis_python/issues/1</a:t>
            </a:r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7913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mtClean="0"/>
              <a:t>http://cognitiveclass.ai </a:t>
            </a:r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283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3586" name="Picture 514" descr="http://www.liputan1.com/wp-content/uploads/2016/02/Universitas-BudiLuhur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7054" y="588464"/>
            <a:ext cx="2840513" cy="18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8000" y="0"/>
            <a:ext cx="9144000" cy="3124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7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7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3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 algn="just">
              <a:buFont typeface="Courier New" panose="02070309020205020404" pitchFamily="49" charset="0"/>
              <a:buChar char="o"/>
              <a:defRPr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just">
              <a:buFont typeface="Wingdings" panose="05000000000000000000" pitchFamily="2" charset="2"/>
              <a:buChar char="ü"/>
              <a:defRPr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just">
              <a:buFont typeface="Wingdings" panose="05000000000000000000" pitchFamily="2" charset="2"/>
              <a:buChar char="§"/>
              <a:defRPr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just">
              <a:buFont typeface="Wingdings" panose="05000000000000000000" pitchFamily="2" charset="2"/>
              <a:buChar char="v"/>
              <a:defRPr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23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7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1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 smtClean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 smtClean="0">
              <a:solidFill>
                <a:schemeClr val="tx1"/>
              </a:solidFill>
              <a:effectLst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9798" y="-33238"/>
            <a:ext cx="8443753" cy="725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20574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11/7/2021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8.w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8.w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8.w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8.w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5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8.w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upervised-vs-unsupervised-learning-in-2-minutes-72dad148f242" TargetMode="External"/><Relationship Id="rId2" Type="http://schemas.openxmlformats.org/officeDocument/2006/relationships/hyperlink" Target="http://www.cs.uiuc.edu/~hanj/bk2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FAKULTAS TEKNOLOGI INFORMASI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83432" y="4509120"/>
            <a:ext cx="10363200" cy="1512168"/>
          </a:xfrm>
        </p:spPr>
        <p:txBody>
          <a:bodyPr/>
          <a:lstStyle/>
          <a:p>
            <a:r>
              <a:rPr lang="en-US" sz="5400" b="1"/>
              <a:t>PENAMBANGAN DATA</a:t>
            </a:r>
            <a:endParaRPr lang="id-ID" sz="5400" b="1"/>
          </a:p>
          <a:p>
            <a:r>
              <a:rPr lang="id-ID" sz="4400" b="1"/>
              <a:t>[ K</a:t>
            </a:r>
            <a:r>
              <a:rPr lang="en-US" sz="4400" b="1"/>
              <a:t>P368</a:t>
            </a:r>
            <a:r>
              <a:rPr lang="id-ID" sz="4400" b="1"/>
              <a:t> / </a:t>
            </a:r>
            <a:r>
              <a:rPr lang="en-US" sz="4400" b="1"/>
              <a:t>3</a:t>
            </a:r>
            <a:r>
              <a:rPr lang="id-ID" sz="4400" b="1"/>
              <a:t> SKS ]</a:t>
            </a:r>
            <a:endParaRPr lang="id-ID" sz="4400" b="1" dirty="0"/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Classification vs Regression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545232"/>
          </a:xfrm>
        </p:spPr>
        <p:txBody>
          <a:bodyPr/>
          <a:lstStyle/>
          <a:p>
            <a:r>
              <a:rPr lang="en-ID" sz="2400" b="1" smtClean="0"/>
              <a:t>Klasifikasi</a:t>
            </a:r>
            <a:r>
              <a:rPr lang="en-ID" sz="2400" smtClean="0"/>
              <a:t> berusaha memprediksi label atau kelas yang bersifat diskret / kategorikal</a:t>
            </a:r>
            <a:endParaRPr lang="en-ID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916832"/>
            <a:ext cx="8277944" cy="206948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23885" y="4067723"/>
            <a:ext cx="10972800" cy="545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q"/>
              <a:defRPr sz="2800" b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Courier New" panose="02070309020205020404" pitchFamily="49" charset="0"/>
              <a:buChar char="o"/>
              <a:defRPr sz="24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 sz="22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§"/>
              <a:defRPr sz="20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v"/>
              <a:defRPr sz="20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D" sz="2400" b="1" kern="0" smtClean="0"/>
              <a:t>Regresi</a:t>
            </a:r>
            <a:r>
              <a:rPr lang="en-ID" sz="2400" kern="0" smtClean="0"/>
              <a:t> berusaha memprediksi label atau kelas yang bersifat kontinu / numerik</a:t>
            </a:r>
            <a:endParaRPr lang="en-ID" sz="2400" ker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261" y="4581128"/>
            <a:ext cx="5747045" cy="198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8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Algoritma Klasifikasi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Logistic Regression.</a:t>
            </a:r>
          </a:p>
          <a:p>
            <a:r>
              <a:rPr lang="en-GB"/>
              <a:t>Naïve Bayes.</a:t>
            </a:r>
          </a:p>
          <a:p>
            <a:r>
              <a:rPr lang="en-GB"/>
              <a:t>Stochastic Gradient Descent.</a:t>
            </a:r>
          </a:p>
          <a:p>
            <a:r>
              <a:rPr lang="en-GB"/>
              <a:t>K-Nearest Neighbours.</a:t>
            </a:r>
          </a:p>
          <a:p>
            <a:r>
              <a:rPr lang="en-GB" b="1"/>
              <a:t>Decision Tree.</a:t>
            </a:r>
          </a:p>
          <a:p>
            <a:r>
              <a:rPr lang="en-GB"/>
              <a:t>Random Forest.</a:t>
            </a:r>
          </a:p>
          <a:p>
            <a:r>
              <a:rPr lang="en-GB"/>
              <a:t>Support Vector Machine.</a:t>
            </a:r>
            <a:endParaRPr lang="en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218" y="1404437"/>
            <a:ext cx="6046030" cy="42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7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5400" smtClean="0"/>
              <a:t>ALGORITMA DECISION TREE</a:t>
            </a:r>
            <a:endParaRPr lang="en-ID" sz="5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53"/>
          <a:stretch/>
        </p:blipFill>
        <p:spPr>
          <a:xfrm>
            <a:off x="7093602" y="1419225"/>
            <a:ext cx="5112568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Membentuk Decision Tree Dari Data Latih</a:t>
            </a:r>
            <a:endParaRPr lang="en-ID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937159"/>
              </p:ext>
            </p:extLst>
          </p:nvPr>
        </p:nvGraphicFramePr>
        <p:xfrm>
          <a:off x="983432" y="1700808"/>
          <a:ext cx="6745288" cy="453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9" name="Worksheet" r:id="rId3" imgW="6400800" imgH="4305476" progId="Excel.Sheet.8">
                  <p:embed/>
                </p:oleObj>
              </mc:Choice>
              <mc:Fallback>
                <p:oleObj name="Worksheet" r:id="rId3" imgW="6400800" imgH="4305476" progId="Excel.Sheet.8">
                  <p:embed/>
                  <p:pic>
                    <p:nvPicPr>
                      <p:cNvPr id="307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432" y="1700808"/>
                        <a:ext cx="6745288" cy="453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12224" y="1700808"/>
            <a:ext cx="36733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Perlu dipahami terlebih dahulu mengenai: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Atribut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 /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Tipe data</a:t>
            </a:r>
            <a:endParaRPr lang="en-ID" sz="2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12224" y="3977769"/>
            <a:ext cx="3673376" cy="132343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en-US" sz="200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Bagaimana </a:t>
            </a:r>
            <a:r>
              <a:rPr lang="en-US" altLang="en-US" sz="2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dari data latih tersebut dapat diperoleh </a:t>
            </a:r>
            <a:r>
              <a:rPr lang="en-US" altLang="en-US" sz="20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n-US" altLang="en-US" sz="2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bisa mengklasifikasikan secara </a:t>
            </a:r>
            <a:r>
              <a:rPr lang="en-US" altLang="en-US" sz="2000" u="sng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otomatis?</a:t>
            </a:r>
          </a:p>
        </p:txBody>
      </p:sp>
    </p:spTree>
    <p:extLst>
      <p:ext uri="{BB962C8B-B14F-4D97-AF65-F5344CB8AC3E}">
        <p14:creationId xmlns:p14="http://schemas.microsoft.com/office/powerpoint/2010/main" val="376897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Membangun Decision Tree Dari Data Latih</a:t>
            </a:r>
            <a:endParaRPr lang="en-ID"/>
          </a:p>
        </p:txBody>
      </p:sp>
      <p:grpSp>
        <p:nvGrpSpPr>
          <p:cNvPr id="51" name="Group 50"/>
          <p:cNvGrpSpPr/>
          <p:nvPr/>
        </p:nvGrpSpPr>
        <p:grpSpPr>
          <a:xfrm>
            <a:off x="5739227" y="2204161"/>
            <a:ext cx="6117413" cy="4033151"/>
            <a:chOff x="5739227" y="1774132"/>
            <a:chExt cx="6117413" cy="4033151"/>
          </a:xfrm>
        </p:grpSpPr>
        <p:cxnSp>
          <p:nvCxnSpPr>
            <p:cNvPr id="45" name="Straight Connector 44"/>
            <p:cNvCxnSpPr>
              <a:stCxn id="6" idx="2"/>
              <a:endCxn id="19" idx="0"/>
            </p:cNvCxnSpPr>
            <p:nvPr/>
          </p:nvCxnSpPr>
          <p:spPr>
            <a:xfrm>
              <a:off x="6885675" y="4125564"/>
              <a:ext cx="709307" cy="100136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6" idx="2"/>
              <a:endCxn id="18" idx="0"/>
            </p:cNvCxnSpPr>
            <p:nvPr/>
          </p:nvCxnSpPr>
          <p:spPr>
            <a:xfrm flipH="1">
              <a:off x="6097634" y="4125564"/>
              <a:ext cx="788041" cy="100136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7" idx="2"/>
              <a:endCxn id="20" idx="0"/>
            </p:cNvCxnSpPr>
            <p:nvPr/>
          </p:nvCxnSpPr>
          <p:spPr>
            <a:xfrm>
              <a:off x="10798361" y="4133172"/>
              <a:ext cx="639417" cy="10240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7" idx="2"/>
              <a:endCxn id="23" idx="0"/>
            </p:cNvCxnSpPr>
            <p:nvPr/>
          </p:nvCxnSpPr>
          <p:spPr>
            <a:xfrm flipH="1">
              <a:off x="9671280" y="4133172"/>
              <a:ext cx="1127081" cy="100764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4" idx="3"/>
              <a:endCxn id="7" idx="0"/>
            </p:cNvCxnSpPr>
            <p:nvPr/>
          </p:nvCxnSpPr>
          <p:spPr>
            <a:xfrm>
              <a:off x="8881242" y="2005286"/>
              <a:ext cx="1917119" cy="166557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4" idx="2"/>
            </p:cNvCxnSpPr>
            <p:nvPr/>
          </p:nvCxnSpPr>
          <p:spPr>
            <a:xfrm flipH="1">
              <a:off x="8493020" y="2236439"/>
              <a:ext cx="2379" cy="142999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4" idx="1"/>
              <a:endCxn id="6" idx="0"/>
            </p:cNvCxnSpPr>
            <p:nvPr/>
          </p:nvCxnSpPr>
          <p:spPr>
            <a:xfrm flipH="1">
              <a:off x="6885675" y="2005286"/>
              <a:ext cx="1223881" cy="165797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8109556" y="1774132"/>
              <a:ext cx="771686" cy="462307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400" b="1">
                  <a:latin typeface="Calibri" panose="020F0502020204030204" pitchFamily="34" charset="0"/>
                  <a:cs typeface="Calibri" panose="020F0502020204030204" pitchFamily="34" charset="0"/>
                </a:rPr>
                <a:t>age?</a:t>
              </a: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6230014" y="3663257"/>
              <a:ext cx="1311321" cy="462307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>
                  <a:latin typeface="Calibri" panose="020F0502020204030204" pitchFamily="34" charset="0"/>
                  <a:cs typeface="Calibri" panose="020F0502020204030204" pitchFamily="34" charset="0"/>
                </a:rPr>
                <a:t>student?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9858328" y="3670865"/>
              <a:ext cx="1880066" cy="462307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400" b="1">
                  <a:latin typeface="Calibri" panose="020F0502020204030204" pitchFamily="34" charset="0"/>
                  <a:cs typeface="Calibri" panose="020F0502020204030204" pitchFamily="34" charset="0"/>
                </a:rPr>
                <a:t>credit rating?</a:t>
              </a: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6803699" y="2691707"/>
              <a:ext cx="702115" cy="40075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&lt;=30</a:t>
              </a: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9680373" y="2691707"/>
              <a:ext cx="736107" cy="40075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&gt;40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5739227" y="5126933"/>
              <a:ext cx="716813" cy="650091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no</a:t>
              </a: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7176120" y="5126933"/>
              <a:ext cx="837724" cy="650091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yes</a:t>
              </a: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11018916" y="5157192"/>
              <a:ext cx="837724" cy="650091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yes</a:t>
              </a: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8074158" y="3666433"/>
              <a:ext cx="837724" cy="650091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yes</a:t>
              </a: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8103212" y="2691707"/>
              <a:ext cx="833562" cy="40075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31..40</a:t>
              </a: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 rot="-143156">
              <a:off x="9326405" y="5140534"/>
              <a:ext cx="716813" cy="650091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no</a:t>
              </a: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0995616" y="4364933"/>
              <a:ext cx="532005" cy="40075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fair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9287330" y="4364933"/>
              <a:ext cx="1118063" cy="40075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excellent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7332355" y="4441133"/>
              <a:ext cx="527452" cy="40075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yes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5968278" y="4441133"/>
              <a:ext cx="455253" cy="40075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no</a:t>
              </a:r>
            </a:p>
          </p:txBody>
        </p:sp>
      </p:grpSp>
      <p:graphicFrame>
        <p:nvGraphicFramePr>
          <p:cNvPr id="28" name="Object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287072"/>
              </p:ext>
            </p:extLst>
          </p:nvPr>
        </p:nvGraphicFramePr>
        <p:xfrm>
          <a:off x="737461" y="1518893"/>
          <a:ext cx="4815073" cy="3238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8" name="Worksheet" r:id="rId3" imgW="6400800" imgH="4305476" progId="Excel.Sheet.8">
                  <p:embed/>
                </p:oleObj>
              </mc:Choice>
              <mc:Fallback>
                <p:oleObj name="Worksheet" r:id="rId3" imgW="6400800" imgH="4305476" progId="Excel.Sheet.8">
                  <p:embed/>
                  <p:pic>
                    <p:nvPicPr>
                      <p:cNvPr id="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461" y="1518893"/>
                        <a:ext cx="4815073" cy="3238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ight Arrow 51"/>
          <p:cNvSpPr/>
          <p:nvPr/>
        </p:nvSpPr>
        <p:spPr>
          <a:xfrm>
            <a:off x="5968278" y="1518893"/>
            <a:ext cx="775794" cy="613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TextBox 52"/>
          <p:cNvSpPr txBox="1"/>
          <p:nvPr/>
        </p:nvSpPr>
        <p:spPr>
          <a:xfrm>
            <a:off x="6950959" y="1575873"/>
            <a:ext cx="3465436" cy="52322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D" sz="2800" smtClean="0">
                <a:solidFill>
                  <a:srgbClr val="000000"/>
                </a:solidFill>
              </a:rPr>
              <a:t>Model Decision Tree</a:t>
            </a:r>
            <a:endParaRPr lang="en-ID" sz="2800">
              <a:solidFill>
                <a:srgbClr val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7462" y="5075211"/>
            <a:ext cx="4788654" cy="132343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ID" sz="1600" b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Rule:</a:t>
            </a:r>
          </a:p>
          <a:p>
            <a:r>
              <a:rPr lang="en-ID" sz="16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GB"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((age&lt;=30) and (student) </a:t>
            </a:r>
            <a:r>
              <a:rPr lang="en-GB" sz="16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OR (age=31</a:t>
            </a:r>
            <a:r>
              <a:rPr lang="en-GB"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r>
              <a:rPr lang="en-GB" sz="16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40) OR</a:t>
            </a:r>
            <a:endParaRPr lang="en-GB" sz="16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((</a:t>
            </a:r>
            <a:r>
              <a:rPr lang="en-GB"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age&gt;40) and (credit_rating=fair</a:t>
            </a:r>
            <a:r>
              <a:rPr lang="en-GB" sz="16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  <a:endParaRPr lang="en-GB" sz="16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</a:p>
          <a:p>
            <a:r>
              <a:rPr lang="en-GB" sz="16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BELI_PC=YES</a:t>
            </a:r>
            <a:endParaRPr lang="en-GB" sz="16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66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Membangun Decision Tree Dari Data Latih</a:t>
            </a:r>
            <a:endParaRPr lang="en-ID"/>
          </a:p>
        </p:txBody>
      </p:sp>
      <p:grpSp>
        <p:nvGrpSpPr>
          <p:cNvPr id="51" name="Group 50"/>
          <p:cNvGrpSpPr/>
          <p:nvPr/>
        </p:nvGrpSpPr>
        <p:grpSpPr>
          <a:xfrm>
            <a:off x="5739227" y="2204161"/>
            <a:ext cx="6117413" cy="4033151"/>
            <a:chOff x="5739227" y="1774132"/>
            <a:chExt cx="6117413" cy="4033151"/>
          </a:xfrm>
        </p:grpSpPr>
        <p:cxnSp>
          <p:nvCxnSpPr>
            <p:cNvPr id="45" name="Straight Connector 44"/>
            <p:cNvCxnSpPr>
              <a:stCxn id="6" idx="2"/>
              <a:endCxn id="19" idx="0"/>
            </p:cNvCxnSpPr>
            <p:nvPr/>
          </p:nvCxnSpPr>
          <p:spPr>
            <a:xfrm>
              <a:off x="6885675" y="4125564"/>
              <a:ext cx="709307" cy="100136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6" idx="2"/>
              <a:endCxn id="18" idx="0"/>
            </p:cNvCxnSpPr>
            <p:nvPr/>
          </p:nvCxnSpPr>
          <p:spPr>
            <a:xfrm flipH="1">
              <a:off x="6097634" y="4125564"/>
              <a:ext cx="788041" cy="100136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7" idx="2"/>
              <a:endCxn id="20" idx="0"/>
            </p:cNvCxnSpPr>
            <p:nvPr/>
          </p:nvCxnSpPr>
          <p:spPr>
            <a:xfrm>
              <a:off x="10798361" y="4133172"/>
              <a:ext cx="639417" cy="10240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7" idx="2"/>
              <a:endCxn id="23" idx="0"/>
            </p:cNvCxnSpPr>
            <p:nvPr/>
          </p:nvCxnSpPr>
          <p:spPr>
            <a:xfrm flipH="1">
              <a:off x="9671280" y="4133172"/>
              <a:ext cx="1127081" cy="100764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4" idx="3"/>
              <a:endCxn id="7" idx="0"/>
            </p:cNvCxnSpPr>
            <p:nvPr/>
          </p:nvCxnSpPr>
          <p:spPr>
            <a:xfrm>
              <a:off x="8881242" y="2005286"/>
              <a:ext cx="1917119" cy="166557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4" idx="2"/>
            </p:cNvCxnSpPr>
            <p:nvPr/>
          </p:nvCxnSpPr>
          <p:spPr>
            <a:xfrm flipH="1">
              <a:off x="8493020" y="2236439"/>
              <a:ext cx="2379" cy="142999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4" idx="1"/>
              <a:endCxn id="6" idx="0"/>
            </p:cNvCxnSpPr>
            <p:nvPr/>
          </p:nvCxnSpPr>
          <p:spPr>
            <a:xfrm flipH="1">
              <a:off x="6885675" y="2005286"/>
              <a:ext cx="1223881" cy="165797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8109556" y="1774132"/>
              <a:ext cx="771686" cy="462307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400" b="1">
                  <a:latin typeface="Calibri" panose="020F0502020204030204" pitchFamily="34" charset="0"/>
                  <a:cs typeface="Calibri" panose="020F0502020204030204" pitchFamily="34" charset="0"/>
                </a:rPr>
                <a:t>age?</a:t>
              </a: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6230014" y="3663257"/>
              <a:ext cx="1311321" cy="462307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>
                  <a:latin typeface="Calibri" panose="020F0502020204030204" pitchFamily="34" charset="0"/>
                  <a:cs typeface="Calibri" panose="020F0502020204030204" pitchFamily="34" charset="0"/>
                </a:rPr>
                <a:t>student?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9858328" y="3670865"/>
              <a:ext cx="1880066" cy="462307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400" b="1">
                  <a:latin typeface="Calibri" panose="020F0502020204030204" pitchFamily="34" charset="0"/>
                  <a:cs typeface="Calibri" panose="020F0502020204030204" pitchFamily="34" charset="0"/>
                </a:rPr>
                <a:t>credit rating?</a:t>
              </a: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6803699" y="2691707"/>
              <a:ext cx="702115" cy="40075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&lt;=30</a:t>
              </a: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9680373" y="2691707"/>
              <a:ext cx="736107" cy="40075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&gt;40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5739227" y="5126933"/>
              <a:ext cx="716813" cy="650091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no</a:t>
              </a: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7176120" y="5126933"/>
              <a:ext cx="837724" cy="650091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yes</a:t>
              </a: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11018916" y="5157192"/>
              <a:ext cx="837724" cy="650091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yes</a:t>
              </a: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8074158" y="3666433"/>
              <a:ext cx="837724" cy="650091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yes</a:t>
              </a: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8103212" y="2691707"/>
              <a:ext cx="833562" cy="40075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31..40</a:t>
              </a: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 rot="-143156">
              <a:off x="9326405" y="5140534"/>
              <a:ext cx="716813" cy="650091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no</a:t>
              </a: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0995616" y="4364933"/>
              <a:ext cx="532005" cy="40075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fair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9287330" y="4364933"/>
              <a:ext cx="1118063" cy="40075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excellent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7332355" y="4441133"/>
              <a:ext cx="527452" cy="40075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yes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5968278" y="4441133"/>
              <a:ext cx="455253" cy="40075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no</a:t>
              </a:r>
            </a:p>
          </p:txBody>
        </p:sp>
      </p:grpSp>
      <p:graphicFrame>
        <p:nvGraphicFramePr>
          <p:cNvPr id="28" name="Object 4"/>
          <p:cNvGraphicFramePr>
            <a:graphicFrameLocks noGrp="1"/>
          </p:cNvGraphicFramePr>
          <p:nvPr>
            <p:ph idx="1"/>
          </p:nvPr>
        </p:nvGraphicFramePr>
        <p:xfrm>
          <a:off x="737461" y="1518893"/>
          <a:ext cx="4815073" cy="3238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7" name="Worksheet" r:id="rId3" imgW="6400800" imgH="4305476" progId="Excel.Sheet.8">
                  <p:embed/>
                </p:oleObj>
              </mc:Choice>
              <mc:Fallback>
                <p:oleObj name="Worksheet" r:id="rId3" imgW="6400800" imgH="4305476" progId="Excel.Sheet.8">
                  <p:embed/>
                  <p:pic>
                    <p:nvPicPr>
                      <p:cNvPr id="2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461" y="1518893"/>
                        <a:ext cx="4815073" cy="3238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ight Arrow 51"/>
          <p:cNvSpPr/>
          <p:nvPr/>
        </p:nvSpPr>
        <p:spPr>
          <a:xfrm>
            <a:off x="5968278" y="1518893"/>
            <a:ext cx="775794" cy="613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TextBox 52"/>
          <p:cNvSpPr txBox="1"/>
          <p:nvPr/>
        </p:nvSpPr>
        <p:spPr>
          <a:xfrm>
            <a:off x="6950959" y="1575873"/>
            <a:ext cx="3465436" cy="52322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D" sz="2800" smtClean="0">
                <a:solidFill>
                  <a:srgbClr val="000000"/>
                </a:solidFill>
              </a:rPr>
              <a:t>Model Decision Tree</a:t>
            </a:r>
            <a:endParaRPr lang="en-ID" sz="2800">
              <a:solidFill>
                <a:srgbClr val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7462" y="5075211"/>
            <a:ext cx="478865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240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Bagaimana memilih atribut mana yang menjadi root? Disajikan terlebih dahulu, dst</a:t>
            </a:r>
            <a:endParaRPr lang="en-GB" sz="240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7594982" y="2099093"/>
            <a:ext cx="1718201" cy="7538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Oval 30"/>
          <p:cNvSpPr/>
          <p:nvPr/>
        </p:nvSpPr>
        <p:spPr>
          <a:xfrm>
            <a:off x="5952415" y="3905502"/>
            <a:ext cx="1924488" cy="8894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Oval 33"/>
          <p:cNvSpPr/>
          <p:nvPr/>
        </p:nvSpPr>
        <p:spPr>
          <a:xfrm>
            <a:off x="9603132" y="3802652"/>
            <a:ext cx="2325515" cy="10685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94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" grpId="0" animBg="1"/>
      <p:bldP spid="31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Memilih Atribut Terbaik</a:t>
            </a:r>
            <a:endParaRPr lang="en-ID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815299"/>
              </p:ext>
            </p:extLst>
          </p:nvPr>
        </p:nvGraphicFramePr>
        <p:xfrm>
          <a:off x="767408" y="1556792"/>
          <a:ext cx="3433762" cy="2309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6" name="Worksheet" r:id="rId3" imgW="6400800" imgH="4305476" progId="Excel.Sheet.8">
                  <p:embed/>
                </p:oleObj>
              </mc:Choice>
              <mc:Fallback>
                <p:oleObj name="Worksheet" r:id="rId3" imgW="6400800" imgH="4305476" progId="Excel.Sheet.8">
                  <p:embed/>
                  <p:pic>
                    <p:nvPicPr>
                      <p:cNvPr id="2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1556792"/>
                        <a:ext cx="3433762" cy="2309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" name="Group 58"/>
          <p:cNvGrpSpPr/>
          <p:nvPr/>
        </p:nvGrpSpPr>
        <p:grpSpPr>
          <a:xfrm>
            <a:off x="5657424" y="1819077"/>
            <a:ext cx="4860554" cy="2142651"/>
            <a:chOff x="5657424" y="1819077"/>
            <a:chExt cx="4860554" cy="2142651"/>
          </a:xfrm>
        </p:grpSpPr>
        <p:sp>
          <p:nvSpPr>
            <p:cNvPr id="6" name="Diagonal Stripe 5"/>
            <p:cNvSpPr/>
            <p:nvPr/>
          </p:nvSpPr>
          <p:spPr>
            <a:xfrm rot="13500000">
              <a:off x="6021054" y="1810092"/>
              <a:ext cx="2142651" cy="2160622"/>
            </a:xfrm>
            <a:prstGeom prst="diagStripe">
              <a:avLst>
                <a:gd name="adj" fmla="val 63856"/>
              </a:avLst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712892" y="2557561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890386" y="2857686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6508402" y="2315471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/>
            <p:cNvSpPr/>
            <p:nvPr/>
          </p:nvSpPr>
          <p:spPr>
            <a:xfrm>
              <a:off x="6446217" y="2767527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Oval 10"/>
            <p:cNvSpPr/>
            <p:nvPr/>
          </p:nvSpPr>
          <p:spPr>
            <a:xfrm>
              <a:off x="6014169" y="2593347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Oval 11"/>
            <p:cNvSpPr/>
            <p:nvPr/>
          </p:nvSpPr>
          <p:spPr>
            <a:xfrm>
              <a:off x="8083899" y="2370555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Oval 17"/>
            <p:cNvSpPr/>
            <p:nvPr/>
          </p:nvSpPr>
          <p:spPr>
            <a:xfrm>
              <a:off x="7475103" y="2217852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Oval 18"/>
            <p:cNvSpPr/>
            <p:nvPr/>
          </p:nvSpPr>
          <p:spPr>
            <a:xfrm>
              <a:off x="5657424" y="2520862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Oval 19"/>
            <p:cNvSpPr/>
            <p:nvPr/>
          </p:nvSpPr>
          <p:spPr>
            <a:xfrm>
              <a:off x="6876356" y="2229697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Oval 20"/>
            <p:cNvSpPr/>
            <p:nvPr/>
          </p:nvSpPr>
          <p:spPr>
            <a:xfrm>
              <a:off x="7218659" y="2551503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Oval 21"/>
            <p:cNvSpPr/>
            <p:nvPr/>
          </p:nvSpPr>
          <p:spPr>
            <a:xfrm>
              <a:off x="6753847" y="2586579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" name="Oval 22"/>
            <p:cNvSpPr/>
            <p:nvPr/>
          </p:nvSpPr>
          <p:spPr>
            <a:xfrm>
              <a:off x="6105775" y="2272399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4" name="Oval 23"/>
            <p:cNvSpPr/>
            <p:nvPr/>
          </p:nvSpPr>
          <p:spPr>
            <a:xfrm>
              <a:off x="6126418" y="2941707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Oval 24"/>
            <p:cNvSpPr/>
            <p:nvPr/>
          </p:nvSpPr>
          <p:spPr>
            <a:xfrm>
              <a:off x="7434683" y="2899919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Oval 26"/>
            <p:cNvSpPr/>
            <p:nvPr/>
          </p:nvSpPr>
          <p:spPr>
            <a:xfrm>
              <a:off x="9595288" y="2488423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32460" y="2520031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Yes</a:t>
              </a:r>
              <a:endParaRPr lang="en-ID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9595288" y="2952079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032460" y="2983687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No</a:t>
              </a:r>
              <a:endParaRPr lang="en-ID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440863" y="3440311"/>
            <a:ext cx="1311321" cy="847463"/>
            <a:chOff x="6440863" y="3440311"/>
            <a:chExt cx="1311321" cy="847463"/>
          </a:xfrm>
        </p:grpSpPr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6440863" y="3825467"/>
              <a:ext cx="1311321" cy="462307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>
                  <a:latin typeface="Calibri" panose="020F0502020204030204" pitchFamily="34" charset="0"/>
                  <a:cs typeface="Calibri" panose="020F0502020204030204" pitchFamily="34" charset="0"/>
                </a:rPr>
                <a:t>student?</a:t>
              </a:r>
            </a:p>
          </p:txBody>
        </p:sp>
        <p:cxnSp>
          <p:nvCxnSpPr>
            <p:cNvPr id="32" name="Straight Connector 31"/>
            <p:cNvCxnSpPr>
              <a:stCxn id="6" idx="2"/>
              <a:endCxn id="26" idx="0"/>
            </p:cNvCxnSpPr>
            <p:nvPr/>
          </p:nvCxnSpPr>
          <p:spPr>
            <a:xfrm>
              <a:off x="7090082" y="3440311"/>
              <a:ext cx="6442" cy="385156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532624" y="4287774"/>
            <a:ext cx="4731055" cy="1851401"/>
            <a:chOff x="4532624" y="4287774"/>
            <a:chExt cx="4731055" cy="1851401"/>
          </a:xfrm>
        </p:grpSpPr>
        <p:sp>
          <p:nvSpPr>
            <p:cNvPr id="33" name="Diagonal Stripe 32"/>
            <p:cNvSpPr/>
            <p:nvPr/>
          </p:nvSpPr>
          <p:spPr>
            <a:xfrm rot="13500000">
              <a:off x="4903631" y="4637413"/>
              <a:ext cx="1495490" cy="1508033"/>
            </a:xfrm>
            <a:prstGeom prst="diagStripe">
              <a:avLst>
                <a:gd name="adj" fmla="val 63856"/>
              </a:avLst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34" name="Diagonal Stripe 33"/>
            <p:cNvSpPr/>
            <p:nvPr/>
          </p:nvSpPr>
          <p:spPr>
            <a:xfrm rot="13500000">
              <a:off x="7634297" y="4630645"/>
              <a:ext cx="1495490" cy="1508033"/>
            </a:xfrm>
            <a:prstGeom prst="diagStripe">
              <a:avLst>
                <a:gd name="adj" fmla="val 63856"/>
              </a:avLst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/>
            <p:cNvCxnSpPr>
              <a:stCxn id="26" idx="2"/>
              <a:endCxn id="33" idx="0"/>
            </p:cNvCxnSpPr>
            <p:nvPr/>
          </p:nvCxnSpPr>
          <p:spPr>
            <a:xfrm flipH="1">
              <a:off x="5651376" y="4287774"/>
              <a:ext cx="1445148" cy="1103655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6" idx="2"/>
              <a:endCxn id="34" idx="0"/>
            </p:cNvCxnSpPr>
            <p:nvPr/>
          </p:nvCxnSpPr>
          <p:spPr>
            <a:xfrm>
              <a:off x="7096524" y="4287774"/>
              <a:ext cx="1285518" cy="1096887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5966467" y="4484325"/>
              <a:ext cx="527452" cy="40075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yes</a:t>
              </a:r>
            </a:p>
          </p:txBody>
        </p:sp>
        <p:sp>
          <p:nvSpPr>
            <p:cNvPr id="42" name="Rectangle 27"/>
            <p:cNvSpPr>
              <a:spLocks noChangeArrowheads="1"/>
            </p:cNvSpPr>
            <p:nvPr/>
          </p:nvSpPr>
          <p:spPr bwMode="auto">
            <a:xfrm>
              <a:off x="7592546" y="4475371"/>
              <a:ext cx="455254" cy="40075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000" smtClean="0">
                  <a:latin typeface="Calibri" panose="020F0502020204030204" pitchFamily="34" charset="0"/>
                  <a:cs typeface="Calibri" panose="020F0502020204030204" pitchFamily="34" charset="0"/>
                </a:rPr>
                <a:t>no</a:t>
              </a:r>
              <a:endParaRPr lang="en-US" alt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4532624" y="4997156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419" y="5309123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5" name="Oval 44"/>
            <p:cNvSpPr/>
            <p:nvPr/>
          </p:nvSpPr>
          <p:spPr>
            <a:xfrm>
              <a:off x="5953145" y="5213180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6" name="Oval 45"/>
            <p:cNvSpPr/>
            <p:nvPr/>
          </p:nvSpPr>
          <p:spPr>
            <a:xfrm>
              <a:off x="5239983" y="5026887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7" name="Oval 46"/>
            <p:cNvSpPr/>
            <p:nvPr/>
          </p:nvSpPr>
          <p:spPr>
            <a:xfrm>
              <a:off x="4854214" y="4782400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8" name="Oval 47"/>
            <p:cNvSpPr/>
            <p:nvPr/>
          </p:nvSpPr>
          <p:spPr>
            <a:xfrm>
              <a:off x="4891239" y="5281954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9" name="Oval 48"/>
            <p:cNvSpPr/>
            <p:nvPr/>
          </p:nvSpPr>
          <p:spPr>
            <a:xfrm>
              <a:off x="5621233" y="4821425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0" name="Oval 49"/>
            <p:cNvSpPr/>
            <p:nvPr/>
          </p:nvSpPr>
          <p:spPr>
            <a:xfrm>
              <a:off x="7617247" y="4947573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Oval 50"/>
            <p:cNvSpPr/>
            <p:nvPr/>
          </p:nvSpPr>
          <p:spPr>
            <a:xfrm>
              <a:off x="8065882" y="4947573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2" name="Oval 51"/>
            <p:cNvSpPr/>
            <p:nvPr/>
          </p:nvSpPr>
          <p:spPr>
            <a:xfrm>
              <a:off x="8448509" y="4793373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3" name="Oval 52"/>
            <p:cNvSpPr/>
            <p:nvPr/>
          </p:nvSpPr>
          <p:spPr>
            <a:xfrm>
              <a:off x="8831631" y="4973033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4" name="Oval 53"/>
            <p:cNvSpPr/>
            <p:nvPr/>
          </p:nvSpPr>
          <p:spPr>
            <a:xfrm>
              <a:off x="8497435" y="5242911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5" name="Oval 54"/>
            <p:cNvSpPr/>
            <p:nvPr/>
          </p:nvSpPr>
          <p:spPr>
            <a:xfrm>
              <a:off x="8062345" y="5332327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6" name="Oval 55"/>
            <p:cNvSpPr/>
            <p:nvPr/>
          </p:nvSpPr>
          <p:spPr>
            <a:xfrm>
              <a:off x="7522028" y="5295038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57" name="Rounded Rectangular Callout 56"/>
          <p:cNvSpPr/>
          <p:nvPr/>
        </p:nvSpPr>
        <p:spPr>
          <a:xfrm>
            <a:off x="8448509" y="3622897"/>
            <a:ext cx="2832067" cy="1080258"/>
          </a:xfrm>
          <a:prstGeom prst="wedgeRoundRectCallout">
            <a:avLst>
              <a:gd name="adj1" fmla="val -74183"/>
              <a:gd name="adj2" fmla="val -8606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smtClean="0">
                <a:solidFill>
                  <a:srgbClr val="000000"/>
                </a:solidFill>
              </a:rPr>
              <a:t>Atribut “student” kurang cocok sebagai pemisah, karena tidak dapat memisahkan label dengan baik</a:t>
            </a:r>
            <a:endParaRPr lang="en-ID" sz="1400">
              <a:solidFill>
                <a:srgbClr val="0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10850" y="1482994"/>
            <a:ext cx="4302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smtClean="0">
                <a:solidFill>
                  <a:srgbClr val="000000"/>
                </a:solidFill>
              </a:rPr>
              <a:t>Kita coba atribut “student”</a:t>
            </a:r>
            <a:endParaRPr lang="en-ID" sz="2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9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Memilih Atribut Terbaik</a:t>
            </a:r>
            <a:endParaRPr lang="en-ID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ph idx="1"/>
          </p:nvPr>
        </p:nvGraphicFramePr>
        <p:xfrm>
          <a:off x="767408" y="1556792"/>
          <a:ext cx="3433762" cy="2309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4" name="Worksheet" r:id="rId3" imgW="6400800" imgH="4305476" progId="Excel.Sheet.8">
                  <p:embed/>
                </p:oleObj>
              </mc:Choice>
              <mc:Fallback>
                <p:oleObj name="Worksheet" r:id="rId3" imgW="6400800" imgH="4305476" progId="Excel.Sheet.8">
                  <p:embed/>
                  <p:pic>
                    <p:nvPicPr>
                      <p:cNvPr id="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1556792"/>
                        <a:ext cx="3433762" cy="2309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510850" y="1482994"/>
            <a:ext cx="5363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smtClean="0">
                <a:solidFill>
                  <a:srgbClr val="000000"/>
                </a:solidFill>
              </a:rPr>
              <a:t>Kita coba atribut yang lain: “age”</a:t>
            </a:r>
            <a:endParaRPr lang="en-ID" sz="2800">
              <a:solidFill>
                <a:srgbClr val="00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099633" y="1819077"/>
            <a:ext cx="6418345" cy="4320098"/>
            <a:chOff x="4099633" y="1819077"/>
            <a:chExt cx="6418345" cy="4320098"/>
          </a:xfrm>
        </p:grpSpPr>
        <p:sp>
          <p:nvSpPr>
            <p:cNvPr id="59" name="Diagonal Stripe 58"/>
            <p:cNvSpPr/>
            <p:nvPr/>
          </p:nvSpPr>
          <p:spPr>
            <a:xfrm rot="13500000">
              <a:off x="6338153" y="4624682"/>
              <a:ext cx="1495490" cy="1508033"/>
            </a:xfrm>
            <a:prstGeom prst="diagStripe">
              <a:avLst>
                <a:gd name="adj" fmla="val 63856"/>
              </a:avLst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6" name="Diagonal Stripe 5"/>
            <p:cNvSpPr/>
            <p:nvPr/>
          </p:nvSpPr>
          <p:spPr>
            <a:xfrm rot="13500000">
              <a:off x="6021054" y="1810092"/>
              <a:ext cx="2142651" cy="2160622"/>
            </a:xfrm>
            <a:prstGeom prst="diagStripe">
              <a:avLst>
                <a:gd name="adj" fmla="val 63856"/>
              </a:avLst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712892" y="2557561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890386" y="2857686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6508402" y="2315471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/>
            <p:cNvSpPr/>
            <p:nvPr/>
          </p:nvSpPr>
          <p:spPr>
            <a:xfrm>
              <a:off x="6446217" y="2767527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Oval 10"/>
            <p:cNvSpPr/>
            <p:nvPr/>
          </p:nvSpPr>
          <p:spPr>
            <a:xfrm>
              <a:off x="6014169" y="2593347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Oval 11"/>
            <p:cNvSpPr/>
            <p:nvPr/>
          </p:nvSpPr>
          <p:spPr>
            <a:xfrm>
              <a:off x="8083899" y="2370555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Oval 17"/>
            <p:cNvSpPr/>
            <p:nvPr/>
          </p:nvSpPr>
          <p:spPr>
            <a:xfrm>
              <a:off x="7475103" y="2217852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Oval 18"/>
            <p:cNvSpPr/>
            <p:nvPr/>
          </p:nvSpPr>
          <p:spPr>
            <a:xfrm>
              <a:off x="5657424" y="2520862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Oval 19"/>
            <p:cNvSpPr/>
            <p:nvPr/>
          </p:nvSpPr>
          <p:spPr>
            <a:xfrm>
              <a:off x="6876356" y="2229697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Oval 20"/>
            <p:cNvSpPr/>
            <p:nvPr/>
          </p:nvSpPr>
          <p:spPr>
            <a:xfrm>
              <a:off x="7218659" y="2551503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Oval 21"/>
            <p:cNvSpPr/>
            <p:nvPr/>
          </p:nvSpPr>
          <p:spPr>
            <a:xfrm>
              <a:off x="6753847" y="2586579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" name="Oval 22"/>
            <p:cNvSpPr/>
            <p:nvPr/>
          </p:nvSpPr>
          <p:spPr>
            <a:xfrm>
              <a:off x="6105775" y="2272399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4" name="Oval 23"/>
            <p:cNvSpPr/>
            <p:nvPr/>
          </p:nvSpPr>
          <p:spPr>
            <a:xfrm>
              <a:off x="6126418" y="2941707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Oval 24"/>
            <p:cNvSpPr/>
            <p:nvPr/>
          </p:nvSpPr>
          <p:spPr>
            <a:xfrm>
              <a:off x="7434683" y="2899919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6707058" y="3825467"/>
              <a:ext cx="778932" cy="462307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 smtClean="0">
                  <a:latin typeface="Calibri" panose="020F0502020204030204" pitchFamily="34" charset="0"/>
                  <a:cs typeface="Calibri" panose="020F0502020204030204" pitchFamily="34" charset="0"/>
                </a:rPr>
                <a:t>age?</a:t>
              </a:r>
              <a:endParaRPr lang="en-US" altLang="en-US" sz="24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9595288" y="2488423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32460" y="2520031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Yes</a:t>
              </a:r>
              <a:endParaRPr lang="en-ID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9595288" y="2952079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032460" y="2983687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No</a:t>
              </a:r>
              <a:endParaRPr lang="en-ID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2" name="Straight Connector 31"/>
            <p:cNvCxnSpPr>
              <a:stCxn id="6" idx="2"/>
              <a:endCxn id="26" idx="0"/>
            </p:cNvCxnSpPr>
            <p:nvPr/>
          </p:nvCxnSpPr>
          <p:spPr>
            <a:xfrm>
              <a:off x="7090082" y="3440311"/>
              <a:ext cx="6442" cy="385156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Diagonal Stripe 32"/>
            <p:cNvSpPr/>
            <p:nvPr/>
          </p:nvSpPr>
          <p:spPr>
            <a:xfrm rot="13500000">
              <a:off x="4105905" y="4637413"/>
              <a:ext cx="1495490" cy="1508033"/>
            </a:xfrm>
            <a:prstGeom prst="diagStripe">
              <a:avLst>
                <a:gd name="adj" fmla="val 63856"/>
              </a:avLst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34" name="Diagonal Stripe 33"/>
            <p:cNvSpPr/>
            <p:nvPr/>
          </p:nvSpPr>
          <p:spPr>
            <a:xfrm rot="13500000">
              <a:off x="8577989" y="4630645"/>
              <a:ext cx="1495490" cy="1508033"/>
            </a:xfrm>
            <a:prstGeom prst="diagStripe">
              <a:avLst>
                <a:gd name="adj" fmla="val 63856"/>
              </a:avLst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/>
            <p:cNvCxnSpPr>
              <a:stCxn id="26" idx="2"/>
              <a:endCxn id="33" idx="0"/>
            </p:cNvCxnSpPr>
            <p:nvPr/>
          </p:nvCxnSpPr>
          <p:spPr>
            <a:xfrm flipH="1">
              <a:off x="4853650" y="4287774"/>
              <a:ext cx="2242874" cy="1103655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6" idx="2"/>
              <a:endCxn id="34" idx="0"/>
            </p:cNvCxnSpPr>
            <p:nvPr/>
          </p:nvCxnSpPr>
          <p:spPr>
            <a:xfrm>
              <a:off x="7096524" y="4287774"/>
              <a:ext cx="2229210" cy="1096887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5730439" y="4411758"/>
              <a:ext cx="702116" cy="40075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000" smtClean="0">
                  <a:latin typeface="Calibri" panose="020F0502020204030204" pitchFamily="34" charset="0"/>
                  <a:cs typeface="Calibri" panose="020F0502020204030204" pitchFamily="34" charset="0"/>
                </a:rPr>
                <a:t>&lt;=30</a:t>
              </a:r>
              <a:endParaRPr lang="en-US" alt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Rectangle 27"/>
            <p:cNvSpPr>
              <a:spLocks noChangeArrowheads="1"/>
            </p:cNvSpPr>
            <p:nvPr/>
          </p:nvSpPr>
          <p:spPr bwMode="auto">
            <a:xfrm>
              <a:off x="7752184" y="4384902"/>
              <a:ext cx="573876" cy="40075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000" smtClean="0">
                  <a:latin typeface="Calibri" panose="020F0502020204030204" pitchFamily="34" charset="0"/>
                  <a:cs typeface="Calibri" panose="020F0502020204030204" pitchFamily="34" charset="0"/>
                </a:rPr>
                <a:t>&gt;40</a:t>
              </a:r>
              <a:endParaRPr lang="en-US" alt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7479332" y="5295038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4" name="Oval 43"/>
            <p:cNvSpPr/>
            <p:nvPr/>
          </p:nvSpPr>
          <p:spPr>
            <a:xfrm>
              <a:off x="6264384" y="5248840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5" name="Oval 44"/>
            <p:cNvSpPr/>
            <p:nvPr/>
          </p:nvSpPr>
          <p:spPr>
            <a:xfrm>
              <a:off x="4123161" y="5326401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6" name="Oval 45"/>
            <p:cNvSpPr/>
            <p:nvPr/>
          </p:nvSpPr>
          <p:spPr>
            <a:xfrm>
              <a:off x="4833522" y="4946650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7" name="Oval 46"/>
            <p:cNvSpPr/>
            <p:nvPr/>
          </p:nvSpPr>
          <p:spPr>
            <a:xfrm>
              <a:off x="6681458" y="5271329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8" name="Oval 47"/>
            <p:cNvSpPr/>
            <p:nvPr/>
          </p:nvSpPr>
          <p:spPr>
            <a:xfrm>
              <a:off x="7096524" y="5104111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9" name="Oval 48"/>
            <p:cNvSpPr/>
            <p:nvPr/>
          </p:nvSpPr>
          <p:spPr>
            <a:xfrm>
              <a:off x="5071142" y="5326401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0" name="Oval 49"/>
            <p:cNvSpPr/>
            <p:nvPr/>
          </p:nvSpPr>
          <p:spPr>
            <a:xfrm>
              <a:off x="4543055" y="5267945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Oval 50"/>
            <p:cNvSpPr/>
            <p:nvPr/>
          </p:nvSpPr>
          <p:spPr>
            <a:xfrm>
              <a:off x="9009574" y="4947573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2" name="Oval 51"/>
            <p:cNvSpPr/>
            <p:nvPr/>
          </p:nvSpPr>
          <p:spPr>
            <a:xfrm>
              <a:off x="4125124" y="4959199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3" name="Oval 52"/>
            <p:cNvSpPr/>
            <p:nvPr/>
          </p:nvSpPr>
          <p:spPr>
            <a:xfrm>
              <a:off x="9775323" y="4973033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4" name="Oval 53"/>
            <p:cNvSpPr/>
            <p:nvPr/>
          </p:nvSpPr>
          <p:spPr>
            <a:xfrm>
              <a:off x="9441127" y="5242911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5" name="Oval 54"/>
            <p:cNvSpPr/>
            <p:nvPr/>
          </p:nvSpPr>
          <p:spPr>
            <a:xfrm>
              <a:off x="9006037" y="5332327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6" name="Oval 55"/>
            <p:cNvSpPr/>
            <p:nvPr/>
          </p:nvSpPr>
          <p:spPr>
            <a:xfrm>
              <a:off x="8465720" y="5295038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60" name="Straight Connector 59"/>
            <p:cNvCxnSpPr>
              <a:stCxn id="26" idx="2"/>
              <a:endCxn id="59" idx="0"/>
            </p:cNvCxnSpPr>
            <p:nvPr/>
          </p:nvCxnSpPr>
          <p:spPr>
            <a:xfrm flipH="1">
              <a:off x="7085898" y="4287774"/>
              <a:ext cx="10626" cy="1090924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27"/>
            <p:cNvSpPr>
              <a:spLocks noChangeArrowheads="1"/>
            </p:cNvSpPr>
            <p:nvPr/>
          </p:nvSpPr>
          <p:spPr bwMode="auto">
            <a:xfrm>
              <a:off x="6669118" y="4641804"/>
              <a:ext cx="833562" cy="40075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000" smtClean="0">
                  <a:latin typeface="Calibri" panose="020F0502020204030204" pitchFamily="34" charset="0"/>
                  <a:cs typeface="Calibri" panose="020F0502020204030204" pitchFamily="34" charset="0"/>
                </a:rPr>
                <a:t>30..40</a:t>
              </a:r>
              <a:endParaRPr lang="en-US" alt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2" name="Rounded Rectangular Callout 61"/>
          <p:cNvSpPr/>
          <p:nvPr/>
        </p:nvSpPr>
        <p:spPr>
          <a:xfrm>
            <a:off x="8448509" y="3622897"/>
            <a:ext cx="3408131" cy="1080258"/>
          </a:xfrm>
          <a:prstGeom prst="wedgeRoundRectCallout">
            <a:avLst>
              <a:gd name="adj1" fmla="val -74183"/>
              <a:gd name="adj2" fmla="val -8606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smtClean="0">
                <a:solidFill>
                  <a:srgbClr val="000000"/>
                </a:solidFill>
              </a:rPr>
              <a:t>Atribut “age” cocok sebagai pemisah, karena dapat memisahkan label dengan baik</a:t>
            </a:r>
            <a:endParaRPr lang="en-ID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63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iagonal Stripe 58"/>
          <p:cNvSpPr/>
          <p:nvPr/>
        </p:nvSpPr>
        <p:spPr>
          <a:xfrm rot="13500000">
            <a:off x="6338153" y="4624682"/>
            <a:ext cx="1495490" cy="1508033"/>
          </a:xfrm>
          <a:prstGeom prst="diagStripe">
            <a:avLst>
              <a:gd name="adj" fmla="val 63856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Memilih Atribut Terbaik</a:t>
            </a:r>
            <a:endParaRPr lang="en-ID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ph idx="1"/>
          </p:nvPr>
        </p:nvGraphicFramePr>
        <p:xfrm>
          <a:off x="767408" y="1556792"/>
          <a:ext cx="3433762" cy="2309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3" name="Worksheet" r:id="rId3" imgW="6400800" imgH="4305476" progId="Excel.Sheet.8">
                  <p:embed/>
                </p:oleObj>
              </mc:Choice>
              <mc:Fallback>
                <p:oleObj name="Worksheet" r:id="rId3" imgW="6400800" imgH="4305476" progId="Excel.Sheet.8">
                  <p:embed/>
                  <p:pic>
                    <p:nvPicPr>
                      <p:cNvPr id="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1556792"/>
                        <a:ext cx="3433762" cy="2309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iagonal Stripe 5"/>
          <p:cNvSpPr/>
          <p:nvPr/>
        </p:nvSpPr>
        <p:spPr>
          <a:xfrm rot="13500000">
            <a:off x="6021054" y="1810092"/>
            <a:ext cx="2142651" cy="2160622"/>
          </a:xfrm>
          <a:prstGeom prst="diagStripe">
            <a:avLst>
              <a:gd name="adj" fmla="val 63856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712892" y="2557561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/>
          <p:cNvSpPr/>
          <p:nvPr/>
        </p:nvSpPr>
        <p:spPr>
          <a:xfrm>
            <a:off x="6890386" y="2857686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/>
          <p:cNvSpPr/>
          <p:nvPr/>
        </p:nvSpPr>
        <p:spPr>
          <a:xfrm>
            <a:off x="6508402" y="2315471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/>
          <p:cNvSpPr/>
          <p:nvPr/>
        </p:nvSpPr>
        <p:spPr>
          <a:xfrm>
            <a:off x="6446217" y="2767527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/>
          <p:cNvSpPr/>
          <p:nvPr/>
        </p:nvSpPr>
        <p:spPr>
          <a:xfrm>
            <a:off x="6014169" y="2593347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/>
          <p:cNvSpPr/>
          <p:nvPr/>
        </p:nvSpPr>
        <p:spPr>
          <a:xfrm>
            <a:off x="8083899" y="2370555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Oval 17"/>
          <p:cNvSpPr/>
          <p:nvPr/>
        </p:nvSpPr>
        <p:spPr>
          <a:xfrm>
            <a:off x="7475103" y="2217852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Oval 18"/>
          <p:cNvSpPr/>
          <p:nvPr/>
        </p:nvSpPr>
        <p:spPr>
          <a:xfrm>
            <a:off x="5657424" y="2520862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Oval 19"/>
          <p:cNvSpPr/>
          <p:nvPr/>
        </p:nvSpPr>
        <p:spPr>
          <a:xfrm>
            <a:off x="6876356" y="2229697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/>
          <p:cNvSpPr/>
          <p:nvPr/>
        </p:nvSpPr>
        <p:spPr>
          <a:xfrm>
            <a:off x="7218659" y="2551503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Oval 21"/>
          <p:cNvSpPr/>
          <p:nvPr/>
        </p:nvSpPr>
        <p:spPr>
          <a:xfrm>
            <a:off x="6753847" y="2586579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Oval 22"/>
          <p:cNvSpPr/>
          <p:nvPr/>
        </p:nvSpPr>
        <p:spPr>
          <a:xfrm>
            <a:off x="6105775" y="2272399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Oval 23"/>
          <p:cNvSpPr/>
          <p:nvPr/>
        </p:nvSpPr>
        <p:spPr>
          <a:xfrm>
            <a:off x="6126418" y="2941707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Oval 24"/>
          <p:cNvSpPr/>
          <p:nvPr/>
        </p:nvSpPr>
        <p:spPr>
          <a:xfrm>
            <a:off x="7434683" y="2899919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6707058" y="3825467"/>
            <a:ext cx="778932" cy="462307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age?</a:t>
            </a:r>
            <a:endParaRPr lang="en-US" alt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9595288" y="2488423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TextBox 27"/>
          <p:cNvSpPr txBox="1"/>
          <p:nvPr/>
        </p:nvSpPr>
        <p:spPr>
          <a:xfrm>
            <a:off x="10032460" y="252003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endParaRPr lang="en-ID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9595288" y="2952079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Box 29"/>
          <p:cNvSpPr txBox="1"/>
          <p:nvPr/>
        </p:nvSpPr>
        <p:spPr>
          <a:xfrm>
            <a:off x="10032460" y="298368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endParaRPr lang="en-ID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Straight Connector 31"/>
          <p:cNvCxnSpPr>
            <a:stCxn id="6" idx="2"/>
            <a:endCxn id="26" idx="0"/>
          </p:cNvCxnSpPr>
          <p:nvPr/>
        </p:nvCxnSpPr>
        <p:spPr>
          <a:xfrm>
            <a:off x="7090082" y="3440311"/>
            <a:ext cx="6442" cy="385156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gonal Stripe 32"/>
          <p:cNvSpPr/>
          <p:nvPr/>
        </p:nvSpPr>
        <p:spPr>
          <a:xfrm rot="13500000">
            <a:off x="4105905" y="4637413"/>
            <a:ext cx="1495490" cy="1508033"/>
          </a:xfrm>
          <a:prstGeom prst="diagStripe">
            <a:avLst>
              <a:gd name="adj" fmla="val 63856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4" name="Diagonal Stripe 33"/>
          <p:cNvSpPr/>
          <p:nvPr/>
        </p:nvSpPr>
        <p:spPr>
          <a:xfrm rot="13500000">
            <a:off x="8577989" y="4630645"/>
            <a:ext cx="1495490" cy="1508033"/>
          </a:xfrm>
          <a:prstGeom prst="diagStripe">
            <a:avLst>
              <a:gd name="adj" fmla="val 63856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26" idx="2"/>
            <a:endCxn id="33" idx="0"/>
          </p:cNvCxnSpPr>
          <p:nvPr/>
        </p:nvCxnSpPr>
        <p:spPr>
          <a:xfrm flipH="1">
            <a:off x="4853650" y="4287774"/>
            <a:ext cx="2242874" cy="110365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6" idx="2"/>
            <a:endCxn id="34" idx="0"/>
          </p:cNvCxnSpPr>
          <p:nvPr/>
        </p:nvCxnSpPr>
        <p:spPr>
          <a:xfrm>
            <a:off x="7096524" y="4287774"/>
            <a:ext cx="2229210" cy="1096887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27"/>
          <p:cNvSpPr>
            <a:spLocks noChangeArrowheads="1"/>
          </p:cNvSpPr>
          <p:nvPr/>
        </p:nvSpPr>
        <p:spPr bwMode="auto">
          <a:xfrm>
            <a:off x="5730439" y="4411758"/>
            <a:ext cx="702116" cy="400752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&lt;=30</a:t>
            </a:r>
            <a:endParaRPr lang="en-US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angle 27"/>
          <p:cNvSpPr>
            <a:spLocks noChangeArrowheads="1"/>
          </p:cNvSpPr>
          <p:nvPr/>
        </p:nvSpPr>
        <p:spPr bwMode="auto">
          <a:xfrm>
            <a:off x="7752184" y="4384902"/>
            <a:ext cx="573876" cy="400752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&gt;40</a:t>
            </a:r>
            <a:endParaRPr lang="en-US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479332" y="5295038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Oval 43"/>
          <p:cNvSpPr/>
          <p:nvPr/>
        </p:nvSpPr>
        <p:spPr>
          <a:xfrm>
            <a:off x="6264384" y="5248840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Oval 44"/>
          <p:cNvSpPr/>
          <p:nvPr/>
        </p:nvSpPr>
        <p:spPr>
          <a:xfrm>
            <a:off x="4123161" y="5326401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Oval 45"/>
          <p:cNvSpPr/>
          <p:nvPr/>
        </p:nvSpPr>
        <p:spPr>
          <a:xfrm>
            <a:off x="4833522" y="4946650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Oval 46"/>
          <p:cNvSpPr/>
          <p:nvPr/>
        </p:nvSpPr>
        <p:spPr>
          <a:xfrm>
            <a:off x="6681458" y="5271329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Oval 47"/>
          <p:cNvSpPr/>
          <p:nvPr/>
        </p:nvSpPr>
        <p:spPr>
          <a:xfrm>
            <a:off x="7096524" y="5104111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Oval 48"/>
          <p:cNvSpPr/>
          <p:nvPr/>
        </p:nvSpPr>
        <p:spPr>
          <a:xfrm>
            <a:off x="5071142" y="5326401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0" name="Oval 49"/>
          <p:cNvSpPr/>
          <p:nvPr/>
        </p:nvSpPr>
        <p:spPr>
          <a:xfrm>
            <a:off x="4543055" y="5267945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1" name="Oval 50"/>
          <p:cNvSpPr/>
          <p:nvPr/>
        </p:nvSpPr>
        <p:spPr>
          <a:xfrm>
            <a:off x="9009574" y="4947573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2" name="Oval 51"/>
          <p:cNvSpPr/>
          <p:nvPr/>
        </p:nvSpPr>
        <p:spPr>
          <a:xfrm>
            <a:off x="4125124" y="4959199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Oval 52"/>
          <p:cNvSpPr/>
          <p:nvPr/>
        </p:nvSpPr>
        <p:spPr>
          <a:xfrm>
            <a:off x="9775323" y="4973033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Oval 53"/>
          <p:cNvSpPr/>
          <p:nvPr/>
        </p:nvSpPr>
        <p:spPr>
          <a:xfrm>
            <a:off x="9441127" y="5242911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Oval 54"/>
          <p:cNvSpPr/>
          <p:nvPr/>
        </p:nvSpPr>
        <p:spPr>
          <a:xfrm>
            <a:off x="9006037" y="5332327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Oval 55"/>
          <p:cNvSpPr/>
          <p:nvPr/>
        </p:nvSpPr>
        <p:spPr>
          <a:xfrm>
            <a:off x="8465720" y="5295038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8" name="TextBox 57"/>
          <p:cNvSpPr txBox="1"/>
          <p:nvPr/>
        </p:nvSpPr>
        <p:spPr>
          <a:xfrm>
            <a:off x="4510850" y="1482994"/>
            <a:ext cx="5363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smtClean="0">
                <a:solidFill>
                  <a:srgbClr val="000000"/>
                </a:solidFill>
              </a:rPr>
              <a:t>Kita coba atribut yang lain: “age”</a:t>
            </a:r>
            <a:endParaRPr lang="en-ID" sz="2800">
              <a:solidFill>
                <a:srgbClr val="000000"/>
              </a:solidFill>
            </a:endParaRPr>
          </a:p>
        </p:txBody>
      </p:sp>
      <p:cxnSp>
        <p:nvCxnSpPr>
          <p:cNvPr id="60" name="Straight Connector 59"/>
          <p:cNvCxnSpPr>
            <a:stCxn id="26" idx="2"/>
            <a:endCxn id="59" idx="0"/>
          </p:cNvCxnSpPr>
          <p:nvPr/>
        </p:nvCxnSpPr>
        <p:spPr>
          <a:xfrm flipH="1">
            <a:off x="7085898" y="4287774"/>
            <a:ext cx="10626" cy="1090924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27"/>
          <p:cNvSpPr>
            <a:spLocks noChangeArrowheads="1"/>
          </p:cNvSpPr>
          <p:nvPr/>
        </p:nvSpPr>
        <p:spPr bwMode="auto">
          <a:xfrm>
            <a:off x="6669118" y="4641804"/>
            <a:ext cx="833562" cy="400752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30..40</a:t>
            </a:r>
            <a:endParaRPr lang="en-US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47728" y="3694500"/>
            <a:ext cx="6870250" cy="23267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7" name="TextBox 56"/>
          <p:cNvSpPr txBox="1"/>
          <p:nvPr/>
        </p:nvSpPr>
        <p:spPr>
          <a:xfrm>
            <a:off x="427838" y="4804916"/>
            <a:ext cx="307066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ID" sz="240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</a:t>
            </a:r>
            <a:r>
              <a:rPr lang="en-ID" sz="24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Predictiveness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ID" sz="240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 </a:t>
            </a:r>
            <a:r>
              <a:rPr lang="en-ID" sz="24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Impurity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ID" sz="240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Lower </a:t>
            </a:r>
            <a:r>
              <a:rPr lang="en-ID" sz="24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Entropy</a:t>
            </a:r>
            <a:endParaRPr lang="en-GB" sz="2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17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iagonal Stripe 58"/>
          <p:cNvSpPr/>
          <p:nvPr/>
        </p:nvSpPr>
        <p:spPr>
          <a:xfrm rot="13500000">
            <a:off x="6338153" y="4624682"/>
            <a:ext cx="1495490" cy="1508033"/>
          </a:xfrm>
          <a:prstGeom prst="diagStripe">
            <a:avLst>
              <a:gd name="adj" fmla="val 63856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Memilih Atribut Terbaik</a:t>
            </a:r>
            <a:endParaRPr lang="en-ID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ph idx="1"/>
          </p:nvPr>
        </p:nvGraphicFramePr>
        <p:xfrm>
          <a:off x="767408" y="1556792"/>
          <a:ext cx="3433762" cy="2309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5" name="Worksheet" r:id="rId3" imgW="6400800" imgH="4305476" progId="Excel.Sheet.8">
                  <p:embed/>
                </p:oleObj>
              </mc:Choice>
              <mc:Fallback>
                <p:oleObj name="Worksheet" r:id="rId3" imgW="6400800" imgH="4305476" progId="Excel.Sheet.8">
                  <p:embed/>
                  <p:pic>
                    <p:nvPicPr>
                      <p:cNvPr id="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1556792"/>
                        <a:ext cx="3433762" cy="2309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iagonal Stripe 5"/>
          <p:cNvSpPr/>
          <p:nvPr/>
        </p:nvSpPr>
        <p:spPr>
          <a:xfrm rot="13500000">
            <a:off x="6021054" y="1810092"/>
            <a:ext cx="2142651" cy="2160622"/>
          </a:xfrm>
          <a:prstGeom prst="diagStripe">
            <a:avLst>
              <a:gd name="adj" fmla="val 63856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712892" y="2557561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/>
          <p:cNvSpPr/>
          <p:nvPr/>
        </p:nvSpPr>
        <p:spPr>
          <a:xfrm>
            <a:off x="6890386" y="2857686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/>
          <p:cNvSpPr/>
          <p:nvPr/>
        </p:nvSpPr>
        <p:spPr>
          <a:xfrm>
            <a:off x="6508402" y="2315471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/>
          <p:cNvSpPr/>
          <p:nvPr/>
        </p:nvSpPr>
        <p:spPr>
          <a:xfrm>
            <a:off x="6446217" y="2767527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/>
          <p:cNvSpPr/>
          <p:nvPr/>
        </p:nvSpPr>
        <p:spPr>
          <a:xfrm>
            <a:off x="6014169" y="2593347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/>
          <p:cNvSpPr/>
          <p:nvPr/>
        </p:nvSpPr>
        <p:spPr>
          <a:xfrm>
            <a:off x="8083899" y="2370555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Oval 17"/>
          <p:cNvSpPr/>
          <p:nvPr/>
        </p:nvSpPr>
        <p:spPr>
          <a:xfrm>
            <a:off x="7475103" y="2217852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Oval 18"/>
          <p:cNvSpPr/>
          <p:nvPr/>
        </p:nvSpPr>
        <p:spPr>
          <a:xfrm>
            <a:off x="5657424" y="2520862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Oval 19"/>
          <p:cNvSpPr/>
          <p:nvPr/>
        </p:nvSpPr>
        <p:spPr>
          <a:xfrm>
            <a:off x="6876356" y="2229697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/>
          <p:cNvSpPr/>
          <p:nvPr/>
        </p:nvSpPr>
        <p:spPr>
          <a:xfrm>
            <a:off x="7218659" y="2551503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Oval 21"/>
          <p:cNvSpPr/>
          <p:nvPr/>
        </p:nvSpPr>
        <p:spPr>
          <a:xfrm>
            <a:off x="6753847" y="2586579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Oval 22"/>
          <p:cNvSpPr/>
          <p:nvPr/>
        </p:nvSpPr>
        <p:spPr>
          <a:xfrm>
            <a:off x="6105775" y="2272399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Oval 23"/>
          <p:cNvSpPr/>
          <p:nvPr/>
        </p:nvSpPr>
        <p:spPr>
          <a:xfrm>
            <a:off x="6126418" y="2941707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Oval 24"/>
          <p:cNvSpPr/>
          <p:nvPr/>
        </p:nvSpPr>
        <p:spPr>
          <a:xfrm>
            <a:off x="7434683" y="2899919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6707058" y="3825467"/>
            <a:ext cx="778932" cy="462307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age?</a:t>
            </a:r>
            <a:endParaRPr lang="en-US" alt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9595288" y="2488423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TextBox 27"/>
          <p:cNvSpPr txBox="1"/>
          <p:nvPr/>
        </p:nvSpPr>
        <p:spPr>
          <a:xfrm>
            <a:off x="10032460" y="252003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endParaRPr lang="en-ID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9595288" y="2952079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Box 29"/>
          <p:cNvSpPr txBox="1"/>
          <p:nvPr/>
        </p:nvSpPr>
        <p:spPr>
          <a:xfrm>
            <a:off x="10032460" y="298368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endParaRPr lang="en-ID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Straight Connector 31"/>
          <p:cNvCxnSpPr>
            <a:stCxn id="6" idx="2"/>
            <a:endCxn id="26" idx="0"/>
          </p:cNvCxnSpPr>
          <p:nvPr/>
        </p:nvCxnSpPr>
        <p:spPr>
          <a:xfrm>
            <a:off x="7090082" y="3440311"/>
            <a:ext cx="6442" cy="385156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gonal Stripe 32"/>
          <p:cNvSpPr/>
          <p:nvPr/>
        </p:nvSpPr>
        <p:spPr>
          <a:xfrm rot="13500000">
            <a:off x="4105905" y="4637413"/>
            <a:ext cx="1495490" cy="1508033"/>
          </a:xfrm>
          <a:prstGeom prst="diagStripe">
            <a:avLst>
              <a:gd name="adj" fmla="val 63856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4" name="Diagonal Stripe 33"/>
          <p:cNvSpPr/>
          <p:nvPr/>
        </p:nvSpPr>
        <p:spPr>
          <a:xfrm rot="13500000">
            <a:off x="8577989" y="4630645"/>
            <a:ext cx="1495490" cy="1508033"/>
          </a:xfrm>
          <a:prstGeom prst="diagStripe">
            <a:avLst>
              <a:gd name="adj" fmla="val 63856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26" idx="2"/>
            <a:endCxn id="33" idx="0"/>
          </p:cNvCxnSpPr>
          <p:nvPr/>
        </p:nvCxnSpPr>
        <p:spPr>
          <a:xfrm flipH="1">
            <a:off x="4853650" y="4287774"/>
            <a:ext cx="2242874" cy="110365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6" idx="2"/>
            <a:endCxn id="34" idx="0"/>
          </p:cNvCxnSpPr>
          <p:nvPr/>
        </p:nvCxnSpPr>
        <p:spPr>
          <a:xfrm>
            <a:off x="7096524" y="4287774"/>
            <a:ext cx="2229210" cy="1096887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27"/>
          <p:cNvSpPr>
            <a:spLocks noChangeArrowheads="1"/>
          </p:cNvSpPr>
          <p:nvPr/>
        </p:nvSpPr>
        <p:spPr bwMode="auto">
          <a:xfrm>
            <a:off x="5730439" y="4411758"/>
            <a:ext cx="702116" cy="400752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&lt;=30</a:t>
            </a:r>
            <a:endParaRPr lang="en-US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angle 27"/>
          <p:cNvSpPr>
            <a:spLocks noChangeArrowheads="1"/>
          </p:cNvSpPr>
          <p:nvPr/>
        </p:nvSpPr>
        <p:spPr bwMode="auto">
          <a:xfrm>
            <a:off x="7752184" y="4384902"/>
            <a:ext cx="573876" cy="400752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&gt;40</a:t>
            </a:r>
            <a:endParaRPr lang="en-US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479332" y="5295038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Oval 43"/>
          <p:cNvSpPr/>
          <p:nvPr/>
        </p:nvSpPr>
        <p:spPr>
          <a:xfrm>
            <a:off x="6264384" y="5248840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Oval 44"/>
          <p:cNvSpPr/>
          <p:nvPr/>
        </p:nvSpPr>
        <p:spPr>
          <a:xfrm>
            <a:off x="4123161" y="5326401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Oval 45"/>
          <p:cNvSpPr/>
          <p:nvPr/>
        </p:nvSpPr>
        <p:spPr>
          <a:xfrm>
            <a:off x="4833522" y="4946650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Oval 46"/>
          <p:cNvSpPr/>
          <p:nvPr/>
        </p:nvSpPr>
        <p:spPr>
          <a:xfrm>
            <a:off x="6681458" y="5271329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Oval 47"/>
          <p:cNvSpPr/>
          <p:nvPr/>
        </p:nvSpPr>
        <p:spPr>
          <a:xfrm>
            <a:off x="7096524" y="5104111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Oval 48"/>
          <p:cNvSpPr/>
          <p:nvPr/>
        </p:nvSpPr>
        <p:spPr>
          <a:xfrm>
            <a:off x="5071142" y="5326401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0" name="Oval 49"/>
          <p:cNvSpPr/>
          <p:nvPr/>
        </p:nvSpPr>
        <p:spPr>
          <a:xfrm>
            <a:off x="4543055" y="5267945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1" name="Oval 50"/>
          <p:cNvSpPr/>
          <p:nvPr/>
        </p:nvSpPr>
        <p:spPr>
          <a:xfrm>
            <a:off x="9009574" y="4947573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2" name="Oval 51"/>
          <p:cNvSpPr/>
          <p:nvPr/>
        </p:nvSpPr>
        <p:spPr>
          <a:xfrm>
            <a:off x="4125124" y="4959199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Oval 52"/>
          <p:cNvSpPr/>
          <p:nvPr/>
        </p:nvSpPr>
        <p:spPr>
          <a:xfrm>
            <a:off x="9775323" y="4973033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Oval 53"/>
          <p:cNvSpPr/>
          <p:nvPr/>
        </p:nvSpPr>
        <p:spPr>
          <a:xfrm>
            <a:off x="9441127" y="5242911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Oval 54"/>
          <p:cNvSpPr/>
          <p:nvPr/>
        </p:nvSpPr>
        <p:spPr>
          <a:xfrm>
            <a:off x="9006037" y="5332327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Oval 55"/>
          <p:cNvSpPr/>
          <p:nvPr/>
        </p:nvSpPr>
        <p:spPr>
          <a:xfrm>
            <a:off x="8465720" y="5295038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8" name="TextBox 57"/>
          <p:cNvSpPr txBox="1"/>
          <p:nvPr/>
        </p:nvSpPr>
        <p:spPr>
          <a:xfrm>
            <a:off x="4510850" y="1482994"/>
            <a:ext cx="5363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smtClean="0">
                <a:solidFill>
                  <a:srgbClr val="000000"/>
                </a:solidFill>
              </a:rPr>
              <a:t>Kita coba atribut yang lain: “age”</a:t>
            </a:r>
            <a:endParaRPr lang="en-ID" sz="2800">
              <a:solidFill>
                <a:srgbClr val="000000"/>
              </a:solidFill>
            </a:endParaRPr>
          </a:p>
        </p:txBody>
      </p:sp>
      <p:cxnSp>
        <p:nvCxnSpPr>
          <p:cNvPr id="60" name="Straight Connector 59"/>
          <p:cNvCxnSpPr>
            <a:stCxn id="26" idx="2"/>
            <a:endCxn id="59" idx="0"/>
          </p:cNvCxnSpPr>
          <p:nvPr/>
        </p:nvCxnSpPr>
        <p:spPr>
          <a:xfrm flipH="1">
            <a:off x="7085898" y="4287774"/>
            <a:ext cx="10626" cy="1090924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27"/>
          <p:cNvSpPr>
            <a:spLocks noChangeArrowheads="1"/>
          </p:cNvSpPr>
          <p:nvPr/>
        </p:nvSpPr>
        <p:spPr bwMode="auto">
          <a:xfrm>
            <a:off x="6669118" y="4641804"/>
            <a:ext cx="833562" cy="400752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30..40</a:t>
            </a:r>
            <a:endParaRPr lang="en-US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47728" y="3694500"/>
            <a:ext cx="6870250" cy="23267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7" name="TextBox 56"/>
          <p:cNvSpPr txBox="1"/>
          <p:nvPr/>
        </p:nvSpPr>
        <p:spPr>
          <a:xfrm>
            <a:off x="7475103" y="6195220"/>
            <a:ext cx="1923746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ID" sz="240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Pure node</a:t>
            </a:r>
            <a:endParaRPr lang="en-ID" sz="2400" b="1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Elbow Connector 12"/>
          <p:cNvCxnSpPr>
            <a:stCxn id="59" idx="2"/>
            <a:endCxn id="57" idx="1"/>
          </p:cNvCxnSpPr>
          <p:nvPr/>
        </p:nvCxnSpPr>
        <p:spPr>
          <a:xfrm rot="16200000" flipH="1">
            <a:off x="6947930" y="5898879"/>
            <a:ext cx="663539" cy="390808"/>
          </a:xfrm>
          <a:prstGeom prst="bentConnector2">
            <a:avLst/>
          </a:prstGeom>
          <a:ln w="19050">
            <a:solidFill>
              <a:srgbClr val="0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99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smtClean="0"/>
              <a:t>Pertemuan </a:t>
            </a:r>
            <a:r>
              <a:rPr lang="en-US" sz="2800" smtClean="0"/>
              <a:t>6</a:t>
            </a:r>
            <a:endParaRPr lang="id-ID" sz="2800" dirty="0"/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>
                <a:solidFill>
                  <a:schemeClr val="tx1"/>
                </a:solidFill>
              </a:rPr>
              <a:t>SUPERVISED LEARNING: </a:t>
            </a:r>
            <a:r>
              <a:rPr lang="en-ID" smtClean="0">
                <a:solidFill>
                  <a:srgbClr val="FF0000"/>
                </a:solidFill>
              </a:rPr>
              <a:t>DECISION TREE</a:t>
            </a:r>
            <a:endParaRPr lang="id-ID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53"/>
          <a:stretch/>
        </p:blipFill>
        <p:spPr>
          <a:xfrm>
            <a:off x="7093602" y="1419225"/>
            <a:ext cx="5112568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Entropy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28800"/>
            <a:ext cx="4766320" cy="4695800"/>
          </a:xfrm>
        </p:spPr>
        <p:txBody>
          <a:bodyPr/>
          <a:lstStyle/>
          <a:p>
            <a:r>
              <a:rPr lang="en-ID"/>
              <a:t>Ukuran </a:t>
            </a:r>
            <a:r>
              <a:rPr lang="en-ID" smtClean="0"/>
              <a:t>kemurnian, keberagaman</a:t>
            </a:r>
            <a:r>
              <a:rPr lang="en-ID"/>
              <a:t>, randomness atau uncertainty</a:t>
            </a:r>
          </a:p>
          <a:p>
            <a:r>
              <a:rPr lang="en-ID" smtClean="0"/>
              <a:t>Nilai entropy semakin kecil, distribusi semakin homogen, node semakin murni (pure)</a:t>
            </a:r>
            <a:endParaRPr lang="en-ID"/>
          </a:p>
        </p:txBody>
      </p:sp>
      <p:grpSp>
        <p:nvGrpSpPr>
          <p:cNvPr id="14" name="Group 13"/>
          <p:cNvGrpSpPr/>
          <p:nvPr/>
        </p:nvGrpSpPr>
        <p:grpSpPr>
          <a:xfrm>
            <a:off x="6061420" y="1700808"/>
            <a:ext cx="1797352" cy="1624246"/>
            <a:chOff x="6061420" y="1700808"/>
            <a:chExt cx="1797352" cy="1624246"/>
          </a:xfrm>
        </p:grpSpPr>
        <p:sp>
          <p:nvSpPr>
            <p:cNvPr id="4" name="Oval 3"/>
            <p:cNvSpPr/>
            <p:nvPr/>
          </p:nvSpPr>
          <p:spPr>
            <a:xfrm>
              <a:off x="6168008" y="1700808"/>
              <a:ext cx="1584176" cy="108012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mtClean="0">
                  <a:solidFill>
                    <a:srgbClr val="000000"/>
                  </a:solidFill>
                </a:rPr>
                <a:t>1 yes</a:t>
              </a:r>
            </a:p>
            <a:p>
              <a:pPr algn="ctr"/>
              <a:r>
                <a:rPr lang="en-ID" smtClean="0">
                  <a:solidFill>
                    <a:srgbClr val="000000"/>
                  </a:solidFill>
                </a:rPr>
                <a:t>7 no</a:t>
              </a:r>
              <a:endParaRPr lang="en-ID">
                <a:solidFill>
                  <a:srgbClr val="0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61420" y="2924944"/>
              <a:ext cx="1797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200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Entropy rendah</a:t>
              </a:r>
              <a:endParaRPr lang="en-ID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949401" y="1700808"/>
            <a:ext cx="1638014" cy="1624246"/>
            <a:chOff x="8949401" y="1700808"/>
            <a:chExt cx="1638014" cy="1624246"/>
          </a:xfrm>
        </p:grpSpPr>
        <p:sp>
          <p:nvSpPr>
            <p:cNvPr id="6" name="Oval 5"/>
            <p:cNvSpPr/>
            <p:nvPr/>
          </p:nvSpPr>
          <p:spPr>
            <a:xfrm>
              <a:off x="8976320" y="1700808"/>
              <a:ext cx="1584176" cy="108012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>
                  <a:solidFill>
                    <a:srgbClr val="000000"/>
                  </a:solidFill>
                </a:rPr>
                <a:t>3</a:t>
              </a:r>
              <a:r>
                <a:rPr lang="en-ID" smtClean="0">
                  <a:solidFill>
                    <a:srgbClr val="000000"/>
                  </a:solidFill>
                </a:rPr>
                <a:t> yes</a:t>
              </a:r>
            </a:p>
            <a:p>
              <a:pPr algn="ctr"/>
              <a:r>
                <a:rPr lang="en-ID">
                  <a:solidFill>
                    <a:srgbClr val="000000"/>
                  </a:solidFill>
                </a:rPr>
                <a:t>5</a:t>
              </a:r>
              <a:r>
                <a:rPr lang="en-ID" smtClean="0">
                  <a:solidFill>
                    <a:srgbClr val="000000"/>
                  </a:solidFill>
                </a:rPr>
                <a:t> no</a:t>
              </a:r>
              <a:endParaRPr lang="en-ID">
                <a:solidFill>
                  <a:srgbClr val="0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949401" y="2924944"/>
              <a:ext cx="16380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200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Entropy tinggi</a:t>
              </a:r>
              <a:endParaRPr lang="en-ID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68008" y="3730462"/>
            <a:ext cx="1584176" cy="1624246"/>
            <a:chOff x="6168008" y="3730462"/>
            <a:chExt cx="1584176" cy="1624246"/>
          </a:xfrm>
        </p:grpSpPr>
        <p:sp>
          <p:nvSpPr>
            <p:cNvPr id="9" name="Oval 8"/>
            <p:cNvSpPr/>
            <p:nvPr/>
          </p:nvSpPr>
          <p:spPr>
            <a:xfrm>
              <a:off x="6168008" y="3730462"/>
              <a:ext cx="1584176" cy="108012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>
                  <a:solidFill>
                    <a:srgbClr val="000000"/>
                  </a:solidFill>
                </a:rPr>
                <a:t>0</a:t>
              </a:r>
              <a:r>
                <a:rPr lang="en-ID" smtClean="0">
                  <a:solidFill>
                    <a:srgbClr val="000000"/>
                  </a:solidFill>
                </a:rPr>
                <a:t> yes</a:t>
              </a:r>
            </a:p>
            <a:p>
              <a:pPr algn="ctr"/>
              <a:r>
                <a:rPr lang="en-ID">
                  <a:solidFill>
                    <a:srgbClr val="000000"/>
                  </a:solidFill>
                </a:rPr>
                <a:t>8</a:t>
              </a:r>
              <a:r>
                <a:rPr lang="en-ID" smtClean="0">
                  <a:solidFill>
                    <a:srgbClr val="000000"/>
                  </a:solidFill>
                </a:rPr>
                <a:t> no</a:t>
              </a:r>
              <a:endParaRPr lang="en-ID">
                <a:solidFill>
                  <a:srgbClr val="0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74523" y="4954598"/>
              <a:ext cx="137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200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Entropy = 0</a:t>
              </a:r>
              <a:endParaRPr lang="en-ID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976320" y="3730462"/>
            <a:ext cx="1584176" cy="1624246"/>
            <a:chOff x="8976320" y="3730462"/>
            <a:chExt cx="1584176" cy="1624246"/>
          </a:xfrm>
        </p:grpSpPr>
        <p:sp>
          <p:nvSpPr>
            <p:cNvPr id="10" name="Oval 9"/>
            <p:cNvSpPr/>
            <p:nvPr/>
          </p:nvSpPr>
          <p:spPr>
            <a:xfrm>
              <a:off x="8976320" y="3730462"/>
              <a:ext cx="1584176" cy="108012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mtClean="0">
                  <a:solidFill>
                    <a:srgbClr val="000000"/>
                  </a:solidFill>
                </a:rPr>
                <a:t>4 yes</a:t>
              </a:r>
            </a:p>
            <a:p>
              <a:pPr algn="ctr"/>
              <a:r>
                <a:rPr lang="en-ID" smtClean="0">
                  <a:solidFill>
                    <a:srgbClr val="000000"/>
                  </a:solidFill>
                </a:rPr>
                <a:t>4 no</a:t>
              </a:r>
              <a:endParaRPr lang="en-ID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082835" y="4954598"/>
              <a:ext cx="137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200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Entropy = 1</a:t>
              </a:r>
              <a:endParaRPr lang="en-ID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633068"/>
              </p:ext>
            </p:extLst>
          </p:nvPr>
        </p:nvGraphicFramePr>
        <p:xfrm>
          <a:off x="945651" y="4589214"/>
          <a:ext cx="4224518" cy="1130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0" name="Equation" r:id="rId3" imgW="1612800" imgH="431640" progId="Equation.3">
                  <p:embed/>
                </p:oleObj>
              </mc:Choice>
              <mc:Fallback>
                <p:oleObj name="Equation" r:id="rId3" imgW="1612800" imgH="431640" progId="Equation.3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651" y="4589214"/>
                        <a:ext cx="4224518" cy="1130878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914400" y="5857449"/>
            <a:ext cx="2460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*Info(D) = Entropy (D)</a:t>
            </a:r>
            <a:endParaRPr lang="en-ID" sz="2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20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Perhitungan Entropy</a:t>
            </a:r>
            <a:endParaRPr lang="en-ID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4953267"/>
              </p:ext>
            </p:extLst>
          </p:nvPr>
        </p:nvGraphicFramePr>
        <p:xfrm>
          <a:off x="767408" y="1556792"/>
          <a:ext cx="5031638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4" name="Worksheet" r:id="rId3" imgW="6400800" imgH="4305476" progId="Excel.Sheet.8">
                  <p:embed/>
                </p:oleObj>
              </mc:Choice>
              <mc:Fallback>
                <p:oleObj name="Worksheet" r:id="rId3" imgW="6400800" imgH="4305476" progId="Excel.Sheet.8">
                  <p:embed/>
                  <p:pic>
                    <p:nvPicPr>
                      <p:cNvPr id="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1556792"/>
                        <a:ext cx="5031638" cy="3384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339943"/>
              </p:ext>
            </p:extLst>
          </p:nvPr>
        </p:nvGraphicFramePr>
        <p:xfrm>
          <a:off x="6240016" y="3761567"/>
          <a:ext cx="5530594" cy="60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5" name="Equation" r:id="rId5" imgW="3314520" imgH="393480" progId="Equation.3">
                  <p:embed/>
                </p:oleObj>
              </mc:Choice>
              <mc:Fallback>
                <p:oleObj name="Equation" r:id="rId5" imgW="3314520" imgH="393480" progId="Equation.3">
                  <p:embed/>
                  <p:pic>
                    <p:nvPicPr>
                      <p:cNvPr id="615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016" y="3761567"/>
                        <a:ext cx="5530594" cy="6035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27803" y="1550910"/>
            <a:ext cx="5552791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D" sz="20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Hitung entropy dari class / label “</a:t>
            </a:r>
            <a:r>
              <a:rPr lang="en-ID" sz="2000" b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buys_computer</a:t>
            </a:r>
            <a:r>
              <a:rPr lang="en-ID" sz="20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(entropy data)</a:t>
            </a:r>
            <a:endParaRPr lang="en-ID" sz="2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49488" y="1665336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 smtClean="0"/>
              <a:t>1</a:t>
            </a:r>
            <a:endParaRPr lang="en-ID" sz="2000"/>
          </a:p>
        </p:txBody>
      </p:sp>
      <p:sp>
        <p:nvSpPr>
          <p:cNvPr id="13" name="TextBox 12"/>
          <p:cNvSpPr txBox="1"/>
          <p:nvPr/>
        </p:nvSpPr>
        <p:spPr>
          <a:xfrm>
            <a:off x="6240016" y="2505090"/>
            <a:ext cx="39534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buys_computer = “yes” </a:t>
            </a:r>
            <a:r>
              <a:rPr lang="en-ID" sz="20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ID" sz="20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ID" sz="2000" b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buys_computer = </a:t>
            </a:r>
            <a:r>
              <a:rPr lang="en-ID" sz="20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“no” </a:t>
            </a:r>
            <a:r>
              <a:rPr lang="en-ID" sz="20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ID" sz="20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ID" sz="2000" b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</a:t>
            </a:r>
            <a:r>
              <a:rPr lang="en-ID" sz="20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ID" sz="20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ID" sz="2000" b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</a:t>
            </a:r>
            <a:endParaRPr lang="en-ID" sz="2000" b="1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179483"/>
              </p:ext>
            </p:extLst>
          </p:nvPr>
        </p:nvGraphicFramePr>
        <p:xfrm>
          <a:off x="263352" y="5365874"/>
          <a:ext cx="2986360" cy="79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6" name="Equation" r:id="rId7" imgW="1612800" imgH="431640" progId="Equation.3">
                  <p:embed/>
                </p:oleObj>
              </mc:Choice>
              <mc:Fallback>
                <p:oleObj name="Equation" r:id="rId7" imgW="1612800" imgH="431640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52" y="5365874"/>
                        <a:ext cx="2986360" cy="79943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254253"/>
              </p:ext>
            </p:extLst>
          </p:nvPr>
        </p:nvGraphicFramePr>
        <p:xfrm>
          <a:off x="3347640" y="5365874"/>
          <a:ext cx="2676352" cy="79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7" name="Equation" r:id="rId9" imgW="1714320" imgH="457200" progId="Equation.3">
                  <p:embed/>
                </p:oleObj>
              </mc:Choice>
              <mc:Fallback>
                <p:oleObj name="Equation" r:id="rId9" imgW="1714320" imgH="457200" progId="Equation.3">
                  <p:embed/>
                  <p:pic>
                    <p:nvPicPr>
                      <p:cNvPr id="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640" y="5365874"/>
                        <a:ext cx="2676352" cy="79943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819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Perhitungan Entropy</a:t>
            </a:r>
            <a:endParaRPr lang="en-ID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ph idx="1"/>
          </p:nvPr>
        </p:nvGraphicFramePr>
        <p:xfrm>
          <a:off x="767408" y="1556792"/>
          <a:ext cx="5031638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8" name="Worksheet" r:id="rId3" imgW="6400800" imgH="4305476" progId="Excel.Sheet.8">
                  <p:embed/>
                </p:oleObj>
              </mc:Choice>
              <mc:Fallback>
                <p:oleObj name="Worksheet" r:id="rId3" imgW="6400800" imgH="4305476" progId="Excel.Sheet.8">
                  <p:embed/>
                  <p:pic>
                    <p:nvPicPr>
                      <p:cNvPr id="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1556792"/>
                        <a:ext cx="5031638" cy="3384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27803" y="1556792"/>
            <a:ext cx="5552791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D" sz="24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Hitung entropy dari setiap atribut</a:t>
            </a:r>
            <a:endParaRPr lang="en-ID" sz="24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318603"/>
              </p:ext>
            </p:extLst>
          </p:nvPr>
        </p:nvGraphicFramePr>
        <p:xfrm>
          <a:off x="6347237" y="5354216"/>
          <a:ext cx="5278883" cy="595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9" name="Equation" r:id="rId5" imgW="3213000" imgH="393480" progId="Equation.3">
                  <p:embed/>
                </p:oleObj>
              </mc:Choice>
              <mc:Fallback>
                <p:oleObj name="Equation" r:id="rId5" imgW="3213000" imgH="393480" progId="Equation.3">
                  <p:embed/>
                  <p:pic>
                    <p:nvPicPr>
                      <p:cNvPr id="1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7237" y="5354216"/>
                        <a:ext cx="5278883" cy="5950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10"/>
          <p:cNvSpPr/>
          <p:nvPr/>
        </p:nvSpPr>
        <p:spPr>
          <a:xfrm>
            <a:off x="5807968" y="1556792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 smtClean="0"/>
              <a:t>2</a:t>
            </a:r>
            <a:endParaRPr lang="en-ID" sz="2000"/>
          </a:p>
        </p:txBody>
      </p:sp>
      <p:sp>
        <p:nvSpPr>
          <p:cNvPr id="3" name="TextBox 2"/>
          <p:cNvSpPr txBox="1"/>
          <p:nvPr/>
        </p:nvSpPr>
        <p:spPr>
          <a:xfrm>
            <a:off x="6240016" y="2279849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smtClean="0">
                <a:solidFill>
                  <a:srgbClr val="FF0000"/>
                </a:solidFill>
              </a:rPr>
              <a:t>Atribut “age”</a:t>
            </a:r>
            <a:endParaRPr lang="en-ID" b="1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876226"/>
              </p:ext>
            </p:extLst>
          </p:nvPr>
        </p:nvGraphicFramePr>
        <p:xfrm>
          <a:off x="6347237" y="2674514"/>
          <a:ext cx="4568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014">
                  <a:extLst>
                    <a:ext uri="{9D8B030D-6E8A-4147-A177-3AD203B41FA5}">
                      <a16:colId xmlns:a16="http://schemas.microsoft.com/office/drawing/2014/main" val="3074669959"/>
                    </a:ext>
                  </a:extLst>
                </a:gridCol>
                <a:gridCol w="1142014">
                  <a:extLst>
                    <a:ext uri="{9D8B030D-6E8A-4147-A177-3AD203B41FA5}">
                      <a16:colId xmlns:a16="http://schemas.microsoft.com/office/drawing/2014/main" val="1029274460"/>
                    </a:ext>
                  </a:extLst>
                </a:gridCol>
                <a:gridCol w="1142014">
                  <a:extLst>
                    <a:ext uri="{9D8B030D-6E8A-4147-A177-3AD203B41FA5}">
                      <a16:colId xmlns:a16="http://schemas.microsoft.com/office/drawing/2014/main" val="1899138713"/>
                    </a:ext>
                  </a:extLst>
                </a:gridCol>
                <a:gridCol w="1142014">
                  <a:extLst>
                    <a:ext uri="{9D8B030D-6E8A-4147-A177-3AD203B41FA5}">
                      <a16:colId xmlns:a16="http://schemas.microsoft.com/office/drawing/2014/main" val="4217848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“yes”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“no”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I(yes,no)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935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&lt;=30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0,971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1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31..40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84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&gt;40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0,971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828459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23392" y="1412776"/>
            <a:ext cx="1008112" cy="3672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/>
          <p:cNvSpPr/>
          <p:nvPr/>
        </p:nvSpPr>
        <p:spPr>
          <a:xfrm>
            <a:off x="4232136" y="1412776"/>
            <a:ext cx="1710925" cy="3672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188349"/>
              </p:ext>
            </p:extLst>
          </p:nvPr>
        </p:nvGraphicFramePr>
        <p:xfrm>
          <a:off x="263352" y="5365874"/>
          <a:ext cx="2986360" cy="79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0" name="Equation" r:id="rId7" imgW="1612800" imgH="431640" progId="Equation.3">
                  <p:embed/>
                </p:oleObj>
              </mc:Choice>
              <mc:Fallback>
                <p:oleObj name="Equation" r:id="rId7" imgW="1612800" imgH="4316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52" y="5365874"/>
                        <a:ext cx="2986360" cy="79943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934110"/>
              </p:ext>
            </p:extLst>
          </p:nvPr>
        </p:nvGraphicFramePr>
        <p:xfrm>
          <a:off x="3347640" y="5365874"/>
          <a:ext cx="2676352" cy="79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1" name="Equation" r:id="rId9" imgW="1714320" imgH="457200" progId="Equation.3">
                  <p:embed/>
                </p:oleObj>
              </mc:Choice>
              <mc:Fallback>
                <p:oleObj name="Equation" r:id="rId9" imgW="1714320" imgH="457200" progId="Equation.3">
                  <p:embed/>
                  <p:pic>
                    <p:nvPicPr>
                      <p:cNvPr id="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640" y="5365874"/>
                        <a:ext cx="2676352" cy="79943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737200"/>
              </p:ext>
            </p:extLst>
          </p:nvPr>
        </p:nvGraphicFramePr>
        <p:xfrm>
          <a:off x="6347237" y="4454420"/>
          <a:ext cx="51927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2" name="Equation" r:id="rId11" imgW="3111480" imgH="393480" progId="Equation.3">
                  <p:embed/>
                </p:oleObj>
              </mc:Choice>
              <mc:Fallback>
                <p:oleObj name="Equation" r:id="rId11" imgW="3111480" imgH="393480" progId="Equation.3">
                  <p:embed/>
                  <p:pic>
                    <p:nvPicPr>
                      <p:cNvPr id="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7237" y="4454420"/>
                        <a:ext cx="5192712" cy="60325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620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Perhitungan Entropy</a:t>
            </a:r>
            <a:endParaRPr lang="en-ID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ph idx="1"/>
          </p:nvPr>
        </p:nvGraphicFramePr>
        <p:xfrm>
          <a:off x="767408" y="1556792"/>
          <a:ext cx="5031638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12" name="Worksheet" r:id="rId3" imgW="6400800" imgH="4305476" progId="Excel.Sheet.8">
                  <p:embed/>
                </p:oleObj>
              </mc:Choice>
              <mc:Fallback>
                <p:oleObj name="Worksheet" r:id="rId3" imgW="6400800" imgH="4305476" progId="Excel.Sheet.8">
                  <p:embed/>
                  <p:pic>
                    <p:nvPicPr>
                      <p:cNvPr id="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1556792"/>
                        <a:ext cx="5031638" cy="3384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27803" y="1556792"/>
            <a:ext cx="5552791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D" sz="24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Hitung entropy dari setiap atribut</a:t>
            </a:r>
            <a:endParaRPr lang="en-ID" sz="24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243843"/>
              </p:ext>
            </p:extLst>
          </p:nvPr>
        </p:nvGraphicFramePr>
        <p:xfrm>
          <a:off x="6327803" y="4360800"/>
          <a:ext cx="5288408" cy="580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13" name="Equation" r:id="rId5" imgW="3301920" imgH="393480" progId="Equation.3">
                  <p:embed/>
                </p:oleObj>
              </mc:Choice>
              <mc:Fallback>
                <p:oleObj name="Equation" r:id="rId5" imgW="3301920" imgH="393480" progId="Equation.3">
                  <p:embed/>
                  <p:pic>
                    <p:nvPicPr>
                      <p:cNvPr id="1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7803" y="4360800"/>
                        <a:ext cx="5288408" cy="58036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10"/>
          <p:cNvSpPr/>
          <p:nvPr/>
        </p:nvSpPr>
        <p:spPr>
          <a:xfrm>
            <a:off x="5807968" y="1556792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40016" y="2279849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smtClean="0">
                <a:solidFill>
                  <a:srgbClr val="FF0000"/>
                </a:solidFill>
              </a:rPr>
              <a:t>Atribut “income”</a:t>
            </a:r>
            <a:endParaRPr lang="en-ID" b="1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420497"/>
              </p:ext>
            </p:extLst>
          </p:nvPr>
        </p:nvGraphicFramePr>
        <p:xfrm>
          <a:off x="6347237" y="2674514"/>
          <a:ext cx="4568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014">
                  <a:extLst>
                    <a:ext uri="{9D8B030D-6E8A-4147-A177-3AD203B41FA5}">
                      <a16:colId xmlns:a16="http://schemas.microsoft.com/office/drawing/2014/main" val="3074669959"/>
                    </a:ext>
                  </a:extLst>
                </a:gridCol>
                <a:gridCol w="1142014">
                  <a:extLst>
                    <a:ext uri="{9D8B030D-6E8A-4147-A177-3AD203B41FA5}">
                      <a16:colId xmlns:a16="http://schemas.microsoft.com/office/drawing/2014/main" val="1029274460"/>
                    </a:ext>
                  </a:extLst>
                </a:gridCol>
                <a:gridCol w="1142014">
                  <a:extLst>
                    <a:ext uri="{9D8B030D-6E8A-4147-A177-3AD203B41FA5}">
                      <a16:colId xmlns:a16="http://schemas.microsoft.com/office/drawing/2014/main" val="1899138713"/>
                    </a:ext>
                  </a:extLst>
                </a:gridCol>
                <a:gridCol w="1142014">
                  <a:extLst>
                    <a:ext uri="{9D8B030D-6E8A-4147-A177-3AD203B41FA5}">
                      <a16:colId xmlns:a16="http://schemas.microsoft.com/office/drawing/2014/main" val="4217848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income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“yes”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“no”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I(yes,no)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935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0,811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1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medium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0,918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84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828459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415480" y="1412776"/>
            <a:ext cx="1008112" cy="3672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/>
          <p:cNvSpPr/>
          <p:nvPr/>
        </p:nvSpPr>
        <p:spPr>
          <a:xfrm>
            <a:off x="4232136" y="1412776"/>
            <a:ext cx="1710925" cy="3672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179483"/>
              </p:ext>
            </p:extLst>
          </p:nvPr>
        </p:nvGraphicFramePr>
        <p:xfrm>
          <a:off x="263352" y="5365874"/>
          <a:ext cx="2986360" cy="79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14" name="Equation" r:id="rId7" imgW="1612800" imgH="431640" progId="Equation.3">
                  <p:embed/>
                </p:oleObj>
              </mc:Choice>
              <mc:Fallback>
                <p:oleObj name="Equation" r:id="rId7" imgW="1612800" imgH="431640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52" y="5365874"/>
                        <a:ext cx="2986360" cy="79943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254253"/>
              </p:ext>
            </p:extLst>
          </p:nvPr>
        </p:nvGraphicFramePr>
        <p:xfrm>
          <a:off x="3347640" y="5365874"/>
          <a:ext cx="2676352" cy="79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15" name="Equation" r:id="rId9" imgW="1714320" imgH="457200" progId="Equation.3">
                  <p:embed/>
                </p:oleObj>
              </mc:Choice>
              <mc:Fallback>
                <p:oleObj name="Equation" r:id="rId9" imgW="1714320" imgH="457200" progId="Equation.3">
                  <p:embed/>
                  <p:pic>
                    <p:nvPicPr>
                      <p:cNvPr id="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640" y="5365874"/>
                        <a:ext cx="2676352" cy="79943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02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Perhitungan Entropy</a:t>
            </a:r>
            <a:endParaRPr lang="en-ID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ph idx="1"/>
          </p:nvPr>
        </p:nvGraphicFramePr>
        <p:xfrm>
          <a:off x="767408" y="1556792"/>
          <a:ext cx="5031638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4" name="Worksheet" r:id="rId3" imgW="6400800" imgH="4305476" progId="Excel.Sheet.8">
                  <p:embed/>
                </p:oleObj>
              </mc:Choice>
              <mc:Fallback>
                <p:oleObj name="Worksheet" r:id="rId3" imgW="6400800" imgH="4305476" progId="Excel.Sheet.8">
                  <p:embed/>
                  <p:pic>
                    <p:nvPicPr>
                      <p:cNvPr id="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1556792"/>
                        <a:ext cx="5031638" cy="3384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27803" y="1556792"/>
            <a:ext cx="5552791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D" sz="24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Hitung entropy dari setiap atribut</a:t>
            </a:r>
            <a:endParaRPr lang="en-ID" sz="24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984463"/>
              </p:ext>
            </p:extLst>
          </p:nvPr>
        </p:nvGraphicFramePr>
        <p:xfrm>
          <a:off x="6369475" y="4077072"/>
          <a:ext cx="5217629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5" name="Equation" r:id="rId5" imgW="2628720" imgH="393480" progId="Equation.3">
                  <p:embed/>
                </p:oleObj>
              </mc:Choice>
              <mc:Fallback>
                <p:oleObj name="Equation" r:id="rId5" imgW="2628720" imgH="393480" progId="Equation.3">
                  <p:embed/>
                  <p:pic>
                    <p:nvPicPr>
                      <p:cNvPr id="1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9475" y="4077072"/>
                        <a:ext cx="5217629" cy="7200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10"/>
          <p:cNvSpPr/>
          <p:nvPr/>
        </p:nvSpPr>
        <p:spPr>
          <a:xfrm>
            <a:off x="5807968" y="1556792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40016" y="2279849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smtClean="0">
                <a:solidFill>
                  <a:srgbClr val="FF0000"/>
                </a:solidFill>
              </a:rPr>
              <a:t>Atribut “student”</a:t>
            </a:r>
            <a:endParaRPr lang="en-ID" b="1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15466"/>
              </p:ext>
            </p:extLst>
          </p:nvPr>
        </p:nvGraphicFramePr>
        <p:xfrm>
          <a:off x="6347237" y="2674514"/>
          <a:ext cx="45680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014">
                  <a:extLst>
                    <a:ext uri="{9D8B030D-6E8A-4147-A177-3AD203B41FA5}">
                      <a16:colId xmlns:a16="http://schemas.microsoft.com/office/drawing/2014/main" val="3074669959"/>
                    </a:ext>
                  </a:extLst>
                </a:gridCol>
                <a:gridCol w="1142014">
                  <a:extLst>
                    <a:ext uri="{9D8B030D-6E8A-4147-A177-3AD203B41FA5}">
                      <a16:colId xmlns:a16="http://schemas.microsoft.com/office/drawing/2014/main" val="1029274460"/>
                    </a:ext>
                  </a:extLst>
                </a:gridCol>
                <a:gridCol w="1142014">
                  <a:extLst>
                    <a:ext uri="{9D8B030D-6E8A-4147-A177-3AD203B41FA5}">
                      <a16:colId xmlns:a16="http://schemas.microsoft.com/office/drawing/2014/main" val="1899138713"/>
                    </a:ext>
                  </a:extLst>
                </a:gridCol>
                <a:gridCol w="1142014">
                  <a:extLst>
                    <a:ext uri="{9D8B030D-6E8A-4147-A177-3AD203B41FA5}">
                      <a16:colId xmlns:a16="http://schemas.microsoft.com/office/drawing/2014/main" val="4217848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student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“yes”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“no”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I(yes,no)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935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0,592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1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0,985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84213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135560" y="1412776"/>
            <a:ext cx="1008112" cy="3672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/>
          <p:cNvSpPr/>
          <p:nvPr/>
        </p:nvSpPr>
        <p:spPr>
          <a:xfrm>
            <a:off x="4232136" y="1412776"/>
            <a:ext cx="1710925" cy="3672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263352" y="5365874"/>
          <a:ext cx="2986360" cy="79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6" name="Equation" r:id="rId7" imgW="1612800" imgH="431640" progId="Equation.3">
                  <p:embed/>
                </p:oleObj>
              </mc:Choice>
              <mc:Fallback>
                <p:oleObj name="Equation" r:id="rId7" imgW="1612800" imgH="431640" progId="Equation.3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52" y="5365874"/>
                        <a:ext cx="2986360" cy="79943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3347640" y="5365874"/>
          <a:ext cx="2676352" cy="79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7" name="Equation" r:id="rId9" imgW="1714320" imgH="457200" progId="Equation.3">
                  <p:embed/>
                </p:oleObj>
              </mc:Choice>
              <mc:Fallback>
                <p:oleObj name="Equation" r:id="rId9" imgW="1714320" imgH="457200" progId="Equation.3">
                  <p:embed/>
                  <p:pic>
                    <p:nvPicPr>
                      <p:cNvPr id="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640" y="5365874"/>
                        <a:ext cx="2676352" cy="79943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793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Perhitungan Entropy</a:t>
            </a:r>
            <a:endParaRPr lang="en-ID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ph idx="1"/>
          </p:nvPr>
        </p:nvGraphicFramePr>
        <p:xfrm>
          <a:off x="767408" y="1556792"/>
          <a:ext cx="5031638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4" name="Worksheet" r:id="rId3" imgW="6400800" imgH="4305476" progId="Excel.Sheet.8">
                  <p:embed/>
                </p:oleObj>
              </mc:Choice>
              <mc:Fallback>
                <p:oleObj name="Worksheet" r:id="rId3" imgW="6400800" imgH="4305476" progId="Excel.Sheet.8">
                  <p:embed/>
                  <p:pic>
                    <p:nvPicPr>
                      <p:cNvPr id="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1556792"/>
                        <a:ext cx="5031638" cy="3384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27803" y="1556792"/>
            <a:ext cx="5552791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D" sz="24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Hitung entropy dari setiap atribut</a:t>
            </a:r>
            <a:endParaRPr lang="en-ID" sz="24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60062"/>
              </p:ext>
            </p:extLst>
          </p:nvPr>
        </p:nvGraphicFramePr>
        <p:xfrm>
          <a:off x="6312024" y="4076700"/>
          <a:ext cx="5450383" cy="686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5" name="Equation" r:id="rId5" imgW="2882880" imgH="393480" progId="Equation.3">
                  <p:embed/>
                </p:oleObj>
              </mc:Choice>
              <mc:Fallback>
                <p:oleObj name="Equation" r:id="rId5" imgW="2882880" imgH="393480" progId="Equation.3">
                  <p:embed/>
                  <p:pic>
                    <p:nvPicPr>
                      <p:cNvPr id="1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2024" y="4076700"/>
                        <a:ext cx="5450383" cy="68659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10"/>
          <p:cNvSpPr/>
          <p:nvPr/>
        </p:nvSpPr>
        <p:spPr>
          <a:xfrm>
            <a:off x="5807968" y="1556792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 smtClean="0"/>
              <a:t>5</a:t>
            </a:r>
            <a:endParaRPr lang="en-ID" sz="2000"/>
          </a:p>
        </p:txBody>
      </p:sp>
      <p:sp>
        <p:nvSpPr>
          <p:cNvPr id="3" name="TextBox 2"/>
          <p:cNvSpPr txBox="1"/>
          <p:nvPr/>
        </p:nvSpPr>
        <p:spPr>
          <a:xfrm>
            <a:off x="6240016" y="2279849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smtClean="0">
                <a:solidFill>
                  <a:srgbClr val="FF0000"/>
                </a:solidFill>
              </a:rPr>
              <a:t>Atribut “credit_rating”</a:t>
            </a:r>
            <a:endParaRPr lang="en-ID" b="1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87343"/>
              </p:ext>
            </p:extLst>
          </p:nvPr>
        </p:nvGraphicFramePr>
        <p:xfrm>
          <a:off x="6347235" y="2674514"/>
          <a:ext cx="50053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965">
                  <a:extLst>
                    <a:ext uri="{9D8B030D-6E8A-4147-A177-3AD203B41FA5}">
                      <a16:colId xmlns:a16="http://schemas.microsoft.com/office/drawing/2014/main" val="3074669959"/>
                    </a:ext>
                  </a:extLst>
                </a:gridCol>
                <a:gridCol w="953709">
                  <a:extLst>
                    <a:ext uri="{9D8B030D-6E8A-4147-A177-3AD203B41FA5}">
                      <a16:colId xmlns:a16="http://schemas.microsoft.com/office/drawing/2014/main" val="1029274460"/>
                    </a:ext>
                  </a:extLst>
                </a:gridCol>
                <a:gridCol w="1251337">
                  <a:extLst>
                    <a:ext uri="{9D8B030D-6E8A-4147-A177-3AD203B41FA5}">
                      <a16:colId xmlns:a16="http://schemas.microsoft.com/office/drawing/2014/main" val="1899138713"/>
                    </a:ext>
                  </a:extLst>
                </a:gridCol>
                <a:gridCol w="1251337">
                  <a:extLst>
                    <a:ext uri="{9D8B030D-6E8A-4147-A177-3AD203B41FA5}">
                      <a16:colId xmlns:a16="http://schemas.microsoft.com/office/drawing/2014/main" val="4217848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credit_rating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“yes”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“no”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I(yes,no)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935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fair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0,811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1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excellent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84213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927648" y="1412776"/>
            <a:ext cx="1008112" cy="3672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/>
          <p:cNvSpPr/>
          <p:nvPr/>
        </p:nvSpPr>
        <p:spPr>
          <a:xfrm>
            <a:off x="4232136" y="1412776"/>
            <a:ext cx="1710925" cy="3672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263352" y="5365874"/>
          <a:ext cx="2986360" cy="79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6" name="Equation" r:id="rId7" imgW="1612800" imgH="431640" progId="Equation.3">
                  <p:embed/>
                </p:oleObj>
              </mc:Choice>
              <mc:Fallback>
                <p:oleObj name="Equation" r:id="rId7" imgW="1612800" imgH="431640" progId="Equation.3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52" y="5365874"/>
                        <a:ext cx="2986360" cy="79943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3347640" y="5365874"/>
          <a:ext cx="2676352" cy="79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7" name="Equation" r:id="rId9" imgW="1714320" imgH="457200" progId="Equation.3">
                  <p:embed/>
                </p:oleObj>
              </mc:Choice>
              <mc:Fallback>
                <p:oleObj name="Equation" r:id="rId9" imgW="1714320" imgH="457200" progId="Equation.3">
                  <p:embed/>
                  <p:pic>
                    <p:nvPicPr>
                      <p:cNvPr id="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640" y="5365874"/>
                        <a:ext cx="2676352" cy="79943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678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Information Gain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6767543" cy="4953000"/>
          </a:xfrm>
        </p:spPr>
        <p:txBody>
          <a:bodyPr/>
          <a:lstStyle/>
          <a:p>
            <a:r>
              <a:rPr lang="en-ID" smtClean="0"/>
              <a:t>Information gain (sering disebut “gain” saja) merupakan informasi / nilai peningkatan derajat kepastian dari suatu atribut setelah dipecah (split)</a:t>
            </a:r>
          </a:p>
          <a:p>
            <a:r>
              <a:rPr lang="en-ID" smtClean="0"/>
              <a:t>Gain(A</a:t>
            </a:r>
            <a:r>
              <a:rPr lang="en-ID"/>
              <a:t>) </a:t>
            </a:r>
            <a:r>
              <a:rPr lang="en-ID" smtClean="0"/>
              <a:t>menggambarkan seberapa </a:t>
            </a:r>
            <a:r>
              <a:rPr lang="en-ID"/>
              <a:t>besar entropy berkurang akibat atribut A. </a:t>
            </a:r>
            <a:r>
              <a:rPr lang="en-ID" smtClean="0"/>
              <a:t>Semakin besar, semakin </a:t>
            </a:r>
            <a:r>
              <a:rPr lang="en-ID"/>
              <a:t>bagus.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7226232" y="1916832"/>
            <a:ext cx="4559368" cy="4163324"/>
            <a:chOff x="4532624" y="1819077"/>
            <a:chExt cx="4731055" cy="4320098"/>
          </a:xfrm>
        </p:grpSpPr>
        <p:sp>
          <p:nvSpPr>
            <p:cNvPr id="79" name="Diagonal Stripe 78"/>
            <p:cNvSpPr/>
            <p:nvPr/>
          </p:nvSpPr>
          <p:spPr>
            <a:xfrm rot="13500000">
              <a:off x="6021054" y="1810092"/>
              <a:ext cx="2142651" cy="2160622"/>
            </a:xfrm>
            <a:prstGeom prst="diagStripe">
              <a:avLst>
                <a:gd name="adj" fmla="val 63856"/>
              </a:avLst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7712892" y="2557561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1" name="Oval 80"/>
            <p:cNvSpPr/>
            <p:nvPr/>
          </p:nvSpPr>
          <p:spPr>
            <a:xfrm>
              <a:off x="6890386" y="2857686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2" name="Oval 81"/>
            <p:cNvSpPr/>
            <p:nvPr/>
          </p:nvSpPr>
          <p:spPr>
            <a:xfrm>
              <a:off x="6508402" y="2315471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3" name="Oval 82"/>
            <p:cNvSpPr/>
            <p:nvPr/>
          </p:nvSpPr>
          <p:spPr>
            <a:xfrm>
              <a:off x="6446217" y="2767527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4" name="Oval 83"/>
            <p:cNvSpPr/>
            <p:nvPr/>
          </p:nvSpPr>
          <p:spPr>
            <a:xfrm>
              <a:off x="6014169" y="2593347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5" name="Oval 84"/>
            <p:cNvSpPr/>
            <p:nvPr/>
          </p:nvSpPr>
          <p:spPr>
            <a:xfrm>
              <a:off x="8083899" y="2370555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6" name="Oval 85"/>
            <p:cNvSpPr/>
            <p:nvPr/>
          </p:nvSpPr>
          <p:spPr>
            <a:xfrm>
              <a:off x="7475103" y="2217852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7" name="Oval 86"/>
            <p:cNvSpPr/>
            <p:nvPr/>
          </p:nvSpPr>
          <p:spPr>
            <a:xfrm>
              <a:off x="5657424" y="2520862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8" name="Oval 87"/>
            <p:cNvSpPr/>
            <p:nvPr/>
          </p:nvSpPr>
          <p:spPr>
            <a:xfrm>
              <a:off x="6876356" y="2229697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9" name="Oval 88"/>
            <p:cNvSpPr/>
            <p:nvPr/>
          </p:nvSpPr>
          <p:spPr>
            <a:xfrm>
              <a:off x="7218659" y="2551503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0" name="Oval 89"/>
            <p:cNvSpPr/>
            <p:nvPr/>
          </p:nvSpPr>
          <p:spPr>
            <a:xfrm>
              <a:off x="6753847" y="2586579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1" name="Oval 90"/>
            <p:cNvSpPr/>
            <p:nvPr/>
          </p:nvSpPr>
          <p:spPr>
            <a:xfrm>
              <a:off x="6105775" y="2272399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2" name="Oval 91"/>
            <p:cNvSpPr/>
            <p:nvPr/>
          </p:nvSpPr>
          <p:spPr>
            <a:xfrm>
              <a:off x="6126418" y="2941707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3" name="Oval 92"/>
            <p:cNvSpPr/>
            <p:nvPr/>
          </p:nvSpPr>
          <p:spPr>
            <a:xfrm>
              <a:off x="7434683" y="2899919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4" name="Rectangle 7"/>
            <p:cNvSpPr>
              <a:spLocks noChangeArrowheads="1"/>
            </p:cNvSpPr>
            <p:nvPr/>
          </p:nvSpPr>
          <p:spPr bwMode="auto">
            <a:xfrm>
              <a:off x="6440863" y="3825467"/>
              <a:ext cx="1311321" cy="462307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>
                  <a:latin typeface="Calibri" panose="020F0502020204030204" pitchFamily="34" charset="0"/>
                  <a:cs typeface="Calibri" panose="020F0502020204030204" pitchFamily="34" charset="0"/>
                </a:rPr>
                <a:t>student?</a:t>
              </a:r>
            </a:p>
          </p:txBody>
        </p:sp>
        <p:cxnSp>
          <p:nvCxnSpPr>
            <p:cNvPr id="95" name="Straight Connector 94"/>
            <p:cNvCxnSpPr>
              <a:stCxn id="79" idx="2"/>
              <a:endCxn id="94" idx="0"/>
            </p:cNvCxnSpPr>
            <p:nvPr/>
          </p:nvCxnSpPr>
          <p:spPr>
            <a:xfrm>
              <a:off x="7090082" y="3440311"/>
              <a:ext cx="6442" cy="385156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Diagonal Stripe 95"/>
            <p:cNvSpPr/>
            <p:nvPr/>
          </p:nvSpPr>
          <p:spPr>
            <a:xfrm rot="13500000">
              <a:off x="4903631" y="4637413"/>
              <a:ext cx="1495490" cy="1508033"/>
            </a:xfrm>
            <a:prstGeom prst="diagStripe">
              <a:avLst>
                <a:gd name="adj" fmla="val 63856"/>
              </a:avLst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97" name="Diagonal Stripe 96"/>
            <p:cNvSpPr/>
            <p:nvPr/>
          </p:nvSpPr>
          <p:spPr>
            <a:xfrm rot="13500000">
              <a:off x="7634297" y="4630645"/>
              <a:ext cx="1495490" cy="1508033"/>
            </a:xfrm>
            <a:prstGeom prst="diagStripe">
              <a:avLst>
                <a:gd name="adj" fmla="val 63856"/>
              </a:avLst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>
              <a:stCxn id="94" idx="2"/>
              <a:endCxn id="96" idx="0"/>
            </p:cNvCxnSpPr>
            <p:nvPr/>
          </p:nvCxnSpPr>
          <p:spPr>
            <a:xfrm flipH="1">
              <a:off x="5651376" y="4287774"/>
              <a:ext cx="1445148" cy="1103655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94" idx="2"/>
              <a:endCxn id="97" idx="0"/>
            </p:cNvCxnSpPr>
            <p:nvPr/>
          </p:nvCxnSpPr>
          <p:spPr>
            <a:xfrm>
              <a:off x="7096524" y="4287774"/>
              <a:ext cx="1285518" cy="1096887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27"/>
            <p:cNvSpPr>
              <a:spLocks noChangeArrowheads="1"/>
            </p:cNvSpPr>
            <p:nvPr/>
          </p:nvSpPr>
          <p:spPr bwMode="auto">
            <a:xfrm>
              <a:off x="5966467" y="4484325"/>
              <a:ext cx="527452" cy="40075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yes</a:t>
              </a:r>
            </a:p>
          </p:txBody>
        </p:sp>
        <p:sp>
          <p:nvSpPr>
            <p:cNvPr id="101" name="Rectangle 27"/>
            <p:cNvSpPr>
              <a:spLocks noChangeArrowheads="1"/>
            </p:cNvSpPr>
            <p:nvPr/>
          </p:nvSpPr>
          <p:spPr bwMode="auto">
            <a:xfrm>
              <a:off x="7592546" y="4475371"/>
              <a:ext cx="455254" cy="40075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000" smtClean="0">
                  <a:latin typeface="Calibri" panose="020F0502020204030204" pitchFamily="34" charset="0"/>
                  <a:cs typeface="Calibri" panose="020F0502020204030204" pitchFamily="34" charset="0"/>
                </a:rPr>
                <a:t>no</a:t>
              </a:r>
              <a:endParaRPr lang="en-US" alt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4532624" y="4997156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3" name="Oval 102"/>
            <p:cNvSpPr/>
            <p:nvPr/>
          </p:nvSpPr>
          <p:spPr>
            <a:xfrm>
              <a:off x="5534419" y="5309123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4" name="Oval 103"/>
            <p:cNvSpPr/>
            <p:nvPr/>
          </p:nvSpPr>
          <p:spPr>
            <a:xfrm>
              <a:off x="5953145" y="5213180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5" name="Oval 104"/>
            <p:cNvSpPr/>
            <p:nvPr/>
          </p:nvSpPr>
          <p:spPr>
            <a:xfrm>
              <a:off x="5239983" y="5026887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6" name="Oval 105"/>
            <p:cNvSpPr/>
            <p:nvPr/>
          </p:nvSpPr>
          <p:spPr>
            <a:xfrm>
              <a:off x="4854214" y="4782400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7" name="Oval 106"/>
            <p:cNvSpPr/>
            <p:nvPr/>
          </p:nvSpPr>
          <p:spPr>
            <a:xfrm>
              <a:off x="4891239" y="5281954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8" name="Oval 107"/>
            <p:cNvSpPr/>
            <p:nvPr/>
          </p:nvSpPr>
          <p:spPr>
            <a:xfrm>
              <a:off x="5621233" y="4821425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9" name="Oval 108"/>
            <p:cNvSpPr/>
            <p:nvPr/>
          </p:nvSpPr>
          <p:spPr>
            <a:xfrm>
              <a:off x="7617247" y="4947573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0" name="Oval 109"/>
            <p:cNvSpPr/>
            <p:nvPr/>
          </p:nvSpPr>
          <p:spPr>
            <a:xfrm>
              <a:off x="8065882" y="4947573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1" name="Oval 110"/>
            <p:cNvSpPr/>
            <p:nvPr/>
          </p:nvSpPr>
          <p:spPr>
            <a:xfrm>
              <a:off x="8448509" y="4793373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2" name="Oval 111"/>
            <p:cNvSpPr/>
            <p:nvPr/>
          </p:nvSpPr>
          <p:spPr>
            <a:xfrm>
              <a:off x="8831631" y="4973033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3" name="Oval 112"/>
            <p:cNvSpPr/>
            <p:nvPr/>
          </p:nvSpPr>
          <p:spPr>
            <a:xfrm>
              <a:off x="8497435" y="5242911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4" name="Oval 113"/>
            <p:cNvSpPr/>
            <p:nvPr/>
          </p:nvSpPr>
          <p:spPr>
            <a:xfrm>
              <a:off x="8062345" y="5332327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5" name="Oval 114"/>
            <p:cNvSpPr/>
            <p:nvPr/>
          </p:nvSpPr>
          <p:spPr>
            <a:xfrm>
              <a:off x="7522028" y="5295038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9031828" y="183644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= 0,940</a:t>
            </a:r>
            <a:endParaRPr lang="en-ID" b="1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729838" y="580507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= 0,592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390146" y="580526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= 0,985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369597" y="1416185"/>
            <a:ext cx="2549224" cy="369332"/>
          </a:xfrm>
          <a:prstGeom prst="rect">
            <a:avLst/>
          </a:prstGeom>
          <a:solidFill>
            <a:srgbClr val="FFCCCC"/>
          </a:solidFill>
        </p:spPr>
        <p:txBody>
          <a:bodyPr wrap="none" rtlCol="0">
            <a:spAutoFit/>
          </a:bodyPr>
          <a:lstStyle/>
          <a:p>
            <a:r>
              <a:rPr lang="en-ID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Entropi sebelum dipecah</a:t>
            </a:r>
            <a:endParaRPr lang="en-ID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8492755" y="6320492"/>
            <a:ext cx="2427781" cy="369332"/>
          </a:xfrm>
          <a:prstGeom prst="rect">
            <a:avLst/>
          </a:prstGeom>
          <a:solidFill>
            <a:srgbClr val="FFCCC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ID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Entropi setelah dipecah</a:t>
            </a:r>
            <a:endParaRPr lang="en-ID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199922"/>
              </p:ext>
            </p:extLst>
          </p:nvPr>
        </p:nvGraphicFramePr>
        <p:xfrm>
          <a:off x="972431" y="5066673"/>
          <a:ext cx="5031077" cy="652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3" name="Equation" r:id="rId3" imgW="1790640" imgH="215640" progId="Equation.3">
                  <p:embed/>
                </p:oleObj>
              </mc:Choice>
              <mc:Fallback>
                <p:oleObj name="Equation" r:id="rId3" imgW="1790640" imgH="215640" progId="Equation.3">
                  <p:embed/>
                  <p:pic>
                    <p:nvPicPr>
                      <p:cNvPr id="512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431" y="5066673"/>
                        <a:ext cx="5031077" cy="65228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326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Hitung Information Gain Setiap Atribut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92896"/>
            <a:ext cx="10972800" cy="3831704"/>
          </a:xfrm>
        </p:spPr>
        <p:txBody>
          <a:bodyPr/>
          <a:lstStyle/>
          <a:p>
            <a:endParaRPr lang="en-ID" smtClean="0"/>
          </a:p>
          <a:p>
            <a:endParaRPr lang="en-ID" smtClean="0"/>
          </a:p>
          <a:p>
            <a:pPr marL="0" indent="0">
              <a:buNone/>
            </a:pPr>
            <a:endParaRPr lang="en-ID" smtClean="0"/>
          </a:p>
          <a:p>
            <a:r>
              <a:rPr lang="en-ID" smtClean="0"/>
              <a:t>Gain (age) = 0,940 – 0,694 = </a:t>
            </a:r>
            <a:r>
              <a:rPr lang="en-ID" b="1" smtClean="0">
                <a:solidFill>
                  <a:srgbClr val="FF0000"/>
                </a:solidFill>
              </a:rPr>
              <a:t>0,246</a:t>
            </a:r>
          </a:p>
          <a:p>
            <a:r>
              <a:rPr lang="en-ID" smtClean="0"/>
              <a:t>Gain (income) = </a:t>
            </a:r>
            <a:r>
              <a:rPr lang="en-ID"/>
              <a:t>0,940 – </a:t>
            </a:r>
            <a:r>
              <a:rPr lang="en-ID" smtClean="0"/>
              <a:t>0,911 = </a:t>
            </a:r>
            <a:r>
              <a:rPr lang="en-ID" b="1" smtClean="0"/>
              <a:t>0,029</a:t>
            </a:r>
          </a:p>
          <a:p>
            <a:r>
              <a:rPr lang="en-ID" smtClean="0"/>
              <a:t>Gain (student) = </a:t>
            </a:r>
            <a:r>
              <a:rPr lang="en-ID"/>
              <a:t>0,940 – </a:t>
            </a:r>
            <a:r>
              <a:rPr lang="en-ID" smtClean="0"/>
              <a:t>0,788 = </a:t>
            </a:r>
            <a:r>
              <a:rPr lang="en-ID" b="1" smtClean="0"/>
              <a:t>0,152</a:t>
            </a:r>
          </a:p>
          <a:p>
            <a:r>
              <a:rPr lang="en-ID" smtClean="0"/>
              <a:t>Gain (credit_rating) = </a:t>
            </a:r>
            <a:r>
              <a:rPr lang="en-ID"/>
              <a:t>0,940 – </a:t>
            </a:r>
            <a:r>
              <a:rPr lang="en-ID" smtClean="0"/>
              <a:t>0,892 = </a:t>
            </a:r>
            <a:r>
              <a:rPr lang="en-ID" b="1" smtClean="0"/>
              <a:t>0,048</a:t>
            </a:r>
            <a:endParaRPr lang="en-ID" b="1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168246"/>
              </p:ext>
            </p:extLst>
          </p:nvPr>
        </p:nvGraphicFramePr>
        <p:xfrm>
          <a:off x="695400" y="1556792"/>
          <a:ext cx="4475497" cy="580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6" name="Equation" r:id="rId3" imgW="1790640" imgH="215640" progId="Equation.3">
                  <p:embed/>
                </p:oleObj>
              </mc:Choice>
              <mc:Fallback>
                <p:oleObj name="Equation" r:id="rId3" imgW="1790640" imgH="215640" progId="Equation.3">
                  <p:embed/>
                  <p:pic>
                    <p:nvPicPr>
                      <p:cNvPr id="12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1556792"/>
                        <a:ext cx="4475497" cy="58025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79376" y="4061390"/>
            <a:ext cx="11449272" cy="1815882"/>
            <a:chOff x="479376" y="2924944"/>
            <a:chExt cx="11449272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7824192" y="2924944"/>
              <a:ext cx="4104456" cy="1815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D" sz="280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Atribut “</a:t>
              </a:r>
              <a:r>
                <a:rPr lang="en-ID" sz="2800" b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age</a:t>
              </a:r>
              <a:r>
                <a:rPr lang="en-ID" sz="280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” memiliki nilai information gain yang tertinggi, sehingga dipilih sebagai node awal (root)</a:t>
              </a:r>
              <a:endParaRPr lang="en-ID" sz="2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79376" y="2924944"/>
              <a:ext cx="7200800" cy="5040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488114"/>
              </p:ext>
            </p:extLst>
          </p:nvPr>
        </p:nvGraphicFramePr>
        <p:xfrm>
          <a:off x="5417619" y="1547543"/>
          <a:ext cx="45251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557">
                  <a:extLst>
                    <a:ext uri="{9D8B030D-6E8A-4147-A177-3AD203B41FA5}">
                      <a16:colId xmlns:a16="http://schemas.microsoft.com/office/drawing/2014/main" val="3069250394"/>
                    </a:ext>
                  </a:extLst>
                </a:gridCol>
                <a:gridCol w="2262557">
                  <a:extLst>
                    <a:ext uri="{9D8B030D-6E8A-4147-A177-3AD203B41FA5}">
                      <a16:colId xmlns:a16="http://schemas.microsoft.com/office/drawing/2014/main" val="3702283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D" smtClean="0"/>
                        <a:t>Atribut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Entropi</a:t>
                      </a:r>
                      <a:r>
                        <a:rPr lang="en-ID" baseline="0" smtClean="0"/>
                        <a:t> Atribut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918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buys_computer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/>
                        <a:t>0,904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4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age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/>
                        <a:t>0,694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income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/>
                        <a:t>0,911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423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student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/>
                        <a:t>0,788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89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credit_rating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/>
                        <a:t>0,892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941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1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Membentuk Decision Tree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8048" y="1371600"/>
            <a:ext cx="5054352" cy="4953000"/>
          </a:xfrm>
        </p:spPr>
        <p:txBody>
          <a:bodyPr/>
          <a:lstStyle/>
          <a:p>
            <a:r>
              <a:rPr lang="en-ID"/>
              <a:t>Setelah </a:t>
            </a:r>
            <a:r>
              <a:rPr lang="en-ID" smtClean="0"/>
              <a:t>atribut “age”, </a:t>
            </a:r>
            <a:r>
              <a:rPr lang="en-ID"/>
              <a:t>atribut apa selanjutnya</a:t>
            </a:r>
            <a:r>
              <a:rPr lang="en-ID" smtClean="0"/>
              <a:t>?</a:t>
            </a:r>
            <a:endParaRPr lang="en-ID"/>
          </a:p>
          <a:p>
            <a:r>
              <a:rPr lang="en-ID"/>
              <a:t>Diproses untuk setiap cabang selama masih ada &gt; 1 kelas</a:t>
            </a:r>
          </a:p>
          <a:p>
            <a:endParaRPr lang="en-ID"/>
          </a:p>
        </p:txBody>
      </p:sp>
      <p:cxnSp>
        <p:nvCxnSpPr>
          <p:cNvPr id="9" name="Straight Connector 8"/>
          <p:cNvCxnSpPr>
            <a:stCxn id="12" idx="3"/>
            <a:endCxn id="14" idx="0"/>
          </p:cNvCxnSpPr>
          <p:nvPr/>
        </p:nvCxnSpPr>
        <p:spPr>
          <a:xfrm>
            <a:off x="3345638" y="1734467"/>
            <a:ext cx="1386139" cy="166557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2" idx="2"/>
          </p:cNvCxnSpPr>
          <p:nvPr/>
        </p:nvCxnSpPr>
        <p:spPr>
          <a:xfrm flipH="1">
            <a:off x="2957416" y="1965620"/>
            <a:ext cx="2379" cy="142999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2" idx="1"/>
            <a:endCxn id="13" idx="0"/>
          </p:cNvCxnSpPr>
          <p:nvPr/>
        </p:nvCxnSpPr>
        <p:spPr>
          <a:xfrm flipH="1">
            <a:off x="1350070" y="1734467"/>
            <a:ext cx="1223882" cy="165797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73952" y="1503313"/>
            <a:ext cx="771686" cy="462307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</a:rPr>
              <a:t>age?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185762" y="3392438"/>
            <a:ext cx="328616" cy="462307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alt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567469" y="3400046"/>
            <a:ext cx="328615" cy="462307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alt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1268095" y="2420888"/>
            <a:ext cx="702115" cy="400752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&lt;=30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991741" y="2420888"/>
            <a:ext cx="736107" cy="40075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&gt;40</a:t>
            </a: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2538554" y="3395614"/>
            <a:ext cx="837724" cy="65009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2567608" y="2420888"/>
            <a:ext cx="833562" cy="400752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31..40</a:t>
            </a:r>
          </a:p>
        </p:txBody>
      </p:sp>
      <p:graphicFrame>
        <p:nvGraphicFramePr>
          <p:cNvPr id="27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7726416"/>
              </p:ext>
            </p:extLst>
          </p:nvPr>
        </p:nvGraphicFramePr>
        <p:xfrm>
          <a:off x="6692355" y="3392438"/>
          <a:ext cx="4831083" cy="3249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6" name="Worksheet" r:id="rId3" imgW="6400800" imgH="4305476" progId="Excel.Sheet.8">
                  <p:embed/>
                </p:oleObj>
              </mc:Choice>
              <mc:Fallback>
                <p:oleObj name="Worksheet" r:id="rId3" imgW="6400800" imgH="4305476" progId="Excel.Sheet.8">
                  <p:embed/>
                  <p:pic>
                    <p:nvPicPr>
                      <p:cNvPr id="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355" y="3392438"/>
                        <a:ext cx="4831083" cy="32494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135560" y="4308353"/>
            <a:ext cx="2962656" cy="655987"/>
          </a:xfrm>
          <a:prstGeom prst="wedgeRectCallout">
            <a:avLst>
              <a:gd name="adj1" fmla="val -22545"/>
              <a:gd name="adj2" fmla="val -74225"/>
            </a:avLst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ID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Tidak perlu diproses, karena hanya 1 kemungkinan kelas</a:t>
            </a:r>
            <a:endParaRPr lang="en-ID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3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Membentuk Decision Tree</a:t>
            </a:r>
            <a:endParaRPr lang="id-ID" altLang="en-US" smtClean="0"/>
          </a:p>
        </p:txBody>
      </p:sp>
      <p:graphicFrame>
        <p:nvGraphicFramePr>
          <p:cNvPr id="7170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1492719"/>
              </p:ext>
            </p:extLst>
          </p:nvPr>
        </p:nvGraphicFramePr>
        <p:xfrm>
          <a:off x="914400" y="2123213"/>
          <a:ext cx="4411663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5" name="Worksheet" r:id="rId3" imgW="6114999" imgH="1790640" progId="Excel.Sheet.8">
                  <p:embed/>
                </p:oleObj>
              </mc:Choice>
              <mc:Fallback>
                <p:oleObj name="Worksheet" r:id="rId3" imgW="6114999" imgH="1790640" progId="Excel.Sheet.8">
                  <p:embed/>
                  <p:pic>
                    <p:nvPicPr>
                      <p:cNvPr id="717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23213"/>
                        <a:ext cx="4411663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914400" y="1478474"/>
            <a:ext cx="59436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Selanjutnya... proses data age&lt;=30</a:t>
            </a:r>
            <a:endParaRPr lang="en-US" altLang="en-US" sz="24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75" name="Text Box 11"/>
          <p:cNvSpPr txBox="1">
            <a:spLocks noChangeArrowheads="1"/>
          </p:cNvSpPr>
          <p:nvPr/>
        </p:nvSpPr>
        <p:spPr bwMode="auto">
          <a:xfrm>
            <a:off x="5735960" y="2788352"/>
            <a:ext cx="5472608" cy="147732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D" altLang="en-US" b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Hitung Gain atribut: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ID" altLang="en-US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Gain(Age): </a:t>
            </a:r>
            <a:r>
              <a:rPr lang="id-ID" altLang="en-US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tidak </a:t>
            </a:r>
            <a:r>
              <a:rPr lang="id-ID" altLang="en-US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perlu dihitung </a:t>
            </a:r>
            <a:r>
              <a:rPr lang="id-ID" altLang="en-US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lagi</a:t>
            </a:r>
            <a:endParaRPr lang="en-ID" altLang="en-US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ID" altLang="en-US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Gain(income)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ID" altLang="en-US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id-ID" altLang="en-US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ain(student)</a:t>
            </a:r>
            <a:endParaRPr lang="en-ID" altLang="en-US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ID" altLang="en-US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id-ID" altLang="en-US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ain(credit_rating</a:t>
            </a:r>
            <a:r>
              <a:rPr lang="id-ID" altLang="en-US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347370"/>
              </p:ext>
            </p:extLst>
          </p:nvPr>
        </p:nvGraphicFramePr>
        <p:xfrm>
          <a:off x="5735960" y="2001504"/>
          <a:ext cx="5241153" cy="635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6" name="Equation" r:id="rId5" imgW="2984400" imgH="393480" progId="Equation.3">
                  <p:embed/>
                </p:oleObj>
              </mc:Choice>
              <mc:Fallback>
                <p:oleObj name="Equation" r:id="rId5" imgW="2984400" imgH="393480" progId="Equation.3">
                  <p:embed/>
                  <p:pic>
                    <p:nvPicPr>
                      <p:cNvPr id="7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960" y="2001504"/>
                        <a:ext cx="5241153" cy="6354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407368" y="5295307"/>
            <a:ext cx="10535404" cy="665163"/>
            <a:chOff x="407368" y="5295307"/>
            <a:chExt cx="10535404" cy="665163"/>
          </a:xfrm>
        </p:grpSpPr>
        <p:graphicFrame>
          <p:nvGraphicFramePr>
            <p:cNvPr id="717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4646612"/>
                </p:ext>
              </p:extLst>
            </p:nvPr>
          </p:nvGraphicFramePr>
          <p:xfrm>
            <a:off x="407368" y="5295307"/>
            <a:ext cx="4198938" cy="665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37" name="Equation" r:id="rId7" imgW="2286000" imgH="393480" progId="Equation.3">
                    <p:embed/>
                  </p:oleObj>
                </mc:Choice>
                <mc:Fallback>
                  <p:oleObj name="Equation" r:id="rId7" imgW="2286000" imgH="393480" progId="Equation.3">
                    <p:embed/>
                    <p:pic>
                      <p:nvPicPr>
                        <p:cNvPr id="717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368" y="5295307"/>
                          <a:ext cx="4198938" cy="665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6" name="Text Box 34"/>
            <p:cNvSpPr txBox="1">
              <a:spLocks noChangeArrowheads="1"/>
            </p:cNvSpPr>
            <p:nvPr/>
          </p:nvSpPr>
          <p:spPr bwMode="auto">
            <a:xfrm>
              <a:off x="5398156" y="5443222"/>
              <a:ext cx="5544616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Gain (</a:t>
              </a:r>
              <a:r>
                <a:rPr lang="id-ID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student</a:t>
              </a: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 = Info(D) – Info</a:t>
              </a:r>
              <a:r>
                <a:rPr lang="id-ID" altLang="en-US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student</a:t>
              </a: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(D) </a:t>
              </a:r>
              <a:r>
                <a:rPr lang="en-US" altLang="en-US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 0.9</a:t>
              </a:r>
              <a:r>
                <a:rPr lang="id-ID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– 0 = </a:t>
              </a:r>
              <a:r>
                <a:rPr lang="en-US" altLang="en-US" b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</a:t>
              </a:r>
              <a:r>
                <a:rPr lang="id-ID" altLang="en-US" b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97</a:t>
              </a:r>
              <a:endParaRPr lang="en-US" altLang="en-US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07368" y="6004197"/>
            <a:ext cx="11665296" cy="665163"/>
            <a:chOff x="407368" y="6004197"/>
            <a:chExt cx="11665296" cy="665163"/>
          </a:xfrm>
        </p:grpSpPr>
        <p:graphicFrame>
          <p:nvGraphicFramePr>
            <p:cNvPr id="1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4814489"/>
                </p:ext>
              </p:extLst>
            </p:nvPr>
          </p:nvGraphicFramePr>
          <p:xfrm>
            <a:off x="407368" y="6004197"/>
            <a:ext cx="4851400" cy="665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38" name="Equation" r:id="rId9" imgW="2641320" imgH="393480" progId="Equation.3">
                    <p:embed/>
                  </p:oleObj>
                </mc:Choice>
                <mc:Fallback>
                  <p:oleObj name="Equation" r:id="rId9" imgW="2641320" imgH="393480" progId="Equation.3">
                    <p:embed/>
                    <p:pic>
                      <p:nvPicPr>
                        <p:cNvPr id="819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368" y="6004197"/>
                          <a:ext cx="4851400" cy="665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34"/>
            <p:cNvSpPr txBox="1">
              <a:spLocks noChangeArrowheads="1"/>
            </p:cNvSpPr>
            <p:nvPr/>
          </p:nvSpPr>
          <p:spPr bwMode="auto">
            <a:xfrm>
              <a:off x="5398156" y="6152112"/>
              <a:ext cx="6674508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Gain (</a:t>
              </a:r>
              <a:r>
                <a:rPr lang="id-ID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credit_rating</a:t>
              </a: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 = Info(D) – </a:t>
              </a:r>
              <a:r>
                <a:rPr lang="en-US" altLang="en-US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Info</a:t>
              </a:r>
              <a:r>
                <a:rPr lang="en-ID" altLang="en-US" sz="140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credit_rating</a:t>
              </a:r>
              <a:r>
                <a:rPr lang="en-US" altLang="en-US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(D</a:t>
              </a: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 </a:t>
              </a:r>
              <a:r>
                <a:rPr lang="en-US" altLang="en-US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= 0.9</a:t>
              </a:r>
              <a:r>
                <a:rPr lang="id-ID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– 0</a:t>
              </a:r>
              <a:r>
                <a:rPr lang="id-ID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.95</a:t>
              </a: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= 0.</a:t>
              </a:r>
              <a:r>
                <a:rPr lang="id-ID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02</a:t>
              </a:r>
              <a:endParaRPr lang="en-US" altLang="en-US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26243" y="4550358"/>
            <a:ext cx="10516529" cy="596591"/>
            <a:chOff x="426243" y="4550358"/>
            <a:chExt cx="10516529" cy="596591"/>
          </a:xfrm>
        </p:grpSpPr>
        <p:graphicFrame>
          <p:nvGraphicFramePr>
            <p:cNvPr id="12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4453367"/>
                </p:ext>
              </p:extLst>
            </p:nvPr>
          </p:nvGraphicFramePr>
          <p:xfrm>
            <a:off x="426243" y="4550358"/>
            <a:ext cx="4832525" cy="596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39" name="Equation" r:id="rId11" imgW="2933640" imgH="393480" progId="Equation.3">
                    <p:embed/>
                  </p:oleObj>
                </mc:Choice>
                <mc:Fallback>
                  <p:oleObj name="Equation" r:id="rId11" imgW="2933640" imgH="393480" progId="Equation.3">
                    <p:embed/>
                    <p:pic>
                      <p:nvPicPr>
                        <p:cNvPr id="819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243" y="4550358"/>
                          <a:ext cx="4832525" cy="596591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34"/>
            <p:cNvSpPr txBox="1">
              <a:spLocks noChangeArrowheads="1"/>
            </p:cNvSpPr>
            <p:nvPr/>
          </p:nvSpPr>
          <p:spPr bwMode="auto">
            <a:xfrm>
              <a:off x="5398156" y="4650882"/>
              <a:ext cx="5544616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Gain </a:t>
              </a:r>
              <a:r>
                <a:rPr lang="en-US" altLang="en-US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ID" altLang="en-US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income</a:t>
              </a:r>
              <a:r>
                <a:rPr lang="en-US" altLang="en-US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 </a:t>
              </a: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 Info(D) – </a:t>
              </a:r>
              <a:r>
                <a:rPr lang="en-US" altLang="en-US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Info</a:t>
              </a:r>
              <a:r>
                <a:rPr lang="en-ID" altLang="en-US" sz="140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income</a:t>
              </a:r>
              <a:r>
                <a:rPr lang="en-US" altLang="en-US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(D</a:t>
              </a: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 </a:t>
              </a:r>
              <a:r>
                <a:rPr lang="en-US" altLang="en-US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 0.9</a:t>
              </a:r>
              <a:r>
                <a:rPr lang="id-ID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– </a:t>
              </a:r>
              <a:r>
                <a:rPr lang="en-US" altLang="en-US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0.4 </a:t>
              </a: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 </a:t>
              </a:r>
              <a:r>
                <a:rPr lang="en-US" altLang="en-US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</a:t>
              </a:r>
              <a:r>
                <a:rPr lang="en-ID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r>
                <a:rPr lang="id-ID" altLang="en-US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en-US" altLang="en-US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98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Pembelajaran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Mahasiswa dapat memahami perbedaan konsep pembelajaran tersupervisi (supervised learning) dan pembelajaran tidak tersupervisi (unsupervised learning).</a:t>
            </a:r>
          </a:p>
          <a:p>
            <a:r>
              <a:rPr lang="en-US" smtClean="0"/>
              <a:t>Mahasiswa </a:t>
            </a:r>
            <a:r>
              <a:rPr lang="en-US"/>
              <a:t>dapat memahami konsep pembelajaran (learning</a:t>
            </a:r>
            <a:r>
              <a:rPr lang="en-US" smtClean="0"/>
              <a:t>) tersupervisi, </a:t>
            </a:r>
            <a:r>
              <a:rPr lang="en-US"/>
              <a:t>khususnya menggunakan metode Decision Tree (DT)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108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Membentuk Decision Tree</a:t>
            </a:r>
            <a:endParaRPr lang="id-ID" altLang="en-US" smtClean="0"/>
          </a:p>
        </p:txBody>
      </p:sp>
      <p:cxnSp>
        <p:nvCxnSpPr>
          <p:cNvPr id="23" name="Straight Connector 22"/>
          <p:cNvCxnSpPr>
            <a:stCxn id="26" idx="3"/>
            <a:endCxn id="28" idx="0"/>
          </p:cNvCxnSpPr>
          <p:nvPr/>
        </p:nvCxnSpPr>
        <p:spPr>
          <a:xfrm>
            <a:off x="4995478" y="1931962"/>
            <a:ext cx="1386139" cy="166557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6" idx="2"/>
          </p:cNvCxnSpPr>
          <p:nvPr/>
        </p:nvCxnSpPr>
        <p:spPr>
          <a:xfrm flipH="1">
            <a:off x="4607256" y="2163115"/>
            <a:ext cx="2379" cy="142999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6" idx="1"/>
            <a:endCxn id="27" idx="0"/>
          </p:cNvCxnSpPr>
          <p:nvPr/>
        </p:nvCxnSpPr>
        <p:spPr>
          <a:xfrm flipH="1">
            <a:off x="2999911" y="1931962"/>
            <a:ext cx="1223881" cy="165797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4223792" y="1700808"/>
            <a:ext cx="771686" cy="462307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</a:rPr>
              <a:t>age?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2344251" y="3589933"/>
            <a:ext cx="1311320" cy="462307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student?</a:t>
            </a:r>
            <a:endParaRPr lang="en-US" alt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6217309" y="3597541"/>
            <a:ext cx="328615" cy="462307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alt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2917935" y="2618383"/>
            <a:ext cx="702115" cy="400752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&lt;=30</a:t>
            </a:r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5641581" y="2618383"/>
            <a:ext cx="736107" cy="40075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&gt;40</a:t>
            </a: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4188394" y="3593109"/>
            <a:ext cx="837724" cy="65009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4217448" y="2618383"/>
            <a:ext cx="833562" cy="400752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31..40</a:t>
            </a:r>
          </a:p>
        </p:txBody>
      </p:sp>
      <p:cxnSp>
        <p:nvCxnSpPr>
          <p:cNvPr id="34" name="Straight Connector 33"/>
          <p:cNvCxnSpPr>
            <a:stCxn id="27" idx="2"/>
            <a:endCxn id="42" idx="0"/>
          </p:cNvCxnSpPr>
          <p:nvPr/>
        </p:nvCxnSpPr>
        <p:spPr>
          <a:xfrm flipH="1">
            <a:off x="2159641" y="4052240"/>
            <a:ext cx="840270" cy="87061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2"/>
            <a:endCxn id="43" idx="0"/>
          </p:cNvCxnSpPr>
          <p:nvPr/>
        </p:nvCxnSpPr>
        <p:spPr>
          <a:xfrm>
            <a:off x="2999911" y="4052240"/>
            <a:ext cx="657078" cy="87061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3218048" y="4287173"/>
            <a:ext cx="527453" cy="400752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endParaRPr lang="en-US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tangle 12"/>
          <p:cNvSpPr>
            <a:spLocks noChangeArrowheads="1"/>
          </p:cNvSpPr>
          <p:nvPr/>
        </p:nvSpPr>
        <p:spPr bwMode="auto">
          <a:xfrm>
            <a:off x="2240879" y="4287173"/>
            <a:ext cx="455254" cy="400752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endParaRPr lang="en-US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1801234" y="4922858"/>
            <a:ext cx="716813" cy="650091"/>
          </a:xfrm>
          <a:prstGeom prst="ellipse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3238127" y="4922858"/>
            <a:ext cx="837724" cy="65009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9" name="Oval 8"/>
          <p:cNvSpPr/>
          <p:nvPr/>
        </p:nvSpPr>
        <p:spPr>
          <a:xfrm>
            <a:off x="1271464" y="2878112"/>
            <a:ext cx="3096344" cy="35752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Oval 46"/>
          <p:cNvSpPr/>
          <p:nvPr/>
        </p:nvSpPr>
        <p:spPr>
          <a:xfrm>
            <a:off x="5713735" y="3346591"/>
            <a:ext cx="3096344" cy="1775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>
                <a:solidFill>
                  <a:srgbClr val="FF0000"/>
                </a:solidFill>
              </a:rPr>
              <a:t>LANJUTKAN…</a:t>
            </a:r>
            <a:endParaRPr lang="en-ID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74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Cara lain dalam membentuk Decision Tree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790656" cy="4953000"/>
          </a:xfrm>
        </p:spPr>
        <p:txBody>
          <a:bodyPr/>
          <a:lstStyle/>
          <a:p>
            <a:r>
              <a:rPr lang="en-ID" smtClean="0"/>
              <a:t>Menggunakan Gini Index (GI) atau Impurity</a:t>
            </a:r>
          </a:p>
          <a:p>
            <a:r>
              <a:rPr lang="en-ID" smtClean="0"/>
              <a:t>Langkah:</a:t>
            </a:r>
          </a:p>
          <a:p>
            <a:pPr lvl="1"/>
            <a:r>
              <a:rPr lang="en-ID" smtClean="0"/>
              <a:t>Menghitung </a:t>
            </a:r>
            <a:r>
              <a:rPr lang="en-ID"/>
              <a:t>Gini Index (GI) untuk setiap atribut</a:t>
            </a:r>
          </a:p>
          <a:p>
            <a:pPr lvl="1"/>
            <a:r>
              <a:rPr lang="en-ID"/>
              <a:t>Menentukan root berdasarkan nilai GI. Root adalah atribut dengan nilai GI terkecil.</a:t>
            </a:r>
          </a:p>
          <a:p>
            <a:pPr lvl="1"/>
            <a:r>
              <a:rPr lang="en-ID"/>
              <a:t>Ulangi langkah 1 dan 2 untuk level berikutnya pada tree hingga nilai GI = 0.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F55259-9546-4EBC-80B3-7986A05D2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256" y="1556792"/>
            <a:ext cx="3153952" cy="1080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0349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Kapan Menggunakan Decision Tree?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Data </a:t>
            </a:r>
            <a:r>
              <a:rPr lang="en-ID"/>
              <a:t>dalam bentuk atribut-nilai. Kondisi ideal adalah jika isi nilai jumlahnya sedikit. Misalnya: “panas”, “sedang”, “dingin”.</a:t>
            </a:r>
          </a:p>
          <a:p>
            <a:r>
              <a:rPr lang="en-ID"/>
              <a:t>Output diskrit.</a:t>
            </a:r>
          </a:p>
          <a:p>
            <a:r>
              <a:rPr lang="en-ID"/>
              <a:t>Training data dapat tidak </a:t>
            </a:r>
            <a:r>
              <a:rPr lang="en-ID" smtClean="0"/>
              <a:t>lengkap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5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Kelebihan dan Kekurangan Decision Tree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Kelebihan:</a:t>
            </a:r>
          </a:p>
          <a:p>
            <a:pPr lvl="1"/>
            <a:r>
              <a:rPr lang="en-ID" smtClean="0"/>
              <a:t>Mudah </a:t>
            </a:r>
            <a:r>
              <a:rPr lang="en-ID"/>
              <a:t>diimplementasikan</a:t>
            </a:r>
          </a:p>
          <a:p>
            <a:pPr lvl="1"/>
            <a:r>
              <a:rPr lang="en-ID"/>
              <a:t>Hipotesis yang dihasilkan mudah dipahami</a:t>
            </a:r>
          </a:p>
          <a:p>
            <a:pPr lvl="1"/>
            <a:r>
              <a:rPr lang="en-ID" smtClean="0"/>
              <a:t>Efisien</a:t>
            </a:r>
          </a:p>
          <a:p>
            <a:r>
              <a:rPr lang="en-ID" smtClean="0"/>
              <a:t>Kekurangan:</a:t>
            </a:r>
          </a:p>
          <a:p>
            <a:pPr lvl="1"/>
            <a:r>
              <a:rPr lang="en-ID"/>
              <a:t>Overfitting:  terlalu mengikuti training data </a:t>
            </a:r>
          </a:p>
          <a:p>
            <a:pPr lvl="2"/>
            <a:r>
              <a:rPr lang="en-ID"/>
              <a:t>Terlalu banyak cabang, merefleksikan anomali akibat noise atau outlier.</a:t>
            </a:r>
          </a:p>
          <a:p>
            <a:pPr lvl="2"/>
            <a:r>
              <a:rPr lang="en-ID"/>
              <a:t>Akurasi rendah untuk data </a:t>
            </a:r>
            <a:r>
              <a:rPr lang="en-ID" smtClean="0"/>
              <a:t>baru</a:t>
            </a:r>
          </a:p>
          <a:p>
            <a:pPr lvl="1"/>
            <a:r>
              <a:rPr lang="en-ID"/>
              <a:t>Proses pembangunan pohon keputusan pada data numerik menjadi lebih rumit  dan memungkinkan terdapat informasi yang hilang</a:t>
            </a:r>
          </a:p>
          <a:p>
            <a:pPr lvl="1"/>
            <a:r>
              <a:rPr lang="en-ID"/>
              <a:t>Pohon keputusan dapat tumbuh menjadi sangat kompleks pada data yang rumit</a:t>
            </a:r>
            <a:r>
              <a:rPr lang="en-ID" smtClean="0"/>
              <a:t>.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623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Pengembangan Decision Tree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Mengatasi overfitting</a:t>
            </a:r>
          </a:p>
          <a:p>
            <a:pPr lvl="1"/>
            <a:r>
              <a:rPr lang="en-ID" b="1"/>
              <a:t>Pre-pruning: </a:t>
            </a:r>
            <a:r>
              <a:rPr lang="en-ID"/>
              <a:t>Hentikan pembuatan tree di awal. Tidak mensplit node jika goodness measure dibawah threshold.</a:t>
            </a:r>
          </a:p>
          <a:p>
            <a:pPr lvl="1"/>
            <a:r>
              <a:rPr lang="en-ID" b="1"/>
              <a:t>Post-pruning: </a:t>
            </a:r>
            <a:r>
              <a:rPr lang="en-ID"/>
              <a:t>Buang cabang setelah tree jadi</a:t>
            </a:r>
          </a:p>
          <a:p>
            <a:r>
              <a:rPr lang="en-ID" smtClean="0"/>
              <a:t>Pengembangan Metode:</a:t>
            </a:r>
          </a:p>
          <a:p>
            <a:pPr lvl="1"/>
            <a:r>
              <a:rPr lang="en-GB" smtClean="0"/>
              <a:t>C4.5, C5.0</a:t>
            </a:r>
          </a:p>
          <a:p>
            <a:pPr lvl="1"/>
            <a:r>
              <a:rPr lang="en-GB" smtClean="0"/>
              <a:t>Conditional </a:t>
            </a:r>
            <a:r>
              <a:rPr lang="en-GB"/>
              <a:t>Decision Tree</a:t>
            </a:r>
          </a:p>
          <a:p>
            <a:pPr lvl="1"/>
            <a:r>
              <a:rPr lang="en-GB"/>
              <a:t>Gradient-boosted Trees</a:t>
            </a:r>
          </a:p>
          <a:p>
            <a:pPr lvl="1"/>
            <a:r>
              <a:rPr lang="en-GB"/>
              <a:t>Random </a:t>
            </a:r>
            <a:r>
              <a:rPr lang="en-GB" smtClean="0"/>
              <a:t>Forest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68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Latihan: Buatlah Decision Tree untuk data berikut ini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62200" y="1371600"/>
          <a:ext cx="7848600" cy="5362956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b="1">
                          <a:latin typeface="Times New Roman"/>
                          <a:ea typeface="Times New Roman"/>
                          <a:cs typeface="Times New Roman"/>
                        </a:rPr>
                        <a:t>No 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Kelas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Kulit Buah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Warna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Ukuran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Bau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Coklat 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Hijau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Berbahaya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Lunak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Hijau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Lunak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Coklat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Berbahaya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Hijau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Lunak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Berbahaya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Hijau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Coklat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Lunak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Berbahaya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Hijau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Lunak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Berbahaya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Berbahaya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Hijau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50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REFERENSI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Russel</a:t>
            </a:r>
            <a:r>
              <a:rPr lang="en-ID"/>
              <a:t>, S., &amp; Norvig, P. (2003). Artificial Intelligence A Modern Approach . New Jersey : Pearson Education, Inc</a:t>
            </a:r>
            <a:r>
              <a:rPr lang="en-ID" smtClean="0"/>
              <a:t>.</a:t>
            </a:r>
          </a:p>
          <a:p>
            <a:r>
              <a:rPr lang="en-ID"/>
              <a:t>Slide </a:t>
            </a:r>
            <a:r>
              <a:rPr lang="en-ID" smtClean="0"/>
              <a:t>Jiawei </a:t>
            </a:r>
            <a:r>
              <a:rPr lang="en-ID"/>
              <a:t>Han </a:t>
            </a:r>
            <a:r>
              <a:rPr lang="en-ID">
                <a:hlinkClick r:id="rId2"/>
              </a:rPr>
              <a:t>http://www.cs.uiuc.edu/~hanj/bk2</a:t>
            </a:r>
            <a:r>
              <a:rPr lang="en-ID" smtClean="0">
                <a:hlinkClick r:id="rId2"/>
              </a:rPr>
              <a:t>/</a:t>
            </a:r>
            <a:endParaRPr lang="en-ID" smtClean="0"/>
          </a:p>
          <a:p>
            <a:r>
              <a:rPr lang="en-ID"/>
              <a:t>Course “Machine Learning with </a:t>
            </a:r>
            <a:r>
              <a:rPr lang="en-ID" smtClean="0"/>
              <a:t>Python” dari CognitiveClass.Ai</a:t>
            </a:r>
          </a:p>
          <a:p>
            <a:r>
              <a:rPr lang="en-ID" smtClean="0"/>
              <a:t>Slide Materi Pelatihan Digital Talent Academy – Kominfo.</a:t>
            </a:r>
          </a:p>
          <a:p>
            <a:r>
              <a:rPr lang="en-ID">
                <a:hlinkClick r:id="rId3"/>
              </a:rPr>
              <a:t>https://</a:t>
            </a:r>
            <a:r>
              <a:rPr lang="en-ID" smtClean="0">
                <a:hlinkClick r:id="rId3"/>
              </a:rPr>
              <a:t>towardsdatascience.com/supervised-vs-unsupervised-learning-in-2-minutes-72dad148f242</a:t>
            </a:r>
            <a:r>
              <a:rPr lang="en-ID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5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id-ID" sz="6000" dirty="0" smtClean="0"/>
              <a:t>SELESAI</a:t>
            </a:r>
            <a:endParaRPr lang="id-ID" sz="6000" dirty="0"/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01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D" smtClean="0"/>
              <a:t>Topik Pembahasan</a:t>
            </a:r>
            <a:endParaRPr lang="id-ID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57188" indent="-357188">
              <a:buFont typeface="Wingdings" panose="05000000000000000000" pitchFamily="2" charset="2"/>
              <a:buChar char="q"/>
            </a:pPr>
            <a:r>
              <a:rPr lang="en-ID" sz="2800" smtClean="0"/>
              <a:t>Pengantar</a:t>
            </a:r>
          </a:p>
          <a:p>
            <a:pPr marL="357188" indent="-357188">
              <a:buFont typeface="Wingdings" panose="05000000000000000000" pitchFamily="2" charset="2"/>
              <a:buChar char="q"/>
            </a:pPr>
            <a:r>
              <a:rPr lang="en-ID" sz="2800" smtClean="0"/>
              <a:t>Supervised vs Unsupervised Learning</a:t>
            </a:r>
          </a:p>
          <a:p>
            <a:pPr marL="357188" indent="-357188">
              <a:buFont typeface="Wingdings" panose="05000000000000000000" pitchFamily="2" charset="2"/>
              <a:buChar char="q"/>
            </a:pPr>
            <a:r>
              <a:rPr lang="en-ID" smtClean="0"/>
              <a:t>Decision Tree</a:t>
            </a:r>
          </a:p>
          <a:p>
            <a:pPr marL="357188" indent="-357188">
              <a:buFont typeface="Wingdings" panose="05000000000000000000" pitchFamily="2" charset="2"/>
              <a:buChar char="q"/>
            </a:pPr>
            <a:r>
              <a:rPr lang="en-ID" sz="2800" smtClean="0"/>
              <a:t>Pembentukan Tree dalam Decision Tree</a:t>
            </a:r>
          </a:p>
          <a:p>
            <a:pPr marL="357188" indent="-357188">
              <a:buFont typeface="Wingdings" panose="05000000000000000000" pitchFamily="2" charset="2"/>
              <a:buChar char="q"/>
            </a:pPr>
            <a:r>
              <a:rPr lang="en-ID" smtClean="0"/>
              <a:t>Latihan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59057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Pengantar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742984" cy="4953000"/>
          </a:xfrm>
        </p:spPr>
        <p:txBody>
          <a:bodyPr/>
          <a:lstStyle/>
          <a:p>
            <a:r>
              <a:rPr lang="en-ID" b="1" smtClean="0"/>
              <a:t>Learning: </a:t>
            </a:r>
            <a:r>
              <a:rPr lang="en-ID" smtClean="0"/>
              <a:t>Kemampuan </a:t>
            </a:r>
            <a:r>
              <a:rPr lang="en-ID"/>
              <a:t>AI untuk </a:t>
            </a:r>
            <a:r>
              <a:rPr lang="en-ID">
                <a:solidFill>
                  <a:srgbClr val="FF0000"/>
                </a:solidFill>
              </a:rPr>
              <a:t>belajar dari pengetahuan </a:t>
            </a:r>
            <a:r>
              <a:rPr lang="en-ID"/>
              <a:t>(fakta, data, informasi) yang telah terjadi sebelumnya untuk menyelesaikan suatu </a:t>
            </a:r>
            <a:r>
              <a:rPr lang="en-ID" smtClean="0"/>
              <a:t>permasalahan baru.</a:t>
            </a:r>
            <a:endParaRPr lang="en-ID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6742" y="2731474"/>
            <a:ext cx="7128700" cy="4009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972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Pengantar</a:t>
            </a:r>
            <a:endParaRPr lang="en-ID"/>
          </a:p>
        </p:txBody>
      </p:sp>
      <p:pic>
        <p:nvPicPr>
          <p:cNvPr id="4" name="Picture 4" descr="AI Weather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9"/>
          <a:stretch/>
        </p:blipFill>
        <p:spPr bwMode="auto">
          <a:xfrm>
            <a:off x="839416" y="2557752"/>
            <a:ext cx="10153128" cy="382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5400" y="1628800"/>
            <a:ext cx="1080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Algoritma pembelajaran </a:t>
            </a:r>
            <a:r>
              <a:rPr lang="en-ID" sz="28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mesin mampu </a:t>
            </a:r>
            <a:r>
              <a:rPr lang="en-ID" sz="28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menginterpretasikan dan mengolah data terdahulu untuk menyelesaikan permasalahan baru</a:t>
            </a:r>
            <a:endParaRPr lang="en-ID" sz="28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88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Supervised vs Unsupervised Learning</a:t>
            </a:r>
            <a:endParaRPr lang="en-ID"/>
          </a:p>
        </p:txBody>
      </p:sp>
      <p:pic>
        <p:nvPicPr>
          <p:cNvPr id="31746" name="Picture 2" descr="https://miro.medium.com/max/1050/0*BxXP6WPtwl8sgA0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48195"/>
            <a:ext cx="6549752" cy="447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56240" y="3195782"/>
            <a:ext cx="3096344" cy="2123658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D" sz="22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Kita “</a:t>
            </a:r>
            <a:r>
              <a:rPr lang="en-ID" sz="2200" b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melatih model</a:t>
            </a:r>
            <a:r>
              <a:rPr lang="en-ID" sz="22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”, lalu dengan pengetahuan tersebut, si model dapat memprediksikan data yang baru atau belum diketahui </a:t>
            </a:r>
            <a:endParaRPr lang="en-ID" sz="22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56240" y="2708920"/>
            <a:ext cx="3096344" cy="400110"/>
          </a:xfrm>
          <a:prstGeom prst="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D" sz="2000" b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SUPERVISED LEARNING</a:t>
            </a:r>
            <a:endParaRPr lang="en-ID" sz="20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32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Supervised vs Unsupervised Learning</a:t>
            </a:r>
            <a:endParaRPr lang="en-ID"/>
          </a:p>
        </p:txBody>
      </p:sp>
      <p:sp>
        <p:nvSpPr>
          <p:cNvPr id="4" name="TextBox 3"/>
          <p:cNvSpPr txBox="1"/>
          <p:nvPr/>
        </p:nvSpPr>
        <p:spPr>
          <a:xfrm>
            <a:off x="8256240" y="3195782"/>
            <a:ext cx="3096344" cy="2123658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D" sz="22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/ algoritma berusaha untuk menemukan pengetahuan (pola, informasi, dll) dari sekumpulan data </a:t>
            </a:r>
            <a:endParaRPr lang="en-ID" sz="22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56240" y="2708920"/>
            <a:ext cx="3096344" cy="400110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D" sz="2000" b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UNSUPERVISED LEARNING</a:t>
            </a:r>
            <a:endParaRPr lang="en-ID" sz="20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2770" name="Picture 2" descr="https://miro.medium.com/max/1050/0*tamvSiqDneDfw2Vr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2276872"/>
            <a:ext cx="7128792" cy="296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35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Supervised vs Unsupervised Learning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Supervised</a:t>
            </a:r>
          </a:p>
          <a:p>
            <a:pPr lvl="1"/>
            <a:r>
              <a:rPr lang="en-ID" smtClean="0"/>
              <a:t>Classification</a:t>
            </a:r>
          </a:p>
          <a:p>
            <a:pPr lvl="1"/>
            <a:r>
              <a:rPr lang="en-ID" smtClean="0"/>
              <a:t>Regression</a:t>
            </a:r>
          </a:p>
          <a:p>
            <a:r>
              <a:rPr lang="en-ID" smtClean="0"/>
              <a:t>Unsupervised</a:t>
            </a:r>
          </a:p>
          <a:p>
            <a:pPr lvl="1"/>
            <a:r>
              <a:rPr lang="en-ID" smtClean="0"/>
              <a:t>Clustering</a:t>
            </a:r>
          </a:p>
          <a:p>
            <a:pPr lvl="1"/>
            <a:r>
              <a:rPr lang="en-ID" smtClean="0"/>
              <a:t>Association</a:t>
            </a:r>
          </a:p>
          <a:p>
            <a:pPr lvl="1"/>
            <a:r>
              <a:rPr lang="en-ID" smtClean="0"/>
              <a:t>Dimension Reduction</a:t>
            </a:r>
            <a:endParaRPr lang="en-ID"/>
          </a:p>
        </p:txBody>
      </p:sp>
      <p:pic>
        <p:nvPicPr>
          <p:cNvPr id="6" name="Picture 2" descr="https://camo.githubusercontent.com/a537edffaf330adda5e556ddd87e5a61bd78914fac9120ada446594abae696a7/68747470733a2f2f692e766173336b2e72752f3777312e6a70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816" y="1628800"/>
            <a:ext cx="7021701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22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11445</TotalTime>
  <Words>1395</Words>
  <Application>Microsoft Office PowerPoint</Application>
  <PresentationFormat>Widescreen</PresentationFormat>
  <Paragraphs>437</Paragraphs>
  <Slides>37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51" baseType="lpstr">
      <vt:lpstr>ＭＳ Ｐゴシック</vt:lpstr>
      <vt:lpstr>Arial</vt:lpstr>
      <vt:lpstr>Bebas Neue</vt:lpstr>
      <vt:lpstr>Calibri</vt:lpstr>
      <vt:lpstr>Calibri Light</vt:lpstr>
      <vt:lpstr>Courier New</vt:lpstr>
      <vt:lpstr>Lato</vt:lpstr>
      <vt:lpstr>Times New Roman</vt:lpstr>
      <vt:lpstr>Verdana</vt:lpstr>
      <vt:lpstr>Wingdings</vt:lpstr>
      <vt:lpstr>powerpoint-template-apr7</vt:lpstr>
      <vt:lpstr>3_Custom Design</vt:lpstr>
      <vt:lpstr>Worksheet</vt:lpstr>
      <vt:lpstr>Equation</vt:lpstr>
      <vt:lpstr>FAKULTAS TEKNOLOGI INFORMASI</vt:lpstr>
      <vt:lpstr>SUPERVISED LEARNING: DECISION TREE</vt:lpstr>
      <vt:lpstr>Tujuan Pembelajaran</vt:lpstr>
      <vt:lpstr>Topik Pembahasan</vt:lpstr>
      <vt:lpstr>Pengantar</vt:lpstr>
      <vt:lpstr>Pengantar</vt:lpstr>
      <vt:lpstr>Supervised vs Unsupervised Learning</vt:lpstr>
      <vt:lpstr>Supervised vs Unsupervised Learning</vt:lpstr>
      <vt:lpstr>Supervised vs Unsupervised Learning</vt:lpstr>
      <vt:lpstr>Classification vs Regression</vt:lpstr>
      <vt:lpstr>Algoritma Klasifikasi</vt:lpstr>
      <vt:lpstr>PowerPoint Presentation</vt:lpstr>
      <vt:lpstr>Membentuk Decision Tree Dari Data Latih</vt:lpstr>
      <vt:lpstr>Membangun Decision Tree Dari Data Latih</vt:lpstr>
      <vt:lpstr>Membangun Decision Tree Dari Data Latih</vt:lpstr>
      <vt:lpstr>Memilih Atribut Terbaik</vt:lpstr>
      <vt:lpstr>Memilih Atribut Terbaik</vt:lpstr>
      <vt:lpstr>Memilih Atribut Terbaik</vt:lpstr>
      <vt:lpstr>Memilih Atribut Terbaik</vt:lpstr>
      <vt:lpstr>Entropy</vt:lpstr>
      <vt:lpstr>Perhitungan Entropy</vt:lpstr>
      <vt:lpstr>Perhitungan Entropy</vt:lpstr>
      <vt:lpstr>Perhitungan Entropy</vt:lpstr>
      <vt:lpstr>Perhitungan Entropy</vt:lpstr>
      <vt:lpstr>Perhitungan Entropy</vt:lpstr>
      <vt:lpstr>Information Gain</vt:lpstr>
      <vt:lpstr>Hitung Information Gain Setiap Atribut</vt:lpstr>
      <vt:lpstr>Membentuk Decision Tree</vt:lpstr>
      <vt:lpstr>Membentuk Decision Tree</vt:lpstr>
      <vt:lpstr>Membentuk Decision Tree</vt:lpstr>
      <vt:lpstr>Cara lain dalam membentuk Decision Tree</vt:lpstr>
      <vt:lpstr>Kapan Menggunakan Decision Tree?</vt:lpstr>
      <vt:lpstr>Kelebihan dan Kekurangan Decision Tree</vt:lpstr>
      <vt:lpstr>Pengembangan Decision Tree</vt:lpstr>
      <vt:lpstr>Latihan: Buatlah Decision Tree untuk data berikut ini</vt:lpstr>
      <vt:lpstr>REFERENSI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Achmad Solichin</cp:lastModifiedBy>
  <cp:revision>622</cp:revision>
  <dcterms:created xsi:type="dcterms:W3CDTF">2011-05-21T14:11:58Z</dcterms:created>
  <dcterms:modified xsi:type="dcterms:W3CDTF">2021-11-07T03:58:22Z</dcterms:modified>
</cp:coreProperties>
</file>