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 id="2147483727" r:id="rId2"/>
  </p:sldMasterIdLst>
  <p:notesMasterIdLst>
    <p:notesMasterId r:id="rId29"/>
  </p:notesMasterIdLst>
  <p:handoutMasterIdLst>
    <p:handoutMasterId r:id="rId30"/>
  </p:handoutMasterIdLst>
  <p:sldIdLst>
    <p:sldId id="324" r:id="rId3"/>
    <p:sldId id="351" r:id="rId4"/>
    <p:sldId id="352" r:id="rId5"/>
    <p:sldId id="354" r:id="rId6"/>
    <p:sldId id="381" r:id="rId7"/>
    <p:sldId id="387" r:id="rId8"/>
    <p:sldId id="382" r:id="rId9"/>
    <p:sldId id="383" r:id="rId10"/>
    <p:sldId id="389" r:id="rId11"/>
    <p:sldId id="390" r:id="rId12"/>
    <p:sldId id="391" r:id="rId13"/>
    <p:sldId id="388" r:id="rId14"/>
    <p:sldId id="393" r:id="rId15"/>
    <p:sldId id="395" r:id="rId16"/>
    <p:sldId id="394" r:id="rId17"/>
    <p:sldId id="397" r:id="rId18"/>
    <p:sldId id="392" r:id="rId19"/>
    <p:sldId id="379" r:id="rId20"/>
    <p:sldId id="380" r:id="rId21"/>
    <p:sldId id="386" r:id="rId22"/>
    <p:sldId id="396" r:id="rId23"/>
    <p:sldId id="385" r:id="rId24"/>
    <p:sldId id="398" r:id="rId25"/>
    <p:sldId id="399" r:id="rId26"/>
    <p:sldId id="353" r:id="rId27"/>
    <p:sldId id="348" r:id="rId28"/>
  </p:sldIdLst>
  <p:sldSz cx="12192000" cy="6858000"/>
  <p:notesSz cx="6858000" cy="9144000"/>
  <p:defaultTextStyle>
    <a:defPPr>
      <a:defRPr lang="en-A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692AA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5" autoAdjust="0"/>
    <p:restoredTop sz="93979" autoAdjust="0"/>
  </p:normalViewPr>
  <p:slideViewPr>
    <p:cSldViewPr>
      <p:cViewPr varScale="1">
        <p:scale>
          <a:sx n="61" d="100"/>
          <a:sy n="61" d="100"/>
        </p:scale>
        <p:origin x="760"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2796"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E25A1F-1CDC-4074-893A-5899111F5ABD}" type="datetimeFigureOut">
              <a:rPr lang="id-ID" smtClean="0"/>
              <a:t>09/03/2021</a:t>
            </a:fld>
            <a:endParaRPr lang="id-ID"/>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E874E-D680-4190-B4F6-A9A7BE5D0CAF}" type="slidenum">
              <a:rPr lang="id-ID" smtClean="0"/>
              <a:t>‹#›</a:t>
            </a:fld>
            <a:endParaRPr lang="id-ID"/>
          </a:p>
        </p:txBody>
      </p:sp>
    </p:spTree>
    <p:extLst>
      <p:ext uri="{BB962C8B-B14F-4D97-AF65-F5344CB8AC3E}">
        <p14:creationId xmlns:p14="http://schemas.microsoft.com/office/powerpoint/2010/main" val="716150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9DCB56-DE58-4F64-B9CF-BA8F1134BDC6}" type="datetimeFigureOut">
              <a:rPr lang="id-ID" smtClean="0"/>
              <a:pPr/>
              <a:t>09/03/2021</a:t>
            </a:fld>
            <a:endParaRPr lang="id-ID"/>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1351D7-7B69-40B9-8EEA-B4FEF26EED31}" type="slidenum">
              <a:rPr lang="id-ID" smtClean="0"/>
              <a:pPr/>
              <a:t>‹#›</a:t>
            </a:fld>
            <a:endParaRPr lang="id-ID"/>
          </a:p>
        </p:txBody>
      </p:sp>
    </p:spTree>
    <p:extLst>
      <p:ext uri="{BB962C8B-B14F-4D97-AF65-F5344CB8AC3E}">
        <p14:creationId xmlns:p14="http://schemas.microsoft.com/office/powerpoint/2010/main" val="3954264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43022fb56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43022fb56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0524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43022fb56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43022fb56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8586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43022fb56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43022fb56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5662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43022fb56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43022fb56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1786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43022fb56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43022fb56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3054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43022fb56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43022fb56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049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343022fb56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343022fb56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0420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43022fb56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43022fb56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9822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43022fb56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43022fb56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5014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43022fb56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43022fb56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3955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43022fb56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43022fb5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794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43022fb56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43022fb56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9721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43022fb56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43022fb56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52390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oleObject" Target="../embeddings/oleObject2.bin"/><Relationship Id="rId7"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oleObject" Target="../embeddings/oleObject3.bin"/><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sp>
        <p:nvSpPr>
          <p:cNvPr id="3138" name="Rectangle 66"/>
          <p:cNvSpPr>
            <a:spLocks noChangeArrowheads="1"/>
          </p:cNvSpPr>
          <p:nvPr/>
        </p:nvSpPr>
        <p:spPr bwMode="gray">
          <a:xfrm>
            <a:off x="3048000" y="3124200"/>
            <a:ext cx="9144000" cy="609600"/>
          </a:xfrm>
          <a:prstGeom prst="rect">
            <a:avLst/>
          </a:prstGeom>
          <a:solidFill>
            <a:schemeClr val="tx1"/>
          </a:solidFill>
          <a:ln w="9525">
            <a:noFill/>
            <a:miter lim="800000"/>
            <a:headEnd/>
            <a:tailEnd/>
          </a:ln>
          <a:effectLst/>
        </p:spPr>
        <p:txBody>
          <a:bodyPr wrap="none" anchor="ctr"/>
          <a:lstStyle/>
          <a:p>
            <a:endParaRPr lang="id-ID"/>
          </a:p>
        </p:txBody>
      </p:sp>
      <p:sp>
        <p:nvSpPr>
          <p:cNvPr id="3139" name="Rectangle 67"/>
          <p:cNvSpPr>
            <a:spLocks noChangeArrowheads="1"/>
          </p:cNvSpPr>
          <p:nvPr/>
        </p:nvSpPr>
        <p:spPr bwMode="gray">
          <a:xfrm>
            <a:off x="0" y="3124200"/>
            <a:ext cx="12192000" cy="152400"/>
          </a:xfrm>
          <a:prstGeom prst="rect">
            <a:avLst/>
          </a:prstGeom>
          <a:solidFill>
            <a:schemeClr val="tx1"/>
          </a:solidFill>
          <a:ln w="9525">
            <a:noFill/>
            <a:miter lim="800000"/>
            <a:headEnd/>
            <a:tailEnd/>
          </a:ln>
          <a:effectLst/>
        </p:spPr>
        <p:txBody>
          <a:bodyPr wrap="none" anchor="ctr"/>
          <a:lstStyle/>
          <a:p>
            <a:endParaRPr lang="id-ID"/>
          </a:p>
        </p:txBody>
      </p:sp>
      <p:graphicFrame>
        <p:nvGraphicFramePr>
          <p:cNvPr id="3140" name="Object 68"/>
          <p:cNvGraphicFramePr>
            <a:graphicFrameLocks noChangeAspect="1"/>
          </p:cNvGraphicFramePr>
          <p:nvPr/>
        </p:nvGraphicFramePr>
        <p:xfrm>
          <a:off x="6187017" y="-9525"/>
          <a:ext cx="2954867" cy="3133725"/>
        </p:xfrm>
        <a:graphic>
          <a:graphicData uri="http://schemas.openxmlformats.org/presentationml/2006/ole">
            <mc:AlternateContent xmlns:mc="http://schemas.openxmlformats.org/markup-compatibility/2006">
              <mc:Choice xmlns:v="urn:schemas-microsoft-com:vml" Requires="v">
                <p:oleObj spid="_x0000_s3791" name="Image" r:id="rId3" imgW="4330159" imgH="6146032" progId="">
                  <p:embed/>
                </p:oleObj>
              </mc:Choice>
              <mc:Fallback>
                <p:oleObj name="Image" r:id="rId3" imgW="4330159" imgH="6146032" progId="">
                  <p:embed/>
                  <p:pic>
                    <p:nvPicPr>
                      <p:cNvPr id="0" name="Picture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7017" y="-9525"/>
                        <a:ext cx="2954867"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41" name="Object 69"/>
          <p:cNvGraphicFramePr>
            <a:graphicFrameLocks noChangeAspect="1"/>
          </p:cNvGraphicFramePr>
          <p:nvPr/>
        </p:nvGraphicFramePr>
        <p:xfrm>
          <a:off x="3048000" y="0"/>
          <a:ext cx="3058584" cy="3136900"/>
        </p:xfrm>
        <a:graphic>
          <a:graphicData uri="http://schemas.openxmlformats.org/presentationml/2006/ole">
            <mc:AlternateContent xmlns:mc="http://schemas.openxmlformats.org/markup-compatibility/2006">
              <mc:Choice xmlns:v="urn:schemas-microsoft-com:vml" Requires="v">
                <p:oleObj spid="_x0000_s3792" name="Image" r:id="rId5" imgW="2526984" imgH="3428571" progId="">
                  <p:embed/>
                </p:oleObj>
              </mc:Choice>
              <mc:Fallback>
                <p:oleObj name="Image" r:id="rId5" imgW="2526984" imgH="3428571" progId="">
                  <p:embed/>
                  <p:pic>
                    <p:nvPicPr>
                      <p:cNvPr id="0" name="Picture 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0"/>
                        <a:ext cx="3058584" cy="313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142" name="Picture 70"/>
          <p:cNvPicPr>
            <a:picLocks noChangeAspect="1" noChangeArrowheads="1"/>
          </p:cNvPicPr>
          <p:nvPr/>
        </p:nvPicPr>
        <p:blipFill>
          <a:blip r:embed="rId7"/>
          <a:srcRect/>
          <a:stretch>
            <a:fillRect/>
          </a:stretch>
        </p:blipFill>
        <p:spPr bwMode="auto">
          <a:xfrm>
            <a:off x="9211733" y="1"/>
            <a:ext cx="2980267" cy="3127375"/>
          </a:xfrm>
          <a:prstGeom prst="rect">
            <a:avLst/>
          </a:prstGeom>
          <a:noFill/>
        </p:spPr>
      </p:pic>
      <p:sp>
        <p:nvSpPr>
          <p:cNvPr id="3074" name="Rectangle 2"/>
          <p:cNvSpPr>
            <a:spLocks noGrp="1" noChangeArrowheads="1"/>
          </p:cNvSpPr>
          <p:nvPr>
            <p:ph type="ctrTitle"/>
          </p:nvPr>
        </p:nvSpPr>
        <p:spPr>
          <a:xfrm>
            <a:off x="3251201" y="3048000"/>
            <a:ext cx="8834967" cy="762000"/>
          </a:xfrm>
        </p:spPr>
        <p:txBody>
          <a:bodyPr/>
          <a:lstStyle>
            <a:lvl1pPr>
              <a:defRPr baseline="0"/>
            </a:lvl1pPr>
          </a:lstStyle>
          <a:p>
            <a:endParaRPr lang="en-AU" dirty="0"/>
          </a:p>
        </p:txBody>
      </p:sp>
      <p:sp>
        <p:nvSpPr>
          <p:cNvPr id="3075" name="Rectangle 3"/>
          <p:cNvSpPr>
            <a:spLocks noGrp="1" noChangeArrowheads="1"/>
          </p:cNvSpPr>
          <p:nvPr>
            <p:ph type="subTitle" idx="1"/>
          </p:nvPr>
        </p:nvSpPr>
        <p:spPr>
          <a:xfrm>
            <a:off x="1117600" y="5257800"/>
            <a:ext cx="10363200" cy="533400"/>
          </a:xfrm>
        </p:spPr>
        <p:txBody>
          <a:bodyPr/>
          <a:lstStyle>
            <a:lvl1pPr marL="0" indent="0" algn="ctr">
              <a:buFont typeface="Wingdings" pitchFamily="2" charset="2"/>
              <a:buNone/>
              <a:defRPr sz="2000" b="0" baseline="0">
                <a:solidFill>
                  <a:schemeClr val="tx1"/>
                </a:solidFill>
              </a:defRPr>
            </a:lvl1pPr>
          </a:lstStyle>
          <a:p>
            <a:endParaRPr lang="en-AU" dirty="0"/>
          </a:p>
        </p:txBody>
      </p:sp>
      <p:pic>
        <p:nvPicPr>
          <p:cNvPr id="3586" name="Picture 514" descr="http://www.liputan1.com/wp-content/uploads/2016/02/Universitas-BudiLuhur.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27054" y="588464"/>
            <a:ext cx="2840513" cy="18034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31838"/>
            <a:ext cx="2794000" cy="5592762"/>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09600" y="731838"/>
            <a:ext cx="8178800" cy="5592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731838"/>
            <a:ext cx="10871200" cy="563562"/>
          </a:xfrm>
        </p:spPr>
        <p:txBody>
          <a:bodyPr/>
          <a:lstStyle/>
          <a:p>
            <a:r>
              <a:rPr lang="en-US" smtClean="0"/>
              <a:t>Click to edit Master title style</a:t>
            </a:r>
            <a:endParaRPr lang="id-ID"/>
          </a:p>
        </p:txBody>
      </p:sp>
      <p:sp>
        <p:nvSpPr>
          <p:cNvPr id="3" name="Table Placeholder 2"/>
          <p:cNvSpPr>
            <a:spLocks noGrp="1"/>
          </p:cNvSpPr>
          <p:nvPr>
            <p:ph type="tbl" idx="1"/>
          </p:nvPr>
        </p:nvSpPr>
        <p:spPr>
          <a:xfrm>
            <a:off x="609600" y="1371600"/>
            <a:ext cx="10972800" cy="4953000"/>
          </a:xfrm>
        </p:spPr>
        <p:txBody>
          <a:bodyPr/>
          <a:lstStyle/>
          <a:p>
            <a:r>
              <a:rPr lang="en-US" smtClean="0"/>
              <a:t>Click icon to add table</a:t>
            </a:r>
            <a:endParaRPr lang="id-ID"/>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p:nvPr/>
        </p:nvSpPr>
        <p:spPr>
          <a:xfrm rot="10800000" flipH="1">
            <a:off x="0" y="2248000"/>
            <a:ext cx="12192000" cy="4610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 name="Google Shape;20;p4"/>
          <p:cNvSpPr/>
          <p:nvPr/>
        </p:nvSpPr>
        <p:spPr>
          <a:xfrm>
            <a:off x="0" y="2248000"/>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629200" y="984967"/>
            <a:ext cx="10962800" cy="10236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629200" y="2558767"/>
            <a:ext cx="10962800" cy="36136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3" name="Google Shape;23;p4"/>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spcBef>
                <a:spcPts val="0"/>
              </a:spcBef>
              <a:spcAft>
                <a:spcPts val="0"/>
              </a:spcAft>
            </a:pPr>
            <a:fld id="{00000000-1234-1234-1234-123412341234}" type="slidenum">
              <a:rPr lang="en" smtClean="0"/>
              <a:pPr algn="r">
                <a:spcBef>
                  <a:spcPts val="0"/>
                </a:spcBef>
                <a:spcAft>
                  <a:spcPts val="0"/>
                </a:spcAft>
              </a:pPr>
              <a:t>‹#›</a:t>
            </a:fld>
            <a:endParaRPr lang="en"/>
          </a:p>
        </p:txBody>
      </p:sp>
    </p:spTree>
    <p:extLst>
      <p:ext uri="{BB962C8B-B14F-4D97-AF65-F5344CB8AC3E}">
        <p14:creationId xmlns:p14="http://schemas.microsoft.com/office/powerpoint/2010/main" val="2231872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3/9/2021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573772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3/9/2021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39488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3/9/2021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73144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3/9/2021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5166375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3/9/2021</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1824833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3/9/2021</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112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endParaRPr lang="id-ID" dirty="0"/>
          </a:p>
        </p:txBody>
      </p:sp>
      <p:sp>
        <p:nvSpPr>
          <p:cNvPr id="3" name="Content Placeholder 2"/>
          <p:cNvSpPr>
            <a:spLocks noGrp="1"/>
          </p:cNvSpPr>
          <p:nvPr>
            <p:ph idx="1"/>
          </p:nvPr>
        </p:nvSpPr>
        <p:spPr/>
        <p:txBody>
          <a:bodyPr/>
          <a:lstStyle>
            <a:lvl1pPr>
              <a:defRPr b="0"/>
            </a:lvl1pPr>
            <a:lvl2pPr>
              <a:defRPr>
                <a:latin typeface="+mj-lt"/>
              </a:defRPr>
            </a:lvl2pPr>
            <a:lvl3pPr>
              <a:defRPr>
                <a:latin typeface="+mj-lt"/>
              </a:defRPr>
            </a:lvl3pPr>
            <a:lvl4pPr>
              <a:defRPr>
                <a:latin typeface="+mj-lt"/>
              </a:defRPr>
            </a:lvl4pPr>
            <a:lvl5pPr>
              <a:defRPr>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3/9/2021</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404033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3/9/2021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953206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3/9/2021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8014233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3/9/2021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9592897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3/9/2021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9881574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4402801" y="2125896"/>
            <a:ext cx="3536515" cy="2133600"/>
          </a:xfrm>
          <a:prstGeom prst="rect">
            <a:avLst/>
          </a:prstGeom>
        </p:spPr>
      </p:pic>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8194640" y="2125896"/>
            <a:ext cx="3536515" cy="2133600"/>
          </a:xfrm>
          <a:prstGeom prst="rect">
            <a:avLst/>
          </a:prstGeom>
        </p:spPr>
      </p:pic>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629089" y="2125896"/>
            <a:ext cx="3536515" cy="2133600"/>
          </a:xfrm>
          <a:prstGeom prst="rect">
            <a:avLst/>
          </a:prstGeom>
        </p:spPr>
      </p:pic>
      <p:sp>
        <p:nvSpPr>
          <p:cNvPr id="10" name="Picture Placeholder 9"/>
          <p:cNvSpPr>
            <a:spLocks noGrp="1"/>
          </p:cNvSpPr>
          <p:nvPr>
            <p:ph type="pic" sz="quarter" idx="10"/>
          </p:nvPr>
        </p:nvSpPr>
        <p:spPr>
          <a:xfrm>
            <a:off x="1143000" y="2359696"/>
            <a:ext cx="2454442" cy="1555750"/>
          </a:xfrm>
        </p:spPr>
        <p:txBody>
          <a:bodyPr/>
          <a:lstStyle/>
          <a:p>
            <a:endParaRPr lang="en-US" dirty="0"/>
          </a:p>
        </p:txBody>
      </p:sp>
      <p:sp>
        <p:nvSpPr>
          <p:cNvPr id="11" name="Picture Placeholder 9"/>
          <p:cNvSpPr>
            <a:spLocks noGrp="1"/>
          </p:cNvSpPr>
          <p:nvPr>
            <p:ph type="pic" sz="quarter" idx="11"/>
          </p:nvPr>
        </p:nvSpPr>
        <p:spPr>
          <a:xfrm>
            <a:off x="4920524" y="2359696"/>
            <a:ext cx="2454833" cy="1555750"/>
          </a:xfrm>
        </p:spPr>
        <p:txBody>
          <a:bodyPr/>
          <a:lstStyle/>
          <a:p>
            <a:endParaRPr lang="en-US" dirty="0"/>
          </a:p>
        </p:txBody>
      </p:sp>
      <p:sp>
        <p:nvSpPr>
          <p:cNvPr id="12" name="Picture Placeholder 9"/>
          <p:cNvSpPr>
            <a:spLocks noGrp="1"/>
          </p:cNvSpPr>
          <p:nvPr>
            <p:ph type="pic" sz="quarter" idx="12"/>
          </p:nvPr>
        </p:nvSpPr>
        <p:spPr>
          <a:xfrm>
            <a:off x="8698833" y="2359696"/>
            <a:ext cx="2457780" cy="1555750"/>
          </a:xfrm>
        </p:spPr>
        <p:txBody>
          <a:bodyPr/>
          <a:lstStyle/>
          <a:p>
            <a:endParaRPr lang="en-US" dirty="0"/>
          </a:p>
        </p:txBody>
      </p:sp>
      <p:sp>
        <p:nvSpPr>
          <p:cNvPr id="9" name="Text Placeholder 24"/>
          <p:cNvSpPr>
            <a:spLocks noGrp="1"/>
          </p:cNvSpPr>
          <p:nvPr>
            <p:ph type="body" sz="quarter" idx="13"/>
          </p:nvPr>
        </p:nvSpPr>
        <p:spPr>
          <a:xfrm>
            <a:off x="40210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3" name="Text Placeholder 24"/>
          <p:cNvSpPr>
            <a:spLocks noGrp="1"/>
          </p:cNvSpPr>
          <p:nvPr>
            <p:ph type="body" sz="quarter" idx="14"/>
          </p:nvPr>
        </p:nvSpPr>
        <p:spPr>
          <a:xfrm>
            <a:off x="4334904"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4" name="Text Placeholder 24"/>
          <p:cNvSpPr>
            <a:spLocks noGrp="1"/>
          </p:cNvSpPr>
          <p:nvPr>
            <p:ph type="body" sz="quarter" idx="15"/>
          </p:nvPr>
        </p:nvSpPr>
        <p:spPr>
          <a:xfrm>
            <a:off x="826769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5" name="Text Placeholder 24"/>
          <p:cNvSpPr>
            <a:spLocks noGrp="1"/>
          </p:cNvSpPr>
          <p:nvPr>
            <p:ph type="body" sz="quarter" idx="16"/>
          </p:nvPr>
        </p:nvSpPr>
        <p:spPr>
          <a:xfrm>
            <a:off x="402109" y="911804"/>
            <a:ext cx="11489209" cy="952500"/>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67154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nodePh="1">
                                  <p:stCondLst>
                                    <p:cond delay="0"/>
                                  </p:stCondLst>
                                  <p:endCondLst>
                                    <p:cond evt="begin" delay="0">
                                      <p:tn val="16"/>
                                    </p:cond>
                                  </p:end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nodePh="1">
                                  <p:stCondLst>
                                    <p:cond delay="0"/>
                                  </p:stCondLst>
                                  <p:endCondLst>
                                    <p:cond evt="begin" delay="0">
                                      <p:tn val="32"/>
                                    </p:cond>
                                  </p:end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 presetClass="entr" presetSubtype="4" fill="hold" grpId="0" nodeType="after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anim calcmode="lin" valueType="num">
                                      <p:cBhvr additive="base">
                                        <p:cTn id="3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2" presetClass="entr" presetSubtype="4" fill="hold" grpId="0" nodeType="afterEffect" nodePh="1">
                                  <p:stCondLst>
                                    <p:cond delay="0"/>
                                  </p:stCondLst>
                                  <p:endCondLst>
                                    <p:cond evt="begin" delay="0">
                                      <p:tn val="48"/>
                                    </p:cond>
                                  </p:end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ppt_x"/>
                                          </p:val>
                                        </p:tav>
                                        <p:tav tm="100000">
                                          <p:val>
                                            <p:strVal val="#ppt_x"/>
                                          </p:val>
                                        </p:tav>
                                      </p:tavLst>
                                    </p:anim>
                                    <p:anim calcmode="lin" valueType="num">
                                      <p:cBhvr additive="base">
                                        <p:cTn id="51" dur="500" fill="hold"/>
                                        <p:tgtEl>
                                          <p:spTgt spid="12"/>
                                        </p:tgtEl>
                                        <p:attrNameLst>
                                          <p:attrName>ppt_y</p:attrName>
                                        </p:attrNameLst>
                                      </p:cBhvr>
                                      <p:tavLst>
                                        <p:tav tm="0">
                                          <p:val>
                                            <p:strVal val="1+#ppt_h/2"/>
                                          </p:val>
                                        </p:tav>
                                        <p:tav tm="100000">
                                          <p:val>
                                            <p:strVal val="#ppt_y"/>
                                          </p:val>
                                        </p:tav>
                                      </p:tavLst>
                                    </p:anim>
                                  </p:childTnLst>
                                </p:cTn>
                              </p:par>
                            </p:childTnLst>
                          </p:cTn>
                        </p:par>
                        <p:par>
                          <p:cTn id="52" fill="hold">
                            <p:stCondLst>
                              <p:cond delay="1000"/>
                            </p:stCondLst>
                            <p:childTnLst>
                              <p:par>
                                <p:cTn id="53" presetID="2" presetClass="entr" presetSubtype="4" fill="hold" grpId="0" nodeType="afterEffect">
                                  <p:stCondLst>
                                    <p:cond delay="0"/>
                                  </p:stCondLst>
                                  <p:childTnLst>
                                    <p:set>
                                      <p:cBhvr>
                                        <p:cTn id="54" dur="1" fill="hold">
                                          <p:stCondLst>
                                            <p:cond delay="0"/>
                                          </p:stCondLst>
                                        </p:cTn>
                                        <p:tgtEl>
                                          <p:spTgt spid="14">
                                            <p:txEl>
                                              <p:pRg st="0" end="0"/>
                                            </p:txEl>
                                          </p:spTgt>
                                        </p:tgtEl>
                                        <p:attrNameLst>
                                          <p:attrName>style.visibility</p:attrName>
                                        </p:attrNameLst>
                                      </p:cBhvr>
                                      <p:to>
                                        <p:strVal val="visible"/>
                                      </p:to>
                                    </p:set>
                                    <p:anim calcmode="lin" valueType="num">
                                      <p:cBhvr additive="base">
                                        <p:cTn id="5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9" grpId="0" build="p">
        <p:tmplLst>
          <p:tmpl lvl="1">
            <p:tnLst>
              <p:par>
                <p:cTn presetID="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P spid="13" grpId="0" build="p">
        <p:tmplLst>
          <p:tmpl lvl="1">
            <p:tnLst>
              <p:par>
                <p:cTn presetID="2" presetClass="entr" presetSubtype="4"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build="p">
        <p:tmplLst>
          <p:tmpl lvl="1">
            <p:tnLst>
              <p:par>
                <p:cTn presetID="2" presetClass="entr" presetSubtype="4"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 presetClass="entr" presetSubtype="1"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10" name="Title 1"/>
          <p:cNvSpPr>
            <a:spLocks noGrp="1"/>
          </p:cNvSpPr>
          <p:nvPr>
            <p:ph type="title"/>
          </p:nvPr>
        </p:nvSpPr>
        <p:spPr>
          <a:xfrm>
            <a:off x="605019" y="710112"/>
            <a:ext cx="7394446" cy="522714"/>
          </a:xfrm>
          <a:prstGeom prst="rect">
            <a:avLst/>
          </a:prstGeom>
        </p:spPr>
        <p:txBody>
          <a:bodyPr anchor="ctr">
            <a:noAutofit/>
          </a:bodyPr>
          <a:lstStyle>
            <a:lvl1pPr marL="0" algn="l" defTabSz="914400" rtl="0" eaLnBrk="1" latinLnBrk="0" hangingPunct="1">
              <a:lnSpc>
                <a:spcPct val="90000"/>
              </a:lnSpc>
              <a:spcBef>
                <a:spcPct val="0"/>
              </a:spcBef>
              <a:buNone/>
              <a:defRPr lang="en-US" sz="4800" kern="1200" dirty="0">
                <a:solidFill>
                  <a:srgbClr val="323E4A"/>
                </a:solidFill>
                <a:latin typeface="Bebas Neue" charset="0"/>
                <a:ea typeface="ＭＳ Ｐゴシック" charset="0"/>
                <a:cs typeface="Bebas Neue" charset="0"/>
              </a:defRPr>
            </a:lvl1pPr>
          </a:lstStyle>
          <a:p>
            <a:endParaRPr lang="en-US" dirty="0"/>
          </a:p>
        </p:txBody>
      </p:sp>
      <p:sp>
        <p:nvSpPr>
          <p:cNvPr id="12" name="Text Placeholder 6"/>
          <p:cNvSpPr>
            <a:spLocks noGrp="1"/>
          </p:cNvSpPr>
          <p:nvPr>
            <p:ph type="body" sz="quarter" idx="10" hasCustomPrompt="1"/>
          </p:nvPr>
        </p:nvSpPr>
        <p:spPr>
          <a:xfrm>
            <a:off x="601859" y="1272452"/>
            <a:ext cx="7423509" cy="228598"/>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US" sz="1400" kern="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371600" indent="0" algn="l">
              <a:buNone/>
              <a:defRPr>
                <a:solidFill>
                  <a:schemeClr val="bg1">
                    <a:lumMod val="50000"/>
                  </a:schemeClr>
                </a:solidFill>
              </a:defRPr>
            </a:lvl5pPr>
            <a:lvl6pPr marL="1714500" indent="0">
              <a:buNone/>
              <a:defRPr/>
            </a:lvl6pPr>
            <a:lvl7pPr marL="2057400" indent="0">
              <a:buNone/>
              <a:defRPr/>
            </a:lvl7pPr>
            <a:lvl8pPr marL="2400300" indent="0">
              <a:buNone/>
              <a:defRPr/>
            </a:lvl8pPr>
            <a:lvl9pPr marL="2743200" indent="0">
              <a:buNone/>
              <a:defRPr/>
            </a:lvl9pPr>
          </a:lstStyle>
          <a:p>
            <a:pPr marL="0" lvl="0" indent="0" algn="l" defTabSz="685800" rtl="0" eaLnBrk="1" latinLnBrk="0" hangingPunct="1">
              <a:lnSpc>
                <a:spcPct val="70000"/>
              </a:lnSpc>
              <a:spcBef>
                <a:spcPts val="750"/>
              </a:spcBef>
              <a:buFont typeface="Arial" panose="020B0604020202020204" pitchFamily="34" charset="0"/>
              <a:buNone/>
            </a:pPr>
            <a:r>
              <a:rPr lang="en-US" dirty="0" smtClean="0"/>
              <a:t>Click to edit Master text styles level</a:t>
            </a:r>
            <a:endParaRPr lang="en-US" dirty="0"/>
          </a:p>
        </p:txBody>
      </p:sp>
      <p:sp>
        <p:nvSpPr>
          <p:cNvPr id="13" name="Text Placeholder 6"/>
          <p:cNvSpPr>
            <a:spLocks noGrp="1"/>
          </p:cNvSpPr>
          <p:nvPr>
            <p:ph type="body" sz="quarter" idx="11" hasCustomPrompt="1"/>
          </p:nvPr>
        </p:nvSpPr>
        <p:spPr>
          <a:xfrm>
            <a:off x="605019" y="397559"/>
            <a:ext cx="7394446" cy="249052"/>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US" sz="1400" kern="1200" dirty="0">
                <a:solidFill>
                  <a:srgbClr val="EC1F3A"/>
                </a:solidFill>
                <a:latin typeface="Lato" panose="020F0502020204030203" pitchFamily="34" charset="0"/>
                <a:ea typeface="Lato" panose="020F0502020204030203" pitchFamily="34" charset="0"/>
                <a:cs typeface="Lato"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371600" indent="0" algn="l">
              <a:buNone/>
              <a:defRPr>
                <a:solidFill>
                  <a:schemeClr val="bg1">
                    <a:lumMod val="50000"/>
                  </a:schemeClr>
                </a:solidFill>
              </a:defRPr>
            </a:lvl5pPr>
            <a:lvl6pPr marL="1714500" indent="0">
              <a:buNone/>
              <a:defRPr/>
            </a:lvl6pPr>
            <a:lvl7pPr marL="2057400" indent="0">
              <a:buNone/>
              <a:defRPr/>
            </a:lvl7pPr>
            <a:lvl8pPr marL="2400300" indent="0">
              <a:buNone/>
              <a:defRPr/>
            </a:lvl8pPr>
            <a:lvl9pPr marL="2743200" indent="0">
              <a:buNone/>
              <a:defRPr/>
            </a:lvl9pPr>
          </a:lstStyle>
          <a:p>
            <a:pPr marL="0" lvl="0" indent="0" algn="l" defTabSz="685800" rtl="0" eaLnBrk="1" latinLnBrk="0" hangingPunct="1">
              <a:lnSpc>
                <a:spcPct val="70000"/>
              </a:lnSpc>
              <a:spcBef>
                <a:spcPts val="750"/>
              </a:spcBef>
              <a:buFont typeface="Arial" panose="020B0604020202020204" pitchFamily="34" charset="0"/>
              <a:buNone/>
            </a:pPr>
            <a:r>
              <a:rPr lang="en-US" dirty="0" smtClean="0"/>
              <a:t>Click to edit Master text styles level</a:t>
            </a:r>
            <a:endParaRPr lang="en-US" dirty="0"/>
          </a:p>
        </p:txBody>
      </p:sp>
    </p:spTree>
    <p:extLst>
      <p:ext uri="{BB962C8B-B14F-4D97-AF65-F5344CB8AC3E}">
        <p14:creationId xmlns:p14="http://schemas.microsoft.com/office/powerpoint/2010/main" val="35206183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9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7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image" Target="../media/image2.png"/><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6"/>
          <a:stretch>
            <a:fillRect/>
          </a:stretch>
        </p:blipFill>
        <p:spPr>
          <a:xfrm>
            <a:off x="859553" y="-1"/>
            <a:ext cx="2892435" cy="731839"/>
          </a:xfrm>
          <a:prstGeom prst="rect">
            <a:avLst/>
          </a:prstGeom>
        </p:spPr>
      </p:pic>
      <p:grpSp>
        <p:nvGrpSpPr>
          <p:cNvPr id="1092" name="Group 68"/>
          <p:cNvGrpSpPr>
            <a:grpSpLocks/>
          </p:cNvGrpSpPr>
          <p:nvPr/>
        </p:nvGrpSpPr>
        <p:grpSpPr bwMode="auto">
          <a:xfrm>
            <a:off x="0" y="685800"/>
            <a:ext cx="12192000" cy="609600"/>
            <a:chOff x="0" y="432"/>
            <a:chExt cx="5760" cy="384"/>
          </a:xfrm>
        </p:grpSpPr>
        <p:sp>
          <p:nvSpPr>
            <p:cNvPr id="1093" name="Rectangle 69"/>
            <p:cNvSpPr>
              <a:spLocks noChangeArrowheads="1"/>
            </p:cNvSpPr>
            <p:nvPr userDrawn="1"/>
          </p:nvSpPr>
          <p:spPr bwMode="gray">
            <a:xfrm>
              <a:off x="0" y="432"/>
              <a:ext cx="5760" cy="96"/>
            </a:xfrm>
            <a:prstGeom prst="rect">
              <a:avLst/>
            </a:prstGeom>
            <a:solidFill>
              <a:schemeClr val="tx1"/>
            </a:solidFill>
            <a:ln w="9525">
              <a:noFill/>
              <a:miter lim="800000"/>
              <a:headEnd/>
              <a:tailEnd/>
            </a:ln>
            <a:effectLst/>
          </p:spPr>
          <p:txBody>
            <a:bodyPr wrap="none" anchor="ctr"/>
            <a:lstStyle/>
            <a:p>
              <a:endParaRPr lang="id-ID"/>
            </a:p>
          </p:txBody>
        </p:sp>
        <p:sp>
          <p:nvSpPr>
            <p:cNvPr id="1094" name="Rectangle 70"/>
            <p:cNvSpPr>
              <a:spLocks noChangeArrowheads="1"/>
            </p:cNvSpPr>
            <p:nvPr userDrawn="1"/>
          </p:nvSpPr>
          <p:spPr bwMode="gray">
            <a:xfrm>
              <a:off x="362" y="432"/>
              <a:ext cx="5398" cy="384"/>
            </a:xfrm>
            <a:prstGeom prst="rect">
              <a:avLst/>
            </a:prstGeom>
            <a:solidFill>
              <a:schemeClr val="tx1"/>
            </a:solidFill>
            <a:ln w="9525">
              <a:noFill/>
              <a:miter lim="800000"/>
              <a:headEnd/>
              <a:tailEnd/>
            </a:ln>
            <a:effectLst/>
          </p:spPr>
          <p:txBody>
            <a:bodyPr wrap="none" anchor="ctr"/>
            <a:lstStyle/>
            <a:p>
              <a:endParaRPr lang="id-ID"/>
            </a:p>
          </p:txBody>
        </p:sp>
      </p:grpSp>
      <p:graphicFrame>
        <p:nvGraphicFramePr>
          <p:cNvPr id="1095" name="Object 71"/>
          <p:cNvGraphicFramePr>
            <a:graphicFrameLocks noChangeAspect="1"/>
          </p:cNvGraphicFramePr>
          <p:nvPr>
            <p:extLst>
              <p:ext uri="{D42A27DB-BD31-4B8C-83A1-F6EECF244321}">
                <p14:modId xmlns:p14="http://schemas.microsoft.com/office/powerpoint/2010/main" val="2717547933"/>
              </p:ext>
            </p:extLst>
          </p:nvPr>
        </p:nvGraphicFramePr>
        <p:xfrm>
          <a:off x="3791744" y="0"/>
          <a:ext cx="2743200" cy="685800"/>
        </p:xfrm>
        <a:graphic>
          <a:graphicData uri="http://schemas.openxmlformats.org/presentationml/2006/ole">
            <mc:AlternateContent xmlns:mc="http://schemas.openxmlformats.org/markup-compatibility/2006">
              <mc:Choice xmlns:v="urn:schemas-microsoft-com:vml" Requires="v">
                <p:oleObj spid="_x0000_s1422" name="Image" r:id="rId17" imgW="4330159" imgH="6146032" progId="">
                  <p:embed/>
                </p:oleObj>
              </mc:Choice>
              <mc:Fallback>
                <p:oleObj name="Image" r:id="rId17" imgW="4330159" imgH="6146032" progId="">
                  <p:embed/>
                  <p:pic>
                    <p:nvPicPr>
                      <p:cNvPr id="0" name="Picture 71"/>
                      <p:cNvPicPr>
                        <a:picLocks noChangeAspect="1" noChangeArrowheads="1"/>
                      </p:cNvPicPr>
                      <p:nvPr/>
                    </p:nvPicPr>
                    <p:blipFill>
                      <a:blip r:embed="rId18">
                        <a:extLst>
                          <a:ext uri="{28A0092B-C50C-407E-A947-70E740481C1C}">
                            <a14:useLocalDpi xmlns:a14="http://schemas.microsoft.com/office/drawing/2010/main" val="0"/>
                          </a:ext>
                        </a:extLst>
                      </a:blip>
                      <a:srcRect t="29179" b="45369"/>
                      <a:stretch>
                        <a:fillRect/>
                      </a:stretch>
                    </p:blipFill>
                    <p:spPr bwMode="auto">
                      <a:xfrm>
                        <a:off x="3791744" y="0"/>
                        <a:ext cx="2743200" cy="685800"/>
                      </a:xfrm>
                      <a:prstGeom prst="rect">
                        <a:avLst/>
                      </a:prstGeom>
                      <a:noFill/>
                      <a:ln>
                        <a:noFill/>
                      </a:ln>
                      <a:effectLst/>
                      <a:extLst>
                        <a:ext uri="{909E8E84-426E-40DD-AFC4-6F175D3DCCD1}">
                          <a14:hiddenFill xmlns:a14="http://schemas.microsoft.com/office/drawing/2010/main">
                            <a:solidFill>
                              <a:srgbClr val="77B7E7"/>
                            </a:solidFill>
                          </a14:hiddenFill>
                        </a:ext>
                        <a:ext uri="{91240B29-F687-4F45-9708-019B960494DF}">
                          <a14:hiddenLine xmlns:a14="http://schemas.microsoft.com/office/drawing/2010/main" w="9525">
                            <a:solidFill>
                              <a:srgbClr val="17347D"/>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pic>
        <p:nvPicPr>
          <p:cNvPr id="1096" name="Picture 72"/>
          <p:cNvPicPr>
            <a:picLocks noChangeAspect="1" noChangeArrowheads="1"/>
          </p:cNvPicPr>
          <p:nvPr/>
        </p:nvPicPr>
        <p:blipFill>
          <a:blip r:embed="rId19"/>
          <a:srcRect/>
          <a:stretch>
            <a:fillRect/>
          </a:stretch>
        </p:blipFill>
        <p:spPr bwMode="auto">
          <a:xfrm>
            <a:off x="6572251" y="-9525"/>
            <a:ext cx="2781300" cy="708025"/>
          </a:xfrm>
          <a:prstGeom prst="rect">
            <a:avLst/>
          </a:prstGeom>
          <a:noFill/>
        </p:spPr>
      </p:pic>
      <p:sp>
        <p:nvSpPr>
          <p:cNvPr id="1027" name="Rectangle 3"/>
          <p:cNvSpPr>
            <a:spLocks noGrp="1" noChangeArrowheads="1"/>
          </p:cNvSpPr>
          <p:nvPr>
            <p:ph type="body" idx="1"/>
          </p:nvPr>
        </p:nvSpPr>
        <p:spPr bwMode="auto">
          <a:xfrm>
            <a:off x="609600" y="1371600"/>
            <a:ext cx="109728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smtClean="0"/>
          </a:p>
        </p:txBody>
      </p:sp>
      <p:sp>
        <p:nvSpPr>
          <p:cNvPr id="1026" name="Rectangle 2"/>
          <p:cNvSpPr>
            <a:spLocks noGrp="1" noChangeArrowheads="1"/>
          </p:cNvSpPr>
          <p:nvPr>
            <p:ph type="title"/>
          </p:nvPr>
        </p:nvSpPr>
        <p:spPr bwMode="white">
          <a:xfrm>
            <a:off x="914400" y="731838"/>
            <a:ext cx="108712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AU" dirty="0" smtClean="0"/>
          </a:p>
        </p:txBody>
      </p:sp>
      <p:pic>
        <p:nvPicPr>
          <p:cNvPr id="14" name="Picture 13"/>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19336" y="42266"/>
            <a:ext cx="648072" cy="601267"/>
          </a:xfrm>
          <a:prstGeom prst="rect">
            <a:avLst/>
          </a:prstGeom>
        </p:spPr>
      </p:pic>
      <p:sp>
        <p:nvSpPr>
          <p:cNvPr id="15" name="Rectangle 2"/>
          <p:cNvSpPr txBox="1">
            <a:spLocks noChangeArrowheads="1"/>
          </p:cNvSpPr>
          <p:nvPr userDrawn="1"/>
        </p:nvSpPr>
        <p:spPr bwMode="white">
          <a:xfrm>
            <a:off x="9353551" y="42266"/>
            <a:ext cx="2838449"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pPr algn="ctr"/>
            <a:r>
              <a:rPr lang="id-ID" sz="1500" kern="0" dirty="0" smtClean="0">
                <a:solidFill>
                  <a:schemeClr val="tx1"/>
                </a:solidFill>
                <a:effectLst/>
              </a:rPr>
              <a:t>FAKULTAS </a:t>
            </a:r>
          </a:p>
          <a:p>
            <a:pPr algn="ctr"/>
            <a:r>
              <a:rPr lang="id-ID" sz="1500" kern="0" dirty="0" smtClean="0">
                <a:solidFill>
                  <a:schemeClr val="tx1"/>
                </a:solidFill>
                <a:effectLst/>
              </a:rPr>
              <a:t>TEKNOLOGI</a:t>
            </a:r>
            <a:r>
              <a:rPr lang="id-ID" sz="1500" kern="0" baseline="0" dirty="0" smtClean="0">
                <a:solidFill>
                  <a:schemeClr val="tx1"/>
                </a:solidFill>
                <a:effectLst/>
              </a:rPr>
              <a:t> INFORMASI</a:t>
            </a:r>
            <a:endParaRPr lang="en-AU" sz="1500" kern="0" dirty="0" smtClean="0">
              <a:solidFill>
                <a:schemeClr val="tx1"/>
              </a:solidFill>
              <a:effectLs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741" r:id="rId13"/>
  </p:sldLayoutIdLst>
  <p:timing>
    <p:tnLst>
      <p:par>
        <p:cTn id="1" dur="indefinite" restart="never" nodeType="tmRoot"/>
      </p:par>
    </p:tnLst>
  </p:timing>
  <p:hf sldNum="0" hdr="0"/>
  <p:txStyles>
    <p:title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rgbClr val="002060"/>
        </a:buClr>
        <a:buFont typeface="Wingdings" pitchFamily="2" charset="2"/>
        <a:buChar char="q"/>
        <a:defRPr sz="2800" b="1">
          <a:solidFill>
            <a:srgbClr val="002060"/>
          </a:solidFill>
          <a:latin typeface="+mn-lt"/>
          <a:ea typeface="+mn-ea"/>
          <a:cs typeface="+mn-cs"/>
        </a:defRPr>
      </a:lvl1pPr>
      <a:lvl2pPr marL="742950" indent="-285750" algn="l" rtl="0" eaLnBrk="1" fontAlgn="base" hangingPunct="1">
        <a:spcBef>
          <a:spcPct val="20000"/>
        </a:spcBef>
        <a:spcAft>
          <a:spcPct val="0"/>
        </a:spcAft>
        <a:buClr>
          <a:srgbClr val="002060"/>
        </a:buClr>
        <a:buFont typeface="Wingdings" pitchFamily="2" charset="2"/>
        <a:buChar char="q"/>
        <a:defRPr sz="2400">
          <a:solidFill>
            <a:schemeClr val="tx1"/>
          </a:solidFill>
          <a:latin typeface="Arial" charset="0"/>
        </a:defRPr>
      </a:lvl2pPr>
      <a:lvl3pPr marL="1143000" indent="-228600" algn="l" rtl="0" eaLnBrk="1" fontAlgn="base" hangingPunct="1">
        <a:spcBef>
          <a:spcPct val="20000"/>
        </a:spcBef>
        <a:spcAft>
          <a:spcPct val="0"/>
        </a:spcAft>
        <a:buClr>
          <a:srgbClr val="002060"/>
        </a:buClr>
        <a:buFont typeface="Wingdings" pitchFamily="2" charset="2"/>
        <a:buChar char="q"/>
        <a:defRPr sz="2200">
          <a:solidFill>
            <a:schemeClr val="tx1"/>
          </a:solidFill>
          <a:latin typeface="Arial" charset="0"/>
        </a:defRPr>
      </a:lvl3pPr>
      <a:lvl4pPr marL="1600200" indent="-228600" algn="l" rtl="0" eaLnBrk="1" fontAlgn="base" hangingPunct="1">
        <a:spcBef>
          <a:spcPct val="20000"/>
        </a:spcBef>
        <a:spcAft>
          <a:spcPct val="0"/>
        </a:spcAft>
        <a:buClr>
          <a:srgbClr val="002060"/>
        </a:buClr>
        <a:buFont typeface="Wingdings" pitchFamily="2" charset="2"/>
        <a:buChar char="q"/>
        <a:defRPr sz="2000">
          <a:solidFill>
            <a:schemeClr val="tx1"/>
          </a:solidFill>
          <a:latin typeface="Arial" charset="0"/>
        </a:defRPr>
      </a:lvl4pPr>
      <a:lvl5pPr marL="2057400" indent="-228600" algn="l" rtl="0" eaLnBrk="1" fontAlgn="base" hangingPunct="1">
        <a:spcBef>
          <a:spcPct val="20000"/>
        </a:spcBef>
        <a:spcAft>
          <a:spcPct val="0"/>
        </a:spcAft>
        <a:buClr>
          <a:srgbClr val="002060"/>
        </a:buClr>
        <a:buFont typeface="Wingdings" pitchFamily="2" charset="2"/>
        <a:buChar char="q"/>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defRPr/>
            </a:pPr>
            <a:fld id="{FE22493C-64D7-45E0-9B64-F5BE04208726}" type="datetimeFigureOut">
              <a:rPr lang="en-US" smtClean="0">
                <a:solidFill>
                  <a:prstClr val="black">
                    <a:tint val="75000"/>
                  </a:prstClr>
                </a:solidFill>
                <a:latin typeface="Calibri" panose="020F0502020204030204"/>
              </a:rPr>
              <a:pPr fontAlgn="auto">
                <a:spcBef>
                  <a:spcPts val="0"/>
                </a:spcBef>
                <a:spcAft>
                  <a:spcPts val="0"/>
                </a:spcAft>
                <a:defRPr/>
              </a:pPr>
              <a:t>3/9/2021</a:t>
            </a:fld>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defRPr/>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defRPr/>
            </a:pPr>
            <a:fld id="{E67FF784-6C2A-48BE-B2B9-2310CD1853F0}" type="slidenum">
              <a:rPr lang="en-US" smtClean="0">
                <a:solidFill>
                  <a:prstClr val="black">
                    <a:tint val="75000"/>
                  </a:prstClr>
                </a:solidFill>
                <a:latin typeface="Calibri" panose="020F0502020204030204"/>
              </a:rPr>
              <a:pPr fontAlgn="auto">
                <a:spcBef>
                  <a:spcPts val="0"/>
                </a:spcBef>
                <a:spcAft>
                  <a:spcPts val="0"/>
                </a:spcAft>
                <a:defRPr/>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41678337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d-ID" dirty="0" smtClean="0"/>
              <a:t>FAKULTAS TEKNOLOGI INFORMASI</a:t>
            </a:r>
            <a:endParaRPr lang="id-ID" dirty="0"/>
          </a:p>
        </p:txBody>
      </p:sp>
      <p:sp>
        <p:nvSpPr>
          <p:cNvPr id="5" name="Subtitle 4"/>
          <p:cNvSpPr>
            <a:spLocks noGrp="1"/>
          </p:cNvSpPr>
          <p:nvPr>
            <p:ph type="subTitle" idx="1"/>
          </p:nvPr>
        </p:nvSpPr>
        <p:spPr>
          <a:xfrm>
            <a:off x="983432" y="4653136"/>
            <a:ext cx="10363200" cy="1512168"/>
          </a:xfrm>
        </p:spPr>
        <p:txBody>
          <a:bodyPr/>
          <a:lstStyle/>
          <a:p>
            <a:r>
              <a:rPr lang="en-ID" sz="4400" b="1" smtClean="0">
                <a:latin typeface="+mj-lt"/>
              </a:rPr>
              <a:t>PENGOLAHAN CITRA DIGITAL</a:t>
            </a:r>
            <a:endParaRPr lang="id-ID" sz="4400" b="1" dirty="0" smtClean="0">
              <a:latin typeface="+mj-lt"/>
            </a:endParaRPr>
          </a:p>
          <a:p>
            <a:r>
              <a:rPr lang="id-ID" sz="3600" b="1" smtClean="0">
                <a:latin typeface="+mj-lt"/>
              </a:rPr>
              <a:t>[ </a:t>
            </a:r>
            <a:r>
              <a:rPr lang="en-ID" sz="3600" b="1" smtClean="0">
                <a:latin typeface="+mj-lt"/>
              </a:rPr>
              <a:t>PG176</a:t>
            </a:r>
            <a:r>
              <a:rPr lang="id-ID" sz="3600" b="1" smtClean="0">
                <a:latin typeface="+mj-lt"/>
              </a:rPr>
              <a:t>/ </a:t>
            </a:r>
            <a:r>
              <a:rPr lang="en-ID" sz="3600" b="1" smtClean="0">
                <a:latin typeface="+mj-lt"/>
              </a:rPr>
              <a:t>3</a:t>
            </a:r>
            <a:r>
              <a:rPr lang="id-ID" sz="3600" b="1" smtClean="0">
                <a:latin typeface="+mj-lt"/>
              </a:rPr>
              <a:t> </a:t>
            </a:r>
            <a:r>
              <a:rPr lang="id-ID" sz="3600" b="1" dirty="0" smtClean="0">
                <a:latin typeface="+mj-lt"/>
              </a:rPr>
              <a:t>SKS ]</a:t>
            </a:r>
            <a:endParaRPr lang="id-ID" sz="3600" b="1" dirty="0">
              <a:latin typeface="+mj-lt"/>
            </a:endParaRPr>
          </a:p>
        </p:txBody>
      </p:sp>
    </p:spTree>
    <p:extLst>
      <p:ext uri="{BB962C8B-B14F-4D97-AF65-F5344CB8AC3E}">
        <p14:creationId xmlns:p14="http://schemas.microsoft.com/office/powerpoint/2010/main" val="517058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0"/>
          <p:cNvSpPr txBox="1">
            <a:spLocks noGrp="1"/>
          </p:cNvSpPr>
          <p:nvPr>
            <p:ph type="title"/>
          </p:nvPr>
        </p:nvSpPr>
        <p:spPr>
          <a:prstGeom prst="rect">
            <a:avLst/>
          </a:prstGeom>
        </p:spPr>
        <p:txBody>
          <a:bodyPr spcFirstLastPara="1" vert="horz" wrap="square" lIns="121900" tIns="121900" rIns="121900" bIns="121900" numCol="1" anchor="b" anchorCtr="0" compatLnSpc="1">
            <a:prstTxWarp prst="textNoShape">
              <a:avLst/>
            </a:prstTxWarp>
            <a:noAutofit/>
          </a:bodyPr>
          <a:lstStyle/>
          <a:p>
            <a:r>
              <a:rPr lang="en"/>
              <a:t>Citra </a:t>
            </a:r>
            <a:r>
              <a:rPr lang="en" smtClean="0"/>
              <a:t>Berskala Keabuan (Grayscale)</a:t>
            </a:r>
            <a:endParaRPr/>
          </a:p>
        </p:txBody>
      </p:sp>
      <p:pic>
        <p:nvPicPr>
          <p:cNvPr id="3" name="Picture 2"/>
          <p:cNvPicPr>
            <a:picLocks noChangeAspect="1"/>
          </p:cNvPicPr>
          <p:nvPr/>
        </p:nvPicPr>
        <p:blipFill>
          <a:blip r:embed="rId3"/>
          <a:stretch>
            <a:fillRect/>
          </a:stretch>
        </p:blipFill>
        <p:spPr>
          <a:xfrm>
            <a:off x="1631504" y="1844824"/>
            <a:ext cx="8928992" cy="3526195"/>
          </a:xfrm>
          <a:prstGeom prst="rect">
            <a:avLst/>
          </a:prstGeom>
        </p:spPr>
      </p:pic>
      <p:sp>
        <p:nvSpPr>
          <p:cNvPr id="5" name="TextBox 4"/>
          <p:cNvSpPr txBox="1"/>
          <p:nvPr/>
        </p:nvSpPr>
        <p:spPr>
          <a:xfrm>
            <a:off x="2423592" y="5371019"/>
            <a:ext cx="1697901" cy="369332"/>
          </a:xfrm>
          <a:prstGeom prst="rect">
            <a:avLst/>
          </a:prstGeom>
          <a:noFill/>
        </p:spPr>
        <p:txBody>
          <a:bodyPr wrap="none" rtlCol="0">
            <a:spAutoFit/>
          </a:bodyPr>
          <a:lstStyle/>
          <a:p>
            <a:r>
              <a:rPr lang="en-ID" smtClean="0"/>
              <a:t>Citra berwarna</a:t>
            </a:r>
            <a:endParaRPr lang="en-ID"/>
          </a:p>
        </p:txBody>
      </p:sp>
      <p:sp>
        <p:nvSpPr>
          <p:cNvPr id="6" name="TextBox 5"/>
          <p:cNvSpPr txBox="1"/>
          <p:nvPr/>
        </p:nvSpPr>
        <p:spPr>
          <a:xfrm>
            <a:off x="8040216" y="5371019"/>
            <a:ext cx="1723549" cy="369332"/>
          </a:xfrm>
          <a:prstGeom prst="rect">
            <a:avLst/>
          </a:prstGeom>
          <a:noFill/>
        </p:spPr>
        <p:txBody>
          <a:bodyPr wrap="none" rtlCol="0">
            <a:spAutoFit/>
          </a:bodyPr>
          <a:lstStyle/>
          <a:p>
            <a:r>
              <a:rPr lang="en-ID" smtClean="0"/>
              <a:t>Citra grayscale</a:t>
            </a:r>
            <a:endParaRPr lang="en-ID"/>
          </a:p>
        </p:txBody>
      </p:sp>
    </p:spTree>
    <p:extLst>
      <p:ext uri="{BB962C8B-B14F-4D97-AF65-F5344CB8AC3E}">
        <p14:creationId xmlns:p14="http://schemas.microsoft.com/office/powerpoint/2010/main" val="2630120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Citra Biner</a:t>
            </a:r>
            <a:endParaRPr lang="en-ID"/>
          </a:p>
        </p:txBody>
      </p:sp>
      <p:sp>
        <p:nvSpPr>
          <p:cNvPr id="3" name="Content Placeholder 2"/>
          <p:cNvSpPr>
            <a:spLocks noGrp="1"/>
          </p:cNvSpPr>
          <p:nvPr>
            <p:ph idx="1"/>
          </p:nvPr>
        </p:nvSpPr>
        <p:spPr/>
        <p:txBody>
          <a:bodyPr/>
          <a:lstStyle/>
          <a:p>
            <a:r>
              <a:rPr lang="en-ID"/>
              <a:t>Citra biner adalah citra dengan setiap piksel hanya dinyatakan dengan sebuah nilai dari dua buah kemungkinan (yaitu nilai 0 dan 1). </a:t>
            </a:r>
            <a:endParaRPr lang="en-ID" smtClean="0"/>
          </a:p>
          <a:p>
            <a:r>
              <a:rPr lang="en-ID" smtClean="0"/>
              <a:t>Nilai </a:t>
            </a:r>
            <a:r>
              <a:rPr lang="en-ID"/>
              <a:t>0 menyatakan warna hitam dan nilai 1 menyatakan warna putih. </a:t>
            </a:r>
            <a:endParaRPr lang="en-ID" smtClean="0"/>
          </a:p>
          <a:p>
            <a:r>
              <a:rPr lang="en-ID" smtClean="0"/>
              <a:t>Citra </a:t>
            </a:r>
            <a:r>
              <a:rPr lang="en-ID"/>
              <a:t>jenis ini banyak dipakai dalam pemrosesan citra, misalnya untuk kepentingan memperoleh tepi bentuk suatu objek.</a:t>
            </a:r>
          </a:p>
        </p:txBody>
      </p:sp>
    </p:spTree>
    <p:extLst>
      <p:ext uri="{BB962C8B-B14F-4D97-AF65-F5344CB8AC3E}">
        <p14:creationId xmlns:p14="http://schemas.microsoft.com/office/powerpoint/2010/main" val="2757093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57" name="Google Shape;257;p42"/>
          <p:cNvPicPr preferRelativeResize="0"/>
          <p:nvPr/>
        </p:nvPicPr>
        <p:blipFill>
          <a:blip r:embed="rId3">
            <a:alphaModFix/>
          </a:blip>
          <a:stretch>
            <a:fillRect/>
          </a:stretch>
        </p:blipFill>
        <p:spPr>
          <a:xfrm>
            <a:off x="2351584" y="404664"/>
            <a:ext cx="7378700" cy="5981700"/>
          </a:xfrm>
          <a:prstGeom prst="rect">
            <a:avLst/>
          </a:prstGeom>
          <a:noFill/>
          <a:ln>
            <a:noFill/>
          </a:ln>
        </p:spPr>
      </p:pic>
    </p:spTree>
    <p:extLst>
      <p:ext uri="{BB962C8B-B14F-4D97-AF65-F5344CB8AC3E}">
        <p14:creationId xmlns:p14="http://schemas.microsoft.com/office/powerpoint/2010/main" val="4288670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Kualitas Citra</a:t>
            </a:r>
            <a:endParaRPr lang="en-ID"/>
          </a:p>
        </p:txBody>
      </p:sp>
      <p:sp>
        <p:nvSpPr>
          <p:cNvPr id="3" name="Content Placeholder 2"/>
          <p:cNvSpPr>
            <a:spLocks noGrp="1"/>
          </p:cNvSpPr>
          <p:nvPr>
            <p:ph idx="1"/>
          </p:nvPr>
        </p:nvSpPr>
        <p:spPr/>
        <p:txBody>
          <a:bodyPr/>
          <a:lstStyle/>
          <a:p>
            <a:r>
              <a:rPr lang="en-ID"/>
              <a:t>Di samping cacah intensitas kecerahan, jumlah piksel yang digunakan untuk menyusun suatu citra  mempengaruhi kualitas citra. </a:t>
            </a:r>
            <a:endParaRPr lang="en-ID" smtClean="0"/>
          </a:p>
          <a:p>
            <a:r>
              <a:rPr lang="en-ID" smtClean="0"/>
              <a:t>Istilah </a:t>
            </a:r>
            <a:r>
              <a:rPr lang="en-ID"/>
              <a:t>resolusi citra biasa dinyatakan jumlah piksel pada arah lebar dan tinggi. Resolusi piksel biasa dinyatakan dengan notasi m x n, dengan m menyatakan tinggi dan n menyatakan lebar dalam  jumlah piksel. </a:t>
            </a:r>
          </a:p>
        </p:txBody>
      </p:sp>
    </p:spTree>
    <p:extLst>
      <p:ext uri="{BB962C8B-B14F-4D97-AF65-F5344CB8AC3E}">
        <p14:creationId xmlns:p14="http://schemas.microsoft.com/office/powerpoint/2010/main" val="2746115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Kualitas Citra</a:t>
            </a:r>
            <a:endParaRPr lang="en-ID"/>
          </a:p>
        </p:txBody>
      </p:sp>
      <p:sp>
        <p:nvSpPr>
          <p:cNvPr id="3" name="Content Placeholder 2"/>
          <p:cNvSpPr>
            <a:spLocks noGrp="1"/>
          </p:cNvSpPr>
          <p:nvPr>
            <p:ph idx="1"/>
          </p:nvPr>
        </p:nvSpPr>
        <p:spPr/>
        <p:txBody>
          <a:bodyPr/>
          <a:lstStyle/>
          <a:p>
            <a:r>
              <a:rPr lang="en-ID" sz="2400" smtClean="0"/>
              <a:t>Kualitas citra juga dapat dinyatakan dalam bentuk Resolusi </a:t>
            </a:r>
            <a:r>
              <a:rPr lang="en-ID" sz="2400"/>
              <a:t>spasial </a:t>
            </a:r>
            <a:r>
              <a:rPr lang="en-ID" sz="2400" smtClean="0"/>
              <a:t>yang ditentukan </a:t>
            </a:r>
            <a:r>
              <a:rPr lang="en-ID" sz="2400"/>
              <a:t>oleh jumlah piksel per satuan panjang. </a:t>
            </a:r>
            <a:endParaRPr lang="en-ID" sz="2400" smtClean="0"/>
          </a:p>
          <a:p>
            <a:r>
              <a:rPr lang="en-ID" sz="2400" smtClean="0"/>
              <a:t>Istilah </a:t>
            </a:r>
            <a:r>
              <a:rPr lang="en-ID" sz="2400"/>
              <a:t>seperti dpi (dot per inch) menyatakan jumlah piksel per  inci. Misalnya, citra 300 dpi menyatakan bahwa citra akan dicetak dengan jumlah piksel sebanyak 300 sepanjang satu inci. </a:t>
            </a:r>
            <a:endParaRPr lang="en-ID" sz="2400" smtClean="0"/>
          </a:p>
          <a:p>
            <a:r>
              <a:rPr lang="en-ID" sz="2400" smtClean="0"/>
              <a:t>Jadi </a:t>
            </a:r>
            <a:r>
              <a:rPr lang="en-ID" sz="2400"/>
              <a:t>citra dengan resolusi ruang spasial sebesar 300 dpi dicetak di kertas dengan ukuran lebih kecil daripada yang mempunyai resolusi ruang sebesar 150 dpi, meskipun kedua gambar memiliki resolusi piksel yang sama</a:t>
            </a:r>
          </a:p>
        </p:txBody>
      </p:sp>
    </p:spTree>
    <p:extLst>
      <p:ext uri="{BB962C8B-B14F-4D97-AF65-F5344CB8AC3E}">
        <p14:creationId xmlns:p14="http://schemas.microsoft.com/office/powerpoint/2010/main" val="2180330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16;p35"/>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3239685" y="104101"/>
            <a:ext cx="5712649" cy="6451599"/>
          </a:xfrm>
          <a:prstGeom prst="rect">
            <a:avLst/>
          </a:prstGeom>
          <a:noFill/>
          <a:ln>
            <a:noFill/>
          </a:ln>
        </p:spPr>
      </p:pic>
    </p:spTree>
    <p:extLst>
      <p:ext uri="{BB962C8B-B14F-4D97-AF65-F5344CB8AC3E}">
        <p14:creationId xmlns:p14="http://schemas.microsoft.com/office/powerpoint/2010/main" val="3515301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Perintah Dasar </a:t>
            </a:r>
            <a:r>
              <a:rPr lang="en-ID" smtClean="0"/>
              <a:t>Matlab / Octave</a:t>
            </a:r>
            <a:endParaRPr lang="en-ID"/>
          </a:p>
        </p:txBody>
      </p:sp>
      <p:sp>
        <p:nvSpPr>
          <p:cNvPr id="3" name="Content Placeholder 2"/>
          <p:cNvSpPr>
            <a:spLocks noGrp="1"/>
          </p:cNvSpPr>
          <p:nvPr>
            <p:ph idx="1"/>
          </p:nvPr>
        </p:nvSpPr>
        <p:spPr/>
        <p:txBody>
          <a:bodyPr/>
          <a:lstStyle/>
          <a:p>
            <a:r>
              <a:rPr lang="en-ID" smtClean="0"/>
              <a:t>Membaca Citra</a:t>
            </a:r>
          </a:p>
          <a:p>
            <a:r>
              <a:rPr lang="en-ID" smtClean="0"/>
              <a:t>Menampilkan Citra</a:t>
            </a:r>
          </a:p>
          <a:p>
            <a:r>
              <a:rPr lang="en-ID" smtClean="0"/>
              <a:t>Menampilkan Ukuran Citra</a:t>
            </a:r>
          </a:p>
          <a:p>
            <a:r>
              <a:rPr lang="en-ID" smtClean="0"/>
              <a:t>Menyimpan Citra</a:t>
            </a:r>
          </a:p>
          <a:p>
            <a:r>
              <a:rPr lang="en-ID" smtClean="0"/>
              <a:t>Mengkonversi Jenis Citra</a:t>
            </a:r>
          </a:p>
          <a:p>
            <a:endParaRPr lang="en-ID"/>
          </a:p>
        </p:txBody>
      </p:sp>
    </p:spTree>
    <p:extLst>
      <p:ext uri="{BB962C8B-B14F-4D97-AF65-F5344CB8AC3E}">
        <p14:creationId xmlns:p14="http://schemas.microsoft.com/office/powerpoint/2010/main" val="2840085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6"/>
          <p:cNvSpPr txBox="1">
            <a:spLocks noGrp="1"/>
          </p:cNvSpPr>
          <p:nvPr>
            <p:ph type="title"/>
          </p:nvPr>
        </p:nvSpPr>
        <p:spPr>
          <a:prstGeom prst="rect">
            <a:avLst/>
          </a:prstGeom>
        </p:spPr>
        <p:txBody>
          <a:bodyPr spcFirstLastPara="1" vert="horz" wrap="square" lIns="121900" tIns="121900" rIns="121900" bIns="121900" numCol="1" anchor="b" anchorCtr="0" compatLnSpc="1">
            <a:prstTxWarp prst="textNoShape">
              <a:avLst/>
            </a:prstTxWarp>
            <a:noAutofit/>
          </a:bodyPr>
          <a:lstStyle/>
          <a:p>
            <a:r>
              <a:rPr lang="en"/>
              <a:t>Membaca Citra</a:t>
            </a:r>
            <a:endParaRPr/>
          </a:p>
        </p:txBody>
      </p:sp>
      <p:sp>
        <p:nvSpPr>
          <p:cNvPr id="222" name="Google Shape;222;p36"/>
          <p:cNvSpPr txBox="1">
            <a:spLocks noGrp="1"/>
          </p:cNvSpPr>
          <p:nvPr>
            <p:ph idx="1"/>
          </p:nvPr>
        </p:nvSpPr>
        <p:spPr>
          <a:prstGeom prst="rect">
            <a:avLst/>
          </a:prstGeom>
        </p:spPr>
        <p:txBody>
          <a:bodyPr spcFirstLastPara="1" vert="horz" wrap="square" lIns="121900" tIns="121900" rIns="121900" bIns="121900" numCol="1" anchor="t" anchorCtr="0" compatLnSpc="1">
            <a:prstTxWarp prst="textNoShape">
              <a:avLst/>
            </a:prstTxWarp>
            <a:noAutofit/>
          </a:bodyPr>
          <a:lstStyle/>
          <a:p>
            <a:pPr marL="0" indent="0">
              <a:buNone/>
            </a:pPr>
            <a:r>
              <a:rPr lang="en"/>
              <a:t>Perintah Matlab: </a:t>
            </a:r>
            <a:endParaRPr/>
          </a:p>
          <a:p>
            <a:pPr marL="0" indent="609585">
              <a:spcBef>
                <a:spcPts val="2133"/>
              </a:spcBef>
              <a:buNone/>
            </a:pPr>
            <a:r>
              <a:rPr lang="en"/>
              <a:t>img = imread(‘namacitra.ext’);</a:t>
            </a:r>
            <a:endParaRPr/>
          </a:p>
          <a:p>
            <a:pPr marL="0" indent="0">
              <a:spcBef>
                <a:spcPts val="2133"/>
              </a:spcBef>
              <a:buNone/>
            </a:pPr>
            <a:endParaRPr/>
          </a:p>
          <a:p>
            <a:pPr marL="0" indent="0">
              <a:spcBef>
                <a:spcPts val="2133"/>
              </a:spcBef>
              <a:spcAft>
                <a:spcPts val="2133"/>
              </a:spcAft>
              <a:buNone/>
            </a:pPr>
            <a:r>
              <a:rPr lang="en"/>
              <a:t>Ekstensi citra: JPG, GIF, PNG, TIFF, BMP, XWD</a:t>
            </a:r>
            <a:endParaRPr/>
          </a:p>
        </p:txBody>
      </p:sp>
    </p:spTree>
    <p:extLst>
      <p:ext uri="{BB962C8B-B14F-4D97-AF65-F5344CB8AC3E}">
        <p14:creationId xmlns:p14="http://schemas.microsoft.com/office/powerpoint/2010/main" val="623378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7"/>
          <p:cNvSpPr txBox="1">
            <a:spLocks noGrp="1"/>
          </p:cNvSpPr>
          <p:nvPr>
            <p:ph type="title"/>
          </p:nvPr>
        </p:nvSpPr>
        <p:spPr>
          <a:prstGeom prst="rect">
            <a:avLst/>
          </a:prstGeom>
        </p:spPr>
        <p:txBody>
          <a:bodyPr spcFirstLastPara="1" vert="horz" wrap="square" lIns="121900" tIns="121900" rIns="121900" bIns="121900" numCol="1" anchor="b" anchorCtr="0" compatLnSpc="1">
            <a:prstTxWarp prst="textNoShape">
              <a:avLst/>
            </a:prstTxWarp>
            <a:noAutofit/>
          </a:bodyPr>
          <a:lstStyle/>
          <a:p>
            <a:r>
              <a:rPr lang="en"/>
              <a:t>Mengetahui Ukuran Citra</a:t>
            </a:r>
            <a:endParaRPr/>
          </a:p>
        </p:txBody>
      </p:sp>
      <p:sp>
        <p:nvSpPr>
          <p:cNvPr id="228" name="Google Shape;228;p37"/>
          <p:cNvSpPr txBox="1">
            <a:spLocks noGrp="1"/>
          </p:cNvSpPr>
          <p:nvPr>
            <p:ph idx="1"/>
          </p:nvPr>
        </p:nvSpPr>
        <p:spPr>
          <a:prstGeom prst="rect">
            <a:avLst/>
          </a:prstGeom>
        </p:spPr>
        <p:txBody>
          <a:bodyPr spcFirstLastPara="1" vert="horz" wrap="square" lIns="121900" tIns="121900" rIns="121900" bIns="121900" numCol="1" anchor="t" anchorCtr="0" compatLnSpc="1">
            <a:prstTxWarp prst="textNoShape">
              <a:avLst/>
            </a:prstTxWarp>
            <a:noAutofit/>
          </a:bodyPr>
          <a:lstStyle/>
          <a:p>
            <a:pPr marL="0" indent="0">
              <a:buNone/>
            </a:pPr>
            <a:r>
              <a:rPr lang="en"/>
              <a:t>Perintah Matlab: </a:t>
            </a:r>
            <a:endParaRPr/>
          </a:p>
          <a:p>
            <a:pPr marL="0" indent="609585">
              <a:spcBef>
                <a:spcPts val="2133"/>
              </a:spcBef>
              <a:buNone/>
            </a:pPr>
            <a:r>
              <a:rPr lang="en"/>
              <a:t>ukuran = size(img);</a:t>
            </a:r>
            <a:endParaRPr/>
          </a:p>
          <a:p>
            <a:pPr marL="0" indent="609585">
              <a:spcBef>
                <a:spcPts val="2133"/>
              </a:spcBef>
              <a:buNone/>
            </a:pPr>
            <a:r>
              <a:rPr lang="en"/>
              <a:t>[baris, kolom] = size(img);</a:t>
            </a:r>
            <a:endParaRPr/>
          </a:p>
          <a:p>
            <a:pPr marL="0" indent="0">
              <a:spcBef>
                <a:spcPts val="2133"/>
              </a:spcBef>
              <a:buNone/>
            </a:pPr>
            <a:endParaRPr/>
          </a:p>
          <a:p>
            <a:pPr marL="0" indent="0">
              <a:spcBef>
                <a:spcPts val="2133"/>
              </a:spcBef>
              <a:spcAft>
                <a:spcPts val="2133"/>
              </a:spcAft>
              <a:buNone/>
            </a:pPr>
            <a:r>
              <a:rPr lang="en"/>
              <a:t>img = hasil pembacaan citra dengan imread()</a:t>
            </a:r>
            <a:endParaRPr/>
          </a:p>
        </p:txBody>
      </p:sp>
    </p:spTree>
    <p:extLst>
      <p:ext uri="{BB962C8B-B14F-4D97-AF65-F5344CB8AC3E}">
        <p14:creationId xmlns:p14="http://schemas.microsoft.com/office/powerpoint/2010/main" val="191838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8"/>
          <p:cNvSpPr txBox="1">
            <a:spLocks noGrp="1"/>
          </p:cNvSpPr>
          <p:nvPr>
            <p:ph type="title"/>
          </p:nvPr>
        </p:nvSpPr>
        <p:spPr>
          <a:prstGeom prst="rect">
            <a:avLst/>
          </a:prstGeom>
        </p:spPr>
        <p:txBody>
          <a:bodyPr spcFirstLastPara="1" vert="horz" wrap="square" lIns="121900" tIns="121900" rIns="121900" bIns="121900" numCol="1" anchor="b" anchorCtr="0" compatLnSpc="1">
            <a:prstTxWarp prst="textNoShape">
              <a:avLst/>
            </a:prstTxWarp>
            <a:noAutofit/>
          </a:bodyPr>
          <a:lstStyle/>
          <a:p>
            <a:r>
              <a:rPr lang="en"/>
              <a:t>Menampilkan Citra</a:t>
            </a:r>
            <a:endParaRPr/>
          </a:p>
        </p:txBody>
      </p:sp>
      <p:sp>
        <p:nvSpPr>
          <p:cNvPr id="234" name="Google Shape;234;p38"/>
          <p:cNvSpPr txBox="1">
            <a:spLocks noGrp="1"/>
          </p:cNvSpPr>
          <p:nvPr>
            <p:ph idx="1"/>
          </p:nvPr>
        </p:nvSpPr>
        <p:spPr>
          <a:prstGeom prst="rect">
            <a:avLst/>
          </a:prstGeom>
        </p:spPr>
        <p:txBody>
          <a:bodyPr spcFirstLastPara="1" vert="horz" wrap="square" lIns="121900" tIns="121900" rIns="121900" bIns="121900" numCol="1" anchor="t" anchorCtr="0" compatLnSpc="1">
            <a:prstTxWarp prst="textNoShape">
              <a:avLst/>
            </a:prstTxWarp>
            <a:noAutofit/>
          </a:bodyPr>
          <a:lstStyle/>
          <a:p>
            <a:pPr marL="0" indent="0">
              <a:buNone/>
            </a:pPr>
            <a:r>
              <a:rPr lang="en"/>
              <a:t>Perintah Matlab: </a:t>
            </a:r>
            <a:endParaRPr/>
          </a:p>
          <a:p>
            <a:pPr marL="0" indent="609585">
              <a:spcBef>
                <a:spcPts val="2133"/>
              </a:spcBef>
              <a:buNone/>
            </a:pPr>
            <a:r>
              <a:rPr lang="en"/>
              <a:t>imshow(img);</a:t>
            </a:r>
            <a:endParaRPr/>
          </a:p>
          <a:p>
            <a:pPr marL="0" indent="0">
              <a:spcBef>
                <a:spcPts val="2133"/>
              </a:spcBef>
              <a:buNone/>
            </a:pPr>
            <a:endParaRPr/>
          </a:p>
          <a:p>
            <a:pPr marL="0" indent="0">
              <a:spcBef>
                <a:spcPts val="2133"/>
              </a:spcBef>
              <a:spcAft>
                <a:spcPts val="2133"/>
              </a:spcAft>
              <a:buNone/>
            </a:pPr>
            <a:r>
              <a:rPr lang="en"/>
              <a:t>img = hasil pembacaan citra dengan imread()</a:t>
            </a:r>
            <a:endParaRPr/>
          </a:p>
        </p:txBody>
      </p:sp>
    </p:spTree>
    <p:extLst>
      <p:ext uri="{BB962C8B-B14F-4D97-AF65-F5344CB8AC3E}">
        <p14:creationId xmlns:p14="http://schemas.microsoft.com/office/powerpoint/2010/main" val="221121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id-ID" sz="2800" smtClean="0"/>
              <a:t>Pertemuan </a:t>
            </a:r>
            <a:r>
              <a:rPr lang="en-ID" sz="2800" smtClean="0"/>
              <a:t>2</a:t>
            </a:r>
            <a:endParaRPr lang="id-ID" sz="2800" dirty="0"/>
          </a:p>
        </p:txBody>
      </p:sp>
      <p:sp>
        <p:nvSpPr>
          <p:cNvPr id="6" name="Subtitle 4"/>
          <p:cNvSpPr>
            <a:spLocks noGrp="1"/>
          </p:cNvSpPr>
          <p:nvPr>
            <p:ph type="title"/>
          </p:nvPr>
        </p:nvSpPr>
        <p:spPr/>
        <p:txBody>
          <a:bodyPr/>
          <a:lstStyle/>
          <a:p>
            <a:r>
              <a:rPr lang="en-ID" b="1" smtClean="0">
                <a:solidFill>
                  <a:schemeClr val="tx1"/>
                </a:solidFill>
                <a:latin typeface="+mj-lt"/>
              </a:rPr>
              <a:t>KONSEP DASAR PENGOLAHAN CITRA DIGITAL</a:t>
            </a:r>
            <a:endParaRPr lang="id-ID" b="1" dirty="0">
              <a:solidFill>
                <a:schemeClr val="tx1"/>
              </a:solidFill>
              <a:latin typeface="+mj-lt"/>
            </a:endParaRPr>
          </a:p>
        </p:txBody>
      </p:sp>
    </p:spTree>
    <p:extLst>
      <p:ext uri="{BB962C8B-B14F-4D97-AF65-F5344CB8AC3E}">
        <p14:creationId xmlns:p14="http://schemas.microsoft.com/office/powerpoint/2010/main" val="1297706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4"/>
          <p:cNvSpPr txBox="1">
            <a:spLocks noGrp="1"/>
          </p:cNvSpPr>
          <p:nvPr>
            <p:ph type="title"/>
          </p:nvPr>
        </p:nvSpPr>
        <p:spPr>
          <a:prstGeom prst="rect">
            <a:avLst/>
          </a:prstGeom>
        </p:spPr>
        <p:txBody>
          <a:bodyPr spcFirstLastPara="1" vert="horz" wrap="square" lIns="121900" tIns="121900" rIns="121900" bIns="121900" numCol="1" anchor="b" anchorCtr="0" compatLnSpc="1">
            <a:prstTxWarp prst="textNoShape">
              <a:avLst/>
            </a:prstTxWarp>
            <a:noAutofit/>
          </a:bodyPr>
          <a:lstStyle/>
          <a:p>
            <a:r>
              <a:rPr lang="en"/>
              <a:t>Menyimpan Citra</a:t>
            </a:r>
            <a:endParaRPr/>
          </a:p>
        </p:txBody>
      </p:sp>
      <p:sp>
        <p:nvSpPr>
          <p:cNvPr id="271" name="Google Shape;271;p44"/>
          <p:cNvSpPr txBox="1">
            <a:spLocks noGrp="1"/>
          </p:cNvSpPr>
          <p:nvPr>
            <p:ph idx="1"/>
          </p:nvPr>
        </p:nvSpPr>
        <p:spPr>
          <a:prstGeom prst="rect">
            <a:avLst/>
          </a:prstGeom>
        </p:spPr>
        <p:txBody>
          <a:bodyPr spcFirstLastPara="1" vert="horz" wrap="square" lIns="121900" tIns="121900" rIns="121900" bIns="121900" numCol="1" anchor="t" anchorCtr="0" compatLnSpc="1">
            <a:prstTxWarp prst="textNoShape">
              <a:avLst/>
            </a:prstTxWarp>
            <a:noAutofit/>
          </a:bodyPr>
          <a:lstStyle/>
          <a:p>
            <a:pPr marL="0" indent="0">
              <a:buNone/>
            </a:pPr>
            <a:r>
              <a:rPr lang="en"/>
              <a:t>Perintah Matlab: </a:t>
            </a:r>
            <a:endParaRPr/>
          </a:p>
          <a:p>
            <a:pPr marL="0" indent="609585">
              <a:spcBef>
                <a:spcPts val="2133"/>
              </a:spcBef>
              <a:buNone/>
            </a:pPr>
            <a:r>
              <a:rPr lang="en"/>
              <a:t>imwrite(img, ‘namacitra.ext’);</a:t>
            </a:r>
            <a:endParaRPr/>
          </a:p>
          <a:p>
            <a:pPr marL="0" indent="0">
              <a:spcBef>
                <a:spcPts val="2133"/>
              </a:spcBef>
              <a:buNone/>
            </a:pPr>
            <a:endParaRPr/>
          </a:p>
          <a:p>
            <a:pPr marL="0" indent="0">
              <a:spcBef>
                <a:spcPts val="2133"/>
              </a:spcBef>
              <a:spcAft>
                <a:spcPts val="2133"/>
              </a:spcAft>
              <a:buNone/>
            </a:pPr>
            <a:r>
              <a:rPr lang="en"/>
              <a:t>img = data citra yang akan disimpan</a:t>
            </a:r>
            <a:endParaRPr/>
          </a:p>
        </p:txBody>
      </p:sp>
    </p:spTree>
    <p:extLst>
      <p:ext uri="{BB962C8B-B14F-4D97-AF65-F5344CB8AC3E}">
        <p14:creationId xmlns:p14="http://schemas.microsoft.com/office/powerpoint/2010/main" val="3569620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Konversi Jenis Citra</a:t>
            </a:r>
            <a:endParaRPr lang="en-ID"/>
          </a:p>
        </p:txBody>
      </p:sp>
      <p:sp>
        <p:nvSpPr>
          <p:cNvPr id="3" name="Content Placeholder 2"/>
          <p:cNvSpPr>
            <a:spLocks noGrp="1"/>
          </p:cNvSpPr>
          <p:nvPr>
            <p:ph idx="1"/>
          </p:nvPr>
        </p:nvSpPr>
        <p:spPr/>
        <p:txBody>
          <a:bodyPr/>
          <a:lstStyle/>
          <a:p>
            <a:r>
              <a:rPr lang="en-ID" sz="2400" smtClean="0"/>
              <a:t>Konversi / Pengubahan jenis citra sering diperlukan dalam pengolahan citra digital, diantaranya bertujuan untuk menyederhanakan citra.</a:t>
            </a:r>
          </a:p>
          <a:p>
            <a:r>
              <a:rPr lang="en-ID" sz="2400" smtClean="0"/>
              <a:t>Contoh konversi jenis citra:</a:t>
            </a:r>
          </a:p>
          <a:p>
            <a:pPr lvl="1"/>
            <a:r>
              <a:rPr lang="en-ID" sz="2000" smtClean="0"/>
              <a:t>RGB ke Grayscale</a:t>
            </a:r>
          </a:p>
          <a:p>
            <a:pPr lvl="1"/>
            <a:r>
              <a:rPr lang="en-ID" sz="2000" smtClean="0"/>
              <a:t>Grayscale ke Biner</a:t>
            </a:r>
            <a:endParaRPr lang="en-ID" sz="2000"/>
          </a:p>
        </p:txBody>
      </p:sp>
    </p:spTree>
    <p:extLst>
      <p:ext uri="{BB962C8B-B14F-4D97-AF65-F5344CB8AC3E}">
        <p14:creationId xmlns:p14="http://schemas.microsoft.com/office/powerpoint/2010/main" val="475088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3"/>
          <p:cNvSpPr txBox="1">
            <a:spLocks noGrp="1"/>
          </p:cNvSpPr>
          <p:nvPr>
            <p:ph type="title"/>
          </p:nvPr>
        </p:nvSpPr>
        <p:spPr>
          <a:prstGeom prst="rect">
            <a:avLst/>
          </a:prstGeom>
        </p:spPr>
        <p:txBody>
          <a:bodyPr spcFirstLastPara="1" vert="horz" wrap="square" lIns="121900" tIns="121900" rIns="121900" bIns="121900" numCol="1" anchor="b" anchorCtr="0" compatLnSpc="1">
            <a:prstTxWarp prst="textNoShape">
              <a:avLst/>
            </a:prstTxWarp>
            <a:noAutofit/>
          </a:bodyPr>
          <a:lstStyle/>
          <a:p>
            <a:r>
              <a:rPr lang="en"/>
              <a:t>Konversi </a:t>
            </a:r>
            <a:r>
              <a:rPr lang="en" smtClean="0"/>
              <a:t>Jenis Citra</a:t>
            </a:r>
            <a:endParaRPr/>
          </a:p>
        </p:txBody>
      </p:sp>
      <p:sp>
        <p:nvSpPr>
          <p:cNvPr id="263" name="Google Shape;263;p43"/>
          <p:cNvSpPr txBox="1">
            <a:spLocks noGrp="1"/>
          </p:cNvSpPr>
          <p:nvPr>
            <p:ph idx="1"/>
          </p:nvPr>
        </p:nvSpPr>
        <p:spPr>
          <a:prstGeom prst="rect">
            <a:avLst/>
          </a:prstGeom>
        </p:spPr>
        <p:txBody>
          <a:bodyPr spcFirstLastPara="1" vert="horz" wrap="square" lIns="121900" tIns="121900" rIns="121900" bIns="121900" numCol="1" anchor="t" anchorCtr="0" compatLnSpc="1">
            <a:prstTxWarp prst="textNoShape">
              <a:avLst/>
            </a:prstTxWarp>
            <a:noAutofit/>
          </a:bodyPr>
          <a:lstStyle/>
          <a:p>
            <a:pPr marL="0" indent="0">
              <a:buNone/>
            </a:pPr>
            <a:r>
              <a:rPr lang="en"/>
              <a:t>Konversi Citra Berwarna (RGB) ke Grayscale</a:t>
            </a:r>
            <a:endParaRPr/>
          </a:p>
          <a:p>
            <a:pPr marL="0" indent="0">
              <a:spcBef>
                <a:spcPts val="2133"/>
              </a:spcBef>
              <a:spcAft>
                <a:spcPts val="2133"/>
              </a:spcAft>
              <a:buNone/>
            </a:pPr>
            <a:r>
              <a:rPr lang="en"/>
              <a:t>	</a:t>
            </a:r>
            <a:endParaRPr/>
          </a:p>
        </p:txBody>
      </p:sp>
      <p:pic>
        <p:nvPicPr>
          <p:cNvPr id="264" name="Google Shape;264;p43"/>
          <p:cNvPicPr preferRelativeResize="0"/>
          <p:nvPr/>
        </p:nvPicPr>
        <p:blipFill>
          <a:blip r:embed="rId3">
            <a:alphaModFix/>
          </a:blip>
          <a:stretch>
            <a:fillRect/>
          </a:stretch>
        </p:blipFill>
        <p:spPr>
          <a:xfrm>
            <a:off x="2279575" y="2348880"/>
            <a:ext cx="7415577" cy="792088"/>
          </a:xfrm>
          <a:prstGeom prst="rect">
            <a:avLst/>
          </a:prstGeom>
          <a:noFill/>
          <a:ln>
            <a:noFill/>
          </a:ln>
        </p:spPr>
      </p:pic>
      <p:pic>
        <p:nvPicPr>
          <p:cNvPr id="265" name="Google Shape;265;p43"/>
          <p:cNvPicPr preferRelativeResize="0"/>
          <p:nvPr/>
        </p:nvPicPr>
        <p:blipFill>
          <a:blip r:embed="rId4">
            <a:alphaModFix/>
          </a:blip>
          <a:stretch>
            <a:fillRect/>
          </a:stretch>
        </p:blipFill>
        <p:spPr>
          <a:xfrm>
            <a:off x="914400" y="3356992"/>
            <a:ext cx="10150152" cy="2570633"/>
          </a:xfrm>
          <a:prstGeom prst="rect">
            <a:avLst/>
          </a:prstGeom>
          <a:noFill/>
          <a:ln>
            <a:solidFill>
              <a:schemeClr val="accent1"/>
            </a:solidFill>
          </a:ln>
        </p:spPr>
      </p:pic>
    </p:spTree>
    <p:extLst>
      <p:ext uri="{BB962C8B-B14F-4D97-AF65-F5344CB8AC3E}">
        <p14:creationId xmlns:p14="http://schemas.microsoft.com/office/powerpoint/2010/main" val="2891073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3"/>
          <p:cNvSpPr txBox="1">
            <a:spLocks noGrp="1"/>
          </p:cNvSpPr>
          <p:nvPr>
            <p:ph type="title"/>
          </p:nvPr>
        </p:nvSpPr>
        <p:spPr>
          <a:prstGeom prst="rect">
            <a:avLst/>
          </a:prstGeom>
        </p:spPr>
        <p:txBody>
          <a:bodyPr spcFirstLastPara="1" vert="horz" wrap="square" lIns="121900" tIns="121900" rIns="121900" bIns="121900" numCol="1" anchor="b" anchorCtr="0" compatLnSpc="1">
            <a:prstTxWarp prst="textNoShape">
              <a:avLst/>
            </a:prstTxWarp>
            <a:noAutofit/>
          </a:bodyPr>
          <a:lstStyle/>
          <a:p>
            <a:r>
              <a:rPr lang="en"/>
              <a:t>Konversi </a:t>
            </a:r>
            <a:r>
              <a:rPr lang="en" smtClean="0"/>
              <a:t>Jenis Citra</a:t>
            </a:r>
            <a:endParaRPr/>
          </a:p>
        </p:txBody>
      </p:sp>
      <p:sp>
        <p:nvSpPr>
          <p:cNvPr id="263" name="Google Shape;263;p43"/>
          <p:cNvSpPr txBox="1">
            <a:spLocks noGrp="1"/>
          </p:cNvSpPr>
          <p:nvPr>
            <p:ph idx="1"/>
          </p:nvPr>
        </p:nvSpPr>
        <p:spPr>
          <a:prstGeom prst="rect">
            <a:avLst/>
          </a:prstGeom>
        </p:spPr>
        <p:txBody>
          <a:bodyPr spcFirstLastPara="1" vert="horz" wrap="square" lIns="121900" tIns="121900" rIns="121900" bIns="121900" numCol="1" anchor="t" anchorCtr="0" compatLnSpc="1">
            <a:prstTxWarp prst="textNoShape">
              <a:avLst/>
            </a:prstTxWarp>
            <a:noAutofit/>
          </a:bodyPr>
          <a:lstStyle/>
          <a:p>
            <a:pPr marL="0" indent="0">
              <a:buNone/>
            </a:pPr>
            <a:r>
              <a:rPr lang="en"/>
              <a:t>Konversi Citra Berwarna (RGB) ke Grayscale</a:t>
            </a:r>
            <a:endParaRPr/>
          </a:p>
          <a:p>
            <a:pPr marL="0" indent="0">
              <a:spcBef>
                <a:spcPts val="2133"/>
              </a:spcBef>
              <a:spcAft>
                <a:spcPts val="2133"/>
              </a:spcAft>
              <a:buNone/>
            </a:pPr>
            <a:r>
              <a:rPr lang="en"/>
              <a:t>	</a:t>
            </a:r>
            <a:endParaRPr lang="en" smtClean="0"/>
          </a:p>
          <a:p>
            <a:pPr marL="0" indent="0">
              <a:spcBef>
                <a:spcPts val="2133"/>
              </a:spcBef>
              <a:spcAft>
                <a:spcPts val="2133"/>
              </a:spcAft>
              <a:buNone/>
            </a:pPr>
            <a:endParaRPr lang="en"/>
          </a:p>
          <a:p>
            <a:pPr marL="0" indent="0">
              <a:spcBef>
                <a:spcPts val="2133"/>
              </a:spcBef>
              <a:spcAft>
                <a:spcPts val="2133"/>
              </a:spcAft>
              <a:buNone/>
            </a:pPr>
            <a:r>
              <a:rPr lang="it-IT" smtClean="0"/>
              <a:t>Matlab: Gray = rgb2gray(img)</a:t>
            </a:r>
            <a:endParaRPr lang="it-IT"/>
          </a:p>
        </p:txBody>
      </p:sp>
      <p:pic>
        <p:nvPicPr>
          <p:cNvPr id="264" name="Google Shape;264;p43"/>
          <p:cNvPicPr preferRelativeResize="0"/>
          <p:nvPr/>
        </p:nvPicPr>
        <p:blipFill>
          <a:blip r:embed="rId3">
            <a:alphaModFix/>
          </a:blip>
          <a:stretch>
            <a:fillRect/>
          </a:stretch>
        </p:blipFill>
        <p:spPr>
          <a:xfrm>
            <a:off x="2279575" y="2348880"/>
            <a:ext cx="7415577" cy="792088"/>
          </a:xfrm>
          <a:prstGeom prst="rect">
            <a:avLst/>
          </a:prstGeom>
          <a:noFill/>
          <a:ln>
            <a:noFill/>
          </a:ln>
        </p:spPr>
      </p:pic>
    </p:spTree>
    <p:extLst>
      <p:ext uri="{BB962C8B-B14F-4D97-AF65-F5344CB8AC3E}">
        <p14:creationId xmlns:p14="http://schemas.microsoft.com/office/powerpoint/2010/main" val="245903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3"/>
          <p:cNvSpPr txBox="1">
            <a:spLocks noGrp="1"/>
          </p:cNvSpPr>
          <p:nvPr>
            <p:ph type="title"/>
          </p:nvPr>
        </p:nvSpPr>
        <p:spPr>
          <a:prstGeom prst="rect">
            <a:avLst/>
          </a:prstGeom>
        </p:spPr>
        <p:txBody>
          <a:bodyPr spcFirstLastPara="1" vert="horz" wrap="square" lIns="121900" tIns="121900" rIns="121900" bIns="121900" numCol="1" anchor="b" anchorCtr="0" compatLnSpc="1">
            <a:prstTxWarp prst="textNoShape">
              <a:avLst/>
            </a:prstTxWarp>
            <a:noAutofit/>
          </a:bodyPr>
          <a:lstStyle/>
          <a:p>
            <a:r>
              <a:rPr lang="en"/>
              <a:t>Konversi </a:t>
            </a:r>
            <a:r>
              <a:rPr lang="en" smtClean="0"/>
              <a:t>Jenis Citra</a:t>
            </a:r>
            <a:endParaRPr/>
          </a:p>
        </p:txBody>
      </p:sp>
      <p:sp>
        <p:nvSpPr>
          <p:cNvPr id="263" name="Google Shape;263;p43"/>
          <p:cNvSpPr txBox="1">
            <a:spLocks noGrp="1"/>
          </p:cNvSpPr>
          <p:nvPr>
            <p:ph idx="1"/>
          </p:nvPr>
        </p:nvSpPr>
        <p:spPr>
          <a:prstGeom prst="rect">
            <a:avLst/>
          </a:prstGeom>
        </p:spPr>
        <p:txBody>
          <a:bodyPr spcFirstLastPara="1" vert="horz" wrap="square" lIns="121900" tIns="121900" rIns="121900" bIns="121900" numCol="1" anchor="t" anchorCtr="0" compatLnSpc="1">
            <a:prstTxWarp prst="textNoShape">
              <a:avLst/>
            </a:prstTxWarp>
            <a:noAutofit/>
          </a:bodyPr>
          <a:lstStyle/>
          <a:p>
            <a:pPr marL="0" indent="0">
              <a:buNone/>
            </a:pPr>
            <a:r>
              <a:rPr lang="en"/>
              <a:t>Konversi Citra </a:t>
            </a:r>
            <a:r>
              <a:rPr lang="en" smtClean="0"/>
              <a:t>Grayscale ke Biner</a:t>
            </a:r>
          </a:p>
          <a:p>
            <a:pPr marL="0" indent="0">
              <a:buNone/>
            </a:pPr>
            <a:endParaRPr lang="en"/>
          </a:p>
          <a:p>
            <a:pPr marL="0" indent="0">
              <a:buNone/>
            </a:pPr>
            <a:endParaRPr lang="en" smtClean="0"/>
          </a:p>
          <a:p>
            <a:pPr marL="0" indent="0">
              <a:buNone/>
            </a:pPr>
            <a:endParaRPr lang="en"/>
          </a:p>
          <a:p>
            <a:pPr marL="0" indent="0">
              <a:buNone/>
            </a:pPr>
            <a:endParaRPr lang="en" smtClean="0"/>
          </a:p>
          <a:p>
            <a:pPr marL="0" indent="0">
              <a:buNone/>
            </a:pPr>
            <a:endParaRPr lang="en"/>
          </a:p>
          <a:p>
            <a:pPr marL="0" indent="0">
              <a:buNone/>
            </a:pPr>
            <a:endParaRPr lang="en" smtClean="0"/>
          </a:p>
          <a:p>
            <a:pPr marL="0" indent="0">
              <a:buNone/>
            </a:pPr>
            <a:r>
              <a:rPr lang="en" smtClean="0"/>
              <a:t>Matlab: I = im2bw(img)</a:t>
            </a:r>
            <a:endParaRPr/>
          </a:p>
          <a:p>
            <a:pPr marL="0" indent="0">
              <a:spcBef>
                <a:spcPts val="2133"/>
              </a:spcBef>
              <a:spcAft>
                <a:spcPts val="2133"/>
              </a:spcAft>
              <a:buNone/>
            </a:pPr>
            <a:r>
              <a:rPr lang="en"/>
              <a:t>	</a:t>
            </a:r>
            <a:endParaRPr/>
          </a:p>
        </p:txBody>
      </p:sp>
      <p:pic>
        <p:nvPicPr>
          <p:cNvPr id="2" name="Picture 1"/>
          <p:cNvPicPr>
            <a:picLocks noChangeAspect="1"/>
          </p:cNvPicPr>
          <p:nvPr/>
        </p:nvPicPr>
        <p:blipFill>
          <a:blip r:embed="rId3"/>
          <a:stretch>
            <a:fillRect/>
          </a:stretch>
        </p:blipFill>
        <p:spPr>
          <a:xfrm>
            <a:off x="1847528" y="2492896"/>
            <a:ext cx="2811614" cy="1152128"/>
          </a:xfrm>
          <a:prstGeom prst="rect">
            <a:avLst/>
          </a:prstGeom>
        </p:spPr>
      </p:pic>
      <p:pic>
        <p:nvPicPr>
          <p:cNvPr id="3" name="Picture 2"/>
          <p:cNvPicPr>
            <a:picLocks noChangeAspect="1"/>
          </p:cNvPicPr>
          <p:nvPr/>
        </p:nvPicPr>
        <p:blipFill>
          <a:blip r:embed="rId4"/>
          <a:stretch>
            <a:fillRect/>
          </a:stretch>
        </p:blipFill>
        <p:spPr>
          <a:xfrm>
            <a:off x="6128654" y="2276872"/>
            <a:ext cx="5453745" cy="4248336"/>
          </a:xfrm>
          <a:prstGeom prst="rect">
            <a:avLst/>
          </a:prstGeom>
          <a:ln>
            <a:solidFill>
              <a:schemeClr val="accent1"/>
            </a:solidFill>
          </a:ln>
        </p:spPr>
      </p:pic>
    </p:spTree>
    <p:extLst>
      <p:ext uri="{BB962C8B-B14F-4D97-AF65-F5344CB8AC3E}">
        <p14:creationId xmlns:p14="http://schemas.microsoft.com/office/powerpoint/2010/main" val="236355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a:t>
            </a:r>
            <a:endParaRPr lang="id-ID" dirty="0"/>
          </a:p>
        </p:txBody>
      </p:sp>
      <p:sp>
        <p:nvSpPr>
          <p:cNvPr id="3" name="Content Placeholder 2"/>
          <p:cNvSpPr>
            <a:spLocks noGrp="1"/>
          </p:cNvSpPr>
          <p:nvPr>
            <p:ph idx="1"/>
          </p:nvPr>
        </p:nvSpPr>
        <p:spPr/>
        <p:txBody>
          <a:bodyPr/>
          <a:lstStyle/>
          <a:p>
            <a:r>
              <a:rPr lang="es-ES" smtClean="0"/>
              <a:t>Citra dapat dibagi menjadi beberapa jenis: Citra berwarna (RGB), Citra keabuan (grayscale) dan Citra hitam-putih (biner)</a:t>
            </a:r>
            <a:endParaRPr lang="es-ES"/>
          </a:p>
          <a:p>
            <a:r>
              <a:rPr lang="es-ES"/>
              <a:t>Kualitas </a:t>
            </a:r>
            <a:r>
              <a:rPr lang="es-ES" smtClean="0"/>
              <a:t>Citra dipengaruhi oleh banyaknya bit untuk setiap piksel</a:t>
            </a:r>
            <a:endParaRPr lang="es-ES"/>
          </a:p>
          <a:p>
            <a:r>
              <a:rPr lang="es-ES"/>
              <a:t>Resolusi </a:t>
            </a:r>
            <a:r>
              <a:rPr lang="es-ES" smtClean="0"/>
              <a:t>Citra semakin tinggi menghasilkan kualitas citra yang semakin baik</a:t>
            </a:r>
            <a:endParaRPr lang="es-ES"/>
          </a:p>
          <a:p>
            <a:r>
              <a:rPr lang="es-ES" smtClean="0"/>
              <a:t>Citra dapat dikonversi dari satu jenis ke jenis yang lain</a:t>
            </a:r>
            <a:endParaRPr lang="es-ES"/>
          </a:p>
          <a:p>
            <a:r>
              <a:rPr lang="es-ES" smtClean="0"/>
              <a:t>Matlab / Octave menyediakan berbagai fungsi dasar pengolahan citra seperti untuk membaca</a:t>
            </a:r>
            <a:r>
              <a:rPr lang="es-ES"/>
              <a:t>, menampilkan dan menyimpan </a:t>
            </a:r>
            <a:r>
              <a:rPr lang="es-ES" smtClean="0"/>
              <a:t>citra.</a:t>
            </a:r>
            <a:endParaRPr lang="es-ES"/>
          </a:p>
          <a:p>
            <a:endParaRPr lang="id-ID"/>
          </a:p>
        </p:txBody>
      </p:sp>
    </p:spTree>
    <p:extLst>
      <p:ext uri="{BB962C8B-B14F-4D97-AF65-F5344CB8AC3E}">
        <p14:creationId xmlns:p14="http://schemas.microsoft.com/office/powerpoint/2010/main" val="3097302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a:t>
            </a:r>
            <a:endParaRPr lang="id-ID" dirty="0"/>
          </a:p>
        </p:txBody>
      </p:sp>
      <p:sp>
        <p:nvSpPr>
          <p:cNvPr id="4" name="Text Placeholder 3"/>
          <p:cNvSpPr>
            <a:spLocks noGrp="1"/>
          </p:cNvSpPr>
          <p:nvPr>
            <p:ph type="body" idx="1"/>
          </p:nvPr>
        </p:nvSpPr>
        <p:spPr>
          <a:xfrm>
            <a:off x="551384" y="5046857"/>
            <a:ext cx="10363200" cy="953650"/>
          </a:xfrm>
        </p:spPr>
        <p:txBody>
          <a:bodyPr/>
          <a:lstStyle/>
          <a:p>
            <a:pPr algn="ctr"/>
            <a:r>
              <a:rPr lang="id-ID" sz="6000" dirty="0" smtClean="0"/>
              <a:t>SELESAI</a:t>
            </a:r>
            <a:endParaRPr lang="id-ID" sz="6000" dirty="0"/>
          </a:p>
        </p:txBody>
      </p:sp>
      <p:grpSp>
        <p:nvGrpSpPr>
          <p:cNvPr id="9" name="Group 8"/>
          <p:cNvGrpSpPr/>
          <p:nvPr/>
        </p:nvGrpSpPr>
        <p:grpSpPr>
          <a:xfrm>
            <a:off x="3719736" y="1689238"/>
            <a:ext cx="3960440" cy="3241812"/>
            <a:chOff x="3719736" y="1689238"/>
            <a:chExt cx="3960440" cy="3241812"/>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9736" y="1689238"/>
              <a:ext cx="3960440" cy="3241812"/>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3912" y="1916832"/>
              <a:ext cx="720080" cy="720080"/>
            </a:xfrm>
            <a:prstGeom prst="rect">
              <a:avLst/>
            </a:prstGeom>
          </p:spPr>
        </p:pic>
      </p:grpSp>
    </p:spTree>
    <p:extLst>
      <p:ext uri="{BB962C8B-B14F-4D97-AF65-F5344CB8AC3E}">
        <p14:creationId xmlns:p14="http://schemas.microsoft.com/office/powerpoint/2010/main" val="598017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d-ID" dirty="0" smtClean="0"/>
              <a:t>Tujuan Pembelajaran</a:t>
            </a:r>
            <a:endParaRPr lang="id-ID" dirty="0"/>
          </a:p>
        </p:txBody>
      </p:sp>
      <p:sp>
        <p:nvSpPr>
          <p:cNvPr id="7" name="Content Placeholder 6"/>
          <p:cNvSpPr>
            <a:spLocks noGrp="1"/>
          </p:cNvSpPr>
          <p:nvPr>
            <p:ph idx="1"/>
          </p:nvPr>
        </p:nvSpPr>
        <p:spPr/>
        <p:txBody>
          <a:bodyPr/>
          <a:lstStyle/>
          <a:p>
            <a:r>
              <a:rPr lang="id-ID"/>
              <a:t>Mahasiswa mampu menjelaskan  jenis-jenis, kualitas, resolusi, dan transformasi citra; serta mampu menerapkan operasi dasar pengolahan citra pada program.</a:t>
            </a:r>
          </a:p>
        </p:txBody>
      </p:sp>
    </p:spTree>
    <p:extLst>
      <p:ext uri="{BB962C8B-B14F-4D97-AF65-F5344CB8AC3E}">
        <p14:creationId xmlns:p14="http://schemas.microsoft.com/office/powerpoint/2010/main" val="610800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Topik Pembahasan</a:t>
            </a:r>
            <a:endParaRPr lang="id-ID" dirty="0"/>
          </a:p>
        </p:txBody>
      </p:sp>
      <p:sp>
        <p:nvSpPr>
          <p:cNvPr id="3" name="Content Placeholder 2"/>
          <p:cNvSpPr>
            <a:spLocks noGrp="1"/>
          </p:cNvSpPr>
          <p:nvPr>
            <p:ph idx="1"/>
          </p:nvPr>
        </p:nvSpPr>
        <p:spPr/>
        <p:txBody>
          <a:bodyPr/>
          <a:lstStyle/>
          <a:p>
            <a:r>
              <a:rPr lang="es-ES" smtClean="0"/>
              <a:t>Jenis-jenis </a:t>
            </a:r>
            <a:r>
              <a:rPr lang="es-ES"/>
              <a:t>Citra</a:t>
            </a:r>
          </a:p>
          <a:p>
            <a:r>
              <a:rPr lang="es-ES" smtClean="0"/>
              <a:t>Kualitas </a:t>
            </a:r>
            <a:r>
              <a:rPr lang="es-ES"/>
              <a:t>Citra</a:t>
            </a:r>
          </a:p>
          <a:p>
            <a:r>
              <a:rPr lang="es-ES" smtClean="0"/>
              <a:t>Resolusi </a:t>
            </a:r>
            <a:r>
              <a:rPr lang="es-ES"/>
              <a:t>Citra</a:t>
            </a:r>
          </a:p>
          <a:p>
            <a:r>
              <a:rPr lang="es-ES" smtClean="0"/>
              <a:t>Konversi Jenis </a:t>
            </a:r>
            <a:r>
              <a:rPr lang="es-ES"/>
              <a:t>Citra</a:t>
            </a:r>
          </a:p>
          <a:p>
            <a:r>
              <a:rPr lang="es-ES" smtClean="0"/>
              <a:t>Membaca</a:t>
            </a:r>
            <a:r>
              <a:rPr lang="es-ES"/>
              <a:t>, menampilkan dan menyimpan citra dengan Matlab</a:t>
            </a:r>
          </a:p>
        </p:txBody>
      </p:sp>
    </p:spTree>
    <p:extLst>
      <p:ext uri="{BB962C8B-B14F-4D97-AF65-F5344CB8AC3E}">
        <p14:creationId xmlns:p14="http://schemas.microsoft.com/office/powerpoint/2010/main" val="2862724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9"/>
          <p:cNvSpPr txBox="1">
            <a:spLocks noGrp="1"/>
          </p:cNvSpPr>
          <p:nvPr>
            <p:ph type="title"/>
          </p:nvPr>
        </p:nvSpPr>
        <p:spPr>
          <a:prstGeom prst="rect">
            <a:avLst/>
          </a:prstGeom>
        </p:spPr>
        <p:txBody>
          <a:bodyPr spcFirstLastPara="1" vert="horz" wrap="square" lIns="121900" tIns="121900" rIns="121900" bIns="121900" numCol="1" anchor="b" anchorCtr="0" compatLnSpc="1">
            <a:prstTxWarp prst="textNoShape">
              <a:avLst/>
            </a:prstTxWarp>
            <a:noAutofit/>
          </a:bodyPr>
          <a:lstStyle/>
          <a:p>
            <a:r>
              <a:rPr lang="en"/>
              <a:t>Mengenal Jenis Citra</a:t>
            </a:r>
            <a:endParaRPr/>
          </a:p>
        </p:txBody>
      </p:sp>
      <p:sp>
        <p:nvSpPr>
          <p:cNvPr id="240" name="Google Shape;240;p39"/>
          <p:cNvSpPr txBox="1">
            <a:spLocks noGrp="1"/>
          </p:cNvSpPr>
          <p:nvPr>
            <p:ph idx="1"/>
          </p:nvPr>
        </p:nvSpPr>
        <p:spPr>
          <a:prstGeom prst="rect">
            <a:avLst/>
          </a:prstGeom>
        </p:spPr>
        <p:txBody>
          <a:bodyPr spcFirstLastPara="1" vert="horz" wrap="square" lIns="121900" tIns="121900" rIns="121900" bIns="121900" numCol="1" anchor="t" anchorCtr="0" compatLnSpc="1">
            <a:prstTxWarp prst="textNoShape">
              <a:avLst/>
            </a:prstTxWarp>
            <a:noAutofit/>
          </a:bodyPr>
          <a:lstStyle/>
          <a:p>
            <a:pPr>
              <a:buAutoNum type="arabicPeriod"/>
            </a:pPr>
            <a:r>
              <a:rPr lang="en"/>
              <a:t>Citra Berwarna</a:t>
            </a:r>
            <a:endParaRPr/>
          </a:p>
          <a:p>
            <a:pPr>
              <a:buAutoNum type="arabicPeriod"/>
            </a:pPr>
            <a:r>
              <a:rPr lang="en"/>
              <a:t>Citra Berskala keabuan (Grayscale)</a:t>
            </a:r>
            <a:endParaRPr/>
          </a:p>
          <a:p>
            <a:pPr>
              <a:buAutoNum type="arabicPeriod"/>
            </a:pPr>
            <a:r>
              <a:rPr lang="en"/>
              <a:t>Citra Biner</a:t>
            </a:r>
            <a:endParaRPr/>
          </a:p>
        </p:txBody>
      </p:sp>
    </p:spTree>
    <p:extLst>
      <p:ext uri="{BB962C8B-B14F-4D97-AF65-F5344CB8AC3E}">
        <p14:creationId xmlns:p14="http://schemas.microsoft.com/office/powerpoint/2010/main" val="1818622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Citra Berwarna</a:t>
            </a:r>
            <a:endParaRPr lang="en-ID"/>
          </a:p>
        </p:txBody>
      </p:sp>
      <p:sp>
        <p:nvSpPr>
          <p:cNvPr id="3" name="Content Placeholder 2"/>
          <p:cNvSpPr>
            <a:spLocks noGrp="1"/>
          </p:cNvSpPr>
          <p:nvPr>
            <p:ph idx="1"/>
          </p:nvPr>
        </p:nvSpPr>
        <p:spPr/>
        <p:txBody>
          <a:bodyPr/>
          <a:lstStyle/>
          <a:p>
            <a:r>
              <a:rPr lang="en-ID"/>
              <a:t>Citra berwarna, atau biasa dinamakan citra RGB, merupakan jenis citra yang menyajikan warna dalam bentuk komponen R (merah), G (hijau), dan B (biru). </a:t>
            </a:r>
            <a:endParaRPr lang="en-ID" smtClean="0"/>
          </a:p>
          <a:p>
            <a:r>
              <a:rPr lang="en-ID" smtClean="0"/>
              <a:t>Setiap </a:t>
            </a:r>
            <a:r>
              <a:rPr lang="en-ID"/>
              <a:t>komponen warna menggunakan 8 bit (nilainya berkisar antara 0 sampai dengan 255). </a:t>
            </a:r>
            <a:endParaRPr lang="en-ID" smtClean="0"/>
          </a:p>
          <a:p>
            <a:r>
              <a:rPr lang="en-ID" smtClean="0"/>
              <a:t>Kemungkinan </a:t>
            </a:r>
            <a:r>
              <a:rPr lang="en-ID"/>
              <a:t>warna yang bisa disajikan mencapai 255 x 255 x 255 atau 16.581.375 warna</a:t>
            </a:r>
            <a:r>
              <a:rPr lang="en-ID" smtClean="0"/>
              <a:t>.</a:t>
            </a:r>
            <a:endParaRPr lang="en-ID"/>
          </a:p>
        </p:txBody>
      </p:sp>
    </p:spTree>
    <p:extLst>
      <p:ext uri="{BB962C8B-B14F-4D97-AF65-F5344CB8AC3E}">
        <p14:creationId xmlns:p14="http://schemas.microsoft.com/office/powerpoint/2010/main" val="2525894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0"/>
          <p:cNvSpPr txBox="1">
            <a:spLocks noGrp="1"/>
          </p:cNvSpPr>
          <p:nvPr>
            <p:ph type="title"/>
          </p:nvPr>
        </p:nvSpPr>
        <p:spPr>
          <a:prstGeom prst="rect">
            <a:avLst/>
          </a:prstGeom>
        </p:spPr>
        <p:txBody>
          <a:bodyPr spcFirstLastPara="1" vert="horz" wrap="square" lIns="121900" tIns="121900" rIns="121900" bIns="121900" numCol="1" anchor="b" anchorCtr="0" compatLnSpc="1">
            <a:prstTxWarp prst="textNoShape">
              <a:avLst/>
            </a:prstTxWarp>
            <a:noAutofit/>
          </a:bodyPr>
          <a:lstStyle/>
          <a:p>
            <a:r>
              <a:rPr lang="en"/>
              <a:t>Citra Berwarna</a:t>
            </a:r>
            <a:endParaRPr/>
          </a:p>
        </p:txBody>
      </p:sp>
      <p:pic>
        <p:nvPicPr>
          <p:cNvPr id="247" name="Google Shape;247;p40"/>
          <p:cNvPicPr preferRelativeResize="0"/>
          <p:nvPr/>
        </p:nvPicPr>
        <p:blipFill>
          <a:blip r:embed="rId3">
            <a:alphaModFix/>
          </a:blip>
          <a:stretch>
            <a:fillRect/>
          </a:stretch>
        </p:blipFill>
        <p:spPr>
          <a:xfrm>
            <a:off x="1343472" y="1484784"/>
            <a:ext cx="5143744" cy="4410233"/>
          </a:xfrm>
          <a:prstGeom prst="rect">
            <a:avLst/>
          </a:prstGeom>
          <a:noFill/>
          <a:ln>
            <a:noFill/>
          </a:ln>
        </p:spPr>
      </p:pic>
      <p:pic>
        <p:nvPicPr>
          <p:cNvPr id="3" name="Picture 2"/>
          <p:cNvPicPr>
            <a:picLocks noChangeAspect="1"/>
          </p:cNvPicPr>
          <p:nvPr/>
        </p:nvPicPr>
        <p:blipFill>
          <a:blip r:embed="rId4"/>
          <a:stretch>
            <a:fillRect/>
          </a:stretch>
        </p:blipFill>
        <p:spPr>
          <a:xfrm>
            <a:off x="6350000" y="2492896"/>
            <a:ext cx="5322170" cy="2952328"/>
          </a:xfrm>
          <a:prstGeom prst="rect">
            <a:avLst/>
          </a:prstGeom>
        </p:spPr>
      </p:pic>
      <p:sp>
        <p:nvSpPr>
          <p:cNvPr id="4" name="TextBox 3"/>
          <p:cNvSpPr txBox="1"/>
          <p:nvPr/>
        </p:nvSpPr>
        <p:spPr>
          <a:xfrm>
            <a:off x="6337818" y="2118846"/>
            <a:ext cx="5429692" cy="369332"/>
          </a:xfrm>
          <a:prstGeom prst="rect">
            <a:avLst/>
          </a:prstGeom>
          <a:noFill/>
        </p:spPr>
        <p:txBody>
          <a:bodyPr wrap="none" rtlCol="0">
            <a:spAutoFit/>
          </a:bodyPr>
          <a:lstStyle/>
          <a:p>
            <a:r>
              <a:rPr lang="en-ID" smtClean="0"/>
              <a:t>Contoh nilai R, G dan B dari beberapa warna dasar</a:t>
            </a:r>
            <a:endParaRPr lang="en-ID"/>
          </a:p>
        </p:txBody>
      </p:sp>
    </p:spTree>
    <p:extLst>
      <p:ext uri="{BB962C8B-B14F-4D97-AF65-F5344CB8AC3E}">
        <p14:creationId xmlns:p14="http://schemas.microsoft.com/office/powerpoint/2010/main" val="4164784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pic>
        <p:nvPicPr>
          <p:cNvPr id="252" name="Google Shape;252;p41"/>
          <p:cNvPicPr preferRelativeResize="0"/>
          <p:nvPr/>
        </p:nvPicPr>
        <p:blipFill>
          <a:blip r:embed="rId3">
            <a:alphaModFix/>
          </a:blip>
          <a:stretch>
            <a:fillRect/>
          </a:stretch>
        </p:blipFill>
        <p:spPr>
          <a:xfrm>
            <a:off x="1669934" y="203200"/>
            <a:ext cx="8443129" cy="6451600"/>
          </a:xfrm>
          <a:prstGeom prst="rect">
            <a:avLst/>
          </a:prstGeom>
          <a:noFill/>
          <a:ln>
            <a:noFill/>
          </a:ln>
        </p:spPr>
      </p:pic>
    </p:spTree>
    <p:extLst>
      <p:ext uri="{BB962C8B-B14F-4D97-AF65-F5344CB8AC3E}">
        <p14:creationId xmlns:p14="http://schemas.microsoft.com/office/powerpoint/2010/main" val="1123510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0"/>
          <p:cNvSpPr txBox="1">
            <a:spLocks noGrp="1"/>
          </p:cNvSpPr>
          <p:nvPr>
            <p:ph type="title"/>
          </p:nvPr>
        </p:nvSpPr>
        <p:spPr>
          <a:prstGeom prst="rect">
            <a:avLst/>
          </a:prstGeom>
        </p:spPr>
        <p:txBody>
          <a:bodyPr spcFirstLastPara="1" vert="horz" wrap="square" lIns="121900" tIns="121900" rIns="121900" bIns="121900" numCol="1" anchor="b" anchorCtr="0" compatLnSpc="1">
            <a:prstTxWarp prst="textNoShape">
              <a:avLst/>
            </a:prstTxWarp>
            <a:noAutofit/>
          </a:bodyPr>
          <a:lstStyle/>
          <a:p>
            <a:r>
              <a:rPr lang="en"/>
              <a:t>Citra </a:t>
            </a:r>
            <a:r>
              <a:rPr lang="en" smtClean="0"/>
              <a:t>Berskala Keabuan (Grayscale)</a:t>
            </a:r>
            <a:endParaRPr/>
          </a:p>
        </p:txBody>
      </p:sp>
      <p:sp>
        <p:nvSpPr>
          <p:cNvPr id="2" name="Content Placeholder 1"/>
          <p:cNvSpPr>
            <a:spLocks noGrp="1"/>
          </p:cNvSpPr>
          <p:nvPr>
            <p:ph idx="1"/>
          </p:nvPr>
        </p:nvSpPr>
        <p:spPr/>
        <p:txBody>
          <a:bodyPr/>
          <a:lstStyle/>
          <a:p>
            <a:r>
              <a:rPr lang="en-ID" smtClean="0"/>
              <a:t>Citra grayscale menangani </a:t>
            </a:r>
            <a:r>
              <a:rPr lang="en-ID"/>
              <a:t>gradasi warna hitam dan putih, yang tentu saja menghasilkan efek warna abu-abu. </a:t>
            </a:r>
            <a:endParaRPr lang="en-ID" smtClean="0"/>
          </a:p>
          <a:p>
            <a:r>
              <a:rPr lang="en-ID" smtClean="0"/>
              <a:t>Pada </a:t>
            </a:r>
            <a:r>
              <a:rPr lang="en-ID"/>
              <a:t>jenis gambar ini, warna dinyatakan dengan </a:t>
            </a:r>
            <a:r>
              <a:rPr lang="en-ID" smtClean="0"/>
              <a:t>intensitas yang </a:t>
            </a:r>
            <a:r>
              <a:rPr lang="en-ID"/>
              <a:t>berkisar antara 0 sampai dengan 255. Nilai 0 menyatakan hitam dan nilai 255 menyatakan putih.</a:t>
            </a:r>
          </a:p>
        </p:txBody>
      </p:sp>
    </p:spTree>
    <p:extLst>
      <p:ext uri="{BB962C8B-B14F-4D97-AF65-F5344CB8AC3E}">
        <p14:creationId xmlns:p14="http://schemas.microsoft.com/office/powerpoint/2010/main" val="575512176"/>
      </p:ext>
    </p:extLst>
  </p:cSld>
  <p:clrMapOvr>
    <a:masterClrMapping/>
  </p:clrMapOvr>
</p:sld>
</file>

<file path=ppt/theme/theme1.xml><?xml version="1.0" encoding="utf-8"?>
<a:theme xmlns:a="http://schemas.openxmlformats.org/drawingml/2006/main" name="powerpoint-template-apr7">
  <a:themeElements>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fontScheme name="Office 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Office Theme 2">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Office Theme 3">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powerpoint-template-apr7</Template>
  <TotalTime>7651</TotalTime>
  <Words>649</Words>
  <Application>Microsoft Office PowerPoint</Application>
  <PresentationFormat>Widescreen</PresentationFormat>
  <Paragraphs>98</Paragraphs>
  <Slides>26</Slides>
  <Notes>13</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26</vt:i4>
      </vt:variant>
    </vt:vector>
  </HeadingPairs>
  <TitlesOfParts>
    <vt:vector size="37" baseType="lpstr">
      <vt:lpstr>ＭＳ Ｐゴシック</vt:lpstr>
      <vt:lpstr>Arial</vt:lpstr>
      <vt:lpstr>Bebas Neue</vt:lpstr>
      <vt:lpstr>Calibri</vt:lpstr>
      <vt:lpstr>Calibri Light</vt:lpstr>
      <vt:lpstr>Lato</vt:lpstr>
      <vt:lpstr>Verdana</vt:lpstr>
      <vt:lpstr>Wingdings</vt:lpstr>
      <vt:lpstr>powerpoint-template-apr7</vt:lpstr>
      <vt:lpstr>3_Custom Design</vt:lpstr>
      <vt:lpstr>Image</vt:lpstr>
      <vt:lpstr>FAKULTAS TEKNOLOGI INFORMASI</vt:lpstr>
      <vt:lpstr>KONSEP DASAR PENGOLAHAN CITRA DIGITAL</vt:lpstr>
      <vt:lpstr>Tujuan Pembelajaran</vt:lpstr>
      <vt:lpstr>Topik Pembahasan</vt:lpstr>
      <vt:lpstr>Mengenal Jenis Citra</vt:lpstr>
      <vt:lpstr>Citra Berwarna</vt:lpstr>
      <vt:lpstr>Citra Berwarna</vt:lpstr>
      <vt:lpstr>PowerPoint Presentation</vt:lpstr>
      <vt:lpstr>Citra Berskala Keabuan (Grayscale)</vt:lpstr>
      <vt:lpstr>Citra Berskala Keabuan (Grayscale)</vt:lpstr>
      <vt:lpstr>Citra Biner</vt:lpstr>
      <vt:lpstr>PowerPoint Presentation</vt:lpstr>
      <vt:lpstr>Kualitas Citra</vt:lpstr>
      <vt:lpstr>Kualitas Citra</vt:lpstr>
      <vt:lpstr>PowerPoint Presentation</vt:lpstr>
      <vt:lpstr>Perintah Dasar Matlab / Octave</vt:lpstr>
      <vt:lpstr>Membaca Citra</vt:lpstr>
      <vt:lpstr>Mengetahui Ukuran Citra</vt:lpstr>
      <vt:lpstr>Menampilkan Citra</vt:lpstr>
      <vt:lpstr>Menyimpan Citra</vt:lpstr>
      <vt:lpstr>Konversi Jenis Citra</vt:lpstr>
      <vt:lpstr>Konversi Jenis Citra</vt:lpstr>
      <vt:lpstr>Konversi Jenis Citra</vt:lpstr>
      <vt:lpstr>Konversi Jenis Citra</vt:lpstr>
      <vt:lpstr>Kesimpulan</vt:lpstr>
      <vt:lpstr>Kesimpulan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AS</cp:lastModifiedBy>
  <cp:revision>402</cp:revision>
  <dcterms:created xsi:type="dcterms:W3CDTF">2011-05-21T14:11:58Z</dcterms:created>
  <dcterms:modified xsi:type="dcterms:W3CDTF">2021-03-09T13:53:10Z</dcterms:modified>
</cp:coreProperties>
</file>