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28"/>
  </p:notesMasterIdLst>
  <p:handoutMasterIdLst>
    <p:handoutMasterId r:id="rId29"/>
  </p:handoutMasterIdLst>
  <p:sldIdLst>
    <p:sldId id="324" r:id="rId3"/>
    <p:sldId id="351" r:id="rId4"/>
    <p:sldId id="352" r:id="rId5"/>
    <p:sldId id="354" r:id="rId6"/>
    <p:sldId id="355"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53" r:id="rId26"/>
    <p:sldId id="348" r:id="rId27"/>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3979" autoAdjust="0"/>
  </p:normalViewPr>
  <p:slideViewPr>
    <p:cSldViewPr>
      <p:cViewPr varScale="1">
        <p:scale>
          <a:sx n="61" d="100"/>
          <a:sy n="61" d="100"/>
        </p:scale>
        <p:origin x="760"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18/02/2019</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18/02/2019</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270d189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270d189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76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270d189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5270d189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020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270d189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270d189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704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270d189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270d189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511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270d1896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270d189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593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270d189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270d189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857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270d189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270d189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402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270d189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270d189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354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270d189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270d189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438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270d1896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270d189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695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270d189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270d189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86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270d189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270d189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014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270d189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270d189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07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270d189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270d189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004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270d189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270d189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989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270d189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270d189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417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270d189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270d189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0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270d189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270d189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636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graphicFrame>
        <p:nvGraphicFramePr>
          <p:cNvPr id="3140" name="Object 68"/>
          <p:cNvGraphicFramePr>
            <a:graphicFrameLocks noChangeAspect="1"/>
          </p:cNvGraphicFramePr>
          <p:nvPr/>
        </p:nvGraphicFramePr>
        <p:xfrm>
          <a:off x="6187017" y="-9525"/>
          <a:ext cx="2954867" cy="3133725"/>
        </p:xfrm>
        <a:graphic>
          <a:graphicData uri="http://schemas.openxmlformats.org/presentationml/2006/ole">
            <mc:AlternateContent xmlns:mc="http://schemas.openxmlformats.org/markup-compatibility/2006">
              <mc:Choice xmlns:v="urn:schemas-microsoft-com:vml" Requires="v">
                <p:oleObj spid="_x0000_s3759" name="Image" r:id="rId3" imgW="4330159" imgH="6146032" progId="">
                  <p:embed/>
                </p:oleObj>
              </mc:Choice>
              <mc:Fallback>
                <p:oleObj name="Image" r:id="rId3" imgW="4330159" imgH="6146032"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017" y="-9525"/>
                        <a:ext cx="295486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1" name="Object 69"/>
          <p:cNvGraphicFramePr>
            <a:graphicFrameLocks noChangeAspect="1"/>
          </p:cNvGraphicFramePr>
          <p:nvPr/>
        </p:nvGraphicFramePr>
        <p:xfrm>
          <a:off x="3048000" y="0"/>
          <a:ext cx="3058584" cy="3136900"/>
        </p:xfrm>
        <a:graphic>
          <a:graphicData uri="http://schemas.openxmlformats.org/presentationml/2006/ole">
            <mc:AlternateContent xmlns:mc="http://schemas.openxmlformats.org/markup-compatibility/2006">
              <mc:Choice xmlns:v="urn:schemas-microsoft-com:vml" Requires="v">
                <p:oleObj spid="_x0000_s3760" name="Image" r:id="rId5" imgW="2526984" imgH="3428571" progId="">
                  <p:embed/>
                </p:oleObj>
              </mc:Choice>
              <mc:Fallback>
                <p:oleObj name="Image" r:id="rId5" imgW="2526984" imgH="3428571"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0"/>
                        <a:ext cx="3058584"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42" name="Picture 70"/>
          <p:cNvPicPr>
            <a:picLocks noChangeAspect="1" noChangeArrowheads="1"/>
          </p:cNvPicPr>
          <p:nvPr/>
        </p:nvPicPr>
        <p:blipFill>
          <a:blip r:embed="rId7"/>
          <a:srcRect/>
          <a:stretch>
            <a:fillRect/>
          </a:stretch>
        </p:blipFill>
        <p:spPr bwMode="auto">
          <a:xfrm>
            <a:off x="9211733" y="1"/>
            <a:ext cx="2980267" cy="3127375"/>
          </a:xfrm>
          <a:prstGeom prst="rect">
            <a:avLst/>
          </a:prstGeom>
          <a:noFill/>
        </p:spPr>
      </p:pic>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4"/>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629200" y="2558767"/>
            <a:ext cx="10962800" cy="36136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spcBef>
                <a:spcPts val="0"/>
              </a:spcBef>
              <a:spcAft>
                <a:spcPts val="0"/>
              </a:spcAft>
            </a:pPr>
            <a:fld id="{00000000-1234-1234-1234-123412341234}" type="slidenum">
              <a:rPr lang="en" smtClean="0"/>
              <a:pPr algn="r">
                <a:spcBef>
                  <a:spcPts val="0"/>
                </a:spcBef>
                <a:spcAft>
                  <a:spcPts val="0"/>
                </a:spcAft>
              </a:pPr>
              <a:t>‹#›</a:t>
            </a:fld>
            <a:endParaRPr lang="en"/>
          </a:p>
        </p:txBody>
      </p:sp>
    </p:spTree>
    <p:extLst>
      <p:ext uri="{BB962C8B-B14F-4D97-AF65-F5344CB8AC3E}">
        <p14:creationId xmlns:p14="http://schemas.microsoft.com/office/powerpoint/2010/main" val="2231872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Google Shape;30;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spcBef>
                <a:spcPts val="0"/>
              </a:spcBef>
              <a:spcAft>
                <a:spcPts val="0"/>
              </a:spcAft>
            </a:pPr>
            <a:fld id="{00000000-1234-1234-1234-123412341234}" type="slidenum">
              <a:rPr lang="en" smtClean="0"/>
              <a:pPr algn="r">
                <a:spcBef>
                  <a:spcPts val="0"/>
                </a:spcBef>
                <a:spcAft>
                  <a:spcPts val="0"/>
                </a:spcAft>
              </a:pPr>
              <a:t>‹#›</a:t>
            </a:fld>
            <a:endParaRPr lang="en"/>
          </a:p>
        </p:txBody>
      </p:sp>
    </p:spTree>
    <p:extLst>
      <p:ext uri="{BB962C8B-B14F-4D97-AF65-F5344CB8AC3E}">
        <p14:creationId xmlns:p14="http://schemas.microsoft.com/office/powerpoint/2010/main" val="1360894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2/18/2019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2/18/2019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2/18/2019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2/18/2019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2/18/2019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lvl1pPr>
              <a:defRPr b="0">
                <a:latin typeface="+mj-lt"/>
              </a:defRPr>
            </a:lvl1pPr>
            <a:lvl2pPr>
              <a:defRPr b="0">
                <a:latin typeface="+mj-lt"/>
              </a:defRPr>
            </a:lvl2pPr>
            <a:lvl3pPr>
              <a:defRPr b="0">
                <a:latin typeface="+mj-lt"/>
              </a:defRPr>
            </a:lvl3pPr>
            <a:lvl4pPr>
              <a:defRPr b="0">
                <a:latin typeface="+mj-lt"/>
              </a:defRPr>
            </a:lvl4pPr>
            <a:lvl5pPr>
              <a:defRPr b="0">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2/18/2019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2/18/2019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2/18/2019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2/18/2019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2/18/2019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2/18/2019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7"/>
          <a:stretch>
            <a:fillRect/>
          </a:stretch>
        </p:blipFill>
        <p:spPr>
          <a:xfrm>
            <a:off x="859553" y="-1"/>
            <a:ext cx="2892435" cy="731839"/>
          </a:xfrm>
          <a:prstGeom prst="rect">
            <a:avLst/>
          </a:prstGeom>
        </p:spPr>
      </p:pic>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graphicFrame>
        <p:nvGraphicFramePr>
          <p:cNvPr id="1095" name="Object 71"/>
          <p:cNvGraphicFramePr>
            <a:graphicFrameLocks noChangeAspect="1"/>
          </p:cNvGraphicFramePr>
          <p:nvPr>
            <p:extLst>
              <p:ext uri="{D42A27DB-BD31-4B8C-83A1-F6EECF244321}">
                <p14:modId xmlns:p14="http://schemas.microsoft.com/office/powerpoint/2010/main" val="2717547933"/>
              </p:ext>
            </p:extLst>
          </p:nvPr>
        </p:nvGraphicFramePr>
        <p:xfrm>
          <a:off x="3791744" y="0"/>
          <a:ext cx="2743200" cy="685800"/>
        </p:xfrm>
        <a:graphic>
          <a:graphicData uri="http://schemas.openxmlformats.org/presentationml/2006/ole">
            <mc:AlternateContent xmlns:mc="http://schemas.openxmlformats.org/markup-compatibility/2006">
              <mc:Choice xmlns:v="urn:schemas-microsoft-com:vml" Requires="v">
                <p:oleObj spid="_x0000_s1406" name="Image" r:id="rId18" imgW="4330159" imgH="6146032" progId="">
                  <p:embed/>
                </p:oleObj>
              </mc:Choice>
              <mc:Fallback>
                <p:oleObj name="Image" r:id="rId18" imgW="4330159" imgH="6146032" progId="">
                  <p:embed/>
                  <p:pic>
                    <p:nvPicPr>
                      <p:cNvPr id="0" name="Picture 71"/>
                      <p:cNvPicPr>
                        <a:picLocks noChangeAspect="1" noChangeArrowheads="1"/>
                      </p:cNvPicPr>
                      <p:nvPr/>
                    </p:nvPicPr>
                    <p:blipFill>
                      <a:blip r:embed="rId19">
                        <a:extLst>
                          <a:ext uri="{28A0092B-C50C-407E-A947-70E740481C1C}">
                            <a14:useLocalDpi xmlns:a14="http://schemas.microsoft.com/office/drawing/2010/main" val="0"/>
                          </a:ext>
                        </a:extLst>
                      </a:blip>
                      <a:srcRect t="29179" b="45369"/>
                      <a:stretch>
                        <a:fillRect/>
                      </a:stretch>
                    </p:blipFill>
                    <p:spPr bwMode="auto">
                      <a:xfrm>
                        <a:off x="3791744" y="0"/>
                        <a:ext cx="2743200" cy="685800"/>
                      </a:xfrm>
                      <a:prstGeom prst="rect">
                        <a:avLst/>
                      </a:prstGeom>
                      <a:noFill/>
                      <a:ln>
                        <a:noFill/>
                      </a:ln>
                      <a:effectLst/>
                      <a:extLst>
                        <a:ext uri="{909E8E84-426E-40DD-AFC4-6F175D3DCCD1}">
                          <a14:hiddenFill xmlns:a14="http://schemas.microsoft.com/office/drawing/2010/main">
                            <a:solidFill>
                              <a:srgbClr val="77B7E7"/>
                            </a:solidFill>
                          </a14:hiddenFill>
                        </a:ext>
                        <a:ext uri="{91240B29-F687-4F45-9708-019B960494DF}">
                          <a14:hiddenLine xmlns:a14="http://schemas.microsoft.com/office/drawing/2010/main" w="9525">
                            <a:solidFill>
                              <a:srgbClr val="17347D"/>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pic>
        <p:nvPicPr>
          <p:cNvPr id="1096" name="Picture 72"/>
          <p:cNvPicPr>
            <a:picLocks noChangeAspect="1" noChangeArrowheads="1"/>
          </p:cNvPicPr>
          <p:nvPr/>
        </p:nvPicPr>
        <p:blipFill>
          <a:blip r:embed="rId20"/>
          <a:srcRect/>
          <a:stretch>
            <a:fillRect/>
          </a:stretch>
        </p:blipFill>
        <p:spPr bwMode="auto">
          <a:xfrm>
            <a:off x="6572251" y="-9525"/>
            <a:ext cx="2781300" cy="708025"/>
          </a:xfrm>
          <a:prstGeom prst="rect">
            <a:avLst/>
          </a:prstGeom>
          <a:noFill/>
        </p:spPr>
      </p:pic>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41" r:id="rId13"/>
    <p:sldLayoutId id="2147483742" r:id="rId14"/>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2/18/2019</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ID" sz="4400" b="1" smtClean="0">
                <a:latin typeface="+mj-lt"/>
              </a:rPr>
              <a:t>PENGOLAHAN CITRA DIGITAL</a:t>
            </a:r>
            <a:endParaRPr lang="id-ID" sz="4400" b="1" dirty="0" smtClean="0">
              <a:latin typeface="+mj-lt"/>
            </a:endParaRPr>
          </a:p>
          <a:p>
            <a:r>
              <a:rPr lang="id-ID" sz="3600" b="1" smtClean="0">
                <a:latin typeface="+mj-lt"/>
              </a:rPr>
              <a:t>[ </a:t>
            </a:r>
            <a:r>
              <a:rPr lang="en-ID" sz="3600" b="1" smtClean="0">
                <a:latin typeface="+mj-lt"/>
              </a:rPr>
              <a:t>PG176</a:t>
            </a:r>
            <a:r>
              <a:rPr lang="id-ID" sz="3600" b="1" smtClean="0">
                <a:latin typeface="+mj-lt"/>
              </a:rPr>
              <a:t>/ </a:t>
            </a:r>
            <a:r>
              <a:rPr lang="en-ID" sz="3600" b="1" smtClean="0">
                <a:latin typeface="+mj-lt"/>
              </a:rPr>
              <a:t>3</a:t>
            </a:r>
            <a:r>
              <a:rPr lang="id-ID" sz="3600" b="1" smtClean="0">
                <a:latin typeface="+mj-lt"/>
              </a:rPr>
              <a:t> </a:t>
            </a:r>
            <a:r>
              <a:rPr lang="id-ID" sz="3600" b="1" dirty="0" smtClean="0">
                <a:latin typeface="+mj-lt"/>
              </a:rPr>
              <a:t>SKS ]</a:t>
            </a:r>
            <a:endParaRPr lang="id-ID" sz="3600" b="1" dirty="0">
              <a:latin typeface="+mj-lt"/>
            </a:endParaRPr>
          </a:p>
        </p:txBody>
      </p:sp>
    </p:spTree>
    <p:extLst>
      <p:ext uri="{BB962C8B-B14F-4D97-AF65-F5344CB8AC3E}">
        <p14:creationId xmlns:p14="http://schemas.microsoft.com/office/powerpoint/2010/main" val="5170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Kekurangan Histogram</a:t>
            </a:r>
            <a:endParaRPr/>
          </a:p>
        </p:txBody>
      </p:sp>
      <p:sp>
        <p:nvSpPr>
          <p:cNvPr id="112" name="Google Shape;112;p20"/>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lgn="just">
              <a:spcAft>
                <a:spcPts val="2133"/>
              </a:spcAft>
              <a:buNone/>
            </a:pPr>
            <a:r>
              <a:rPr lang="en"/>
              <a:t>Histogram tidak mencerminkan susunan posisi warna piksel di dalam citra. Oleh karena itu, histogram tidak dapat dipakai untuk menebak bentuk objek yang terkandung di dalam citra.</a:t>
            </a:r>
            <a:endParaRPr/>
          </a:p>
        </p:txBody>
      </p:sp>
      <p:pic>
        <p:nvPicPr>
          <p:cNvPr id="113" name="Google Shape;113;p20"/>
          <p:cNvPicPr preferRelativeResize="0"/>
          <p:nvPr/>
        </p:nvPicPr>
        <p:blipFill>
          <a:blip r:embed="rId3">
            <a:alphaModFix/>
          </a:blip>
          <a:stretch>
            <a:fillRect/>
          </a:stretch>
        </p:blipFill>
        <p:spPr>
          <a:xfrm>
            <a:off x="3071664" y="3429000"/>
            <a:ext cx="5712400" cy="3279733"/>
          </a:xfrm>
          <a:prstGeom prst="rect">
            <a:avLst/>
          </a:prstGeom>
          <a:noFill/>
          <a:ln>
            <a:noFill/>
          </a:ln>
        </p:spPr>
      </p:pic>
    </p:spTree>
    <p:extLst>
      <p:ext uri="{BB962C8B-B14F-4D97-AF65-F5344CB8AC3E}">
        <p14:creationId xmlns:p14="http://schemas.microsoft.com/office/powerpoint/2010/main" val="2269613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Peningkatan Kecerahan Citra</a:t>
            </a:r>
            <a:endParaRPr/>
          </a:p>
        </p:txBody>
      </p:sp>
      <p:sp>
        <p:nvSpPr>
          <p:cNvPr id="119" name="Google Shape;119;p21"/>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algn="just">
              <a:lnSpc>
                <a:spcPct val="115000"/>
              </a:lnSpc>
              <a:buChar char="❏"/>
            </a:pPr>
            <a:r>
              <a:rPr lang="en"/>
              <a:t>Operasi ini diperlukan dengan tujuan untuk membuat gambar menjadi lebih terang.</a:t>
            </a:r>
            <a:endParaRPr/>
          </a:p>
          <a:p>
            <a:pPr algn="just">
              <a:lnSpc>
                <a:spcPct val="115000"/>
              </a:lnSpc>
              <a:buChar char="❏"/>
            </a:pPr>
            <a:r>
              <a:rPr lang="en"/>
              <a:t>Secara matematis, peningkatan kecerahan dilakukan dengan cara menambahkan suatu konstanta terhadap nilai seluruh piksel. Misalkan,  f(y, x) menyatakan nilai piksel pada citra berskala keabuan pada koordinat (y, x). Maka, citra baru adalah</a:t>
            </a:r>
            <a:r>
              <a:rPr lang="en" smtClean="0"/>
              <a:t>:</a:t>
            </a:r>
          </a:p>
          <a:p>
            <a:pPr marL="0" indent="0">
              <a:lnSpc>
                <a:spcPct val="115000"/>
              </a:lnSpc>
              <a:buNone/>
            </a:pPr>
            <a:r>
              <a:rPr lang="en"/>
              <a:t/>
            </a:r>
            <a:br>
              <a:rPr lang="en"/>
            </a:br>
            <a:endParaRPr/>
          </a:p>
        </p:txBody>
      </p:sp>
      <p:pic>
        <p:nvPicPr>
          <p:cNvPr id="120" name="Google Shape;120;p21"/>
          <p:cNvPicPr preferRelativeResize="0"/>
          <p:nvPr/>
        </p:nvPicPr>
        <p:blipFill>
          <a:blip r:embed="rId3">
            <a:alphaModFix/>
          </a:blip>
          <a:stretch>
            <a:fillRect/>
          </a:stretch>
        </p:blipFill>
        <p:spPr>
          <a:xfrm>
            <a:off x="4378067" y="5435201"/>
            <a:ext cx="3465053" cy="838767"/>
          </a:xfrm>
          <a:prstGeom prst="rect">
            <a:avLst/>
          </a:prstGeom>
          <a:noFill/>
          <a:ln>
            <a:noFill/>
          </a:ln>
        </p:spPr>
      </p:pic>
    </p:spTree>
    <p:extLst>
      <p:ext uri="{BB962C8B-B14F-4D97-AF65-F5344CB8AC3E}">
        <p14:creationId xmlns:p14="http://schemas.microsoft.com/office/powerpoint/2010/main" val="403600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Peningkatan Kecerahan Citra</a:t>
            </a:r>
            <a:endParaRPr/>
          </a:p>
        </p:txBody>
      </p:sp>
      <p:sp>
        <p:nvSpPr>
          <p:cNvPr id="126" name="Google Shape;126;p22"/>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spcAft>
                <a:spcPts val="2133"/>
              </a:spcAft>
              <a:buNone/>
            </a:pPr>
            <a:r>
              <a:rPr lang="en"/>
              <a:t>&gt;&gt; I = imread('citra'); </a:t>
            </a:r>
            <a:br>
              <a:rPr lang="en"/>
            </a:br>
            <a:r>
              <a:rPr lang="en"/>
              <a:t>&gt;&gt; C = I + 60; </a:t>
            </a:r>
            <a:br>
              <a:rPr lang="en"/>
            </a:br>
            <a:r>
              <a:rPr lang="en"/>
              <a:t>&gt;&gt; imshow(C);</a:t>
            </a:r>
            <a:endParaRPr/>
          </a:p>
        </p:txBody>
      </p:sp>
      <p:pic>
        <p:nvPicPr>
          <p:cNvPr id="127" name="Google Shape;127;p22"/>
          <p:cNvPicPr preferRelativeResize="0"/>
          <p:nvPr/>
        </p:nvPicPr>
        <p:blipFill>
          <a:blip r:embed="rId3">
            <a:alphaModFix/>
          </a:blip>
          <a:stretch>
            <a:fillRect/>
          </a:stretch>
        </p:blipFill>
        <p:spPr>
          <a:xfrm>
            <a:off x="3556300" y="2558767"/>
            <a:ext cx="8386168" cy="3961300"/>
          </a:xfrm>
          <a:prstGeom prst="rect">
            <a:avLst/>
          </a:prstGeom>
          <a:noFill/>
          <a:ln>
            <a:noFill/>
          </a:ln>
        </p:spPr>
      </p:pic>
    </p:spTree>
    <p:extLst>
      <p:ext uri="{BB962C8B-B14F-4D97-AF65-F5344CB8AC3E}">
        <p14:creationId xmlns:p14="http://schemas.microsoft.com/office/powerpoint/2010/main" val="1411166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Peningkatan Kecerahan Citra</a:t>
            </a:r>
            <a:endParaRPr/>
          </a:p>
        </p:txBody>
      </p:sp>
      <p:sp>
        <p:nvSpPr>
          <p:cNvPr id="133" name="Google Shape;133;p23"/>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spcAft>
                <a:spcPts val="2133"/>
              </a:spcAft>
              <a:buNone/>
            </a:pPr>
            <a:r>
              <a:rPr lang="en" sz="2133"/>
              <a:t>Jika dilihat melalui histogram, peningkatan kecerahan sebenarnya berefek pada penggeseran komposisi intensitas piksel ke kanan bila β berupa bilangan positif atau ke kiri jika β berupa bilangan negatif.</a:t>
            </a:r>
            <a:endParaRPr sz="2133"/>
          </a:p>
        </p:txBody>
      </p:sp>
      <p:pic>
        <p:nvPicPr>
          <p:cNvPr id="134" name="Google Shape;134;p23"/>
          <p:cNvPicPr preferRelativeResize="0"/>
          <p:nvPr/>
        </p:nvPicPr>
        <p:blipFill>
          <a:blip r:embed="rId3">
            <a:alphaModFix/>
          </a:blip>
          <a:stretch>
            <a:fillRect/>
          </a:stretch>
        </p:blipFill>
        <p:spPr>
          <a:xfrm>
            <a:off x="3359696" y="2624227"/>
            <a:ext cx="5207975" cy="4217628"/>
          </a:xfrm>
          <a:prstGeom prst="rect">
            <a:avLst/>
          </a:prstGeom>
          <a:noFill/>
          <a:ln>
            <a:noFill/>
          </a:ln>
        </p:spPr>
      </p:pic>
    </p:spTree>
    <p:extLst>
      <p:ext uri="{BB962C8B-B14F-4D97-AF65-F5344CB8AC3E}">
        <p14:creationId xmlns:p14="http://schemas.microsoft.com/office/powerpoint/2010/main" val="199766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Peningkatan Kecerahan Citra</a:t>
            </a:r>
            <a:endParaRPr/>
          </a:p>
        </p:txBody>
      </p:sp>
      <p:sp>
        <p:nvSpPr>
          <p:cNvPr id="2" name="Content Placeholder 1"/>
          <p:cNvSpPr>
            <a:spLocks noGrp="1"/>
          </p:cNvSpPr>
          <p:nvPr>
            <p:ph idx="1"/>
          </p:nvPr>
        </p:nvSpPr>
        <p:spPr/>
        <p:txBody>
          <a:bodyPr/>
          <a:lstStyle/>
          <a:p>
            <a:endParaRPr lang="en-ID"/>
          </a:p>
        </p:txBody>
      </p:sp>
      <p:pic>
        <p:nvPicPr>
          <p:cNvPr id="140" name="Google Shape;140;p24"/>
          <p:cNvPicPr preferRelativeResize="0"/>
          <p:nvPr/>
        </p:nvPicPr>
        <p:blipFill>
          <a:blip r:embed="rId3">
            <a:alphaModFix/>
          </a:blip>
          <a:stretch>
            <a:fillRect/>
          </a:stretch>
        </p:blipFill>
        <p:spPr>
          <a:xfrm>
            <a:off x="1271464" y="1700808"/>
            <a:ext cx="9346709" cy="4464496"/>
          </a:xfrm>
          <a:prstGeom prst="rect">
            <a:avLst/>
          </a:prstGeom>
          <a:noFill/>
          <a:ln>
            <a:noFill/>
          </a:ln>
        </p:spPr>
      </p:pic>
    </p:spTree>
    <p:extLst>
      <p:ext uri="{BB962C8B-B14F-4D97-AF65-F5344CB8AC3E}">
        <p14:creationId xmlns:p14="http://schemas.microsoft.com/office/powerpoint/2010/main" val="2725904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Meregangkan Kontras</a:t>
            </a:r>
            <a:endParaRPr/>
          </a:p>
        </p:txBody>
      </p:sp>
      <p:sp>
        <p:nvSpPr>
          <p:cNvPr id="146" name="Google Shape;146;p25"/>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algn="just">
              <a:lnSpc>
                <a:spcPct val="115000"/>
              </a:lnSpc>
              <a:buSzPts val="1600"/>
              <a:buChar char="❏"/>
            </a:pPr>
            <a:r>
              <a:rPr lang="en" sz="2133"/>
              <a:t>Kontras dalam suatu citra menyatakan distribusi warna terang dan warna gelap. </a:t>
            </a:r>
            <a:endParaRPr sz="2133"/>
          </a:p>
          <a:p>
            <a:pPr algn="just">
              <a:lnSpc>
                <a:spcPct val="115000"/>
              </a:lnSpc>
              <a:buSzPts val="1600"/>
              <a:buChar char="❏"/>
            </a:pPr>
            <a:r>
              <a:rPr lang="en" sz="2133"/>
              <a:t>Suatu citra berskala keabuan dikatakan memiliki kontras rendah apabila distribusi warna cenderung pada jangkauan aras  keabuan yang sempit. </a:t>
            </a:r>
            <a:endParaRPr sz="2133"/>
          </a:p>
          <a:p>
            <a:pPr algn="just">
              <a:lnSpc>
                <a:spcPct val="115000"/>
              </a:lnSpc>
              <a:buSzPts val="1600"/>
              <a:buChar char="❏"/>
            </a:pPr>
            <a:r>
              <a:rPr lang="en" sz="2133"/>
              <a:t>Sebaliknya, citra mempunyai kontras tinggi apabila jangkauan aras keabuan lebih terdistribusi secara melebar. </a:t>
            </a:r>
            <a:endParaRPr sz="2133"/>
          </a:p>
          <a:p>
            <a:pPr algn="just">
              <a:lnSpc>
                <a:spcPct val="115000"/>
              </a:lnSpc>
              <a:buSzPts val="1600"/>
              <a:buChar char="❏"/>
            </a:pPr>
            <a:r>
              <a:rPr lang="en" sz="2133"/>
              <a:t>Kontras dapat diukur berdasarkan perbedaan antara nilai intensitas tertinggi dan nilai intensitas terendah yang menyusun piksel-piksel dalam citra.</a:t>
            </a:r>
            <a:endParaRPr sz="2133"/>
          </a:p>
        </p:txBody>
      </p:sp>
      <p:pic>
        <p:nvPicPr>
          <p:cNvPr id="147" name="Google Shape;147;p25"/>
          <p:cNvPicPr preferRelativeResize="0"/>
          <p:nvPr/>
        </p:nvPicPr>
        <p:blipFill>
          <a:blip r:embed="rId3">
            <a:alphaModFix/>
          </a:blip>
          <a:stretch>
            <a:fillRect/>
          </a:stretch>
        </p:blipFill>
        <p:spPr>
          <a:xfrm>
            <a:off x="4525067" y="5449934"/>
            <a:ext cx="3284767" cy="901133"/>
          </a:xfrm>
          <a:prstGeom prst="rect">
            <a:avLst/>
          </a:prstGeom>
          <a:noFill/>
          <a:ln>
            <a:noFill/>
          </a:ln>
        </p:spPr>
      </p:pic>
    </p:spTree>
    <p:extLst>
      <p:ext uri="{BB962C8B-B14F-4D97-AF65-F5344CB8AC3E}">
        <p14:creationId xmlns:p14="http://schemas.microsoft.com/office/powerpoint/2010/main" val="368714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Meregangkan Kontras</a:t>
            </a:r>
            <a:endParaRPr/>
          </a:p>
        </p:txBody>
      </p:sp>
      <p:sp>
        <p:nvSpPr>
          <p:cNvPr id="2" name="Content Placeholder 1"/>
          <p:cNvSpPr>
            <a:spLocks noGrp="1"/>
          </p:cNvSpPr>
          <p:nvPr>
            <p:ph idx="1"/>
          </p:nvPr>
        </p:nvSpPr>
        <p:spPr/>
        <p:txBody>
          <a:bodyPr/>
          <a:lstStyle/>
          <a:p>
            <a:endParaRPr lang="en-ID"/>
          </a:p>
        </p:txBody>
      </p:sp>
      <p:pic>
        <p:nvPicPr>
          <p:cNvPr id="153" name="Google Shape;153;p26"/>
          <p:cNvPicPr preferRelativeResize="0"/>
          <p:nvPr/>
        </p:nvPicPr>
        <p:blipFill>
          <a:blip r:embed="rId3">
            <a:alphaModFix/>
          </a:blip>
          <a:stretch>
            <a:fillRect/>
          </a:stretch>
        </p:blipFill>
        <p:spPr>
          <a:xfrm>
            <a:off x="983432" y="1700808"/>
            <a:ext cx="9871826" cy="4248472"/>
          </a:xfrm>
          <a:prstGeom prst="rect">
            <a:avLst/>
          </a:prstGeom>
          <a:noFill/>
          <a:ln>
            <a:noFill/>
          </a:ln>
        </p:spPr>
      </p:pic>
    </p:spTree>
    <p:extLst>
      <p:ext uri="{BB962C8B-B14F-4D97-AF65-F5344CB8AC3E}">
        <p14:creationId xmlns:p14="http://schemas.microsoft.com/office/powerpoint/2010/main" val="304790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Meregangkan Kontras</a:t>
            </a:r>
            <a:endParaRPr/>
          </a:p>
        </p:txBody>
      </p:sp>
      <p:sp>
        <p:nvSpPr>
          <p:cNvPr id="159" name="Google Shape;159;p27"/>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spcAft>
                <a:spcPts val="2133"/>
              </a:spcAft>
              <a:buNone/>
            </a:pPr>
            <a:r>
              <a:rPr lang="en"/>
              <a:t>I = imread('image'); </a:t>
            </a:r>
            <a:br>
              <a:rPr lang="en"/>
            </a:br>
            <a:r>
              <a:rPr lang="en"/>
              <a:t>K = 2.5 * I;</a:t>
            </a:r>
            <a:br>
              <a:rPr lang="en"/>
            </a:br>
            <a:endParaRPr/>
          </a:p>
        </p:txBody>
      </p:sp>
      <p:pic>
        <p:nvPicPr>
          <p:cNvPr id="160" name="Google Shape;160;p27"/>
          <p:cNvPicPr preferRelativeResize="0"/>
          <p:nvPr/>
        </p:nvPicPr>
        <p:blipFill>
          <a:blip r:embed="rId3">
            <a:alphaModFix/>
          </a:blip>
          <a:stretch>
            <a:fillRect/>
          </a:stretch>
        </p:blipFill>
        <p:spPr>
          <a:xfrm>
            <a:off x="1775520" y="2564904"/>
            <a:ext cx="8712968" cy="3734125"/>
          </a:xfrm>
          <a:prstGeom prst="rect">
            <a:avLst/>
          </a:prstGeom>
          <a:noFill/>
          <a:ln>
            <a:noFill/>
          </a:ln>
        </p:spPr>
      </p:pic>
    </p:spTree>
    <p:extLst>
      <p:ext uri="{BB962C8B-B14F-4D97-AF65-F5344CB8AC3E}">
        <p14:creationId xmlns:p14="http://schemas.microsoft.com/office/powerpoint/2010/main" val="38811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Kombinasi Kecerahan dan Kontras</a:t>
            </a:r>
            <a:endParaRPr/>
          </a:p>
        </p:txBody>
      </p:sp>
      <p:sp>
        <p:nvSpPr>
          <p:cNvPr id="166" name="Google Shape;166;p28"/>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buNone/>
            </a:pPr>
            <a:r>
              <a:rPr lang="en" sz="2267"/>
              <a:t>Operasi peningkatan kecerahan dan peregangan kontras dapat dilakukan sekaligus untuk kepentingan memperbaiki citra. Secara umum, gabungan kedua operasi tersebut dapat ditulis menjadi:</a:t>
            </a:r>
            <a:endParaRPr sz="2267"/>
          </a:p>
          <a:p>
            <a:pPr marL="0" indent="0">
              <a:spcBef>
                <a:spcPts val="2133"/>
              </a:spcBef>
              <a:buNone/>
            </a:pPr>
            <a:endParaRPr sz="2267"/>
          </a:p>
          <a:p>
            <a:pPr marL="0" indent="0">
              <a:spcBef>
                <a:spcPts val="2133"/>
              </a:spcBef>
              <a:spcAft>
                <a:spcPts val="2133"/>
              </a:spcAft>
              <a:buNone/>
            </a:pPr>
            <a:endParaRPr sz="2267"/>
          </a:p>
        </p:txBody>
      </p:sp>
      <p:pic>
        <p:nvPicPr>
          <p:cNvPr id="167" name="Google Shape;167;p28"/>
          <p:cNvPicPr preferRelativeResize="0"/>
          <p:nvPr/>
        </p:nvPicPr>
        <p:blipFill>
          <a:blip r:embed="rId3">
            <a:alphaModFix/>
          </a:blip>
          <a:stretch>
            <a:fillRect/>
          </a:stretch>
        </p:blipFill>
        <p:spPr>
          <a:xfrm>
            <a:off x="4166708" y="3931985"/>
            <a:ext cx="3887787" cy="867167"/>
          </a:xfrm>
          <a:prstGeom prst="rect">
            <a:avLst/>
          </a:prstGeom>
          <a:noFill/>
          <a:ln>
            <a:noFill/>
          </a:ln>
        </p:spPr>
      </p:pic>
      <p:pic>
        <p:nvPicPr>
          <p:cNvPr id="168" name="Google Shape;168;p28"/>
          <p:cNvPicPr preferRelativeResize="0"/>
          <p:nvPr/>
        </p:nvPicPr>
        <p:blipFill>
          <a:blip r:embed="rId4">
            <a:alphaModFix/>
          </a:blip>
          <a:stretch>
            <a:fillRect/>
          </a:stretch>
        </p:blipFill>
        <p:spPr>
          <a:xfrm>
            <a:off x="3513434" y="4921668"/>
            <a:ext cx="5165133" cy="941433"/>
          </a:xfrm>
          <a:prstGeom prst="rect">
            <a:avLst/>
          </a:prstGeom>
          <a:noFill/>
          <a:ln>
            <a:noFill/>
          </a:ln>
        </p:spPr>
      </p:pic>
    </p:spTree>
    <p:extLst>
      <p:ext uri="{BB962C8B-B14F-4D97-AF65-F5344CB8AC3E}">
        <p14:creationId xmlns:p14="http://schemas.microsoft.com/office/powerpoint/2010/main" val="3227257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Kombinasi Kecerahan dan Kontras</a:t>
            </a:r>
            <a:endParaRPr/>
          </a:p>
        </p:txBody>
      </p:sp>
      <p:sp>
        <p:nvSpPr>
          <p:cNvPr id="174" name="Google Shape;174;p29"/>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spcAft>
                <a:spcPts val="2133"/>
              </a:spcAft>
              <a:buNone/>
            </a:pPr>
            <a:r>
              <a:rPr lang="en"/>
              <a:t>&gt;&gt; Img = imread('C:\Image\gembala.png'); </a:t>
            </a:r>
            <a:br>
              <a:rPr lang="en"/>
            </a:br>
            <a:r>
              <a:rPr lang="en"/>
              <a:t>&gt;&gt; C = Img - 45; </a:t>
            </a:r>
            <a:br>
              <a:rPr lang="en"/>
            </a:br>
            <a:r>
              <a:rPr lang="en"/>
              <a:t>&gt;&gt; K = C * 11; </a:t>
            </a:r>
            <a:endParaRPr/>
          </a:p>
        </p:txBody>
      </p:sp>
      <p:pic>
        <p:nvPicPr>
          <p:cNvPr id="175" name="Google Shape;175;p29"/>
          <p:cNvPicPr preferRelativeResize="0"/>
          <p:nvPr/>
        </p:nvPicPr>
        <p:blipFill>
          <a:blip r:embed="rId3">
            <a:alphaModFix/>
          </a:blip>
          <a:stretch>
            <a:fillRect/>
          </a:stretch>
        </p:blipFill>
        <p:spPr>
          <a:xfrm>
            <a:off x="3178333" y="3167834"/>
            <a:ext cx="7752368" cy="3519533"/>
          </a:xfrm>
          <a:prstGeom prst="rect">
            <a:avLst/>
          </a:prstGeom>
          <a:noFill/>
          <a:ln>
            <a:noFill/>
          </a:ln>
        </p:spPr>
      </p:pic>
    </p:spTree>
    <p:extLst>
      <p:ext uri="{BB962C8B-B14F-4D97-AF65-F5344CB8AC3E}">
        <p14:creationId xmlns:p14="http://schemas.microsoft.com/office/powerpoint/2010/main" val="94201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smtClean="0"/>
              <a:t>Pertemuan </a:t>
            </a:r>
            <a:r>
              <a:rPr lang="en-ID" sz="2800" smtClean="0"/>
              <a:t>3</a:t>
            </a:r>
            <a:endParaRPr lang="id-ID" sz="2800" dirty="0"/>
          </a:p>
        </p:txBody>
      </p:sp>
      <p:sp>
        <p:nvSpPr>
          <p:cNvPr id="6" name="Subtitle 4"/>
          <p:cNvSpPr>
            <a:spLocks noGrp="1"/>
          </p:cNvSpPr>
          <p:nvPr>
            <p:ph type="title"/>
          </p:nvPr>
        </p:nvSpPr>
        <p:spPr/>
        <p:txBody>
          <a:bodyPr/>
          <a:lstStyle/>
          <a:p>
            <a:r>
              <a:rPr lang="en-ID" b="1" smtClean="0">
                <a:solidFill>
                  <a:schemeClr val="tx1"/>
                </a:solidFill>
                <a:latin typeface="+mj-lt"/>
              </a:rPr>
              <a:t>Operasi Piksel dan histogram</a:t>
            </a:r>
            <a:endParaRPr lang="id-ID" b="1" dirty="0">
              <a:solidFill>
                <a:schemeClr val="tx1"/>
              </a:solidFill>
              <a:latin typeface="+mj-lt"/>
            </a:endParaRPr>
          </a:p>
        </p:txBody>
      </p:sp>
    </p:spTree>
    <p:extLst>
      <p:ext uri="{BB962C8B-B14F-4D97-AF65-F5344CB8AC3E}">
        <p14:creationId xmlns:p14="http://schemas.microsoft.com/office/powerpoint/2010/main" val="129770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Membalik Citra</a:t>
            </a:r>
            <a:endParaRPr/>
          </a:p>
        </p:txBody>
      </p:sp>
      <p:sp>
        <p:nvSpPr>
          <p:cNvPr id="181" name="Google Shape;181;p30"/>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spcAft>
                <a:spcPts val="2133"/>
              </a:spcAft>
              <a:buNone/>
            </a:pPr>
            <a:r>
              <a:rPr lang="en" sz="2267"/>
              <a:t>Bila pernah melihat film hasil kamera analog, gambar yang terekam dalam film tersebut berkebalikan dengan foto saat dicetak, yang dikenal sebagai film negatif. Citra seperti ini biasa digunakan pada rekam medis; misalnya hasil fotografi rontgen. Hubungan antara citra dan negatifnya untuk yang beraras keabuan dapat dinyatakan dengan rumus:</a:t>
            </a:r>
            <a:endParaRPr sz="2267"/>
          </a:p>
        </p:txBody>
      </p:sp>
      <p:pic>
        <p:nvPicPr>
          <p:cNvPr id="182" name="Google Shape;182;p30"/>
          <p:cNvPicPr preferRelativeResize="0"/>
          <p:nvPr/>
        </p:nvPicPr>
        <p:blipFill>
          <a:blip r:embed="rId3">
            <a:alphaModFix/>
          </a:blip>
          <a:stretch>
            <a:fillRect/>
          </a:stretch>
        </p:blipFill>
        <p:spPr>
          <a:xfrm>
            <a:off x="4326934" y="4811634"/>
            <a:ext cx="3538133" cy="850633"/>
          </a:xfrm>
          <a:prstGeom prst="rect">
            <a:avLst/>
          </a:prstGeom>
          <a:noFill/>
          <a:ln>
            <a:noFill/>
          </a:ln>
        </p:spPr>
      </p:pic>
    </p:spTree>
    <p:extLst>
      <p:ext uri="{BB962C8B-B14F-4D97-AF65-F5344CB8AC3E}">
        <p14:creationId xmlns:p14="http://schemas.microsoft.com/office/powerpoint/2010/main" val="1897908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Membalik Citra</a:t>
            </a:r>
            <a:endParaRPr/>
          </a:p>
        </p:txBody>
      </p:sp>
      <p:sp>
        <p:nvSpPr>
          <p:cNvPr id="2" name="Content Placeholder 1"/>
          <p:cNvSpPr>
            <a:spLocks noGrp="1"/>
          </p:cNvSpPr>
          <p:nvPr>
            <p:ph idx="1"/>
          </p:nvPr>
        </p:nvSpPr>
        <p:spPr/>
        <p:txBody>
          <a:bodyPr/>
          <a:lstStyle/>
          <a:p>
            <a:endParaRPr lang="en-ID"/>
          </a:p>
        </p:txBody>
      </p:sp>
      <p:pic>
        <p:nvPicPr>
          <p:cNvPr id="189" name="Google Shape;189;p31"/>
          <p:cNvPicPr preferRelativeResize="0"/>
          <p:nvPr/>
        </p:nvPicPr>
        <p:blipFill>
          <a:blip r:embed="rId3">
            <a:alphaModFix/>
          </a:blip>
          <a:stretch>
            <a:fillRect/>
          </a:stretch>
        </p:blipFill>
        <p:spPr>
          <a:xfrm>
            <a:off x="1775520" y="1844824"/>
            <a:ext cx="8533220" cy="4555976"/>
          </a:xfrm>
          <a:prstGeom prst="rect">
            <a:avLst/>
          </a:prstGeom>
          <a:noFill/>
          <a:ln>
            <a:noFill/>
          </a:ln>
        </p:spPr>
      </p:pic>
    </p:spTree>
    <p:extLst>
      <p:ext uri="{BB962C8B-B14F-4D97-AF65-F5344CB8AC3E}">
        <p14:creationId xmlns:p14="http://schemas.microsoft.com/office/powerpoint/2010/main" val="35758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Pemetaan Non-linier</a:t>
            </a:r>
            <a:endParaRPr/>
          </a:p>
        </p:txBody>
      </p:sp>
      <p:sp>
        <p:nvSpPr>
          <p:cNvPr id="195" name="Google Shape;195;p32"/>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spcAft>
                <a:spcPts val="2133"/>
              </a:spcAft>
              <a:buNone/>
            </a:pPr>
            <a:r>
              <a:rPr lang="en"/>
              <a:t>Dalam pengolahan citra, terkadang diperlukan pemetaan intensitas piksel yang tidak menggunakan cara linear seperti yang telah dibahas, melainkan menggunakan pendekatan nonlinear. Misalnya dengan fungsi logaritma:</a:t>
            </a:r>
            <a:endParaRPr/>
          </a:p>
        </p:txBody>
      </p:sp>
      <p:pic>
        <p:nvPicPr>
          <p:cNvPr id="196" name="Google Shape;196;p32"/>
          <p:cNvPicPr preferRelativeResize="0"/>
          <p:nvPr/>
        </p:nvPicPr>
        <p:blipFill>
          <a:blip r:embed="rId3">
            <a:alphaModFix/>
          </a:blip>
          <a:stretch>
            <a:fillRect/>
          </a:stretch>
        </p:blipFill>
        <p:spPr>
          <a:xfrm>
            <a:off x="2694300" y="4317433"/>
            <a:ext cx="6832600" cy="1498600"/>
          </a:xfrm>
          <a:prstGeom prst="rect">
            <a:avLst/>
          </a:prstGeom>
          <a:noFill/>
          <a:ln>
            <a:noFill/>
          </a:ln>
        </p:spPr>
      </p:pic>
    </p:spTree>
    <p:extLst>
      <p:ext uri="{BB962C8B-B14F-4D97-AF65-F5344CB8AC3E}">
        <p14:creationId xmlns:p14="http://schemas.microsoft.com/office/powerpoint/2010/main" val="925725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Pemetaan Non-Linier</a:t>
            </a:r>
            <a:endParaRPr/>
          </a:p>
        </p:txBody>
      </p:sp>
      <p:sp>
        <p:nvSpPr>
          <p:cNvPr id="2" name="Content Placeholder 1"/>
          <p:cNvSpPr>
            <a:spLocks noGrp="1"/>
          </p:cNvSpPr>
          <p:nvPr>
            <p:ph idx="1"/>
          </p:nvPr>
        </p:nvSpPr>
        <p:spPr/>
        <p:txBody>
          <a:bodyPr/>
          <a:lstStyle/>
          <a:p>
            <a:endParaRPr lang="en-ID"/>
          </a:p>
        </p:txBody>
      </p:sp>
      <p:pic>
        <p:nvPicPr>
          <p:cNvPr id="203" name="Google Shape;203;p33"/>
          <p:cNvPicPr preferRelativeResize="0"/>
          <p:nvPr/>
        </p:nvPicPr>
        <p:blipFill>
          <a:blip r:embed="rId3">
            <a:alphaModFix/>
          </a:blip>
          <a:stretch>
            <a:fillRect/>
          </a:stretch>
        </p:blipFill>
        <p:spPr>
          <a:xfrm>
            <a:off x="1199456" y="2060848"/>
            <a:ext cx="8943633" cy="3897000"/>
          </a:xfrm>
          <a:prstGeom prst="rect">
            <a:avLst/>
          </a:prstGeom>
          <a:noFill/>
          <a:ln>
            <a:noFill/>
          </a:ln>
        </p:spPr>
      </p:pic>
    </p:spTree>
    <p:extLst>
      <p:ext uri="{BB962C8B-B14F-4D97-AF65-F5344CB8AC3E}">
        <p14:creationId xmlns:p14="http://schemas.microsoft.com/office/powerpoint/2010/main" val="1855203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p:txBody>
          <a:bodyPr/>
          <a:lstStyle/>
          <a:p>
            <a:r>
              <a:rPr lang="es-ES"/>
              <a:t>Operasi piksel adalah operasi pengolahan citra yang memetakan hubungan setiap piksel yang bergantung pada piksel </a:t>
            </a:r>
            <a:r>
              <a:rPr lang="es-ES"/>
              <a:t>itu </a:t>
            </a:r>
            <a:r>
              <a:rPr lang="es-ES" smtClean="0"/>
              <a:t>sendiri</a:t>
            </a:r>
          </a:p>
          <a:p>
            <a:r>
              <a:rPr lang="es-ES"/>
              <a:t>Histogram Citra merupakan diagram yang menggambarkan frekuensi setiap nilai intensitas yang muncul di seluruh piksel citra</a:t>
            </a:r>
          </a:p>
          <a:p>
            <a:r>
              <a:rPr lang="es-ES" smtClean="0"/>
              <a:t>Operasi yang berkaitan dengan piksel dan histogram antara lain operasi peningkatan </a:t>
            </a:r>
            <a:r>
              <a:rPr lang="es-ES"/>
              <a:t>kecerahan, kontras </a:t>
            </a:r>
            <a:r>
              <a:rPr lang="es-ES"/>
              <a:t>dan </a:t>
            </a:r>
            <a:r>
              <a:rPr lang="es-ES" smtClean="0"/>
              <a:t>peregangan, membalik citra, pemetaan Nonlinear, Pemotongan </a:t>
            </a:r>
            <a:r>
              <a:rPr lang="es-ES"/>
              <a:t>Aras </a:t>
            </a:r>
            <a:r>
              <a:rPr lang="es-ES" smtClean="0"/>
              <a:t>Keabuan dan Ekualisasi Histogram</a:t>
            </a:r>
            <a:endParaRPr lang="es-ES"/>
          </a:p>
        </p:txBody>
      </p:sp>
    </p:spTree>
    <p:extLst>
      <p:ext uri="{BB962C8B-B14F-4D97-AF65-F5344CB8AC3E}">
        <p14:creationId xmlns:p14="http://schemas.microsoft.com/office/powerpoint/2010/main" val="309730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r>
              <a:rPr lang="id-ID"/>
              <a:t>Mahasiswa mampu menjelaskan operasi pixel dan histogram pada citra.</a:t>
            </a:r>
          </a:p>
        </p:txBody>
      </p:sp>
    </p:spTree>
    <p:extLst>
      <p:ext uri="{BB962C8B-B14F-4D97-AF65-F5344CB8AC3E}">
        <p14:creationId xmlns:p14="http://schemas.microsoft.com/office/powerpoint/2010/main" val="610800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Topik Pembahasan</a:t>
            </a:r>
            <a:endParaRPr lang="id-ID" dirty="0"/>
          </a:p>
        </p:txBody>
      </p:sp>
      <p:sp>
        <p:nvSpPr>
          <p:cNvPr id="3" name="Content Placeholder 2"/>
          <p:cNvSpPr>
            <a:spLocks noGrp="1"/>
          </p:cNvSpPr>
          <p:nvPr>
            <p:ph idx="1"/>
          </p:nvPr>
        </p:nvSpPr>
        <p:spPr/>
        <p:txBody>
          <a:bodyPr/>
          <a:lstStyle/>
          <a:p>
            <a:r>
              <a:rPr lang="es-ES" smtClean="0"/>
              <a:t>Operasi </a:t>
            </a:r>
            <a:r>
              <a:rPr lang="es-ES"/>
              <a:t>Piksel</a:t>
            </a:r>
          </a:p>
          <a:p>
            <a:r>
              <a:rPr lang="es-ES" smtClean="0"/>
              <a:t>Histogram </a:t>
            </a:r>
            <a:r>
              <a:rPr lang="es-ES"/>
              <a:t>Citra</a:t>
            </a:r>
          </a:p>
          <a:p>
            <a:r>
              <a:rPr lang="es-ES" smtClean="0"/>
              <a:t>Tingkat </a:t>
            </a:r>
            <a:r>
              <a:rPr lang="es-ES"/>
              <a:t>kecerahan, kontras dan peregangan</a:t>
            </a:r>
          </a:p>
          <a:p>
            <a:r>
              <a:rPr lang="es-ES" smtClean="0"/>
              <a:t>Membalik </a:t>
            </a:r>
            <a:r>
              <a:rPr lang="es-ES"/>
              <a:t>Citra</a:t>
            </a:r>
          </a:p>
          <a:p>
            <a:r>
              <a:rPr lang="es-ES" smtClean="0"/>
              <a:t>Pemetaan </a:t>
            </a:r>
            <a:r>
              <a:rPr lang="es-ES"/>
              <a:t>Nonlinear</a:t>
            </a:r>
          </a:p>
          <a:p>
            <a:r>
              <a:rPr lang="es-ES" smtClean="0"/>
              <a:t>Pemotongan </a:t>
            </a:r>
            <a:r>
              <a:rPr lang="es-ES"/>
              <a:t>Aras Keabuan</a:t>
            </a:r>
          </a:p>
          <a:p>
            <a:r>
              <a:rPr lang="es-ES" smtClean="0"/>
              <a:t>Ekualisasi </a:t>
            </a:r>
            <a:r>
              <a:rPr lang="es-ES"/>
              <a:t>Histogram</a:t>
            </a:r>
          </a:p>
        </p:txBody>
      </p:sp>
    </p:spTree>
    <p:extLst>
      <p:ext uri="{BB962C8B-B14F-4D97-AF65-F5344CB8AC3E}">
        <p14:creationId xmlns:p14="http://schemas.microsoft.com/office/powerpoint/2010/main" val="286272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Operasi Piksel</a:t>
            </a:r>
            <a:endParaRPr lang="en-ID"/>
          </a:p>
        </p:txBody>
      </p:sp>
      <p:sp>
        <p:nvSpPr>
          <p:cNvPr id="3" name="Content Placeholder 2"/>
          <p:cNvSpPr>
            <a:spLocks noGrp="1"/>
          </p:cNvSpPr>
          <p:nvPr>
            <p:ph idx="1"/>
          </p:nvPr>
        </p:nvSpPr>
        <p:spPr/>
        <p:txBody>
          <a:bodyPr/>
          <a:lstStyle/>
          <a:p>
            <a:r>
              <a:rPr lang="en-ID"/>
              <a:t>Operasi piksel adalah operasi pengolahan citra yang memetakan hubungan setiap piksel yang bergantung pada piksel itu sendiri</a:t>
            </a:r>
            <a:r>
              <a:rPr lang="en-ID"/>
              <a:t>. </a:t>
            </a:r>
            <a:endParaRPr lang="en-ID" smtClean="0"/>
          </a:p>
          <a:p>
            <a:r>
              <a:rPr lang="en-ID" smtClean="0"/>
              <a:t>Jika </a:t>
            </a:r>
            <a:r>
              <a:rPr lang="en-ID"/>
              <a:t>f(y, x) menyatakan nilai sebuah piksel pada citra f dan g(y, x) menyatakan piksel hasil pengolahan dari f(y, x), hubungannya dapat </a:t>
            </a:r>
            <a:r>
              <a:rPr lang="en-ID"/>
              <a:t>dinyatakan </a:t>
            </a:r>
            <a:r>
              <a:rPr lang="en-ID" smtClean="0"/>
              <a:t>dengan:</a:t>
            </a:r>
          </a:p>
          <a:p>
            <a:endParaRPr lang="en-ID"/>
          </a:p>
          <a:p>
            <a:endParaRPr lang="en-ID" smtClean="0"/>
          </a:p>
          <a:p>
            <a:endParaRPr lang="en-ID" smtClean="0"/>
          </a:p>
          <a:p>
            <a:r>
              <a:rPr lang="en-ID"/>
              <a:t>T menyatakan fungsi atau macam operasi yang dikenakan terhadap piksel f(y, x)</a:t>
            </a:r>
          </a:p>
          <a:p>
            <a:endParaRPr lang="en-ID"/>
          </a:p>
        </p:txBody>
      </p:sp>
      <p:pic>
        <p:nvPicPr>
          <p:cNvPr id="4" name="Picture 3"/>
          <p:cNvPicPr>
            <a:picLocks noChangeAspect="1"/>
          </p:cNvPicPr>
          <p:nvPr/>
        </p:nvPicPr>
        <p:blipFill>
          <a:blip r:embed="rId2"/>
          <a:stretch>
            <a:fillRect/>
          </a:stretch>
        </p:blipFill>
        <p:spPr>
          <a:xfrm>
            <a:off x="3359696" y="4221088"/>
            <a:ext cx="4795582" cy="1224136"/>
          </a:xfrm>
          <a:prstGeom prst="rect">
            <a:avLst/>
          </a:prstGeom>
        </p:spPr>
      </p:pic>
    </p:spTree>
    <p:extLst>
      <p:ext uri="{BB962C8B-B14F-4D97-AF65-F5344CB8AC3E}">
        <p14:creationId xmlns:p14="http://schemas.microsoft.com/office/powerpoint/2010/main" val="423580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Histogram Citra</a:t>
            </a:r>
            <a:endParaRPr/>
          </a:p>
        </p:txBody>
      </p:sp>
      <p:sp>
        <p:nvSpPr>
          <p:cNvPr id="87" name="Google Shape;87;p16"/>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a:lnSpc>
                <a:spcPct val="115000"/>
              </a:lnSpc>
              <a:buChar char="❏"/>
            </a:pPr>
            <a:r>
              <a:rPr lang="en"/>
              <a:t>Histogram citra merupakan diagram yang menggambarkan frekuensi setiap nilai intensitas yang muncul di seluruh piksel citra. </a:t>
            </a:r>
            <a:endParaRPr/>
          </a:p>
          <a:p>
            <a:pPr>
              <a:lnSpc>
                <a:spcPct val="115000"/>
              </a:lnSpc>
              <a:buChar char="❏"/>
            </a:pPr>
            <a:r>
              <a:rPr lang="en"/>
              <a:t>Nilai yang besar menyatakan bahwa piksel-piksel yang mempunyai intensitas tersebut sangat banyak</a:t>
            </a:r>
            <a:endParaRPr/>
          </a:p>
        </p:txBody>
      </p:sp>
    </p:spTree>
    <p:extLst>
      <p:ext uri="{BB962C8B-B14F-4D97-AF65-F5344CB8AC3E}">
        <p14:creationId xmlns:p14="http://schemas.microsoft.com/office/powerpoint/2010/main" val="814823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Histogram Citra</a:t>
            </a:r>
            <a:endParaRPr/>
          </a:p>
        </p:txBody>
      </p:sp>
      <p:sp>
        <p:nvSpPr>
          <p:cNvPr id="2" name="Content Placeholder 1"/>
          <p:cNvSpPr>
            <a:spLocks noGrp="1"/>
          </p:cNvSpPr>
          <p:nvPr>
            <p:ph idx="1"/>
          </p:nvPr>
        </p:nvSpPr>
        <p:spPr/>
        <p:txBody>
          <a:bodyPr/>
          <a:lstStyle/>
          <a:p>
            <a:endParaRPr lang="en-ID"/>
          </a:p>
        </p:txBody>
      </p:sp>
      <p:pic>
        <p:nvPicPr>
          <p:cNvPr id="93" name="Google Shape;93;p17"/>
          <p:cNvPicPr preferRelativeResize="0"/>
          <p:nvPr/>
        </p:nvPicPr>
        <p:blipFill>
          <a:blip r:embed="rId3">
            <a:alphaModFix/>
          </a:blip>
          <a:stretch>
            <a:fillRect/>
          </a:stretch>
        </p:blipFill>
        <p:spPr>
          <a:xfrm>
            <a:off x="1343472" y="1402630"/>
            <a:ext cx="9951734" cy="4921970"/>
          </a:xfrm>
          <a:prstGeom prst="rect">
            <a:avLst/>
          </a:prstGeom>
          <a:noFill/>
          <a:ln>
            <a:noFill/>
          </a:ln>
        </p:spPr>
      </p:pic>
    </p:spTree>
    <p:extLst>
      <p:ext uri="{BB962C8B-B14F-4D97-AF65-F5344CB8AC3E}">
        <p14:creationId xmlns:p14="http://schemas.microsoft.com/office/powerpoint/2010/main" val="320583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Histogram Citra</a:t>
            </a:r>
            <a:endParaRPr/>
          </a:p>
        </p:txBody>
      </p:sp>
      <p:sp>
        <p:nvSpPr>
          <p:cNvPr id="99" name="Google Shape;99;p18"/>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marL="0" indent="0">
              <a:buNone/>
            </a:pPr>
            <a:r>
              <a:rPr lang="en"/>
              <a:t>&gt;&gt; I = imread(‘image’);</a:t>
            </a:r>
            <a:endParaRPr/>
          </a:p>
          <a:p>
            <a:pPr marL="0" indent="0">
              <a:spcBef>
                <a:spcPts val="2133"/>
              </a:spcBef>
              <a:spcAft>
                <a:spcPts val="2133"/>
              </a:spcAft>
              <a:buNone/>
            </a:pPr>
            <a:r>
              <a:rPr lang="en"/>
              <a:t>&gt;&gt; imhist(I);</a:t>
            </a:r>
            <a:endParaRPr/>
          </a:p>
        </p:txBody>
      </p:sp>
      <p:pic>
        <p:nvPicPr>
          <p:cNvPr id="100" name="Google Shape;100;p18"/>
          <p:cNvPicPr preferRelativeResize="0"/>
          <p:nvPr/>
        </p:nvPicPr>
        <p:blipFill>
          <a:blip r:embed="rId3">
            <a:alphaModFix/>
          </a:blip>
          <a:stretch>
            <a:fillRect/>
          </a:stretch>
        </p:blipFill>
        <p:spPr>
          <a:xfrm>
            <a:off x="3027984" y="2253967"/>
            <a:ext cx="8777633" cy="4578635"/>
          </a:xfrm>
          <a:prstGeom prst="rect">
            <a:avLst/>
          </a:prstGeom>
          <a:noFill/>
          <a:ln>
            <a:noFill/>
          </a:ln>
        </p:spPr>
      </p:pic>
    </p:spTree>
    <p:extLst>
      <p:ext uri="{BB962C8B-B14F-4D97-AF65-F5344CB8AC3E}">
        <p14:creationId xmlns:p14="http://schemas.microsoft.com/office/powerpoint/2010/main" val="1680439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prstGeom prst="rect">
            <a:avLst/>
          </a:prstGeom>
        </p:spPr>
        <p:txBody>
          <a:bodyPr spcFirstLastPara="1" vert="horz" wrap="square" lIns="121900" tIns="121900" rIns="121900" bIns="121900" numCol="1" anchor="b" anchorCtr="0" compatLnSpc="1">
            <a:prstTxWarp prst="textNoShape">
              <a:avLst/>
            </a:prstTxWarp>
            <a:noAutofit/>
          </a:bodyPr>
          <a:lstStyle/>
          <a:p>
            <a:r>
              <a:rPr lang="en"/>
              <a:t>Manfaat Histogram</a:t>
            </a:r>
            <a:endParaRPr/>
          </a:p>
        </p:txBody>
      </p:sp>
      <p:sp>
        <p:nvSpPr>
          <p:cNvPr id="106" name="Google Shape;106;p19"/>
          <p:cNvSpPr txBox="1">
            <a:spLocks noGrp="1"/>
          </p:cNvSpPr>
          <p:nvPr>
            <p:ph idx="1"/>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pPr algn="just">
              <a:buAutoNum type="arabicPeriod"/>
            </a:pPr>
            <a:r>
              <a:rPr lang="en"/>
              <a:t>Berguna untuk mengamati penyebaran intensitas warna dan dapat dipakai untuk pengambilan keputusan misalnya dalam peningkatan kecerahan atau peregangan kontras serta sebaran warna.</a:t>
            </a:r>
            <a:endParaRPr/>
          </a:p>
          <a:p>
            <a:pPr algn="just">
              <a:buAutoNum type="arabicPeriod"/>
            </a:pPr>
            <a:r>
              <a:rPr lang="en"/>
              <a:t>Berguna untuk penentuan batas-batas dalam pemisahan  objek dari latarbelakangnya.</a:t>
            </a:r>
            <a:endParaRPr/>
          </a:p>
          <a:p>
            <a:pPr algn="just">
              <a:buAutoNum type="arabicPeriod"/>
            </a:pPr>
            <a:r>
              <a:rPr lang="en"/>
              <a:t>Memberikan persentase komposisi warna dan tekstur intensitas untuk kepentingan identifikasi citra.</a:t>
            </a:r>
            <a:endParaRPr/>
          </a:p>
        </p:txBody>
      </p:sp>
    </p:spTree>
    <p:extLst>
      <p:ext uri="{BB962C8B-B14F-4D97-AF65-F5344CB8AC3E}">
        <p14:creationId xmlns:p14="http://schemas.microsoft.com/office/powerpoint/2010/main" val="2545243828"/>
      </p:ext>
    </p:extLst>
  </p:cSld>
  <p:clrMapOvr>
    <a:masterClrMapping/>
  </p:clrMapOvr>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6101</TotalTime>
  <Words>617</Words>
  <Application>Microsoft Office PowerPoint</Application>
  <PresentationFormat>Widescreen</PresentationFormat>
  <Paragraphs>68</Paragraphs>
  <Slides>25</Slides>
  <Notes>18</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6" baseType="lpstr">
      <vt:lpstr>ＭＳ Ｐゴシック</vt:lpstr>
      <vt:lpstr>Arial</vt:lpstr>
      <vt:lpstr>Bebas Neue</vt:lpstr>
      <vt:lpstr>Calibri</vt:lpstr>
      <vt:lpstr>Calibri Light</vt:lpstr>
      <vt:lpstr>Lato</vt:lpstr>
      <vt:lpstr>Verdana</vt:lpstr>
      <vt:lpstr>Wingdings</vt:lpstr>
      <vt:lpstr>powerpoint-template-apr7</vt:lpstr>
      <vt:lpstr>3_Custom Design</vt:lpstr>
      <vt:lpstr>Image</vt:lpstr>
      <vt:lpstr>FAKULTAS TEKNOLOGI INFORMASI</vt:lpstr>
      <vt:lpstr>Operasi Piksel dan histogram</vt:lpstr>
      <vt:lpstr>Tujuan Pembelajaran</vt:lpstr>
      <vt:lpstr>Topik Pembahasan</vt:lpstr>
      <vt:lpstr>Operasi Piksel</vt:lpstr>
      <vt:lpstr>Histogram Citra</vt:lpstr>
      <vt:lpstr>Histogram Citra</vt:lpstr>
      <vt:lpstr>Histogram Citra</vt:lpstr>
      <vt:lpstr>Manfaat Histogram</vt:lpstr>
      <vt:lpstr>Kekurangan Histogram</vt:lpstr>
      <vt:lpstr>Peningkatan Kecerahan Citra</vt:lpstr>
      <vt:lpstr>Peningkatan Kecerahan Citra</vt:lpstr>
      <vt:lpstr>Peningkatan Kecerahan Citra</vt:lpstr>
      <vt:lpstr>Peningkatan Kecerahan Citra</vt:lpstr>
      <vt:lpstr>Meregangkan Kontras</vt:lpstr>
      <vt:lpstr>Meregangkan Kontras</vt:lpstr>
      <vt:lpstr>Meregangkan Kontras</vt:lpstr>
      <vt:lpstr>Kombinasi Kecerahan dan Kontras</vt:lpstr>
      <vt:lpstr>Kombinasi Kecerahan dan Kontras</vt:lpstr>
      <vt:lpstr>Membalik Citra</vt:lpstr>
      <vt:lpstr>Membalik Citra</vt:lpstr>
      <vt:lpstr>Pemetaan Non-linier</vt:lpstr>
      <vt:lpstr>Pemetaan Non-Linier</vt:lpstr>
      <vt:lpstr>Kesimpulan</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Achmad Solichin</cp:lastModifiedBy>
  <cp:revision>387</cp:revision>
  <dcterms:created xsi:type="dcterms:W3CDTF">2011-05-21T14:11:58Z</dcterms:created>
  <dcterms:modified xsi:type="dcterms:W3CDTF">2019-02-18T01:08:42Z</dcterms:modified>
</cp:coreProperties>
</file>