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  <p:sldMasterId id="2147483727" r:id="rId2"/>
  </p:sldMasterIdLst>
  <p:notesMasterIdLst>
    <p:notesMasterId r:id="rId28"/>
  </p:notesMasterIdLst>
  <p:handoutMasterIdLst>
    <p:handoutMasterId r:id="rId29"/>
  </p:handoutMasterIdLst>
  <p:sldIdLst>
    <p:sldId id="324" r:id="rId3"/>
    <p:sldId id="351" r:id="rId4"/>
    <p:sldId id="352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3" r:id="rId13"/>
    <p:sldId id="361" r:id="rId14"/>
    <p:sldId id="362" r:id="rId15"/>
    <p:sldId id="364" r:id="rId16"/>
    <p:sldId id="365" r:id="rId17"/>
    <p:sldId id="366" r:id="rId18"/>
    <p:sldId id="367" r:id="rId19"/>
    <p:sldId id="368" r:id="rId20"/>
    <p:sldId id="369" r:id="rId21"/>
    <p:sldId id="370" r:id="rId22"/>
    <p:sldId id="371" r:id="rId23"/>
    <p:sldId id="372" r:id="rId24"/>
    <p:sldId id="373" r:id="rId25"/>
    <p:sldId id="353" r:id="rId26"/>
    <p:sldId id="348" r:id="rId27"/>
  </p:sldIdLst>
  <p:sldSz cx="12192000" cy="6858000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692AA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5" autoAdjust="0"/>
    <p:restoredTop sz="93979" autoAdjust="0"/>
  </p:normalViewPr>
  <p:slideViewPr>
    <p:cSldViewPr>
      <p:cViewPr varScale="1">
        <p:scale>
          <a:sx n="61" d="100"/>
          <a:sy n="61" d="100"/>
        </p:scale>
        <p:origin x="760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79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25A1F-1CDC-4074-893A-5899111F5ABD}" type="datetimeFigureOut">
              <a:rPr lang="id-ID" smtClean="0"/>
              <a:t>06/04/2021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E874E-D680-4190-B4F6-A9A7BE5D0CA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161503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DCB56-DE58-4F64-B9CF-BA8F1134BDC6}" type="datetimeFigureOut">
              <a:rPr lang="id-ID" smtClean="0"/>
              <a:pPr/>
              <a:t>06/04/2021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351D7-7B69-40B9-8EEA-B4FEF26EED3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54264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8" name="Rectangle 66"/>
          <p:cNvSpPr>
            <a:spLocks noChangeArrowheads="1"/>
          </p:cNvSpPr>
          <p:nvPr/>
        </p:nvSpPr>
        <p:spPr bwMode="gray">
          <a:xfrm>
            <a:off x="3048000" y="3124200"/>
            <a:ext cx="9144000" cy="609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139" name="Rectangle 67"/>
          <p:cNvSpPr>
            <a:spLocks noChangeArrowheads="1"/>
          </p:cNvSpPr>
          <p:nvPr/>
        </p:nvSpPr>
        <p:spPr bwMode="gray">
          <a:xfrm>
            <a:off x="0" y="3124200"/>
            <a:ext cx="121920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graphicFrame>
        <p:nvGraphicFramePr>
          <p:cNvPr id="3140" name="Object 68"/>
          <p:cNvGraphicFramePr>
            <a:graphicFrameLocks noChangeAspect="1"/>
          </p:cNvGraphicFramePr>
          <p:nvPr/>
        </p:nvGraphicFramePr>
        <p:xfrm>
          <a:off x="6187017" y="-9525"/>
          <a:ext cx="2954867" cy="313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1" name="Image" r:id="rId3" imgW="4330159" imgH="6146032" progId="">
                  <p:embed/>
                </p:oleObj>
              </mc:Choice>
              <mc:Fallback>
                <p:oleObj name="Image" r:id="rId3" imgW="4330159" imgH="6146032" progId="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7017" y="-9525"/>
                        <a:ext cx="2954867" cy="313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1" name="Object 69"/>
          <p:cNvGraphicFramePr>
            <a:graphicFrameLocks noChangeAspect="1"/>
          </p:cNvGraphicFramePr>
          <p:nvPr/>
        </p:nvGraphicFramePr>
        <p:xfrm>
          <a:off x="3048000" y="0"/>
          <a:ext cx="3058584" cy="313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2" name="Image" r:id="rId5" imgW="2526984" imgH="3428571" progId="">
                  <p:embed/>
                </p:oleObj>
              </mc:Choice>
              <mc:Fallback>
                <p:oleObj name="Image" r:id="rId5" imgW="2526984" imgH="3428571" progId="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0"/>
                        <a:ext cx="3058584" cy="313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42" name="Picture 70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211733" y="1"/>
            <a:ext cx="2980267" cy="3127375"/>
          </a:xfrm>
          <a:prstGeom prst="rect">
            <a:avLst/>
          </a:prstGeom>
          <a:noFill/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51201" y="3048000"/>
            <a:ext cx="8834967" cy="762000"/>
          </a:xfrm>
        </p:spPr>
        <p:txBody>
          <a:bodyPr/>
          <a:lstStyle>
            <a:lvl1pPr>
              <a:defRPr baseline="0"/>
            </a:lvl1pPr>
          </a:lstStyle>
          <a:p>
            <a:endParaRPr lang="en-AU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17600" y="5257800"/>
            <a:ext cx="103632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0" baseline="0"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pic>
        <p:nvPicPr>
          <p:cNvPr id="3586" name="Picture 514" descr="http://www.liputan1.com/wp-content/uploads/2016/02/Universitas-BudiLuhur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54" y="588464"/>
            <a:ext cx="2840513" cy="180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31838"/>
            <a:ext cx="2794000" cy="5592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31838"/>
            <a:ext cx="8178800" cy="5592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1838"/>
            <a:ext cx="108712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371600"/>
            <a:ext cx="10972800" cy="4953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2248000"/>
            <a:ext cx="12192000" cy="461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2248000"/>
            <a:ext cx="12192000" cy="144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629200" y="984967"/>
            <a:ext cx="109628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629200" y="2558767"/>
            <a:ext cx="10962800" cy="361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 algn="r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31872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377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488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144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6375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4833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>
              <a:defRPr b="0">
                <a:solidFill>
                  <a:srgbClr val="000000"/>
                </a:solidFill>
              </a:defRPr>
            </a:lvl1pPr>
            <a:lvl2pPr marL="742950" indent="-285750" algn="just">
              <a:buFont typeface="Courier New" panose="02070309020205020404" pitchFamily="49" charset="0"/>
              <a:buChar char="o"/>
              <a:defRPr b="0">
                <a:solidFill>
                  <a:srgbClr val="000000"/>
                </a:solidFill>
              </a:defRPr>
            </a:lvl2pPr>
            <a:lvl3pPr marL="1143000" indent="-228600" algn="just">
              <a:buFont typeface="Wingdings" panose="05000000000000000000" pitchFamily="2" charset="2"/>
              <a:buChar char="ü"/>
              <a:defRPr b="0">
                <a:solidFill>
                  <a:srgbClr val="000000"/>
                </a:solidFill>
              </a:defRPr>
            </a:lvl3pPr>
            <a:lvl4pPr algn="just">
              <a:defRPr b="0">
                <a:solidFill>
                  <a:srgbClr val="000000"/>
                </a:solidFill>
              </a:defRPr>
            </a:lvl4pPr>
            <a:lvl5pPr algn="just">
              <a:defRPr b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4033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3206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4233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2897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1574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1" t="29398" r="17922" b="13718"/>
          <a:stretch/>
        </p:blipFill>
        <p:spPr>
          <a:xfrm>
            <a:off x="4402801" y="2125896"/>
            <a:ext cx="3536515" cy="2133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1" t="29398" r="17922" b="13718"/>
          <a:stretch/>
        </p:blipFill>
        <p:spPr>
          <a:xfrm>
            <a:off x="8194640" y="2125896"/>
            <a:ext cx="3536515" cy="213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1" t="29398" r="17922" b="13718"/>
          <a:stretch/>
        </p:blipFill>
        <p:spPr>
          <a:xfrm>
            <a:off x="629089" y="2125896"/>
            <a:ext cx="3536515" cy="21336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143000" y="2359696"/>
            <a:ext cx="2454442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920524" y="2359696"/>
            <a:ext cx="2454833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698833" y="2359696"/>
            <a:ext cx="2457780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402109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14"/>
          </p:nvPr>
        </p:nvSpPr>
        <p:spPr>
          <a:xfrm>
            <a:off x="4334904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15"/>
          </p:nvPr>
        </p:nvSpPr>
        <p:spPr>
          <a:xfrm>
            <a:off x="8267699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402109" y="911804"/>
            <a:ext cx="11489209" cy="9525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154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9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5019" y="710112"/>
            <a:ext cx="7394446" cy="5227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rgbClr val="323E4A"/>
                </a:solidFill>
                <a:latin typeface="Bebas Neue" charset="0"/>
                <a:ea typeface="ＭＳ Ｐゴシック" charset="0"/>
                <a:cs typeface="Bebas Neue" charset="0"/>
              </a:defRPr>
            </a:lvl1pPr>
          </a:lstStyle>
          <a:p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1859" y="1272452"/>
            <a:ext cx="7423509" cy="22859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37160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714500" indent="0">
              <a:buNone/>
              <a:defRPr/>
            </a:lvl6pPr>
            <a:lvl7pPr marL="2057400" indent="0">
              <a:buNone/>
              <a:defRPr/>
            </a:lvl7pPr>
            <a:lvl8pPr marL="2400300" indent="0">
              <a:buNone/>
              <a:defRPr/>
            </a:lvl8pPr>
            <a:lvl9pPr marL="2743200" indent="0">
              <a:buNone/>
              <a:defRPr/>
            </a:lvl9pPr>
          </a:lstStyle>
          <a:p>
            <a:pPr marL="0" lvl="0" indent="0" algn="l" defTabSz="685800" rtl="0" eaLnBrk="1" latinLnBrk="0" hangingPunct="1">
              <a:lnSpc>
                <a:spcPct val="7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 smtClean="0"/>
              <a:t>Click to edit Master text styles level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05019" y="397559"/>
            <a:ext cx="7394446" cy="2490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dirty="0">
                <a:solidFill>
                  <a:srgbClr val="EC1F3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37160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714500" indent="0">
              <a:buNone/>
              <a:defRPr/>
            </a:lvl6pPr>
            <a:lvl7pPr marL="2057400" indent="0">
              <a:buNone/>
              <a:defRPr/>
            </a:lvl7pPr>
            <a:lvl8pPr marL="2400300" indent="0">
              <a:buNone/>
              <a:defRPr/>
            </a:lvl8pPr>
            <a:lvl9pPr marL="2743200" indent="0">
              <a:buNone/>
              <a:defRPr/>
            </a:lvl9pPr>
          </a:lstStyle>
          <a:p>
            <a:pPr marL="0" lvl="0" indent="0" algn="l" defTabSz="685800" rtl="0" eaLnBrk="1" latinLnBrk="0" hangingPunct="1">
              <a:lnSpc>
                <a:spcPct val="7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 smtClean="0"/>
              <a:t>Click to edit Master text styles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618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59553" y="-1"/>
            <a:ext cx="2892435" cy="731839"/>
          </a:xfrm>
          <a:prstGeom prst="rect">
            <a:avLst/>
          </a:prstGeom>
        </p:spPr>
      </p:pic>
      <p:grpSp>
        <p:nvGrpSpPr>
          <p:cNvPr id="1092" name="Group 68"/>
          <p:cNvGrpSpPr>
            <a:grpSpLocks/>
          </p:cNvGrpSpPr>
          <p:nvPr/>
        </p:nvGrpSpPr>
        <p:grpSpPr bwMode="auto">
          <a:xfrm>
            <a:off x="0" y="685800"/>
            <a:ext cx="12192000" cy="609600"/>
            <a:chOff x="0" y="432"/>
            <a:chExt cx="5760" cy="384"/>
          </a:xfrm>
        </p:grpSpPr>
        <p:sp>
          <p:nvSpPr>
            <p:cNvPr id="1093" name="Rectangle 69"/>
            <p:cNvSpPr>
              <a:spLocks noChangeArrowheads="1"/>
            </p:cNvSpPr>
            <p:nvPr userDrawn="1"/>
          </p:nvSpPr>
          <p:spPr bwMode="gray">
            <a:xfrm>
              <a:off x="0" y="432"/>
              <a:ext cx="5760" cy="96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94" name="Rectangle 70"/>
            <p:cNvSpPr>
              <a:spLocks noChangeArrowheads="1"/>
            </p:cNvSpPr>
            <p:nvPr userDrawn="1"/>
          </p:nvSpPr>
          <p:spPr bwMode="gray">
            <a:xfrm>
              <a:off x="362" y="432"/>
              <a:ext cx="5398" cy="384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</p:grpSp>
      <p:graphicFrame>
        <p:nvGraphicFramePr>
          <p:cNvPr id="1095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547933"/>
              </p:ext>
            </p:extLst>
          </p:nvPr>
        </p:nvGraphicFramePr>
        <p:xfrm>
          <a:off x="3791744" y="0"/>
          <a:ext cx="2743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7" name="Image" r:id="rId17" imgW="4330159" imgH="6146032" progId="">
                  <p:embed/>
                </p:oleObj>
              </mc:Choice>
              <mc:Fallback>
                <p:oleObj name="Image" r:id="rId17" imgW="4330159" imgH="6146032" progId="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9179" b="45369"/>
                      <a:stretch>
                        <a:fillRect/>
                      </a:stretch>
                    </p:blipFill>
                    <p:spPr bwMode="auto">
                      <a:xfrm>
                        <a:off x="3791744" y="0"/>
                        <a:ext cx="27432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77B7E7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17347D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DDDDDD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96" name="Picture 72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6572251" y="-9525"/>
            <a:ext cx="2781300" cy="708025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10972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 smtClean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914400" y="731838"/>
            <a:ext cx="10871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AU" dirty="0" smtClean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42266"/>
            <a:ext cx="648072" cy="601267"/>
          </a:xfrm>
          <a:prstGeom prst="rect">
            <a:avLst/>
          </a:prstGeom>
        </p:spPr>
      </p:pic>
      <p:sp>
        <p:nvSpPr>
          <p:cNvPr id="15" name="Rectangle 2"/>
          <p:cNvSpPr txBox="1">
            <a:spLocks noChangeArrowheads="1"/>
          </p:cNvSpPr>
          <p:nvPr userDrawn="1"/>
        </p:nvSpPr>
        <p:spPr bwMode="white">
          <a:xfrm>
            <a:off x="9353551" y="42266"/>
            <a:ext cx="2838449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ctr"/>
            <a:r>
              <a:rPr lang="id-ID" sz="1500" kern="0" dirty="0" smtClean="0">
                <a:solidFill>
                  <a:schemeClr val="tx1"/>
                </a:solidFill>
                <a:effectLst/>
              </a:rPr>
              <a:t>FAKULTAS </a:t>
            </a:r>
          </a:p>
          <a:p>
            <a:pPr algn="ctr"/>
            <a:r>
              <a:rPr lang="id-ID" sz="1500" kern="0" dirty="0" smtClean="0">
                <a:solidFill>
                  <a:schemeClr val="tx1"/>
                </a:solidFill>
                <a:effectLst/>
              </a:rPr>
              <a:t>TEKNOLOGI</a:t>
            </a:r>
            <a:r>
              <a:rPr lang="id-ID" sz="1500" kern="0" baseline="0" dirty="0" smtClean="0">
                <a:solidFill>
                  <a:schemeClr val="tx1"/>
                </a:solidFill>
                <a:effectLst/>
              </a:rPr>
              <a:t> INFORMASI</a:t>
            </a:r>
            <a:endParaRPr lang="en-AU" sz="1500" kern="0" dirty="0" smtClean="0">
              <a:solidFill>
                <a:schemeClr val="tx1"/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741" r:id="rId13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800" b="1">
          <a:solidFill>
            <a:srgbClr val="00206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4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2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4/6/2021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6783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4.bin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30.png"/><Relationship Id="rId5" Type="http://schemas.openxmlformats.org/officeDocument/2006/relationships/image" Target="../media/image28.png"/><Relationship Id="rId10" Type="http://schemas.openxmlformats.org/officeDocument/2006/relationships/image" Target="../media/image29.png"/><Relationship Id="rId4" Type="http://schemas.openxmlformats.org/officeDocument/2006/relationships/image" Target="../media/image25.png"/><Relationship Id="rId9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8.png"/><Relationship Id="rId11" Type="http://schemas.openxmlformats.org/officeDocument/2006/relationships/image" Target="../media/image42.png"/><Relationship Id="rId5" Type="http://schemas.openxmlformats.org/officeDocument/2006/relationships/oleObject" Target="../embeddings/oleObject8.bin"/><Relationship Id="rId10" Type="http://schemas.openxmlformats.org/officeDocument/2006/relationships/image" Target="../media/image41.png"/><Relationship Id="rId4" Type="http://schemas.openxmlformats.org/officeDocument/2006/relationships/image" Target="../media/image37.png"/><Relationship Id="rId9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FAKULTAS TEKNOLOGI INFORMASI</a:t>
            </a:r>
            <a:endParaRPr lang="id-ID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83432" y="4653136"/>
            <a:ext cx="10363200" cy="1512168"/>
          </a:xfrm>
        </p:spPr>
        <p:txBody>
          <a:bodyPr/>
          <a:lstStyle/>
          <a:p>
            <a:r>
              <a:rPr lang="en-ID" sz="4400" b="1" smtClean="0">
                <a:latin typeface="+mj-lt"/>
              </a:rPr>
              <a:t>PENGOLAHAN CITRA DIGITAL</a:t>
            </a:r>
            <a:endParaRPr lang="id-ID" sz="4400" b="1" dirty="0" smtClean="0">
              <a:latin typeface="+mj-lt"/>
            </a:endParaRPr>
          </a:p>
          <a:p>
            <a:r>
              <a:rPr lang="id-ID" sz="3600" b="1" smtClean="0">
                <a:latin typeface="+mj-lt"/>
              </a:rPr>
              <a:t>[ </a:t>
            </a:r>
            <a:r>
              <a:rPr lang="en-ID" sz="3600" b="1" smtClean="0">
                <a:latin typeface="+mj-lt"/>
              </a:rPr>
              <a:t>PG176</a:t>
            </a:r>
            <a:r>
              <a:rPr lang="id-ID" sz="3600" b="1" smtClean="0">
                <a:latin typeface="+mj-lt"/>
              </a:rPr>
              <a:t>/ </a:t>
            </a:r>
            <a:r>
              <a:rPr lang="en-ID" sz="3600" b="1" smtClean="0">
                <a:latin typeface="+mj-lt"/>
              </a:rPr>
              <a:t>3</a:t>
            </a:r>
            <a:r>
              <a:rPr lang="id-ID" sz="3600" b="1" smtClean="0">
                <a:latin typeface="+mj-lt"/>
              </a:rPr>
              <a:t> </a:t>
            </a:r>
            <a:r>
              <a:rPr lang="id-ID" sz="3600" b="1" dirty="0" smtClean="0">
                <a:latin typeface="+mj-lt"/>
              </a:rPr>
              <a:t>SKS ]</a:t>
            </a:r>
            <a:endParaRPr lang="id-ID" sz="3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1705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Fourier 1-D </a:t>
            </a:r>
            <a:r>
              <a:rPr lang="en-ID"/>
              <a:t>(Discrete Fourier Transform)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2492896"/>
            <a:ext cx="9979201" cy="34563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7450" y="1844824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b="1" smtClean="0"/>
              <a:t>Contoh Perhitungan</a:t>
            </a:r>
            <a:endParaRPr lang="en-ID" sz="2400" b="1"/>
          </a:p>
        </p:txBody>
      </p:sp>
    </p:spTree>
    <p:extLst>
      <p:ext uri="{BB962C8B-B14F-4D97-AF65-F5344CB8AC3E}">
        <p14:creationId xmlns:p14="http://schemas.microsoft.com/office/powerpoint/2010/main" val="169929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Fourier 1-D (Discrete Fourier Transform)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368" y="2143393"/>
            <a:ext cx="5702593" cy="39499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0" y="2143393"/>
            <a:ext cx="5410478" cy="32640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8071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Fourier 2-D</a:t>
            </a:r>
            <a:endParaRPr lang="en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4935" y="2348880"/>
            <a:ext cx="10648180" cy="11521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947253" y="1700808"/>
            <a:ext cx="3416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b="1" smtClean="0"/>
              <a:t>2-D Fourier Transform</a:t>
            </a:r>
            <a:endParaRPr lang="en-ID" sz="2400" b="1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653136"/>
            <a:ext cx="10680817" cy="12241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947252" y="4092823"/>
            <a:ext cx="4409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b="1" smtClean="0"/>
              <a:t>Invers 2-D Fourier Transform</a:t>
            </a:r>
            <a:endParaRPr lang="en-ID" sz="2400" b="1"/>
          </a:p>
        </p:txBody>
      </p:sp>
    </p:spTree>
    <p:extLst>
      <p:ext uri="{BB962C8B-B14F-4D97-AF65-F5344CB8AC3E}">
        <p14:creationId xmlns:p14="http://schemas.microsoft.com/office/powerpoint/2010/main" val="97757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Fourier 2-D</a:t>
            </a:r>
            <a:endParaRPr lang="en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3431" y="1628800"/>
            <a:ext cx="6369063" cy="46805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4029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Fourier 2-D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mtClean="0"/>
              <a:t>Kelemahan = </a:t>
            </a:r>
            <a:r>
              <a:rPr lang="en-ID" smtClean="0">
                <a:solidFill>
                  <a:srgbClr val="FF0000"/>
                </a:solidFill>
              </a:rPr>
              <a:t>waktu komputasi lama</a:t>
            </a:r>
            <a:endParaRPr lang="en-ID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067" y="2204864"/>
            <a:ext cx="7187214" cy="33123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5054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Fast </a:t>
            </a:r>
            <a:r>
              <a:rPr lang="en-ID"/>
              <a:t>Fourier </a:t>
            </a:r>
            <a:r>
              <a:rPr lang="en-ID" smtClean="0"/>
              <a:t>Transform (FFT)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mtClean="0"/>
              <a:t>Metode Fast </a:t>
            </a:r>
            <a:r>
              <a:rPr lang="en-ID"/>
              <a:t>Fourier </a:t>
            </a:r>
            <a:r>
              <a:rPr lang="en-ID" smtClean="0"/>
              <a:t>Transform (FFT) </a:t>
            </a:r>
            <a:r>
              <a:rPr lang="en-ID"/>
              <a:t>dibuat untuk mempercepat </a:t>
            </a:r>
            <a:r>
              <a:rPr lang="en-ID"/>
              <a:t>komputasi </a:t>
            </a:r>
            <a:r>
              <a:rPr lang="en-ID" smtClean="0"/>
              <a:t>transformasi </a:t>
            </a:r>
            <a:r>
              <a:rPr lang="en-ID"/>
              <a:t>Fourier</a:t>
            </a:r>
            <a:r>
              <a:rPr lang="en-ID"/>
              <a:t>. </a:t>
            </a:r>
            <a:endParaRPr lang="en-ID" smtClean="0"/>
          </a:p>
          <a:p>
            <a:r>
              <a:rPr lang="en-ID" smtClean="0"/>
              <a:t>Jika </a:t>
            </a:r>
            <a:r>
              <a:rPr lang="en-ID"/>
              <a:t>kompleksitas DFT untuk mentransformasikan sebuah piksel seperti yang tertuang dalam implementasi di depan sebesar O(N</a:t>
            </a:r>
            <a:r>
              <a:rPr lang="en-ID" baseline="30000"/>
              <a:t>2</a:t>
            </a:r>
            <a:r>
              <a:rPr lang="en-ID"/>
              <a:t>), FFT memiliki kompleksitas sebesar O(N log</a:t>
            </a:r>
            <a:r>
              <a:rPr lang="en-ID" baseline="-25000"/>
              <a:t>2</a:t>
            </a:r>
            <a:r>
              <a:rPr lang="en-ID"/>
              <a:t> N</a:t>
            </a:r>
            <a:r>
              <a:rPr lang="en-ID"/>
              <a:t>). </a:t>
            </a:r>
            <a:endParaRPr lang="en-ID" smtClean="0"/>
          </a:p>
          <a:p>
            <a:r>
              <a:rPr lang="en-ID" smtClean="0"/>
              <a:t>Sebagai </a:t>
            </a:r>
            <a:r>
              <a:rPr lang="en-ID"/>
              <a:t>pembanding, jika N sama dengan 256 maka </a:t>
            </a:r>
            <a:r>
              <a:rPr lang="en-ID"/>
              <a:t>N</a:t>
            </a:r>
            <a:r>
              <a:rPr lang="en-ID" baseline="30000"/>
              <a:t>2</a:t>
            </a:r>
            <a:r>
              <a:rPr lang="en-ID"/>
              <a:t> </a:t>
            </a:r>
            <a:r>
              <a:rPr lang="en-ID" smtClean="0"/>
              <a:t>= 65.536</a:t>
            </a:r>
            <a:r>
              <a:rPr lang="en-ID"/>
              <a:t>, sedangkan N log</a:t>
            </a:r>
            <a:r>
              <a:rPr lang="en-ID" baseline="-25000"/>
              <a:t>2</a:t>
            </a:r>
            <a:r>
              <a:rPr lang="en-ID"/>
              <a:t> </a:t>
            </a:r>
            <a:r>
              <a:rPr lang="en-ID"/>
              <a:t>N </a:t>
            </a:r>
            <a:r>
              <a:rPr lang="en-ID" smtClean="0"/>
              <a:t>= </a:t>
            </a:r>
            <a:r>
              <a:rPr lang="en-ID"/>
              <a:t>256 x </a:t>
            </a:r>
            <a:r>
              <a:rPr lang="en-ID"/>
              <a:t>8 </a:t>
            </a:r>
            <a:r>
              <a:rPr lang="en-ID" smtClean="0"/>
              <a:t>= </a:t>
            </a:r>
            <a:r>
              <a:rPr lang="en-ID"/>
              <a:t>2048</a:t>
            </a:r>
            <a:r>
              <a:rPr lang="en-ID"/>
              <a:t>. </a:t>
            </a:r>
            <a:endParaRPr lang="en-ID" smtClean="0"/>
          </a:p>
          <a:p>
            <a:r>
              <a:rPr lang="en-ID" smtClean="0"/>
              <a:t>Jadi</a:t>
            </a:r>
            <a:r>
              <a:rPr lang="en-ID"/>
              <a:t>, FFT lebih cepat </a:t>
            </a:r>
            <a:r>
              <a:rPr lang="en-ID">
                <a:solidFill>
                  <a:srgbClr val="FF0000"/>
                </a:solidFill>
              </a:rPr>
              <a:t>32 kali </a:t>
            </a:r>
            <a:r>
              <a:rPr lang="en-ID"/>
              <a:t>dibandingkan </a:t>
            </a:r>
            <a:r>
              <a:rPr lang="en-ID" smtClean="0"/>
              <a:t>DFT.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404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Fungsi FFT pada Octave / Matlab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mtClean="0">
                <a:solidFill>
                  <a:srgbClr val="FF0000"/>
                </a:solidFill>
              </a:rPr>
              <a:t>fft()</a:t>
            </a:r>
            <a:r>
              <a:rPr lang="en-ID" smtClean="0"/>
              <a:t>	: Fast Fourier Transform 1 dimensi</a:t>
            </a:r>
          </a:p>
          <a:p>
            <a:r>
              <a:rPr lang="en-ID" smtClean="0">
                <a:solidFill>
                  <a:srgbClr val="FF0000"/>
                </a:solidFill>
              </a:rPr>
              <a:t>fft2()</a:t>
            </a:r>
            <a:r>
              <a:rPr lang="en-ID" smtClean="0"/>
              <a:t>	: Fast Fourier Transform 2 dimensi</a:t>
            </a:r>
          </a:p>
          <a:p>
            <a:r>
              <a:rPr lang="en-ID">
                <a:solidFill>
                  <a:srgbClr val="FF0000"/>
                </a:solidFill>
              </a:rPr>
              <a:t>fftshift()</a:t>
            </a:r>
            <a:r>
              <a:rPr lang="en-ID"/>
              <a:t>: Visualisasi hasil FFT dengan mengatur agar komponen frekuensi nol diletakkan di </a:t>
            </a:r>
            <a:r>
              <a:rPr lang="en-ID"/>
              <a:t>tengah-tengah </a:t>
            </a:r>
            <a:r>
              <a:rPr lang="en-ID" smtClean="0"/>
              <a:t>spectrum.</a:t>
            </a:r>
            <a:endParaRPr lang="en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0296" y="3848100"/>
            <a:ext cx="2686188" cy="22797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928" y="3878527"/>
            <a:ext cx="2698889" cy="2260716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8256240" y="4797152"/>
            <a:ext cx="36814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/>
          <p:cNvSpPr txBox="1"/>
          <p:nvPr/>
        </p:nvSpPr>
        <p:spPr>
          <a:xfrm>
            <a:off x="340191" y="4249319"/>
            <a:ext cx="5009705" cy="1477328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D" b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I = imread(‘coins.png’);</a:t>
            </a:r>
          </a:p>
          <a:p>
            <a:r>
              <a:rPr lang="en-ID" b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F = fft2(I);</a:t>
            </a:r>
          </a:p>
          <a:p>
            <a:r>
              <a:rPr lang="en-ID" b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G = fftshift(F);</a:t>
            </a:r>
          </a:p>
          <a:p>
            <a:r>
              <a:rPr lang="en-ID" b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imshow(I); </a:t>
            </a:r>
          </a:p>
          <a:p>
            <a:r>
              <a:rPr lang="en-ID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figure</a:t>
            </a:r>
            <a:r>
              <a:rPr lang="en-ID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D" b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imshow(log(1+abs(G)),[]);</a:t>
            </a:r>
            <a:endParaRPr lang="en-ID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24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Filter DFT (Filter Ranah Frekuensi)</a:t>
            </a:r>
            <a:endParaRPr lang="en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360" y="1700428"/>
            <a:ext cx="5135914" cy="47525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5879976" y="1700808"/>
            <a:ext cx="6096000" cy="1200329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r>
              <a:rPr lang="en-ID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H = fspecial(’sobel</a:t>
            </a:r>
            <a:r>
              <a:rPr lang="en-ID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’); </a:t>
            </a:r>
            <a:endParaRPr lang="en-ID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D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F = </a:t>
            </a:r>
            <a:r>
              <a:rPr lang="en-ID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filterdft</a:t>
            </a:r>
            <a:r>
              <a:rPr lang="en-ID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(‘images/kotatua.tif', </a:t>
            </a:r>
            <a:r>
              <a:rPr lang="en-ID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ID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ID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D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ID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imshow(imread(‘images/kotatua.tif’));</a:t>
            </a:r>
          </a:p>
          <a:p>
            <a:r>
              <a:rPr lang="en-ID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figure, imshow(F); </a:t>
            </a:r>
            <a:endParaRPr lang="en-ID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984" y="3717032"/>
            <a:ext cx="2216264" cy="22289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3651" y="3710682"/>
            <a:ext cx="2216264" cy="223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93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Filter Lolos-Rendah (Low-pass Filter)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/>
              <a:t>Filter </a:t>
            </a:r>
            <a:r>
              <a:rPr lang="en-ID">
                <a:solidFill>
                  <a:srgbClr val="FF0000"/>
                </a:solidFill>
              </a:rPr>
              <a:t>lolos-bawah (low-pass filter) </a:t>
            </a:r>
            <a:r>
              <a:rPr lang="en-ID"/>
              <a:t>adalah filter yang mempunyai sifat dapat meloloskan yang berfrekuensi rendah dan menghilangkan yang berfrekuensi tinggi</a:t>
            </a:r>
            <a:r>
              <a:rPr lang="en-ID"/>
              <a:t>.  </a:t>
            </a:r>
            <a:endParaRPr lang="en-ID" smtClean="0"/>
          </a:p>
          <a:p>
            <a:r>
              <a:rPr lang="en-ID" smtClean="0"/>
              <a:t>Efek </a:t>
            </a:r>
            <a:r>
              <a:rPr lang="en-ID"/>
              <a:t>filter  ini membuat perubahan level keabuan menjadi lebih lembut. Filter ini berguna untuk </a:t>
            </a:r>
            <a:r>
              <a:rPr lang="en-ID">
                <a:solidFill>
                  <a:srgbClr val="FF0000"/>
                </a:solidFill>
              </a:rPr>
              <a:t>menghaluskan derau </a:t>
            </a:r>
            <a:r>
              <a:rPr lang="en-ID"/>
              <a:t>atau untuk kepentingan </a:t>
            </a:r>
            <a:r>
              <a:rPr lang="en-ID">
                <a:solidFill>
                  <a:srgbClr val="FF0000"/>
                </a:solidFill>
              </a:rPr>
              <a:t>interpolasi tepi objek </a:t>
            </a:r>
            <a:r>
              <a:rPr lang="en-ID"/>
              <a:t>dalam citra.</a:t>
            </a:r>
          </a:p>
        </p:txBody>
      </p:sp>
    </p:spTree>
    <p:extLst>
      <p:ext uri="{BB962C8B-B14F-4D97-AF65-F5344CB8AC3E}">
        <p14:creationId xmlns:p14="http://schemas.microsoft.com/office/powerpoint/2010/main" val="240166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Filter Lolos-Rendah (Low-pass Filter)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2708086"/>
              </p:ext>
            </p:extLst>
          </p:nvPr>
        </p:nvGraphicFramePr>
        <p:xfrm>
          <a:off x="1127448" y="2418581"/>
          <a:ext cx="2774950" cy="189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2" name="Bitmap Image" r:id="rId3" imgW="4401164" imgH="2991268" progId="Paint.Picture">
                  <p:embed/>
                </p:oleObj>
              </mc:Choice>
              <mc:Fallback>
                <p:oleObj name="Bitmap Image" r:id="rId3" imgW="4401164" imgH="2991268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448" y="2418581"/>
                        <a:ext cx="2774950" cy="189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71973" y="4722837"/>
            <a:ext cx="14859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3851997"/>
              </p:ext>
            </p:extLst>
          </p:nvPr>
        </p:nvGraphicFramePr>
        <p:xfrm>
          <a:off x="4679950" y="2418581"/>
          <a:ext cx="2832100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3" name="Bitmap Image" r:id="rId6" imgW="4277322" imgH="2790476" progId="Paint.Picture">
                  <p:embed/>
                </p:oleObj>
              </mc:Choice>
              <mc:Fallback>
                <p:oleObj name="Bitmap Image" r:id="rId6" imgW="4277322" imgH="2790476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9950" y="2418581"/>
                        <a:ext cx="2832100" cy="184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9236445"/>
              </p:ext>
            </p:extLst>
          </p:nvPr>
        </p:nvGraphicFramePr>
        <p:xfrm>
          <a:off x="8289602" y="2312962"/>
          <a:ext cx="3009900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4" name="Bitmap Image" r:id="rId8" imgW="4420217" imgH="2752381" progId="Paint.Picture">
                  <p:embed/>
                </p:oleObj>
              </mc:Choice>
              <mc:Fallback>
                <p:oleObj name="Bitmap Image" r:id="rId8" imgW="4420217" imgH="2752381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9602" y="2312962"/>
                        <a:ext cx="3009900" cy="187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/>
          <p:cNvPicPr/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9099227" y="4818087"/>
            <a:ext cx="139065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/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372100" y="4789512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1127448" y="1628492"/>
            <a:ext cx="2726173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D" sz="2800" smtClean="0">
                <a:solidFill>
                  <a:srgbClr val="FF0000"/>
                </a:solidFill>
              </a:rPr>
              <a:t>Ideal</a:t>
            </a:r>
            <a:endParaRPr lang="en-ID" sz="280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28727" y="1609636"/>
            <a:ext cx="2734546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D" sz="2800" smtClean="0">
                <a:solidFill>
                  <a:srgbClr val="FF0000"/>
                </a:solidFill>
              </a:rPr>
              <a:t>Butterworth</a:t>
            </a:r>
            <a:endParaRPr lang="en-ID" sz="280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427279" y="1628492"/>
            <a:ext cx="2734546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D" sz="2800" smtClean="0">
                <a:solidFill>
                  <a:srgbClr val="FF0000"/>
                </a:solidFill>
              </a:rPr>
              <a:t>Gaussian</a:t>
            </a:r>
            <a:endParaRPr lang="en-ID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16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sz="2800" smtClean="0"/>
              <a:t>Pertemuan </a:t>
            </a:r>
            <a:r>
              <a:rPr lang="en-ID" sz="2800"/>
              <a:t>6</a:t>
            </a:r>
            <a:endParaRPr lang="id-ID" sz="2800" dirty="0"/>
          </a:p>
        </p:txBody>
      </p:sp>
      <p:sp>
        <p:nvSpPr>
          <p:cNvPr id="6" name="Sub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smtClean="0">
                <a:solidFill>
                  <a:schemeClr val="tx1"/>
                </a:solidFill>
                <a:latin typeface="+mj-lt"/>
              </a:rPr>
              <a:t>Pengolahan citra di </a:t>
            </a:r>
            <a:r>
              <a:rPr lang="en-ID" b="1" smtClean="0">
                <a:solidFill>
                  <a:schemeClr val="tx1"/>
                </a:solidFill>
                <a:latin typeface="+mj-lt"/>
              </a:rPr>
              <a:t>kawaSan </a:t>
            </a:r>
            <a:r>
              <a:rPr lang="en-ID" b="1" smtClean="0">
                <a:solidFill>
                  <a:schemeClr val="tx1"/>
                </a:solidFill>
                <a:latin typeface="+mj-lt"/>
              </a:rPr>
              <a:t>frekuensi</a:t>
            </a:r>
            <a:endParaRPr lang="id-ID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770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Ideal Low-pass Filter (ILPF)</a:t>
            </a:r>
            <a:endParaRPr lang="en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556792"/>
            <a:ext cx="5693558" cy="50405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5473576" y="1844824"/>
            <a:ext cx="6312024" cy="92333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ID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F = ilpf(‘images/kotatua.tif', 0.08); </a:t>
            </a:r>
            <a:endParaRPr lang="en-ID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D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ID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imshow(imread(‘images/kotatua.tif’));</a:t>
            </a:r>
          </a:p>
          <a:p>
            <a:r>
              <a:rPr lang="en-ID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figure, imshow(F); </a:t>
            </a:r>
            <a:endParaRPr lang="en-ID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088" y="2962589"/>
            <a:ext cx="2216264" cy="22289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4482" y="2975290"/>
            <a:ext cx="2216264" cy="221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39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Butterworth low </a:t>
            </a:r>
            <a:r>
              <a:rPr lang="en-ID"/>
              <a:t>pass </a:t>
            </a:r>
            <a:r>
              <a:rPr lang="en-ID" smtClean="0"/>
              <a:t>filter (BLPF)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z="2000"/>
              <a:t>BLPF (Butterworth low pass filter) merupakan jenis filter lolos-rendah yang digunakan untuk memperbaiki efek bergelombang yang dikenal dengan sebutan ringing, yang diakibatkan oleh ILPF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2492896"/>
            <a:ext cx="4165814" cy="41848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999" y="2474503"/>
            <a:ext cx="4443875" cy="42032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9692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Gaussian </a:t>
            </a:r>
            <a:r>
              <a:rPr lang="en-ID"/>
              <a:t>low </a:t>
            </a:r>
            <a:r>
              <a:rPr lang="en-ID"/>
              <a:t>pass </a:t>
            </a:r>
            <a:r>
              <a:rPr lang="en-ID" smtClean="0"/>
              <a:t>filter (GLPF)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z="2000" smtClean="0"/>
              <a:t>GLPF merupakan </a:t>
            </a:r>
            <a:r>
              <a:rPr lang="en-ID" sz="2000"/>
              <a:t>jenis filter lolos-rendah </a:t>
            </a:r>
            <a:r>
              <a:rPr lang="en-ID" sz="2000"/>
              <a:t>yang </a:t>
            </a:r>
            <a:r>
              <a:rPr lang="en-ID" sz="2000" smtClean="0"/>
              <a:t>didasarkan pada fungsi Gaussian</a:t>
            </a:r>
            <a:endParaRPr lang="en-ID" sz="20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2121342"/>
            <a:ext cx="4345219" cy="42032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6499" y="2121342"/>
            <a:ext cx="4281949" cy="42091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0801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Filter </a:t>
            </a:r>
            <a:r>
              <a:rPr lang="en-ID" smtClean="0"/>
              <a:t>Lolos-Tinggi (High-pass </a:t>
            </a:r>
            <a:r>
              <a:rPr lang="en-ID"/>
              <a:t>Filter)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sp>
        <p:nvSpPr>
          <p:cNvPr id="13" name="TextBox 12"/>
          <p:cNvSpPr txBox="1"/>
          <p:nvPr/>
        </p:nvSpPr>
        <p:spPr>
          <a:xfrm>
            <a:off x="1127448" y="1628492"/>
            <a:ext cx="2726173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D" sz="2800" smtClean="0">
                <a:solidFill>
                  <a:srgbClr val="FF0000"/>
                </a:solidFill>
              </a:rPr>
              <a:t>Ideal</a:t>
            </a:r>
            <a:endParaRPr lang="en-ID" sz="280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28727" y="1609636"/>
            <a:ext cx="2734546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D" sz="2800" smtClean="0">
                <a:solidFill>
                  <a:srgbClr val="FF0000"/>
                </a:solidFill>
              </a:rPr>
              <a:t>Butterworth</a:t>
            </a:r>
            <a:endParaRPr lang="en-ID" sz="280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427279" y="1628492"/>
            <a:ext cx="2734546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D" sz="2800" smtClean="0">
                <a:solidFill>
                  <a:srgbClr val="FF0000"/>
                </a:solidFill>
              </a:rPr>
              <a:t>Gaussian</a:t>
            </a:r>
            <a:endParaRPr lang="en-ID" sz="2800">
              <a:solidFill>
                <a:srgbClr val="FF0000"/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360525"/>
              </p:ext>
            </p:extLst>
          </p:nvPr>
        </p:nvGraphicFramePr>
        <p:xfrm>
          <a:off x="1127448" y="2497942"/>
          <a:ext cx="2635250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" name="Bitmap Image" r:id="rId3" imgW="4238095" imgH="2980952" progId="Paint.Picture">
                  <p:embed/>
                </p:oleObj>
              </mc:Choice>
              <mc:Fallback>
                <p:oleObj name="Bitmap Image" r:id="rId3" imgW="4238095" imgH="2980952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448" y="2497942"/>
                        <a:ext cx="2635250" cy="184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4389586"/>
              </p:ext>
            </p:extLst>
          </p:nvPr>
        </p:nvGraphicFramePr>
        <p:xfrm>
          <a:off x="4689475" y="2502568"/>
          <a:ext cx="2673350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" name="Bitmap Image" r:id="rId5" imgW="4247619" imgH="2819794" progId="Paint.Picture">
                  <p:embed/>
                </p:oleObj>
              </mc:Choice>
              <mc:Fallback>
                <p:oleObj name="Bitmap Image" r:id="rId5" imgW="4247619" imgH="2819794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9475" y="2502568"/>
                        <a:ext cx="2673350" cy="176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7297682"/>
              </p:ext>
            </p:extLst>
          </p:nvPr>
        </p:nvGraphicFramePr>
        <p:xfrm>
          <a:off x="8575082" y="2542392"/>
          <a:ext cx="258445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" name="Bitmap Image" r:id="rId7" imgW="4296375" imgH="2980952" progId="Paint.Picture">
                  <p:embed/>
                </p:oleObj>
              </mc:Choice>
              <mc:Fallback>
                <p:oleObj name="Bitmap Image" r:id="rId7" imgW="4296375" imgH="2980952" progId="Paint.Picture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5082" y="2542392"/>
                        <a:ext cx="2584450" cy="180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Picture 19"/>
          <p:cNvPicPr/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487810" y="4581128"/>
            <a:ext cx="1914525" cy="1914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21" name="Picture 20"/>
          <p:cNvPicPr/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068887" y="4581127"/>
            <a:ext cx="1914525" cy="1914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22" name="Picture 21"/>
          <p:cNvPicPr/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8910044" y="4581127"/>
            <a:ext cx="1914525" cy="1914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4571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Kesimpulan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mtClean="0"/>
              <a:t>Pengolahan citra pada kawasan frekuensi dapat memperbaiki kualitas citra (image enhancement)</a:t>
            </a:r>
          </a:p>
          <a:p>
            <a:r>
              <a:rPr lang="en-ID" smtClean="0"/>
              <a:t>Filter citra pada ranah frekuensi sebagian besar didasarkan pada fungsi Fourier</a:t>
            </a:r>
          </a:p>
          <a:p>
            <a:r>
              <a:rPr lang="en-ID" smtClean="0"/>
              <a:t>Filter ranah frekuensi ada 2 : Low-pass Filter dan High-pass Filter.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9730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Kesimpulan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51384" y="5046857"/>
            <a:ext cx="10363200" cy="953650"/>
          </a:xfrm>
        </p:spPr>
        <p:txBody>
          <a:bodyPr/>
          <a:lstStyle/>
          <a:p>
            <a:pPr algn="ctr"/>
            <a:r>
              <a:rPr lang="en-ID" sz="6000" smtClean="0"/>
              <a:t>TERIMA KASIH</a:t>
            </a:r>
            <a:endParaRPr lang="id-ID" sz="6000" dirty="0"/>
          </a:p>
        </p:txBody>
      </p:sp>
      <p:grpSp>
        <p:nvGrpSpPr>
          <p:cNvPr id="9" name="Group 8"/>
          <p:cNvGrpSpPr/>
          <p:nvPr/>
        </p:nvGrpSpPr>
        <p:grpSpPr>
          <a:xfrm>
            <a:off x="3719736" y="1689238"/>
            <a:ext cx="3960440" cy="3241812"/>
            <a:chOff x="3719736" y="1689238"/>
            <a:chExt cx="3960440" cy="324181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9736" y="1689238"/>
              <a:ext cx="3960440" cy="324181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3912" y="1916832"/>
              <a:ext cx="720080" cy="720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801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Tujuan Pembelajaran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/>
              <a:t>Mahasiswa mampu </a:t>
            </a:r>
            <a:r>
              <a:rPr lang="en-ID"/>
              <a:t>menjelaskan pengolahan citra pada ranah frekuensi.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1080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Topik Pembahasan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Jenis Transformasi Ranah Frekuensi</a:t>
            </a:r>
          </a:p>
          <a:p>
            <a:r>
              <a:rPr lang="en-US" smtClean="0"/>
              <a:t>Transformasi Fourier</a:t>
            </a:r>
          </a:p>
          <a:p>
            <a:r>
              <a:rPr lang="en-US" smtClean="0"/>
              <a:t>Fourier 1-D</a:t>
            </a:r>
          </a:p>
          <a:p>
            <a:r>
              <a:rPr lang="en-US" smtClean="0"/>
              <a:t>Fourier 2-D</a:t>
            </a:r>
          </a:p>
          <a:p>
            <a:r>
              <a:rPr lang="en-US" smtClean="0"/>
              <a:t>Fast Fourier Transform (FFT)</a:t>
            </a:r>
          </a:p>
          <a:p>
            <a:r>
              <a:rPr lang="en-US" smtClean="0"/>
              <a:t>Low-pass Filter</a:t>
            </a:r>
          </a:p>
          <a:p>
            <a:r>
              <a:rPr lang="en-US" smtClean="0"/>
              <a:t>High-pass Filter</a:t>
            </a:r>
          </a:p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272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Transformasi Citra: Spasial vs Frekuensi</a:t>
            </a:r>
            <a:endParaRPr lang="en-ID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554" y="1484784"/>
            <a:ext cx="7774892" cy="34167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127448" y="5373216"/>
            <a:ext cx="67153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b="1" smtClean="0">
                <a:solidFill>
                  <a:srgbClr val="000000"/>
                </a:solidFill>
              </a:rPr>
              <a:t>Spasial</a:t>
            </a:r>
            <a:r>
              <a:rPr lang="en-ID" sz="2400" smtClean="0">
                <a:solidFill>
                  <a:srgbClr val="000000"/>
                </a:solidFill>
              </a:rPr>
              <a:t> 	= berkaitan dengan posisi pixel</a:t>
            </a:r>
          </a:p>
          <a:p>
            <a:r>
              <a:rPr lang="en-ID" sz="2400" b="1" smtClean="0">
                <a:solidFill>
                  <a:srgbClr val="000000"/>
                </a:solidFill>
              </a:rPr>
              <a:t>Frekuensi</a:t>
            </a:r>
            <a:r>
              <a:rPr lang="en-ID" sz="2400" smtClean="0">
                <a:solidFill>
                  <a:srgbClr val="000000"/>
                </a:solidFill>
              </a:rPr>
              <a:t> 	= berkaitan dengan kuantitas pixel</a:t>
            </a:r>
            <a:endParaRPr lang="en-ID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29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Jenis Transformasi Ranah Frekuensi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mtClean="0"/>
              <a:t>Transformasi Fourier</a:t>
            </a:r>
          </a:p>
          <a:p>
            <a:r>
              <a:rPr lang="en-ID" smtClean="0"/>
              <a:t>Transformasi Wavelet (Gelombang-Singkat)</a:t>
            </a:r>
          </a:p>
          <a:p>
            <a:r>
              <a:rPr lang="en-ID" smtClean="0"/>
              <a:t>Transformasi Radon</a:t>
            </a:r>
          </a:p>
          <a:p>
            <a:r>
              <a:rPr lang="en-ID" smtClean="0"/>
              <a:t>DCT </a:t>
            </a:r>
            <a:r>
              <a:rPr lang="en-ID"/>
              <a:t>(Discrete Cosine Transform)</a:t>
            </a:r>
          </a:p>
        </p:txBody>
      </p:sp>
    </p:spTree>
    <p:extLst>
      <p:ext uri="{BB962C8B-B14F-4D97-AF65-F5344CB8AC3E}">
        <p14:creationId xmlns:p14="http://schemas.microsoft.com/office/powerpoint/2010/main" val="94089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Transformasi Fourier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mtClean="0"/>
              <a:t>Transformasi Fourier dimanfaatkan </a:t>
            </a:r>
            <a:r>
              <a:rPr lang="en-ID"/>
              <a:t>untuk memetakan citra dari kawasan spasial ke dalam kawasan frekuensi</a:t>
            </a:r>
            <a:r>
              <a:rPr lang="en-ID"/>
              <a:t>. </a:t>
            </a:r>
            <a:endParaRPr lang="en-ID" smtClean="0"/>
          </a:p>
          <a:p>
            <a:r>
              <a:rPr lang="en-ID" smtClean="0"/>
              <a:t>Citra </a:t>
            </a:r>
            <a:r>
              <a:rPr lang="en-ID"/>
              <a:t>dapat diamati sebagai kumpulan  gelombang sinusoid dengan frekuensi, amplitudo, dan fase yang berbeda-beda</a:t>
            </a:r>
            <a:r>
              <a:rPr lang="en-ID"/>
              <a:t>. </a:t>
            </a:r>
            <a:endParaRPr lang="en-ID" smtClean="0"/>
          </a:p>
          <a:p>
            <a:r>
              <a:rPr lang="en-ID"/>
              <a:t>Berdasarkan temuan ahli fisika dari Prancis bernama Baptiste Joseph Fourier (1768-1830), semua fungsi yang bersifat periodis, betapapun kompleks fungsi tersebut, dapat dinyatakan sebagai </a:t>
            </a:r>
            <a:r>
              <a:rPr lang="en-ID"/>
              <a:t>penjumlahan </a:t>
            </a:r>
            <a:r>
              <a:rPr lang="en-ID" smtClean="0"/>
              <a:t>sinusoid.</a:t>
            </a:r>
          </a:p>
          <a:p>
            <a:r>
              <a:rPr lang="en-ID" smtClean="0"/>
              <a:t>Contoh aplikasi: kompresi citra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6748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Transformasi Fourier</a:t>
            </a:r>
            <a:endParaRPr lang="en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5440" y="1556792"/>
            <a:ext cx="6552728" cy="27846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960" y="4582268"/>
            <a:ext cx="5472608" cy="20643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17239" y="5414398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000" b="1" smtClean="0"/>
              <a:t>Analogi</a:t>
            </a:r>
            <a:endParaRPr lang="en-ID" sz="2000" b="1"/>
          </a:p>
        </p:txBody>
      </p:sp>
    </p:spTree>
    <p:extLst>
      <p:ext uri="{BB962C8B-B14F-4D97-AF65-F5344CB8AC3E}">
        <p14:creationId xmlns:p14="http://schemas.microsoft.com/office/powerpoint/2010/main" val="267637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Fourier 1-D (Discrete Fourier Transform)</a:t>
            </a:r>
            <a:endParaRPr lang="en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5440" y="2276872"/>
            <a:ext cx="7360028" cy="20067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947253" y="1700808"/>
            <a:ext cx="4136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b="1" smtClean="0"/>
              <a:t>Discrete Fourier Transform</a:t>
            </a:r>
            <a:endParaRPr lang="en-ID" sz="2400" b="1"/>
          </a:p>
        </p:txBody>
      </p:sp>
      <p:sp>
        <p:nvSpPr>
          <p:cNvPr id="6" name="TextBox 5"/>
          <p:cNvSpPr txBox="1"/>
          <p:nvPr/>
        </p:nvSpPr>
        <p:spPr>
          <a:xfrm>
            <a:off x="970036" y="4653136"/>
            <a:ext cx="5215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b="1" smtClean="0"/>
              <a:t>Invers Discrete Fourier Transform</a:t>
            </a:r>
            <a:endParaRPr lang="en-ID" sz="2400" b="1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440" y="5373216"/>
            <a:ext cx="7360028" cy="9361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7427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-template-apr7">
  <a:themeElements>
    <a:clrScheme name="Office Theme 1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FF9900"/>
      </a:accent2>
      <a:accent3>
        <a:srgbClr val="FFFFFF"/>
      </a:accent3>
      <a:accent4>
        <a:srgbClr val="122B6A"/>
      </a:accent4>
      <a:accent5>
        <a:srgbClr val="BDD8F1"/>
      </a:accent5>
      <a:accent6>
        <a:srgbClr val="E78A00"/>
      </a:accent6>
      <a:hlink>
        <a:srgbClr val="9999FF"/>
      </a:hlink>
      <a:folHlink>
        <a:srgbClr val="969696"/>
      </a:folHlink>
    </a:clrScheme>
    <a:fontScheme name="Office Them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FF9900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powerpoint-template-apr7</Template>
  <TotalTime>7253</TotalTime>
  <Words>530</Words>
  <Application>Microsoft Office PowerPoint</Application>
  <PresentationFormat>Widescreen</PresentationFormat>
  <Paragraphs>86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8" baseType="lpstr">
      <vt:lpstr>MS PGothic</vt:lpstr>
      <vt:lpstr>Arial</vt:lpstr>
      <vt:lpstr>Bebas Neue</vt:lpstr>
      <vt:lpstr>Calibri</vt:lpstr>
      <vt:lpstr>Calibri Light</vt:lpstr>
      <vt:lpstr>Courier New</vt:lpstr>
      <vt:lpstr>Lato</vt:lpstr>
      <vt:lpstr>Verdana</vt:lpstr>
      <vt:lpstr>Wingdings</vt:lpstr>
      <vt:lpstr>powerpoint-template-apr7</vt:lpstr>
      <vt:lpstr>3_Custom Design</vt:lpstr>
      <vt:lpstr>Image</vt:lpstr>
      <vt:lpstr>Paintbrush Picture</vt:lpstr>
      <vt:lpstr>FAKULTAS TEKNOLOGI INFORMASI</vt:lpstr>
      <vt:lpstr>Pengolahan citra di kawaSan frekuensi</vt:lpstr>
      <vt:lpstr>Tujuan Pembelajaran</vt:lpstr>
      <vt:lpstr>Topik Pembahasan</vt:lpstr>
      <vt:lpstr>Transformasi Citra: Spasial vs Frekuensi</vt:lpstr>
      <vt:lpstr>Jenis Transformasi Ranah Frekuensi</vt:lpstr>
      <vt:lpstr>Transformasi Fourier</vt:lpstr>
      <vt:lpstr>Transformasi Fourier</vt:lpstr>
      <vt:lpstr>Fourier 1-D (Discrete Fourier Transform)</vt:lpstr>
      <vt:lpstr>Fourier 1-D (Discrete Fourier Transform)</vt:lpstr>
      <vt:lpstr>Fourier 1-D (Discrete Fourier Transform)</vt:lpstr>
      <vt:lpstr>Fourier 2-D</vt:lpstr>
      <vt:lpstr>Fourier 2-D</vt:lpstr>
      <vt:lpstr>Fourier 2-D</vt:lpstr>
      <vt:lpstr>Fast Fourier Transform (FFT)</vt:lpstr>
      <vt:lpstr>Fungsi FFT pada Octave / Matlab</vt:lpstr>
      <vt:lpstr>Filter DFT (Filter Ranah Frekuensi)</vt:lpstr>
      <vt:lpstr>Filter Lolos-Rendah (Low-pass Filter)</vt:lpstr>
      <vt:lpstr>Filter Lolos-Rendah (Low-pass Filter)</vt:lpstr>
      <vt:lpstr>Ideal Low-pass Filter (ILPF)</vt:lpstr>
      <vt:lpstr>Butterworth low pass filter (BLPF)</vt:lpstr>
      <vt:lpstr>Gaussian low pass filter (GLPF)</vt:lpstr>
      <vt:lpstr>Filter Lolos-Tinggi (High-pass Filter)</vt:lpstr>
      <vt:lpstr>Kesimpulan</vt:lpstr>
      <vt:lpstr>Kesimpulan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user</dc:creator>
  <cp:lastModifiedBy>AS</cp:lastModifiedBy>
  <cp:revision>437</cp:revision>
  <dcterms:created xsi:type="dcterms:W3CDTF">2011-05-21T14:11:58Z</dcterms:created>
  <dcterms:modified xsi:type="dcterms:W3CDTF">2021-04-07T02:29:09Z</dcterms:modified>
</cp:coreProperties>
</file>