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Sans-regular.fntdata"/><Relationship Id="rId10" Type="http://schemas.openxmlformats.org/officeDocument/2006/relationships/slide" Target="slides/slide5.xml"/><Relationship Id="rId13" Type="http://schemas.openxmlformats.org/officeDocument/2006/relationships/font" Target="fonts/NunitoSans-italic.fntdata"/><Relationship Id="rId12" Type="http://schemas.openxmlformats.org/officeDocument/2006/relationships/font" Target="fonts/Nunito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45e1f203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45e1f203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45e1f2035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45e1f2035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45e1f2035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45e1f203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45e1f203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45e1f203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 1">
  <p:cSld name="TITLE_1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018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41738" t="56174"/>
          <a:stretch/>
        </p:blipFill>
        <p:spPr>
          <a:xfrm>
            <a:off x="6915975" y="-77175"/>
            <a:ext cx="2334126" cy="12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7450" y="4825113"/>
            <a:ext cx="548641" cy="20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Oil &amp; gas 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25" y="1583500"/>
            <a:ext cx="8086825" cy="32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25" y="1258475"/>
            <a:ext cx="8062075" cy="7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536850" y="513575"/>
            <a:ext cx="804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Dashboard Monitoring 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18248" r="20802" t="0"/>
          <a:stretch/>
        </p:blipFill>
        <p:spPr>
          <a:xfrm>
            <a:off x="396725" y="625250"/>
            <a:ext cx="5560498" cy="411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6375" y="610300"/>
            <a:ext cx="1755049" cy="19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449025" y="2960550"/>
            <a:ext cx="23424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Potensi </a:t>
            </a:r>
            <a:r>
              <a:rPr b="1" i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Fraud Case </a:t>
            </a: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r>
              <a:rPr b="1" lang="en">
                <a:solidFill>
                  <a:srgbClr val="E51B23"/>
                </a:solidFill>
              </a:rPr>
              <a:t> </a:t>
            </a:r>
            <a:endParaRPr b="1">
              <a:solidFill>
                <a:srgbClr val="E51B2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Pengadaan barang yang identik dilakukan melalui dua pihak pemasok yang berbeda di area kerja yang sama, </a:t>
            </a:r>
            <a:r>
              <a:rPr b="1" lang="en" sz="900">
                <a:solidFill>
                  <a:srgbClr val="000000"/>
                </a:solidFill>
              </a:rPr>
              <a:t>dengan perbedaan harga per unit yang cukup besar</a:t>
            </a:r>
            <a:r>
              <a:rPr lang="en" sz="900">
                <a:solidFill>
                  <a:srgbClr val="000000"/>
                </a:solidFill>
              </a:rPr>
              <a:t>. Hal ini dapat berpotensi menimbulkan biaya yang substansial saat melakukan pembayaran </a:t>
            </a:r>
            <a:r>
              <a:rPr i="1" lang="en" sz="900"/>
              <a:t>cost recovery</a:t>
            </a:r>
            <a:r>
              <a:rPr lang="en" sz="900">
                <a:solidFill>
                  <a:srgbClr val="000000"/>
                </a:solidFill>
              </a:rPr>
              <a:t>.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291350" y="2539509"/>
            <a:ext cx="1822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/>
              <a:t>Elbow butt-welding</a:t>
            </a:r>
            <a:endParaRPr b="1" i="1" sz="1000"/>
          </a:p>
        </p:txBody>
      </p:sp>
      <p:sp>
        <p:nvSpPr>
          <p:cNvPr id="78" name="Google Shape;78;p16"/>
          <p:cNvSpPr txBox="1"/>
          <p:nvPr/>
        </p:nvSpPr>
        <p:spPr>
          <a:xfrm>
            <a:off x="4851875" y="302450"/>
            <a:ext cx="18225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Harga Unit: </a:t>
            </a:r>
            <a:r>
              <a:rPr b="1" lang="en" sz="1100">
                <a:solidFill>
                  <a:srgbClr val="38761D"/>
                </a:solidFill>
              </a:rPr>
              <a:t>120$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693525" y="3980575"/>
            <a:ext cx="18225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Harga Unit: </a:t>
            </a:r>
            <a:r>
              <a:rPr b="1" lang="en" sz="1100">
                <a:solidFill>
                  <a:srgbClr val="38761D"/>
                </a:solidFill>
              </a:rPr>
              <a:t>17$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 rot="1788253">
            <a:off x="3686834" y="2525440"/>
            <a:ext cx="1077986" cy="127136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2563380">
            <a:off x="4089846" y="1321183"/>
            <a:ext cx="1356170" cy="80503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6"/>
          <p:cNvCxnSpPr>
            <a:stCxn id="81" idx="0"/>
            <a:endCxn id="78" idx="2"/>
          </p:cNvCxnSpPr>
          <p:nvPr/>
        </p:nvCxnSpPr>
        <p:spPr>
          <a:xfrm flipH="1" rot="10800000">
            <a:off x="5041082" y="705050"/>
            <a:ext cx="722100" cy="723000"/>
          </a:xfrm>
          <a:prstGeom prst="straightConnector1">
            <a:avLst/>
          </a:prstGeom>
          <a:noFill/>
          <a:ln cap="flat" cmpd="sng" w="9525">
            <a:solidFill>
              <a:srgbClr val="E51B2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80" idx="6"/>
            <a:endCxn id="79" idx="0"/>
          </p:cNvCxnSpPr>
          <p:nvPr/>
        </p:nvCxnSpPr>
        <p:spPr>
          <a:xfrm>
            <a:off x="4693527" y="3429025"/>
            <a:ext cx="911100" cy="551700"/>
          </a:xfrm>
          <a:prstGeom prst="straightConnector1">
            <a:avLst/>
          </a:prstGeom>
          <a:noFill/>
          <a:ln cap="flat" cmpd="sng" w="9525">
            <a:solidFill>
              <a:srgbClr val="E51B2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81" idx="7"/>
            <a:endCxn id="77" idx="1"/>
          </p:cNvCxnSpPr>
          <p:nvPr/>
        </p:nvCxnSpPr>
        <p:spPr>
          <a:xfrm>
            <a:off x="5313323" y="1839948"/>
            <a:ext cx="978000" cy="840600"/>
          </a:xfrm>
          <a:prstGeom prst="straightConnector1">
            <a:avLst/>
          </a:prstGeom>
          <a:noFill/>
          <a:ln cap="flat" cmpd="sng" w="9525">
            <a:solidFill>
              <a:srgbClr val="E51B2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80" idx="7"/>
            <a:endCxn id="77" idx="1"/>
          </p:cNvCxnSpPr>
          <p:nvPr/>
        </p:nvCxnSpPr>
        <p:spPr>
          <a:xfrm flipH="1" rot="10800000">
            <a:off x="4780022" y="2680654"/>
            <a:ext cx="1511400" cy="279900"/>
          </a:xfrm>
          <a:prstGeom prst="straightConnector1">
            <a:avLst/>
          </a:prstGeom>
          <a:noFill/>
          <a:ln cap="flat" cmpd="sng" w="9525">
            <a:solidFill>
              <a:srgbClr val="E51B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317908" y="42661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2320" l="5614" r="19919" t="-2320"/>
          <a:stretch/>
        </p:blipFill>
        <p:spPr>
          <a:xfrm>
            <a:off x="246925" y="206836"/>
            <a:ext cx="5983293" cy="46639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235236" y="4513840"/>
            <a:ext cx="23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Spesifikasi Material yang Sama: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00000"/>
                </a:solidFill>
              </a:rPr>
              <a:t>STUD BOLT, 5/8" X 4" LG, CADMIUM PLATED</a:t>
            </a:r>
            <a:endParaRPr i="1" sz="800">
              <a:solidFill>
                <a:srgbClr val="000000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684888" y="2212117"/>
            <a:ext cx="1925700" cy="2616900"/>
          </a:xfrm>
          <a:prstGeom prst="ellipse">
            <a:avLst/>
          </a:prstGeom>
          <a:noFill/>
          <a:ln cap="flat" cmpd="sng" w="19050">
            <a:solidFill>
              <a:srgbClr val="E51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>
            <a:off x="4328539" y="4445878"/>
            <a:ext cx="417900" cy="107100"/>
          </a:xfrm>
          <a:prstGeom prst="straightConnector1">
            <a:avLst/>
          </a:prstGeom>
          <a:noFill/>
          <a:ln cap="flat" cmpd="sng" w="19050">
            <a:solidFill>
              <a:srgbClr val="E51B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/>
          <p:nvPr/>
        </p:nvSpPr>
        <p:spPr>
          <a:xfrm flipH="1">
            <a:off x="3614969" y="895470"/>
            <a:ext cx="2116200" cy="1602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6480424" y="2462002"/>
            <a:ext cx="26634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Potensi </a:t>
            </a:r>
            <a:r>
              <a:rPr b="1" i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Fraud Case </a:t>
            </a: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r>
              <a:rPr b="1" lang="en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Ada peluang bagi pemasok untuk memanipulasi biaya operasional dengan </a:t>
            </a:r>
            <a:r>
              <a:rPr b="1" lang="en" sz="800">
                <a:solidFill>
                  <a:srgbClr val="000000"/>
                </a:solidFill>
              </a:rPr>
              <a:t>membagi pesanan material tertentu berdasarkan PO yang berbeda</a:t>
            </a:r>
            <a:r>
              <a:rPr lang="en" sz="800">
                <a:solidFill>
                  <a:srgbClr val="000000"/>
                </a:solidFill>
              </a:rPr>
              <a:t>. Dengan </a:t>
            </a:r>
            <a:r>
              <a:rPr lang="en" sz="800"/>
              <a:t>memeriksa relasi </a:t>
            </a:r>
            <a:r>
              <a:rPr lang="en" sz="800">
                <a:solidFill>
                  <a:srgbClr val="000000"/>
                </a:solidFill>
              </a:rPr>
              <a:t>dari setiap pemasok </a:t>
            </a:r>
            <a:r>
              <a:rPr lang="en" sz="800"/>
              <a:t>dengan data HR SKK Migas</a:t>
            </a:r>
            <a:r>
              <a:rPr lang="en" sz="800">
                <a:solidFill>
                  <a:srgbClr val="000000"/>
                </a:solidFill>
              </a:rPr>
              <a:t>, kita dapat mengidentifikasi potensi tindak penipuan dan manipulasi biaya operasional.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Pemisahan PO bisa memberikan keuntungan kepada pemasok karena akan lebih mudah mendapatkan persetujuan </a:t>
            </a:r>
            <a:r>
              <a:rPr lang="en" sz="800"/>
              <a:t>sebagai </a:t>
            </a:r>
            <a:r>
              <a:rPr lang="en" sz="800">
                <a:solidFill>
                  <a:srgbClr val="000000"/>
                </a:solidFill>
              </a:rPr>
              <a:t>akibat dar</a:t>
            </a:r>
            <a:r>
              <a:rPr lang="en" sz="800"/>
              <a:t>i </a:t>
            </a:r>
            <a:r>
              <a:rPr lang="en" sz="800">
                <a:solidFill>
                  <a:srgbClr val="000000"/>
                </a:solidFill>
              </a:rPr>
              <a:t>nilai biaya PO yang ke</a:t>
            </a:r>
            <a:r>
              <a:rPr lang="en" sz="700">
                <a:solidFill>
                  <a:srgbClr val="000000"/>
                </a:solidFill>
              </a:rPr>
              <a:t>cil.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391" y="57880"/>
            <a:ext cx="1680194" cy="204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3805" y="57875"/>
            <a:ext cx="1680195" cy="145581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108017" y="868358"/>
            <a:ext cx="11748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18BFF"/>
                </a:solidFill>
              </a:rPr>
              <a:t>HR Data </a:t>
            </a:r>
            <a:endParaRPr b="1" i="1" sz="1000">
              <a:solidFill>
                <a:srgbClr val="018BFF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 rot="-527448">
            <a:off x="1166635" y="1881473"/>
            <a:ext cx="1376065" cy="2445654"/>
          </a:xfrm>
          <a:prstGeom prst="ellipse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 rot="10800000">
            <a:off x="1439046" y="1626995"/>
            <a:ext cx="227400" cy="2691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352763" y="1242161"/>
            <a:ext cx="263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solidFill>
                  <a:srgbClr val="000000"/>
                </a:solidFill>
              </a:rPr>
              <a:t>Teridentifikasi sebagai satu PO yang pecah</a:t>
            </a:r>
            <a:endParaRPr i="1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194275" y="29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Potensi Fraud Case 2 (Cont.)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2589475" y="700800"/>
            <a:ext cx="3611700" cy="5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8175" y="1673625"/>
            <a:ext cx="960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9000290</a:t>
            </a:r>
            <a:endParaRPr sz="1200">
              <a:solidFill>
                <a:srgbClr val="3C78D8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50" y="1402588"/>
            <a:ext cx="8471675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