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B6A1C-E175-4CAA-A0F4-F1576B6FB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7027AE-D42D-46E7-8BDD-7C678F59F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24BAA-8E99-49FE-A77E-2514212D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EE7-619F-4DA9-A464-25771D1DD05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7D484E-9C62-482E-B68F-DBBC5ABB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402AF-F9AB-4507-8998-EB9AD0AF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15D-D7B0-475D-8FDB-AFADCC5AC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6CF1-59E1-41A0-90A7-BEFD0BF9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DAB002-C903-4EDE-9DCF-3A2C29057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9D1B2C-5969-4813-975D-E7D2B153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EE7-619F-4DA9-A464-25771D1DD05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96882B-B949-4DA3-B33F-0D07AFAA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A97F09-C523-4B56-8AE5-1E929BB8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15D-D7B0-475D-8FDB-AFADCC5AC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14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1DCA52-443C-4089-A64B-7C5CD4C89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4E7C6E-EDA7-4583-8105-F37DA6E73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4666D8-BC33-4D94-AA70-A7E5413A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EE7-619F-4DA9-A464-25771D1DD05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46A444-7549-42B7-85C1-F29F5E98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BCC4FB-3ABB-4072-9492-D575C063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15D-D7B0-475D-8FDB-AFADCC5AC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8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628032-B90C-4F87-899B-58C4BCA7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F8CDE1-2E0D-4C6E-AB04-78985837F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DE385D-CD0E-47A4-80BD-B2100F37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EE7-619F-4DA9-A464-25771D1DD05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CD8CAA-0EDE-4B8C-8962-5D7340EC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D2333B-CEA4-4305-9F7A-345FCC0A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15D-D7B0-475D-8FDB-AFADCC5AC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76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CC256-916E-4F1D-9C56-6CEB89A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B93803-7F39-4222-B8F3-86C28D9FC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5F7855-6D61-4A5D-8C12-CA891E15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EE7-619F-4DA9-A464-25771D1DD05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DEA3E1-54D7-49A9-B58E-414A5C6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6760FC-E842-4C01-A048-3F32EB58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15D-D7B0-475D-8FDB-AFADCC5AC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59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5D1A5-D699-4564-B4EE-55126F62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424416-4641-40BB-BCB6-539BD8EA2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868294-BD69-45A2-99D2-FF88476CA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878BE2-7F33-4759-8D7E-4E676C31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EE7-619F-4DA9-A464-25771D1DD05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8FBDCB-CAB4-40E3-986E-C552413E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BC0E41-46DA-4BF5-9993-0FEDC7A7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15D-D7B0-475D-8FDB-AFADCC5AC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95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899CB-E2F9-41CD-A5C3-115F3172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DA387B-5762-4A27-B162-A380EE38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0332F8-D382-47C7-BDCB-B3D9014FD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A35496-F0C9-429A-8E0E-EADE1AF9B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30C4A8-E72B-4AA6-8FE4-309735E9D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CB9368-E3AD-4385-94AB-36B58DD3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EE7-619F-4DA9-A464-25771D1DD05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766C73B-DC25-416E-AB6C-BDAB7E65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DCD90A-828B-42E3-93A7-63F33F68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15D-D7B0-475D-8FDB-AFADCC5AC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4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24AD1-5B06-4507-957A-92F75502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1D380F-73EF-48C7-84BF-D8FDC3FD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EE7-619F-4DA9-A464-25771D1DD05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0DFA5B-E556-4559-B695-880E50D6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B9B160-36AB-40AE-AC1B-C1C4051E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15D-D7B0-475D-8FDB-AFADCC5AC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07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C5DD04-A35D-4BF6-8BE4-93192F62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EE7-619F-4DA9-A464-25771D1DD05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0182B9-44E8-400A-B5BE-B8CD448F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5C2DFB-E4A3-4833-BC37-4B646831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15D-D7B0-475D-8FDB-AFADCC5AC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54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32DBE-FF2D-4407-A635-D2F66083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8B27C-826E-4B59-ABB1-CF05CA78A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80C27B-C111-4175-89B1-D6E5DFD15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CF6129-B587-425E-AB3A-0C6F1077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EE7-619F-4DA9-A464-25771D1DD05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5FEC03-2282-4BDF-AEB9-B436E5CB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0F718C-73FA-4C33-B4E3-297E6113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15D-D7B0-475D-8FDB-AFADCC5AC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81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F62AF-8EFD-495D-9905-2F605F0A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3A58CD-038F-404A-9CCA-F2F7F5E73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32BB53-D4E4-4A40-85BF-1449B5A20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08C53A-D425-4786-BBD1-3155C2CA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EE7-619F-4DA9-A464-25771D1DD05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A8E9F1-FA34-4C2A-8BF0-DDC1D4F2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A5C4E1-36FB-48C7-B8A4-55C31BEE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15D-D7B0-475D-8FDB-AFADCC5AC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54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336C93-6525-4E85-9C6B-956B4178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4DDC87-9142-42AF-A550-9D3E84894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D941F1-576B-4157-A647-66198F24A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6EE7-619F-4DA9-A464-25771D1DD05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8D7F90-5DC6-4247-8A17-EEA148039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53066B-6FF3-4316-B9A4-1170AA6F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015D-D7B0-475D-8FDB-AFADCC5AC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31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42084-6CA0-4743-8A8E-B598C3989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975"/>
            <a:ext cx="9144000" cy="653519"/>
          </a:xfrm>
        </p:spPr>
        <p:txBody>
          <a:bodyPr>
            <a:noAutofit/>
          </a:bodyPr>
          <a:lstStyle/>
          <a:p>
            <a:r>
              <a:rPr lang="fr-FR" sz="4000" b="1" dirty="0"/>
              <a:t>L’Intelligence Artificielle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09F6DC-406B-41AA-BF18-1F76DF570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126" y="1151069"/>
            <a:ext cx="10531737" cy="570693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fr-FR" sz="11200" b="1" dirty="0"/>
              <a:t>Le test de </a:t>
            </a:r>
            <a:r>
              <a:rPr lang="fr-FR" sz="11200" b="1" dirty="0" err="1"/>
              <a:t>turing</a:t>
            </a:r>
            <a:r>
              <a:rPr lang="fr-FR" sz="11200" b="1" dirty="0"/>
              <a:t>:</a:t>
            </a:r>
          </a:p>
          <a:p>
            <a:pPr algn="l"/>
            <a:endParaRPr lang="fr-FR" sz="8000" b="1" dirty="0"/>
          </a:p>
          <a:p>
            <a:pPr lvl="1" algn="l"/>
            <a:r>
              <a:rPr lang="fr-FR" sz="8000" b="1" dirty="0"/>
              <a:t>1- </a:t>
            </a:r>
            <a:r>
              <a:rPr lang="fr-FR" sz="8000" dirty="0"/>
              <a:t>le traitement du langage naturel</a:t>
            </a:r>
            <a:endParaRPr lang="fr-FR" sz="8000" b="1" dirty="0"/>
          </a:p>
          <a:p>
            <a:pPr lvl="1" algn="l"/>
            <a:r>
              <a:rPr lang="fr-FR" sz="8000" b="1" dirty="0"/>
              <a:t>2- </a:t>
            </a:r>
            <a:r>
              <a:rPr lang="fr-FR" sz="8000" dirty="0"/>
              <a:t>la représentation des connaissances</a:t>
            </a:r>
            <a:endParaRPr lang="fr-FR" sz="8000" b="1" dirty="0"/>
          </a:p>
          <a:p>
            <a:pPr lvl="1" algn="l"/>
            <a:r>
              <a:rPr lang="fr-FR" sz="8000" b="1" dirty="0"/>
              <a:t>3- </a:t>
            </a:r>
            <a:r>
              <a:rPr lang="fr-FR" sz="8000" dirty="0"/>
              <a:t>le raisonnement automatisé</a:t>
            </a:r>
            <a:endParaRPr lang="fr-FR" sz="8000" b="1" dirty="0"/>
          </a:p>
          <a:p>
            <a:pPr lvl="1" algn="l"/>
            <a:r>
              <a:rPr lang="fr-FR" sz="8000" b="1" dirty="0"/>
              <a:t>4- </a:t>
            </a:r>
            <a:r>
              <a:rPr lang="fr-FR" sz="8000" dirty="0"/>
              <a:t> l’apprentissage</a:t>
            </a:r>
            <a:endParaRPr lang="fr-FR" sz="8000" b="1" dirty="0"/>
          </a:p>
          <a:p>
            <a:pPr lvl="1" algn="l"/>
            <a:r>
              <a:rPr lang="fr-FR" sz="8000" b="1" dirty="0"/>
              <a:t>5- </a:t>
            </a:r>
            <a:r>
              <a:rPr lang="fr-FR" sz="8000" dirty="0"/>
              <a:t>d’un dispositif de vision artificielle</a:t>
            </a:r>
            <a:endParaRPr lang="fr-FR" sz="8000" b="1" dirty="0"/>
          </a:p>
          <a:p>
            <a:pPr lvl="1" algn="l"/>
            <a:r>
              <a:rPr lang="fr-FR" sz="8000" b="1" dirty="0"/>
              <a:t>6- </a:t>
            </a:r>
            <a:r>
              <a:rPr lang="fr-FR" sz="8000" dirty="0"/>
              <a:t>d’une capacité robotique</a:t>
            </a:r>
            <a:endParaRPr lang="fr-FR" sz="8000" b="1" dirty="0"/>
          </a:p>
          <a:p>
            <a:pPr algn="l"/>
            <a:endParaRPr lang="fr-FR" sz="8000" b="1" dirty="0"/>
          </a:p>
          <a:p>
            <a:pPr algn="l"/>
            <a:r>
              <a:rPr lang="fr-FR" sz="11200" b="1" dirty="0"/>
              <a:t>Définition de l’IA	:</a:t>
            </a:r>
          </a:p>
          <a:p>
            <a:pPr algn="l"/>
            <a:r>
              <a:rPr lang="fr-FR" sz="7200" dirty="0"/>
              <a:t>C’est une science et une ingénierie qui traite, de la </a:t>
            </a:r>
            <a:r>
              <a:rPr lang="fr-FR" sz="7200" dirty="0">
                <a:latin typeface="+mj-lt"/>
              </a:rPr>
              <a:t>compréhension</a:t>
            </a:r>
            <a:r>
              <a:rPr lang="fr-FR" sz="7200" dirty="0"/>
              <a:t> a l’aide de l’ordinateur du comportement intelligent et de la création de systèmes artificiels qui reproduisent ce comportement  </a:t>
            </a:r>
            <a:r>
              <a:rPr lang="fr-FR" sz="7200" dirty="0">
                <a:sym typeface="Wingdings" panose="05000000000000000000" pitchFamily="2" charset="2"/>
              </a:rPr>
              <a:t></a:t>
            </a:r>
            <a:r>
              <a:rPr lang="fr-FR" sz="7200" dirty="0"/>
              <a:t>  Shapiro 1992</a:t>
            </a:r>
          </a:p>
          <a:p>
            <a:pPr algn="l"/>
            <a:r>
              <a:rPr lang="fr-FR" sz="7200" dirty="0"/>
              <a:t>il s’agit de la mécanisation de l’intelligence humaine  </a:t>
            </a:r>
            <a:r>
              <a:rPr lang="fr-FR" sz="7200" dirty="0">
                <a:sym typeface="Wingdings" panose="05000000000000000000" pitchFamily="2" charset="2"/>
              </a:rPr>
              <a:t></a:t>
            </a:r>
            <a:r>
              <a:rPr lang="fr-FR" sz="7200" dirty="0"/>
              <a:t> Nilsson 2005</a:t>
            </a:r>
          </a:p>
          <a:p>
            <a:pPr marL="342900" indent="-342900" algn="l">
              <a:buFontTx/>
              <a:buChar char="-"/>
            </a:pPr>
            <a:endParaRPr lang="fr-FR" sz="7200" dirty="0"/>
          </a:p>
          <a:p>
            <a:pPr algn="l"/>
            <a:r>
              <a:rPr lang="fr-FR" sz="7200" b="1" dirty="0">
                <a:solidFill>
                  <a:srgbClr val="FF0000"/>
                </a:solidFill>
              </a:rPr>
              <a:t>Historiques:</a:t>
            </a:r>
          </a:p>
          <a:p>
            <a:pPr algn="l"/>
            <a:r>
              <a:rPr lang="fr-FR" sz="7200" dirty="0"/>
              <a:t>Pour certains auteurs comme </a:t>
            </a:r>
            <a:r>
              <a:rPr lang="fr-FR" sz="7200" dirty="0" err="1"/>
              <a:t>Lecun</a:t>
            </a:r>
            <a:r>
              <a:rPr lang="fr-FR" sz="7200" dirty="0"/>
              <a:t> (</a:t>
            </a:r>
            <a:r>
              <a:rPr lang="fr-FR" sz="7200" i="1" dirty="0"/>
              <a:t>Les Échos</a:t>
            </a:r>
            <a:r>
              <a:rPr lang="fr-FR" sz="7200" dirty="0"/>
              <a:t>, 2019), une telle intelligence générale ne peut être atteinte qu’avec l’apprentissage non supervisé, ce qui signifie des systèmes capables d’apprendre de façon autonome, en interagissant avec le monde</a:t>
            </a:r>
          </a:p>
          <a:p>
            <a:pPr algn="l"/>
            <a:r>
              <a:rPr lang="fr-FR" sz="7200" dirty="0"/>
              <a:t>Tenant compte de l’émergence de l’IA forte comme un scénario probable, Russell (2019) suggère de repenser l’IA d’une nouvelle façon</a:t>
            </a:r>
          </a:p>
          <a:p>
            <a:pPr algn="l"/>
            <a:endParaRPr lang="fr-FR" sz="4000" b="1" u="sng" dirty="0"/>
          </a:p>
        </p:txBody>
      </p:sp>
    </p:spTree>
    <p:extLst>
      <p:ext uri="{BB962C8B-B14F-4D97-AF65-F5344CB8AC3E}">
        <p14:creationId xmlns:p14="http://schemas.microsoft.com/office/powerpoint/2010/main" val="426310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447A8D-1EF6-44A5-AF43-2A267A3A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Autofit/>
          </a:bodyPr>
          <a:lstStyle/>
          <a:p>
            <a:pPr algn="ctr"/>
            <a:r>
              <a:rPr lang="fr-FR" sz="4000" b="1" dirty="0"/>
              <a:t>Intelligence Artificielle « suite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2A324E-11AD-4B9D-8D7A-D36F8A92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311"/>
            <a:ext cx="10515600" cy="56370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Principaux courants et tendances</a:t>
            </a:r>
          </a:p>
          <a:p>
            <a:r>
              <a:rPr lang="fr-FR" sz="2400" dirty="0"/>
              <a:t>L’approche symbolique et logiciste: </a:t>
            </a:r>
            <a:r>
              <a:rPr lang="fr-FR" sz="2000" dirty="0"/>
              <a:t>Lisp et système expert</a:t>
            </a:r>
          </a:p>
          <a:p>
            <a:r>
              <a:rPr lang="fr-FR" sz="2400" dirty="0"/>
              <a:t>L’approche connexionniste : </a:t>
            </a:r>
            <a:r>
              <a:rPr lang="fr-FR" sz="2000" dirty="0"/>
              <a:t>les réseaux de neurones biologiques &amp; les réseaux de neurones artificiels </a:t>
            </a:r>
          </a:p>
          <a:p>
            <a:pPr lvl="1"/>
            <a:r>
              <a:rPr lang="fr-FR" sz="1600" dirty="0"/>
              <a:t>Perceptron introduit par Frank </a:t>
            </a:r>
            <a:r>
              <a:rPr lang="fr-FR" sz="1600" dirty="0" err="1"/>
              <a:t>Rosenblatt</a:t>
            </a:r>
            <a:r>
              <a:rPr lang="fr-FR" sz="1600" dirty="0"/>
              <a:t> en 1958</a:t>
            </a:r>
          </a:p>
          <a:p>
            <a:pPr lvl="1"/>
            <a:r>
              <a:rPr lang="fr-FR" sz="1600" dirty="0"/>
              <a:t>réseau de </a:t>
            </a:r>
            <a:r>
              <a:rPr lang="fr-FR" sz="1600" dirty="0" err="1"/>
              <a:t>hopfield</a:t>
            </a:r>
            <a:r>
              <a:rPr lang="fr-FR" sz="1600" dirty="0"/>
              <a:t> et sa capacité d’apprentissage</a:t>
            </a:r>
          </a:p>
          <a:p>
            <a:pPr lvl="1"/>
            <a:r>
              <a:rPr lang="fr-FR" sz="1600" dirty="0"/>
              <a:t>La méthode d’apprentissage par rétropropagation du gradient de David </a:t>
            </a:r>
            <a:r>
              <a:rPr lang="fr-FR" sz="1600" dirty="0" err="1"/>
              <a:t>Rumelhart</a:t>
            </a:r>
            <a:r>
              <a:rPr lang="fr-FR" sz="1600" dirty="0"/>
              <a:t> </a:t>
            </a:r>
          </a:p>
          <a:p>
            <a:r>
              <a:rPr lang="fr-FR" sz="2400" dirty="0"/>
              <a:t>systèmes multi-agents</a:t>
            </a:r>
          </a:p>
          <a:p>
            <a:pPr marL="0" indent="0">
              <a:buNone/>
            </a:pPr>
            <a:r>
              <a:rPr lang="fr-FR" b="1" dirty="0"/>
              <a:t>Historiques:</a:t>
            </a:r>
          </a:p>
          <a:p>
            <a:pPr lvl="1"/>
            <a:r>
              <a:rPr lang="fr-FR" sz="2000" dirty="0"/>
              <a:t>Du test de </a:t>
            </a:r>
            <a:r>
              <a:rPr lang="fr-FR" sz="2000" dirty="0" err="1"/>
              <a:t>turing</a:t>
            </a:r>
            <a:r>
              <a:rPr lang="fr-FR" sz="2000" dirty="0"/>
              <a:t> au premier hiver de l’IA</a:t>
            </a:r>
          </a:p>
          <a:p>
            <a:pPr lvl="1"/>
            <a:r>
              <a:rPr lang="fr-FR" sz="2000" dirty="0"/>
              <a:t>En 1974 premier hiver de l’IA« AI Winter » </a:t>
            </a:r>
          </a:p>
          <a:p>
            <a:pPr lvl="1"/>
            <a:r>
              <a:rPr lang="fr-FR" sz="2000" dirty="0"/>
              <a:t>Reprise des investissements   début des années 1980</a:t>
            </a:r>
          </a:p>
          <a:p>
            <a:pPr lvl="1"/>
            <a:r>
              <a:rPr lang="fr-FR" sz="2000" dirty="0"/>
              <a:t>Deuxième hiver IA et désillusions des gouvernements début des années 1990</a:t>
            </a:r>
          </a:p>
          <a:p>
            <a:pPr lvl="1"/>
            <a:r>
              <a:rPr lang="fr-FR" sz="2000" dirty="0"/>
              <a:t>1997 retour médiatique de l’IA, création de </a:t>
            </a:r>
            <a:r>
              <a:rPr lang="fr-FR" sz="2000" dirty="0" err="1"/>
              <a:t>Deep</a:t>
            </a:r>
            <a:r>
              <a:rPr lang="fr-FR" sz="2000" dirty="0"/>
              <a:t> </a:t>
            </a:r>
            <a:r>
              <a:rPr lang="fr-FR" sz="2000" dirty="0" err="1"/>
              <a:t>blue</a:t>
            </a:r>
            <a:r>
              <a:rPr lang="fr-FR" sz="2000" dirty="0"/>
              <a:t> par IBM qui a battu </a:t>
            </a:r>
            <a:r>
              <a:rPr lang="fr-FR" dirty="0"/>
              <a:t> </a:t>
            </a:r>
            <a:r>
              <a:rPr lang="fr-FR" sz="2000" dirty="0"/>
              <a:t>Garry Kasparov</a:t>
            </a:r>
          </a:p>
          <a:p>
            <a:pPr lvl="1"/>
            <a:r>
              <a:rPr lang="fr-FR" sz="2000" dirty="0"/>
              <a:t>2010 vrai tournant médiatique dans la recherche en IA par la création de nouveaux algorithmes d’apprentissage automatique et surtout d’apprentissage profond - </a:t>
            </a:r>
            <a:r>
              <a:rPr lang="fr-FR" sz="2000" dirty="0" err="1"/>
              <a:t>deep</a:t>
            </a:r>
            <a:r>
              <a:rPr lang="fr-FR" sz="2000" dirty="0"/>
              <a:t> </a:t>
            </a:r>
            <a:r>
              <a:rPr lang="fr-FR" sz="2000" dirty="0" err="1"/>
              <a:t>learning</a:t>
            </a:r>
            <a:endParaRPr lang="fr-FR" sz="2000" dirty="0"/>
          </a:p>
          <a:p>
            <a:pPr lvl="2"/>
            <a:r>
              <a:rPr lang="fr-FR" sz="1600" dirty="0"/>
              <a:t>retour de l’approche connexionniste (réseaux de neurones artificiels) sur le devant de la scène scientifique</a:t>
            </a:r>
          </a:p>
        </p:txBody>
      </p:sp>
    </p:spTree>
    <p:extLst>
      <p:ext uri="{BB962C8B-B14F-4D97-AF65-F5344CB8AC3E}">
        <p14:creationId xmlns:p14="http://schemas.microsoft.com/office/powerpoint/2010/main" val="350814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382A0-6890-4FDC-A94D-071C32FD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974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Intelligence Artificielle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D8D76B-7B6D-4F65-B152-2F7884749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736"/>
            <a:ext cx="10515600" cy="5470263"/>
          </a:xfrm>
        </p:spPr>
        <p:txBody>
          <a:bodyPr>
            <a:normAutofit/>
          </a:bodyPr>
          <a:lstStyle/>
          <a:p>
            <a:r>
              <a:rPr lang="fr-FR" sz="2000" dirty="0"/>
              <a:t>une machine au moins aussi « intelligente », voire plus « intelligente » que l’humain pourrait en principe chercher par tous les moyens possibles de réaliser un but qui lui a été fixé</a:t>
            </a:r>
          </a:p>
          <a:p>
            <a:r>
              <a:rPr lang="fr-FR" sz="2000" dirty="0"/>
              <a:t>Russell considère qu’il est nécessaire de développer des machines « compatibles avec l’humain » (</a:t>
            </a:r>
            <a:r>
              <a:rPr lang="fr-FR" sz="2000" i="1" dirty="0"/>
              <a:t>Human Compatible</a:t>
            </a:r>
            <a:r>
              <a:rPr lang="fr-FR" sz="2000" dirty="0"/>
              <a:t>)</a:t>
            </a:r>
          </a:p>
          <a:p>
            <a:r>
              <a:rPr lang="fr-FR" sz="2000" dirty="0"/>
              <a:t>l’apprentissage par renforcement inverse (apprentissage des buts qu’un humain cherche à réaliser à partir de l’observation de ses comportements)</a:t>
            </a:r>
          </a:p>
          <a:p>
            <a:pPr marL="0" indent="0">
              <a:buNone/>
            </a:pPr>
            <a:br>
              <a:rPr lang="fr-FR" sz="2000" dirty="0"/>
            </a:br>
            <a:r>
              <a:rPr lang="fr-FR" sz="2000" dirty="0"/>
              <a:t>Concernant le débat sur l’IA faible vs forte</a:t>
            </a:r>
          </a:p>
          <a:p>
            <a:r>
              <a:rPr lang="fr-FR" sz="2000" dirty="0"/>
              <a:t>Pour </a:t>
            </a:r>
            <a:r>
              <a:rPr lang="fr-FR" sz="2000" dirty="0" err="1"/>
              <a:t>nilsson</a:t>
            </a:r>
            <a:r>
              <a:rPr lang="fr-FR" sz="2000" dirty="0"/>
              <a:t> 2005, l’IA </a:t>
            </a:r>
            <a:r>
              <a:rPr lang="fr-FR" sz="2000" dirty="0" err="1"/>
              <a:t>dviendra</a:t>
            </a:r>
            <a:r>
              <a:rPr lang="fr-FR" sz="2000" dirty="0"/>
              <a:t> forte lorsque les machines pourront réaliser la plupart des activités de travail ordinaires accomplies par les humains</a:t>
            </a:r>
          </a:p>
          <a:p>
            <a:r>
              <a:rPr lang="fr-FR" sz="2000" dirty="0"/>
              <a:t>Un agent intelligent est un système capable de décider de se qu’il convient de faire et de le faire en suite</a:t>
            </a:r>
          </a:p>
          <a:p>
            <a:r>
              <a:rPr lang="fr-FR" sz="2000" dirty="0"/>
              <a:t>Un agent rational rationnel est un agent qui agit de manière a atteindre la meilleure solution ou, dans un environnement incertain, la meilleure solution possible.</a:t>
            </a:r>
          </a:p>
          <a:p>
            <a:pPr marL="0" indent="0">
              <a:buNone/>
            </a:pPr>
            <a:endParaRPr lang="fr-FR" b="1" u="sng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9532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Grand écran</PresentationFormat>
  <Paragraphs>41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L’Intelligence Artificielle</vt:lpstr>
      <vt:lpstr>Intelligence Artificielle « suite »</vt:lpstr>
      <vt:lpstr>Intelligence Artificielle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L’Intelligenc Artificielle</dc:title>
  <dc:creator>User</dc:creator>
  <cp:lastModifiedBy>User</cp:lastModifiedBy>
  <cp:revision>70</cp:revision>
  <dcterms:created xsi:type="dcterms:W3CDTF">2021-01-22T19:37:14Z</dcterms:created>
  <dcterms:modified xsi:type="dcterms:W3CDTF">2021-03-09T15:02:16Z</dcterms:modified>
</cp:coreProperties>
</file>