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4" r:id="rId3"/>
    <p:sldId id="263" r:id="rId4"/>
    <p:sldId id="265" r:id="rId5"/>
    <p:sldId id="266" r:id="rId6"/>
    <p:sldId id="267" r:id="rId7"/>
    <p:sldId id="268" r:id="rId8"/>
    <p:sldId id="269" r:id="rId9"/>
    <p:sldId id="270" r:id="rId10"/>
    <p:sldId id="271" r:id="rId11"/>
    <p:sldId id="272" r:id="rId12"/>
    <p:sldId id="273" r:id="rId13"/>
    <p:sldId id="274" r:id="rId14"/>
    <p:sldId id="276" r:id="rId15"/>
    <p:sldId id="277" r:id="rId16"/>
    <p:sldId id="275" r:id="rId17"/>
    <p:sldId id="278" r:id="rId18"/>
    <p:sldId id="279"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18"/>
  </p:normalViewPr>
  <p:slideViewPr>
    <p:cSldViewPr snapToGrid="0">
      <p:cViewPr varScale="1">
        <p:scale>
          <a:sx n="138" d="100"/>
          <a:sy n="138" d="100"/>
        </p:scale>
        <p:origin x="2040" y="184"/>
      </p:cViewPr>
      <p:guideLst/>
    </p:cSldViewPr>
  </p:slideViewPr>
  <p:notesTextViewPr>
    <p:cViewPr>
      <p:scale>
        <a:sx n="1" d="1"/>
        <a:sy n="1" d="1"/>
      </p:scale>
      <p:origin x="0" y="0"/>
    </p:cViewPr>
  </p:notesTextViewPr>
  <p:notesViewPr>
    <p:cSldViewPr snapToGrid="0">
      <p:cViewPr varScale="1">
        <p:scale>
          <a:sx n="157" d="100"/>
          <a:sy n="157" d="100"/>
        </p:scale>
        <p:origin x="5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Unicode MS" panose="020B0604020202020204" pitchFamily="34" charset="-128"/>
                <a:ea typeface="Arial Unicode MS" panose="020B0604020202020204" pitchFamily="34" charset="-128"/>
              </a:defRPr>
            </a:lvl1pPr>
          </a:lstStyle>
          <a:p>
            <a:endParaRPr kumimoji="1"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Unicode MS" panose="020B0604020202020204" pitchFamily="34" charset="-128"/>
                <a:ea typeface="Arial Unicode MS" panose="020B0604020202020204" pitchFamily="34" charset="-128"/>
              </a:defRPr>
            </a:lvl1pPr>
          </a:lstStyle>
          <a:p>
            <a:fld id="{FDAF2CD5-C81C-F94B-98F9-5F5F72AF964F}" type="datetimeFigureOut">
              <a:rPr kumimoji="1" lang="ko-KR" altLang="en-US" smtClean="0"/>
              <a:pPr/>
              <a:t>2024. 7. 2.</a:t>
            </a:fld>
            <a:endParaRPr kumimoji="1"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Unicode MS" panose="020B0604020202020204" pitchFamily="34" charset="-128"/>
                <a:ea typeface="Arial Unicode MS" panose="020B0604020202020204" pitchFamily="34" charset="-128"/>
              </a:defRPr>
            </a:lvl1pPr>
          </a:lstStyle>
          <a:p>
            <a:endParaRPr kumimoji="1"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Unicode MS" panose="020B0604020202020204" pitchFamily="34" charset="-128"/>
                <a:ea typeface="Arial Unicode MS" panose="020B0604020202020204" pitchFamily="34" charset="-128"/>
              </a:defRPr>
            </a:lvl1pPr>
          </a:lstStyle>
          <a:p>
            <a:fld id="{FDCE3335-A8D6-C649-9929-7754F671F9AE}" type="slidenum">
              <a:rPr kumimoji="1" lang="ko-KR" altLang="en-US" smtClean="0"/>
              <a:pPr/>
              <a:t>‹#›</a:t>
            </a:fld>
            <a:endParaRPr kumimoji="1" lang="ko-KR" altLang="en-US" dirty="0"/>
          </a:p>
        </p:txBody>
      </p:sp>
    </p:spTree>
    <p:extLst>
      <p:ext uri="{BB962C8B-B14F-4D97-AF65-F5344CB8AC3E}">
        <p14:creationId xmlns:p14="http://schemas.microsoft.com/office/powerpoint/2010/main" val="3503893638"/>
      </p:ext>
    </p:extLst>
  </p:cSld>
  <p:clrMap bg1="lt1" tx1="dk1" bg2="lt2" tx2="dk2" accent1="accent1" accent2="accent2" accent3="accent3" accent4="accent4" accent5="accent5" accent6="accent6" hlink="hlink" folHlink="folHlink"/>
  <p:notesStyle>
    <a:lvl1pPr marL="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1pPr>
    <a:lvl2pPr marL="45720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2pPr>
    <a:lvl3pPr marL="91440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3pPr>
    <a:lvl4pPr marL="137160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4pPr>
    <a:lvl5pPr marL="182880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8</a:t>
            </a:fld>
            <a:endParaRPr kumimoji="1" lang="ko-KR" altLang="en-US"/>
          </a:p>
        </p:txBody>
      </p:sp>
    </p:spTree>
    <p:extLst>
      <p:ext uri="{BB962C8B-B14F-4D97-AF65-F5344CB8AC3E}">
        <p14:creationId xmlns:p14="http://schemas.microsoft.com/office/powerpoint/2010/main" val="138064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9</a:t>
            </a:fld>
            <a:endParaRPr kumimoji="1" lang="ko-KR" altLang="en-US"/>
          </a:p>
        </p:txBody>
      </p:sp>
    </p:spTree>
    <p:extLst>
      <p:ext uri="{BB962C8B-B14F-4D97-AF65-F5344CB8AC3E}">
        <p14:creationId xmlns:p14="http://schemas.microsoft.com/office/powerpoint/2010/main" val="15903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10</a:t>
            </a:fld>
            <a:endParaRPr kumimoji="1" lang="ko-KR" altLang="en-US"/>
          </a:p>
        </p:txBody>
      </p:sp>
    </p:spTree>
    <p:extLst>
      <p:ext uri="{BB962C8B-B14F-4D97-AF65-F5344CB8AC3E}">
        <p14:creationId xmlns:p14="http://schemas.microsoft.com/office/powerpoint/2010/main" val="308348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1" dirty="0"/>
              <a:t>기존 유사도 검색</a:t>
            </a:r>
            <a:r>
              <a:rPr lang="en-US" altLang="ko-KR" b="1" dirty="0"/>
              <a:t>(</a:t>
            </a:r>
            <a:r>
              <a:rPr lang="ko-KR" altLang="en-US" b="1" dirty="0"/>
              <a:t>코사인 유사도 등</a:t>
            </a:r>
            <a:r>
              <a:rPr lang="en-US" altLang="ko-KR" b="1" dirty="0"/>
              <a:t>)</a:t>
            </a:r>
            <a:r>
              <a:rPr lang="en-US" altLang="ko-KR" dirty="0"/>
              <a:t>: </a:t>
            </a:r>
            <a:r>
              <a:rPr lang="ko-KR" altLang="en-US" dirty="0"/>
              <a:t>쿼리와 문서 간의 유사도를 계산하여 가장 유사한 문서들을 반환합니다</a:t>
            </a:r>
            <a:r>
              <a:rPr lang="en-US" altLang="ko-KR" dirty="0"/>
              <a:t>. </a:t>
            </a:r>
            <a:r>
              <a:rPr lang="ko-KR" altLang="en-US" dirty="0"/>
              <a:t>결과물이 유사할 수록 높은 점수를 받습니다</a:t>
            </a:r>
            <a:r>
              <a:rPr lang="en-US" altLang="ko-KR"/>
              <a:t>.</a:t>
            </a:r>
          </a:p>
          <a:p>
            <a:r>
              <a:rPr lang="en" altLang="ko-KR" b="1"/>
              <a:t>MMR</a:t>
            </a:r>
            <a:r>
              <a:rPr lang="en" altLang="ko-KR" dirty="0"/>
              <a:t>: </a:t>
            </a:r>
            <a:r>
              <a:rPr lang="ko-KR" altLang="en-US" dirty="0"/>
              <a:t>쿼리와 문서 간의 유사도 뿐만 아니라 이미 선택된 </a:t>
            </a:r>
            <a:r>
              <a:rPr lang="ko-KR" altLang="en-US" dirty="0" err="1"/>
              <a:t>문서들과의</a:t>
            </a:r>
            <a:r>
              <a:rPr lang="ko-KR" altLang="en-US" dirty="0"/>
              <a:t> 중복을 최소화하여 다양한 정보를 포함하는 문서들을 선택합니다</a:t>
            </a:r>
            <a:r>
              <a:rPr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11</a:t>
            </a:fld>
            <a:endParaRPr kumimoji="1" lang="ko-KR" altLang="en-US"/>
          </a:p>
        </p:txBody>
      </p:sp>
    </p:spTree>
    <p:extLst>
      <p:ext uri="{BB962C8B-B14F-4D97-AF65-F5344CB8AC3E}">
        <p14:creationId xmlns:p14="http://schemas.microsoft.com/office/powerpoint/2010/main" val="66798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32D298-3188-E87A-4641-1E59EAE0600E}"/>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8464F0A0-8A7D-C371-C52E-7840927C7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5E8EB515-7421-A70A-E1DF-85FBBA4F0632}"/>
              </a:ext>
            </a:extLst>
          </p:cNvPr>
          <p:cNvSpPr>
            <a:spLocks noGrp="1"/>
          </p:cNvSpPr>
          <p:nvPr>
            <p:ph type="dt" sz="half" idx="10"/>
          </p:nvPr>
        </p:nvSpPr>
        <p:spPr/>
        <p:txBody>
          <a:bodyPr/>
          <a:lstStyle/>
          <a:p>
            <a:fld id="{A808637C-966E-A14C-82D0-6172230E0FD7}" type="datetimeFigureOut">
              <a:rPr kumimoji="1" lang="ko-KR" altLang="en-US" smtClean="0"/>
              <a:t>2024. 7. 2.</a:t>
            </a:fld>
            <a:endParaRPr kumimoji="1" lang="ko-KR" altLang="en-US"/>
          </a:p>
        </p:txBody>
      </p:sp>
      <p:sp>
        <p:nvSpPr>
          <p:cNvPr id="5" name="바닥글 개체 틀 4">
            <a:extLst>
              <a:ext uri="{FF2B5EF4-FFF2-40B4-BE49-F238E27FC236}">
                <a16:creationId xmlns:a16="http://schemas.microsoft.com/office/drawing/2014/main" id="{A6D88888-66B6-A0CD-D8A6-788543DD29E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4CFABDC-BCC0-45E3-0AB3-2E4A23EBC467}"/>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spTree>
    <p:extLst>
      <p:ext uri="{BB962C8B-B14F-4D97-AF65-F5344CB8AC3E}">
        <p14:creationId xmlns:p14="http://schemas.microsoft.com/office/powerpoint/2010/main" val="134174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D9DB6D0C-33A3-FCCE-A19D-34930456D67F}"/>
              </a:ext>
            </a:extLst>
          </p:cNvPr>
          <p:cNvSpPr>
            <a:spLocks noGrp="1"/>
          </p:cNvSpPr>
          <p:nvPr>
            <p:ph type="dt" sz="half" idx="10"/>
          </p:nvPr>
        </p:nvSpPr>
        <p:spPr/>
        <p:txBody>
          <a:bodyPr/>
          <a:lstStyle/>
          <a:p>
            <a:fld id="{A808637C-966E-A14C-82D0-6172230E0FD7}" type="datetimeFigureOut">
              <a:rPr kumimoji="1" lang="ko-KR" altLang="en-US" smtClean="0"/>
              <a:t>2024. 7. 2.</a:t>
            </a:fld>
            <a:endParaRPr kumimoji="1" lang="ko-KR" altLang="en-US"/>
          </a:p>
        </p:txBody>
      </p:sp>
      <p:sp>
        <p:nvSpPr>
          <p:cNvPr id="5" name="바닥글 개체 틀 4">
            <a:extLst>
              <a:ext uri="{FF2B5EF4-FFF2-40B4-BE49-F238E27FC236}">
                <a16:creationId xmlns:a16="http://schemas.microsoft.com/office/drawing/2014/main" id="{4A1A9FC7-B246-9CAF-8D58-3D1E0001DB8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6CBE06E3-7250-EA0D-45BA-3D52FA0B6121}"/>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cxnSp>
        <p:nvCxnSpPr>
          <p:cNvPr id="8" name="직선 연결선[R] 7">
            <a:extLst>
              <a:ext uri="{FF2B5EF4-FFF2-40B4-BE49-F238E27FC236}">
                <a16:creationId xmlns:a16="http://schemas.microsoft.com/office/drawing/2014/main" id="{30F25A5B-AB82-BF0C-EF3C-459C2BC30FBF}"/>
              </a:ext>
            </a:extLst>
          </p:cNvPr>
          <p:cNvCxnSpPr/>
          <p:nvPr userDrawn="1"/>
        </p:nvCxnSpPr>
        <p:spPr>
          <a:xfrm>
            <a:off x="0" y="435429"/>
            <a:ext cx="12192000" cy="0"/>
          </a:xfrm>
          <a:prstGeom prst="line">
            <a:avLst/>
          </a:prstGeom>
          <a:ln w="63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06860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D7D17B2-8DEC-573D-FC8B-8EB840B1C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dirty="0"/>
              <a:t>마스터 제목 스타일 편집</a:t>
            </a:r>
          </a:p>
        </p:txBody>
      </p:sp>
      <p:sp>
        <p:nvSpPr>
          <p:cNvPr id="3" name="텍스트 개체 틀 2">
            <a:extLst>
              <a:ext uri="{FF2B5EF4-FFF2-40B4-BE49-F238E27FC236}">
                <a16:creationId xmlns:a16="http://schemas.microsoft.com/office/drawing/2014/main" id="{B076CBC4-C0F4-21C1-3F3E-CF4798A09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4" name="날짜 개체 틀 3">
            <a:extLst>
              <a:ext uri="{FF2B5EF4-FFF2-40B4-BE49-F238E27FC236}">
                <a16:creationId xmlns:a16="http://schemas.microsoft.com/office/drawing/2014/main" id="{011DA25F-247A-7D6F-2CED-4ECA2D6BC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82000"/>
                  </a:schemeClr>
                </a:solidFill>
                <a:latin typeface="Arial Unicode MS" panose="020B0604020202020204" pitchFamily="34" charset="-128"/>
                <a:ea typeface="Arial Unicode MS" panose="020B0604020202020204" pitchFamily="34" charset="-128"/>
              </a:defRPr>
            </a:lvl1pPr>
          </a:lstStyle>
          <a:p>
            <a:fld id="{A808637C-966E-A14C-82D0-6172230E0FD7}" type="datetimeFigureOut">
              <a:rPr kumimoji="1" lang="ko-KR" altLang="en-US" smtClean="0"/>
              <a:pPr/>
              <a:t>2024. 7. 2.</a:t>
            </a:fld>
            <a:endParaRPr kumimoji="1" lang="ko-KR" altLang="en-US" dirty="0"/>
          </a:p>
        </p:txBody>
      </p:sp>
      <p:sp>
        <p:nvSpPr>
          <p:cNvPr id="5" name="바닥글 개체 틀 4">
            <a:extLst>
              <a:ext uri="{FF2B5EF4-FFF2-40B4-BE49-F238E27FC236}">
                <a16:creationId xmlns:a16="http://schemas.microsoft.com/office/drawing/2014/main" id="{2DF8D59A-C8F7-DA21-8009-2F3740207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82000"/>
                  </a:schemeClr>
                </a:solidFill>
                <a:latin typeface="Arial Unicode MS" panose="020B0604020202020204" pitchFamily="34" charset="-128"/>
                <a:ea typeface="Arial Unicode MS" panose="020B0604020202020204" pitchFamily="34" charset="-128"/>
              </a:defRPr>
            </a:lvl1pPr>
          </a:lstStyle>
          <a:p>
            <a:endParaRPr kumimoji="1" lang="ko-KR" altLang="en-US" dirty="0"/>
          </a:p>
        </p:txBody>
      </p:sp>
      <p:sp>
        <p:nvSpPr>
          <p:cNvPr id="6" name="슬라이드 번호 개체 틀 5">
            <a:extLst>
              <a:ext uri="{FF2B5EF4-FFF2-40B4-BE49-F238E27FC236}">
                <a16:creationId xmlns:a16="http://schemas.microsoft.com/office/drawing/2014/main" id="{B32622BE-4AA6-4861-D2B8-2C5000797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82000"/>
                  </a:schemeClr>
                </a:solidFill>
                <a:latin typeface="Arial Unicode MS" panose="020B0604020202020204" pitchFamily="34" charset="-128"/>
                <a:ea typeface="Arial Unicode MS" panose="020B0604020202020204" pitchFamily="34" charset="-128"/>
              </a:defRPr>
            </a:lvl1pPr>
          </a:lstStyle>
          <a:p>
            <a:fld id="{ED770D06-A408-D540-A97C-06850881F5DB}" type="slidenum">
              <a:rPr kumimoji="1" lang="ko-KR" altLang="en-US" smtClean="0"/>
              <a:pPr/>
              <a:t>‹#›</a:t>
            </a:fld>
            <a:endParaRPr kumimoji="1" lang="ko-KR" altLang="en-US" dirty="0"/>
          </a:p>
        </p:txBody>
      </p:sp>
    </p:spTree>
    <p:extLst>
      <p:ext uri="{BB962C8B-B14F-4D97-AF65-F5344CB8AC3E}">
        <p14:creationId xmlns:p14="http://schemas.microsoft.com/office/powerpoint/2010/main" val="92906948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b="0" i="0" kern="1200">
          <a:solidFill>
            <a:schemeClr val="tx1"/>
          </a:solidFill>
          <a:latin typeface="Arial Unicode MS" panose="020B0604020202020204" pitchFamily="34" charset="-128"/>
          <a:ea typeface="Arial Unicode MS" panose="020B0604020202020204" pitchFamily="34" charset="-128"/>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b="0" i="0" kern="1200">
          <a:solidFill>
            <a:schemeClr val="tx1"/>
          </a:solidFill>
          <a:latin typeface="Arial Unicode MS" panose="020B0604020202020204" pitchFamily="34" charset="-128"/>
          <a:ea typeface="Arial Unicode MS" panose="020B0604020202020204" pitchFamily="34" charset="-128"/>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b="0" i="0" kern="1200">
          <a:solidFill>
            <a:schemeClr val="tx1"/>
          </a:solidFill>
          <a:latin typeface="Arial Unicode MS" panose="020B0604020202020204" pitchFamily="34" charset="-128"/>
          <a:ea typeface="Arial Unicode MS" panose="020B0604020202020204" pitchFamily="34" charset="-128"/>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b="0" i="0" kern="1200">
          <a:solidFill>
            <a:schemeClr val="tx1"/>
          </a:solidFill>
          <a:latin typeface="Arial Unicode MS" panose="020B0604020202020204" pitchFamily="34" charset="-128"/>
          <a:ea typeface="Arial Unicode MS" panose="020B0604020202020204" pitchFamily="34" charset="-128"/>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b="0" i="0" kern="1200">
          <a:solidFill>
            <a:schemeClr val="tx1"/>
          </a:solidFill>
          <a:latin typeface="Arial Unicode MS" panose="020B0604020202020204" pitchFamily="34" charset="-128"/>
          <a:ea typeface="Arial Unicode MS" panose="020B0604020202020204" pitchFamily="34" charset="-128"/>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b="0" i="0" kern="1200">
          <a:solidFill>
            <a:schemeClr val="tx1"/>
          </a:solidFill>
          <a:latin typeface="Arial Unicode MS" panose="020B0604020202020204" pitchFamily="34" charset="-128"/>
          <a:ea typeface="Arial Unicode MS" panose="020B0604020202020204"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8OJC21T2SL4" TargetMode="External"/><Relationship Id="rId7" Type="http://schemas.openxmlformats.org/officeDocument/2006/relationships/hyperlink" Target="https://docs.llamaindex.ai/en/stable/module_guides/evaluating/roo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ython.langchain.com/docs/guides/evaluation/" TargetMode="External"/><Relationship Id="rId5" Type="http://schemas.openxmlformats.org/officeDocument/2006/relationships/hyperlink" Target="https://github.com/explodinggradients/ragas" TargetMode="External"/><Relationship Id="rId4" Type="http://schemas.openxmlformats.org/officeDocument/2006/relationships/hyperlink" Target="https://chunkviz.up.railway.ap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cs.cmu.edu/~jgc/publication/The_Use_MMR_Diversity_Based_LTMIR_1998.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e9U0QAFbfLI"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ommunity.fullstackretrieval.com/indexing/multi-vector#why-is-this-helpfu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5DE1F-52E6-3C6C-8304-7277FF23A23C}"/>
              </a:ext>
            </a:extLst>
          </p:cNvPr>
          <p:cNvSpPr txBox="1"/>
          <p:nvPr/>
        </p:nvSpPr>
        <p:spPr>
          <a:xfrm>
            <a:off x="2193809" y="1960945"/>
            <a:ext cx="7883890" cy="1323439"/>
          </a:xfrm>
          <a:prstGeom prst="rect">
            <a:avLst/>
          </a:prstGeom>
          <a:noFill/>
        </p:spPr>
        <p:txBody>
          <a:bodyPr wrap="none" rtlCol="0">
            <a:spAutoFit/>
          </a:bodyPr>
          <a:lstStyle/>
          <a:p>
            <a:r>
              <a:rPr kumimoji="1" lang="en-US" altLang="ko-KR" sz="8000" dirty="0">
                <a:latin typeface="Arial Unicode MS" panose="020B0604020202020204" pitchFamily="34" charset="-128"/>
                <a:ea typeface="Arial Unicode MS" panose="020B0604020202020204" pitchFamily="34" charset="-128"/>
              </a:rPr>
              <a:t>RAG Playground</a:t>
            </a:r>
          </a:p>
        </p:txBody>
      </p:sp>
      <p:sp>
        <p:nvSpPr>
          <p:cNvPr id="4" name="TextBox 3">
            <a:extLst>
              <a:ext uri="{FF2B5EF4-FFF2-40B4-BE49-F238E27FC236}">
                <a16:creationId xmlns:a16="http://schemas.microsoft.com/office/drawing/2014/main" id="{BE1D62A1-7B23-F0B0-2F4C-E90E503ECDD9}"/>
              </a:ext>
            </a:extLst>
          </p:cNvPr>
          <p:cNvSpPr txBox="1"/>
          <p:nvPr/>
        </p:nvSpPr>
        <p:spPr>
          <a:xfrm>
            <a:off x="7770322" y="6611779"/>
            <a:ext cx="6097384" cy="246221"/>
          </a:xfrm>
          <a:prstGeom prst="rect">
            <a:avLst/>
          </a:prstGeom>
          <a:noFill/>
        </p:spPr>
        <p:txBody>
          <a:bodyPr wrap="square">
            <a:spAutoFit/>
          </a:bodyPr>
          <a:lstStyle/>
          <a:p>
            <a:r>
              <a:rPr lang="ko-KR" altLang="en-US" sz="1000" dirty="0" err="1">
                <a:latin typeface="Arial Unicode MS" panose="020B0604020202020204" pitchFamily="34" charset="-128"/>
                <a:ea typeface="Arial Unicode MS" panose="020B0604020202020204" pitchFamily="34" charset="-128"/>
              </a:rPr>
              <a:t>https</a:t>
            </a:r>
            <a:r>
              <a:rPr lang="ko-KR" altLang="en-US" sz="1000" dirty="0">
                <a:latin typeface="Arial Unicode MS" panose="020B0604020202020204" pitchFamily="34" charset="-128"/>
                <a:ea typeface="Arial Unicode MS" panose="020B0604020202020204" pitchFamily="34" charset="-128"/>
              </a:rPr>
              <a:t>://</a:t>
            </a:r>
            <a:r>
              <a:rPr lang="ko-KR" altLang="en-US" sz="1000" dirty="0" err="1">
                <a:latin typeface="Arial Unicode MS" panose="020B0604020202020204" pitchFamily="34" charset="-128"/>
                <a:ea typeface="Arial Unicode MS" panose="020B0604020202020204" pitchFamily="34" charset="-128"/>
              </a:rPr>
              <a:t>community.fullstackretrieval.com</a:t>
            </a:r>
            <a:r>
              <a:rPr lang="ko-KR" altLang="en-US" sz="1000" dirty="0">
                <a:latin typeface="Arial Unicode MS" panose="020B0604020202020204" pitchFamily="34" charset="-128"/>
                <a:ea typeface="Arial Unicode MS" panose="020B0604020202020204" pitchFamily="34" charset="-128"/>
              </a:rPr>
              <a:t>/</a:t>
            </a:r>
            <a:r>
              <a:rPr lang="ko-KR" altLang="en-US" sz="1000" dirty="0" err="1">
                <a:latin typeface="Arial Unicode MS" panose="020B0604020202020204" pitchFamily="34" charset="-128"/>
                <a:ea typeface="Arial Unicode MS" panose="020B0604020202020204" pitchFamily="34" charset="-128"/>
              </a:rPr>
              <a:t>document-loaders</a:t>
            </a:r>
            <a:r>
              <a:rPr lang="ko-KR" altLang="en-US" sz="1000" dirty="0">
                <a:latin typeface="Arial Unicode MS" panose="020B0604020202020204" pitchFamily="34" charset="-128"/>
                <a:ea typeface="Arial Unicode MS" panose="020B0604020202020204" pitchFamily="34" charset="-128"/>
              </a:rPr>
              <a:t>/</a:t>
            </a:r>
            <a:r>
              <a:rPr lang="ko-KR" altLang="en-US" sz="1000" dirty="0" err="1">
                <a:latin typeface="Arial Unicode MS" panose="020B0604020202020204" pitchFamily="34" charset="-128"/>
                <a:ea typeface="Arial Unicode MS" panose="020B0604020202020204" pitchFamily="34" charset="-128"/>
              </a:rPr>
              <a:t>text-splitting</a:t>
            </a:r>
            <a:endParaRPr lang="ko-KR" altLang="en-US" sz="1000" dirty="0">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30947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5033686"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Document Loaders</a:t>
            </a:r>
            <a:r>
              <a:rPr kumimoji="1" lang="ko-KR" altLang="en-US" dirty="0">
                <a:latin typeface="Arial Unicode MS" panose="020B0604020202020204" pitchFamily="34" charset="-128"/>
                <a:ea typeface="Arial Unicode MS" panose="020B0604020202020204" pitchFamily="34" charset="-128"/>
              </a:rPr>
              <a:t> </a:t>
            </a:r>
            <a:r>
              <a:rPr kumimoji="1" lang="en-US" altLang="ko-KR" dirty="0">
                <a:latin typeface="Arial Unicode MS" panose="020B0604020202020204" pitchFamily="34" charset="-128"/>
                <a:ea typeface="Arial Unicode MS" panose="020B0604020202020204" pitchFamily="34" charset="-128"/>
              </a:rPr>
              <a:t>-</a:t>
            </a:r>
            <a:r>
              <a:rPr kumimoji="1" lang="ko-KR" altLang="en-US" dirty="0">
                <a:latin typeface="Arial Unicode MS" panose="020B0604020202020204" pitchFamily="34" charset="-128"/>
                <a:ea typeface="Arial Unicode MS" panose="020B0604020202020204" pitchFamily="34" charset="-128"/>
              </a:rPr>
              <a:t> </a:t>
            </a:r>
            <a:r>
              <a:rPr kumimoji="1" lang="en-US" altLang="ko-KR" dirty="0">
                <a:latin typeface="Arial Unicode MS" panose="020B0604020202020204" pitchFamily="34" charset="-128"/>
                <a:ea typeface="Arial Unicode MS" panose="020B0604020202020204" pitchFamily="34" charset="-128"/>
              </a:rPr>
              <a:t>Text Splitting (chunking)</a:t>
            </a:r>
            <a:r>
              <a:rPr kumimoji="1" lang="ko-KR" altLang="en-US" dirty="0">
                <a:latin typeface="Arial Unicode MS" panose="020B0604020202020204" pitchFamily="34" charset="-128"/>
                <a:ea typeface="Arial Unicode MS" panose="020B0604020202020204" pitchFamily="34" charset="-128"/>
              </a:rPr>
              <a:t> </a:t>
            </a:r>
          </a:p>
        </p:txBody>
      </p:sp>
      <p:sp>
        <p:nvSpPr>
          <p:cNvPr id="3" name="TextBox 2">
            <a:extLst>
              <a:ext uri="{FF2B5EF4-FFF2-40B4-BE49-F238E27FC236}">
                <a16:creationId xmlns:a16="http://schemas.microsoft.com/office/drawing/2014/main" id="{17CE1AFF-FFB3-B30D-00B6-CDA72ECB7FF8}"/>
              </a:ext>
            </a:extLst>
          </p:cNvPr>
          <p:cNvSpPr txBox="1"/>
          <p:nvPr/>
        </p:nvSpPr>
        <p:spPr>
          <a:xfrm>
            <a:off x="286989" y="678137"/>
            <a:ext cx="11501643" cy="5262979"/>
          </a:xfrm>
          <a:prstGeom prst="rect">
            <a:avLst/>
          </a:prstGeom>
          <a:noFill/>
        </p:spPr>
        <p:txBody>
          <a:bodyPr wrap="square" rtlCol="0">
            <a:spAutoFit/>
          </a:bodyPr>
          <a:lstStyle/>
          <a:p>
            <a:pPr algn="l"/>
            <a:r>
              <a:rPr lang="en-US" altLang="ko-KR" sz="1600" dirty="0">
                <a:solidFill>
                  <a:srgbClr val="00B050"/>
                </a:solidFill>
                <a:latin typeface="Arial Unicode MS" panose="020B0604020202020204" pitchFamily="34" charset="-128"/>
                <a:ea typeface="Arial Unicode MS" panose="020B0604020202020204" pitchFamily="34" charset="-128"/>
              </a:rPr>
              <a:t>Levels Of Text Splitting</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1: Character Splitting - Simple static character chunks of data</a:t>
            </a: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2: Recursive Character Text Splitting - Recursive chunking based on a list of separators</a:t>
            </a: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3: Document Specific Splitting - Various chunking methods for different document types (PDF, Python, Markdown)</a:t>
            </a: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4: Semantic Splitting - Embedding walk based chunking</a:t>
            </a: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5: Agentic Splitting - Experimental method of splitting text with an agent-like system. Good for if you believe that token cost will trend to $0.00</a:t>
            </a: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*Bonus Level:* Alternative Representation Chunking + Indexing - Derivative representations of your raw text that will aid in retrieval and indexing</a:t>
            </a:r>
            <a:endParaRPr lang="en" altLang="ko-KR" sz="1400" dirty="0">
              <a:solidFill>
                <a:srgbClr val="1C1E21"/>
              </a:solidFill>
              <a:latin typeface="Arial Unicode MS" panose="020B0604020202020204" pitchFamily="34" charset="-128"/>
              <a:ea typeface="Arial Unicode MS" panose="020B0604020202020204" pitchFamily="34" charset="-128"/>
            </a:endParaRPr>
          </a:p>
          <a:p>
            <a:endParaRPr lang="en-US" altLang="ko-KR" sz="1400" dirty="0">
              <a:solidFill>
                <a:srgbClr val="00B050"/>
              </a:solidFill>
              <a:latin typeface="Arial Unicode MS" panose="020B0604020202020204" pitchFamily="34" charset="-128"/>
              <a:ea typeface="Arial Unicode MS" panose="020B0604020202020204" pitchFamily="34" charset="-128"/>
            </a:endParaRPr>
          </a:p>
          <a:p>
            <a:r>
              <a:rPr lang="en-US" altLang="ko-KR" sz="1400" dirty="0">
                <a:solidFill>
                  <a:srgbClr val="00B050"/>
                </a:solidFill>
                <a:latin typeface="Arial Unicode MS" panose="020B0604020202020204" pitchFamily="34" charset="-128"/>
                <a:ea typeface="Arial Unicode MS" panose="020B0604020202020204" pitchFamily="34" charset="-128"/>
              </a:rPr>
              <a:t>Notebook resources</a:t>
            </a:r>
          </a:p>
          <a:p>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effectLst/>
                <a:latin typeface="Arial Unicode MS" panose="020B0604020202020204" pitchFamily="34" charset="-128"/>
                <a:ea typeface="Arial Unicode MS" panose="020B0604020202020204" pitchFamily="34" charset="-128"/>
                <a:hlinkClick r:id="rId3"/>
              </a:rPr>
              <a:t>Video Overview</a:t>
            </a:r>
            <a:endParaRPr lang="en" altLang="ko-KR" sz="1400" dirty="0">
              <a:solidFill>
                <a:srgbClr val="1C1E21"/>
              </a:solidFill>
              <a:effectLst/>
              <a:latin typeface="system-ui"/>
              <a:ea typeface="Arial Unicode MS" panose="020B0604020202020204" pitchFamily="34" charset="-128"/>
            </a:endParaRPr>
          </a:p>
          <a:p>
            <a:pPr marL="285750" indent="-285750">
              <a:buFont typeface="Arial" panose="020B0604020202020204" pitchFamily="34" charset="0"/>
              <a:buChar char="•"/>
            </a:pPr>
            <a:r>
              <a:rPr lang="en" altLang="ko-KR" sz="1400" dirty="0" err="1">
                <a:solidFill>
                  <a:srgbClr val="1C1E21"/>
                </a:solidFill>
                <a:latin typeface="system-ui"/>
                <a:ea typeface="Arial Unicode MS" panose="020B0604020202020204" pitchFamily="34" charset="-128"/>
                <a:hlinkClick r:id="rId4"/>
              </a:rPr>
              <a:t>ChunkViz.com</a:t>
            </a:r>
            <a:r>
              <a:rPr lang="en" altLang="ko-KR" sz="1400" dirty="0">
                <a:solidFill>
                  <a:srgbClr val="1C1E21"/>
                </a:solidFill>
                <a:latin typeface="system-ui"/>
                <a:ea typeface="Arial Unicode MS" panose="020B0604020202020204" pitchFamily="34" charset="-128"/>
                <a:hlinkClick r:id="rId4"/>
              </a:rPr>
              <a:t> </a:t>
            </a:r>
            <a:r>
              <a:rPr lang="en" altLang="ko-KR" sz="1400" dirty="0">
                <a:solidFill>
                  <a:srgbClr val="1C1E21"/>
                </a:solidFill>
                <a:latin typeface="system-ui"/>
                <a:ea typeface="Arial Unicode MS" panose="020B0604020202020204" pitchFamily="34" charset="-128"/>
              </a:rPr>
              <a:t>– </a:t>
            </a:r>
            <a:r>
              <a:rPr lang="en" altLang="ko-KR" sz="1400" dirty="0">
                <a:solidFill>
                  <a:srgbClr val="1C1E21"/>
                </a:solidFill>
                <a:effectLst/>
                <a:latin typeface="system-ui"/>
                <a:ea typeface="Arial Unicode MS" panose="020B0604020202020204" pitchFamily="34" charset="-128"/>
              </a:rPr>
              <a:t>Visual representation of chunk splitting methods</a:t>
            </a:r>
          </a:p>
          <a:p>
            <a:pPr marL="285750" indent="-285750">
              <a:buFont typeface="Arial" panose="020B0604020202020204" pitchFamily="34" charset="0"/>
              <a:buChar char="•"/>
            </a:pPr>
            <a:r>
              <a:rPr lang="en" altLang="ko-KR" sz="1400" dirty="0">
                <a:solidFill>
                  <a:srgbClr val="1C1E21"/>
                </a:solidFill>
                <a:latin typeface="system-ui"/>
                <a:ea typeface="Arial Unicode MS" panose="020B0604020202020204" pitchFamily="34" charset="-128"/>
                <a:hlinkClick r:id="rId5"/>
              </a:rPr>
              <a:t>RAGAS</a:t>
            </a:r>
            <a:r>
              <a:rPr lang="en" altLang="ko-KR" sz="1400" dirty="0">
                <a:solidFill>
                  <a:srgbClr val="1C1E21"/>
                </a:solidFill>
                <a:latin typeface="system-ui"/>
                <a:ea typeface="Arial Unicode MS" panose="020B0604020202020204" pitchFamily="34" charset="-128"/>
              </a:rPr>
              <a:t> – Retrieval evaluation framework</a:t>
            </a: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00B050"/>
                </a:solidFill>
                <a:effectLst/>
                <a:latin typeface="Arial Unicode MS" panose="020B0604020202020204" pitchFamily="34" charset="-128"/>
                <a:ea typeface="Arial Unicode MS" panose="020B0604020202020204" pitchFamily="34" charset="-128"/>
              </a:rPr>
              <a:t>Eval Frameworks</a:t>
            </a:r>
          </a:p>
          <a:p>
            <a:pPr algn="l"/>
            <a:endParaRPr lang="en" altLang="ko-KR" sz="1400" dirty="0">
              <a:solidFill>
                <a:srgbClr val="00B050"/>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hlinkClick r:id="rId6"/>
              </a:rPr>
              <a:t>LangChain Evals</a:t>
            </a:r>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hlinkClick r:id="rId7"/>
              </a:rPr>
              <a:t>Llama Index Evals</a:t>
            </a:r>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hlinkClick r:id="rId5"/>
              </a:rPr>
              <a:t>RAGAS Evals</a:t>
            </a:r>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endParaRPr lang="en" altLang="ko-KR" sz="1400" dirty="0">
              <a:solidFill>
                <a:srgbClr val="1C1E21"/>
              </a:solidFill>
              <a:effectLst/>
              <a:latin typeface="system-ui"/>
              <a:ea typeface="Arial Unicode MS" panose="020B0604020202020204" pitchFamily="34" charset="-128"/>
            </a:endParaRPr>
          </a:p>
        </p:txBody>
      </p:sp>
    </p:spTree>
    <p:extLst>
      <p:ext uri="{BB962C8B-B14F-4D97-AF65-F5344CB8AC3E}">
        <p14:creationId xmlns:p14="http://schemas.microsoft.com/office/powerpoint/2010/main" val="350734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6264279"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Methods</a:t>
            </a:r>
            <a:r>
              <a:rPr kumimoji="1" lang="ko-KR" altLang="en-US" dirty="0">
                <a:latin typeface="Arial Unicode MS" panose="020B0604020202020204" pitchFamily="34" charset="-128"/>
                <a:ea typeface="Arial Unicode MS" panose="020B0604020202020204" pitchFamily="34" charset="-128"/>
              </a:rPr>
              <a:t> </a:t>
            </a:r>
            <a:r>
              <a:rPr kumimoji="1" lang="en-US" altLang="ko-KR" dirty="0">
                <a:latin typeface="Arial Unicode MS" panose="020B0604020202020204" pitchFamily="34" charset="-128"/>
                <a:ea typeface="Arial Unicode MS" panose="020B0604020202020204" pitchFamily="34" charset="-128"/>
              </a:rPr>
              <a:t>-</a:t>
            </a:r>
            <a:r>
              <a:rPr kumimoji="1" lang="ko-KR" altLang="en-US" dirty="0">
                <a:latin typeface="Arial Unicode MS" panose="020B0604020202020204" pitchFamily="34" charset="-128"/>
                <a:ea typeface="Arial Unicode MS" panose="020B0604020202020204" pitchFamily="34" charset="-128"/>
              </a:rPr>
              <a:t> </a:t>
            </a:r>
            <a:r>
              <a:rPr kumimoji="1" lang="en-US" altLang="ko-KR" dirty="0">
                <a:latin typeface="Arial Unicode MS" panose="020B0604020202020204" pitchFamily="34" charset="-128"/>
                <a:ea typeface="Arial Unicode MS" panose="020B0604020202020204" pitchFamily="34" charset="-128"/>
              </a:rPr>
              <a:t>Maximum Marginal Relevance (MMR)</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61F936C7-41DA-4A61-FD21-C6A40CEB5C4F}"/>
              </a:ext>
            </a:extLst>
          </p:cNvPr>
          <p:cNvSpPr txBox="1"/>
          <p:nvPr/>
        </p:nvSpPr>
        <p:spPr>
          <a:xfrm>
            <a:off x="286989" y="678137"/>
            <a:ext cx="11501643" cy="5816977"/>
          </a:xfrm>
          <a:prstGeom prst="rect">
            <a:avLst/>
          </a:prstGeom>
          <a:noFill/>
        </p:spPr>
        <p:txBody>
          <a:bodyPr wrap="square" rtlCol="0">
            <a:spAutoFit/>
          </a:bodyPr>
          <a:lstStyle/>
          <a:p>
            <a:pPr algn="l"/>
            <a:r>
              <a:rPr lang="en-US" altLang="ko-KR" sz="1600" dirty="0">
                <a:solidFill>
                  <a:srgbClr val="00B050"/>
                </a:solidFill>
                <a:effectLst/>
                <a:latin typeface="Arial Unicode MS" panose="020B0604020202020204" pitchFamily="34" charset="-128"/>
                <a:ea typeface="Arial Unicode MS" panose="020B0604020202020204" pitchFamily="34" charset="-128"/>
              </a:rPr>
              <a:t>Overview</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MMR is a search type which </a:t>
            </a:r>
            <a:r>
              <a:rPr lang="en" altLang="ko-KR" sz="1400" dirty="0" err="1">
                <a:solidFill>
                  <a:srgbClr val="1C1E21"/>
                </a:solidFill>
                <a:effectLst/>
                <a:latin typeface="system-ui"/>
                <a:ea typeface="Arial Unicode MS" panose="020B0604020202020204" pitchFamily="34" charset="-128"/>
              </a:rPr>
              <a:t>specificies</a:t>
            </a:r>
            <a:r>
              <a:rPr lang="en" altLang="ko-KR" sz="1400" dirty="0">
                <a:solidFill>
                  <a:srgbClr val="1C1E21"/>
                </a:solidFill>
                <a:effectLst/>
                <a:latin typeface="system-ui"/>
                <a:ea typeface="Arial Unicode MS" panose="020B0604020202020204" pitchFamily="34" charset="-128"/>
              </a:rPr>
              <a:t> your Retrieval Method</a:t>
            </a: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r>
              <a:rPr lang="en" altLang="ko-KR" sz="1400" dirty="0">
                <a:effectLst/>
                <a:latin typeface="Arial Unicode MS" panose="020B0604020202020204" pitchFamily="34" charset="-128"/>
                <a:ea typeface="Arial Unicode MS" panose="020B0604020202020204" pitchFamily="34" charset="-128"/>
              </a:rPr>
              <a:t>The Maximal Marginal Relevance (MMR) criterion strives to reduce redundancy while maintaining query relevance in re-ranking retrieved documents - </a:t>
            </a:r>
            <a:r>
              <a:rPr lang="en" altLang="ko-KR" sz="1400" dirty="0">
                <a:effectLst/>
                <a:latin typeface="Arial Unicode MS" panose="020B0604020202020204" pitchFamily="34" charset="-128"/>
                <a:ea typeface="Arial Unicode MS" panose="020B0604020202020204" pitchFamily="34" charset="-128"/>
                <a:hlinkClick r:id="rId3"/>
              </a:rPr>
              <a:t>Source</a:t>
            </a:r>
            <a:endParaRPr lang="en" altLang="ko-KR" sz="1400" dirty="0">
              <a:effectLst/>
              <a:latin typeface="Arial Unicode MS" panose="020B0604020202020204" pitchFamily="34" charset="-128"/>
              <a:ea typeface="Arial Unicode MS" panose="020B0604020202020204" pitchFamily="34" charset="-128"/>
            </a:endParaRP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Arial Unicode MS" panose="020B0604020202020204" pitchFamily="34" charset="-128"/>
                <a:ea typeface="Arial Unicode MS" panose="020B0604020202020204" pitchFamily="34" charset="-128"/>
              </a:rPr>
              <a:t>When it comes to retrieving documents, the majority of methods will do a similarity metric like cosine similarity, </a:t>
            </a:r>
            <a:r>
              <a:rPr lang="en" altLang="ko-KR" sz="1400" dirty="0" err="1">
                <a:solidFill>
                  <a:srgbClr val="1C1E21"/>
                </a:solidFill>
                <a:effectLst/>
                <a:latin typeface="Arial Unicode MS" panose="020B0604020202020204" pitchFamily="34" charset="-128"/>
                <a:ea typeface="Arial Unicode MS" panose="020B0604020202020204" pitchFamily="34" charset="-128"/>
              </a:rPr>
              <a:t>euclidean</a:t>
            </a:r>
            <a:r>
              <a:rPr lang="en" altLang="ko-KR" sz="1400" dirty="0">
                <a:solidFill>
                  <a:srgbClr val="1C1E21"/>
                </a:solidFill>
                <a:effectLst/>
                <a:latin typeface="Arial Unicode MS" panose="020B0604020202020204" pitchFamily="34" charset="-128"/>
                <a:ea typeface="Arial Unicode MS" panose="020B0604020202020204" pitchFamily="34" charset="-128"/>
              </a:rPr>
              <a:t> distance, or dot product. All of these will return documents that are most similar to your query/question.</a:t>
            </a: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Arial Unicode MS" panose="020B0604020202020204" pitchFamily="34" charset="-128"/>
                <a:ea typeface="Arial Unicode MS" panose="020B0604020202020204" pitchFamily="34" charset="-128"/>
              </a:rPr>
              <a:t>However, what if you want similar documents which are also diverse from each other? That is where Maximum Marginal Relevance (MMR) steps in.</a:t>
            </a:r>
          </a:p>
          <a:p>
            <a:endParaRPr lang="en" altLang="ko-KR" sz="1400" dirty="0">
              <a:latin typeface="Arial Unicode MS" panose="020B0604020202020204" pitchFamily="34" charset="-128"/>
              <a:ea typeface="Arial Unicode MS" panose="020B0604020202020204" pitchFamily="34" charset="-128"/>
            </a:endParaRPr>
          </a:p>
          <a:p>
            <a:r>
              <a:rPr lang="ko-KR" altLang="en-US" sz="1400" dirty="0">
                <a:solidFill>
                  <a:srgbClr val="C00000"/>
                </a:solidFill>
                <a:latin typeface="Arial Unicode MS" panose="020B0604020202020204" pitchFamily="34" charset="-128"/>
                <a:ea typeface="Arial Unicode MS" panose="020B0604020202020204" pitchFamily="34" charset="-128"/>
              </a:rPr>
              <a:t>** 목표는 반환할 문서를 결정할 때 검색된 문서가 서로 얼마나 유사한지 고려하는 것</a:t>
            </a:r>
            <a:r>
              <a:rPr lang="en-US" altLang="ko-KR" sz="1400" dirty="0">
                <a:solidFill>
                  <a:srgbClr val="C00000"/>
                </a:solidFill>
                <a:latin typeface="Arial Unicode MS" panose="020B0604020202020204" pitchFamily="34" charset="-128"/>
                <a:ea typeface="Arial Unicode MS" panose="020B0604020202020204" pitchFamily="34" charset="-128"/>
              </a:rPr>
              <a:t>.</a:t>
            </a:r>
            <a:br>
              <a:rPr lang="en" altLang="ko-KR" sz="1400" dirty="0">
                <a:latin typeface="Arial Unicode MS" panose="020B0604020202020204" pitchFamily="34" charset="-128"/>
                <a:ea typeface="Arial Unicode MS" panose="020B0604020202020204" pitchFamily="34" charset="-128"/>
              </a:rPr>
            </a:br>
            <a:endParaRPr lang="en-US" altLang="ko-KR" sz="1400" dirty="0">
              <a:solidFill>
                <a:srgbClr val="00B050"/>
              </a:solidFill>
              <a:latin typeface="Arial Unicode MS" panose="020B0604020202020204" pitchFamily="34" charset="-128"/>
              <a:ea typeface="Arial Unicode MS" panose="020B0604020202020204" pitchFamily="34" charset="-128"/>
            </a:endParaRPr>
          </a:p>
          <a:p>
            <a:r>
              <a:rPr lang="en-US" altLang="ko-KR" sz="1400" dirty="0">
                <a:solidFill>
                  <a:srgbClr val="00B050"/>
                </a:solidFill>
                <a:latin typeface="Arial Unicode MS" panose="020B0604020202020204" pitchFamily="34" charset="-128"/>
                <a:ea typeface="Arial Unicode MS" panose="020B0604020202020204" pitchFamily="34" charset="-128"/>
              </a:rPr>
              <a:t>Why is this helpful?</a:t>
            </a:r>
          </a:p>
          <a:p>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buFont typeface="+mj-lt"/>
              <a:buAutoNum type="arabicPeriod"/>
            </a:pPr>
            <a:r>
              <a:rPr lang="ko-KR" altLang="en-US" sz="1200" dirty="0">
                <a:solidFill>
                  <a:srgbClr val="1C1E21"/>
                </a:solidFill>
                <a:effectLst/>
                <a:latin typeface="Arial Unicode MS" panose="020B0604020202020204" pitchFamily="34" charset="-128"/>
                <a:ea typeface="Arial Unicode MS" panose="020B0604020202020204" pitchFamily="34" charset="-128"/>
              </a:rPr>
              <a:t> 여러 측면을 포함하는 복잡한 쿼리</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r>
              <a:rPr lang="ko-KR" altLang="en-US" sz="1200" dirty="0">
                <a:solidFill>
                  <a:srgbClr val="1C1E21"/>
                </a:solidFill>
                <a:effectLst/>
                <a:latin typeface="Arial Unicode MS" panose="020B0604020202020204" pitchFamily="34" charset="-128"/>
                <a:ea typeface="Arial Unicode MS" panose="020B0604020202020204" pitchFamily="34" charset="-128"/>
              </a:rPr>
              <a:t> 쿼리에 여러 구성 요소나 측면이 있는 경우 </a:t>
            </a:r>
            <a:r>
              <a:rPr lang="en" altLang="ko-KR" sz="1200" dirty="0">
                <a:solidFill>
                  <a:srgbClr val="1C1E21"/>
                </a:solidFill>
                <a:effectLst/>
                <a:latin typeface="Arial Unicode MS" panose="020B0604020202020204" pitchFamily="34" charset="-128"/>
                <a:ea typeface="Arial Unicode MS" panose="020B0604020202020204" pitchFamily="34" charset="-128"/>
              </a:rPr>
              <a:t>MMR</a:t>
            </a:r>
            <a:r>
              <a:rPr lang="ko-KR" altLang="en-US" sz="1200" dirty="0">
                <a:solidFill>
                  <a:srgbClr val="1C1E21"/>
                </a:solidFill>
                <a:effectLst/>
                <a:latin typeface="Arial Unicode MS" panose="020B0604020202020204" pitchFamily="34" charset="-128"/>
                <a:ea typeface="Arial Unicode MS" panose="020B0604020202020204" pitchFamily="34" charset="-128"/>
              </a:rPr>
              <a:t>은 하나에만 초점을 맞추는 것이 아니라 쿼리의 모든 측면을 포괄하는 문서 세트를 검색하는 데 도움이 된다</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p>
          <a:p>
            <a:pPr algn="l">
              <a:buFont typeface="+mj-lt"/>
              <a:buAutoNum type="arabicPeriod"/>
            </a:pPr>
            <a:endParaRPr lang="en-US" altLang="ko-KR" sz="1200" dirty="0">
              <a:solidFill>
                <a:srgbClr val="1C1E21"/>
              </a:solidFill>
              <a:effectLst/>
              <a:latin typeface="Arial Unicode MS" panose="020B0604020202020204" pitchFamily="34" charset="-128"/>
              <a:ea typeface="Arial Unicode MS" panose="020B0604020202020204" pitchFamily="34" charset="-128"/>
            </a:endParaRPr>
          </a:p>
          <a:p>
            <a:pPr algn="l">
              <a:buFont typeface="+mj-lt"/>
              <a:buAutoNum type="arabicPeriod"/>
            </a:pPr>
            <a:r>
              <a:rPr lang="ko-KR" altLang="en-US" sz="1200" dirty="0">
                <a:solidFill>
                  <a:srgbClr val="1C1E21"/>
                </a:solidFill>
                <a:effectLst/>
                <a:latin typeface="Arial Unicode MS" panose="020B0604020202020204" pitchFamily="34" charset="-128"/>
                <a:ea typeface="Arial Unicode MS" panose="020B0604020202020204" pitchFamily="34" charset="-128"/>
              </a:rPr>
              <a:t> 중복 정보 방지</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r>
              <a:rPr lang="ko-KR" altLang="en-US" sz="1200" dirty="0">
                <a:solidFill>
                  <a:srgbClr val="1C1E21"/>
                </a:solidFill>
                <a:effectLst/>
                <a:latin typeface="Arial Unicode MS" panose="020B0604020202020204" pitchFamily="34" charset="-128"/>
                <a:ea typeface="Arial Unicode MS" panose="020B0604020202020204" pitchFamily="34" charset="-128"/>
              </a:rPr>
              <a:t> 단순 유사성 검색으로 반환된 상위 문서가 서로 매우 유사한 경우 </a:t>
            </a:r>
            <a:r>
              <a:rPr lang="en" altLang="ko-KR" sz="1200" dirty="0">
                <a:solidFill>
                  <a:srgbClr val="1C1E21"/>
                </a:solidFill>
                <a:effectLst/>
                <a:latin typeface="Arial Unicode MS" panose="020B0604020202020204" pitchFamily="34" charset="-128"/>
                <a:ea typeface="Arial Unicode MS" panose="020B0604020202020204" pitchFamily="34" charset="-128"/>
              </a:rPr>
              <a:t>MMR</a:t>
            </a:r>
            <a:r>
              <a:rPr lang="ko-KR" altLang="en-US" sz="1200" dirty="0">
                <a:solidFill>
                  <a:srgbClr val="1C1E21"/>
                </a:solidFill>
                <a:effectLst/>
                <a:latin typeface="Arial Unicode MS" panose="020B0604020202020204" pitchFamily="34" charset="-128"/>
                <a:ea typeface="Arial Unicode MS" panose="020B0604020202020204" pitchFamily="34" charset="-128"/>
              </a:rPr>
              <a:t>은 중복 정보를 방지하는 데 도움이 된다</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p>
          <a:p>
            <a:pPr algn="l">
              <a:buFont typeface="+mj-lt"/>
              <a:buAutoNum type="arabicPeriod"/>
            </a:pPr>
            <a:endParaRPr lang="en-US" altLang="ko-KR" sz="1200" dirty="0">
              <a:solidFill>
                <a:srgbClr val="1C1E21"/>
              </a:solidFill>
              <a:effectLst/>
              <a:latin typeface="Arial Unicode MS" panose="020B0604020202020204" pitchFamily="34" charset="-128"/>
              <a:ea typeface="Arial Unicode MS" panose="020B0604020202020204" pitchFamily="34" charset="-128"/>
            </a:endParaRPr>
          </a:p>
          <a:p>
            <a:pPr algn="l">
              <a:buFont typeface="+mj-lt"/>
              <a:buAutoNum type="arabicPeriod"/>
            </a:pPr>
            <a:r>
              <a:rPr lang="ko-KR" altLang="en-US" sz="1200" dirty="0">
                <a:solidFill>
                  <a:srgbClr val="1C1E21"/>
                </a:solidFill>
                <a:effectLst/>
                <a:latin typeface="Arial Unicode MS" panose="020B0604020202020204" pitchFamily="34" charset="-128"/>
                <a:ea typeface="Arial Unicode MS" panose="020B0604020202020204" pitchFamily="34" charset="-128"/>
              </a:rPr>
              <a:t> 콘텐츠 요약</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r>
              <a:rPr lang="ko-KR" altLang="en-US" sz="1200" dirty="0">
                <a:solidFill>
                  <a:srgbClr val="1C1E21"/>
                </a:solidFill>
                <a:effectLst/>
                <a:latin typeface="Arial Unicode MS" panose="020B0604020202020204" pitchFamily="34" charset="-128"/>
                <a:ea typeface="Arial Unicode MS" panose="020B0604020202020204" pitchFamily="34" charset="-128"/>
              </a:rPr>
              <a:t> 대규모 문서 세트에서 요약을 작성할 때 </a:t>
            </a:r>
            <a:r>
              <a:rPr lang="en" altLang="ko-KR" sz="1200" dirty="0">
                <a:solidFill>
                  <a:srgbClr val="1C1E21"/>
                </a:solidFill>
                <a:effectLst/>
                <a:latin typeface="Arial Unicode MS" panose="020B0604020202020204" pitchFamily="34" charset="-128"/>
                <a:ea typeface="Arial Unicode MS" panose="020B0604020202020204" pitchFamily="34" charset="-128"/>
              </a:rPr>
              <a:t>MMR</a:t>
            </a:r>
            <a:r>
              <a:rPr lang="ko-KR" altLang="en-US" sz="1200" dirty="0">
                <a:solidFill>
                  <a:srgbClr val="1C1E21"/>
                </a:solidFill>
                <a:effectLst/>
                <a:latin typeface="Arial Unicode MS" panose="020B0604020202020204" pitchFamily="34" charset="-128"/>
                <a:ea typeface="Arial Unicode MS" panose="020B0604020202020204" pitchFamily="34" charset="-128"/>
              </a:rPr>
              <a:t>은 관련성이 있고 반복적이지 않은 핵심 정보를 식별하는 데 도움이 될 수 있으며</a:t>
            </a:r>
            <a:r>
              <a:rPr lang="en-US" altLang="ko-KR" sz="1200" dirty="0">
                <a:solidFill>
                  <a:srgbClr val="1C1E21"/>
                </a:solidFill>
                <a:effectLst/>
                <a:latin typeface="Arial Unicode MS" panose="020B0604020202020204" pitchFamily="34" charset="-128"/>
                <a:ea typeface="Arial Unicode MS" panose="020B0604020202020204" pitchFamily="34" charset="-128"/>
              </a:rPr>
              <a:t>, </a:t>
            </a:r>
            <a:r>
              <a:rPr lang="ko-KR" altLang="en-US" sz="1200" dirty="0">
                <a:solidFill>
                  <a:srgbClr val="1C1E21"/>
                </a:solidFill>
                <a:effectLst/>
                <a:latin typeface="Arial Unicode MS" panose="020B0604020202020204" pitchFamily="34" charset="-128"/>
                <a:ea typeface="Arial Unicode MS" panose="020B0604020202020204" pitchFamily="34" charset="-128"/>
              </a:rPr>
              <a:t>이는 요약 질문에 더 잘 대답하는 데 도움이 된다</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p>
          <a:p>
            <a:pPr algn="l">
              <a:buFont typeface="+mj-lt"/>
              <a:buAutoNum type="arabicPeriod"/>
            </a:pPr>
            <a:endParaRPr lang="en-US" altLang="ko-KR" sz="1200" dirty="0">
              <a:solidFill>
                <a:srgbClr val="1C1E21"/>
              </a:solidFill>
              <a:effectLst/>
              <a:latin typeface="Arial Unicode MS" panose="020B0604020202020204" pitchFamily="34" charset="-128"/>
              <a:ea typeface="Arial Unicode MS" panose="020B0604020202020204" pitchFamily="34" charset="-128"/>
            </a:endParaRPr>
          </a:p>
          <a:p>
            <a:pPr algn="l">
              <a:buFont typeface="+mj-lt"/>
              <a:buAutoNum type="arabicPeriod"/>
            </a:pPr>
            <a:r>
              <a:rPr lang="ko-KR" altLang="en-US" sz="1200" dirty="0">
                <a:solidFill>
                  <a:srgbClr val="1C1E21"/>
                </a:solidFill>
                <a:effectLst/>
                <a:latin typeface="Arial Unicode MS" panose="020B0604020202020204" pitchFamily="34" charset="-128"/>
                <a:ea typeface="Arial Unicode MS" panose="020B0604020202020204" pitchFamily="34" charset="-128"/>
              </a:rPr>
              <a:t> 쿼리 명확성</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r>
              <a:rPr lang="ko-KR" altLang="en-US" sz="1200" dirty="0">
                <a:solidFill>
                  <a:srgbClr val="1C1E21"/>
                </a:solidFill>
                <a:effectLst/>
                <a:latin typeface="Arial Unicode MS" panose="020B0604020202020204" pitchFamily="34" charset="-128"/>
                <a:ea typeface="Arial Unicode MS" panose="020B0604020202020204" pitchFamily="34" charset="-128"/>
              </a:rPr>
              <a:t> 쿼리 용어가 모호하거나 여러 의미를 갖는 경우 </a:t>
            </a:r>
            <a:r>
              <a:rPr lang="en" altLang="ko-KR" sz="1200" dirty="0">
                <a:solidFill>
                  <a:srgbClr val="1C1E21"/>
                </a:solidFill>
                <a:effectLst/>
                <a:latin typeface="Arial Unicode MS" panose="020B0604020202020204" pitchFamily="34" charset="-128"/>
                <a:ea typeface="Arial Unicode MS" panose="020B0604020202020204" pitchFamily="34" charset="-128"/>
              </a:rPr>
              <a:t>MMR</a:t>
            </a:r>
            <a:r>
              <a:rPr lang="ko-KR" altLang="en-US" sz="1200" dirty="0">
                <a:solidFill>
                  <a:srgbClr val="1C1E21"/>
                </a:solidFill>
                <a:effectLst/>
                <a:latin typeface="Arial Unicode MS" panose="020B0604020202020204" pitchFamily="34" charset="-128"/>
                <a:ea typeface="Arial Unicode MS" panose="020B0604020202020204" pitchFamily="34" charset="-128"/>
              </a:rPr>
              <a:t>은 용어의 다양한 의미 또는 컨텍스트를 나타내는 문서를 검색할 수 있다</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p>
          <a:p>
            <a:endParaRPr lang="en" altLang="ko-KR" sz="1400" dirty="0">
              <a:solidFill>
                <a:srgbClr val="1C1E21"/>
              </a:solidFill>
              <a:effectLst/>
              <a:latin typeface="system-ui"/>
              <a:ea typeface="Arial Unicode MS" panose="020B0604020202020204" pitchFamily="34" charset="-128"/>
            </a:endParaRPr>
          </a:p>
        </p:txBody>
      </p:sp>
    </p:spTree>
    <p:extLst>
      <p:ext uri="{BB962C8B-B14F-4D97-AF65-F5344CB8AC3E}">
        <p14:creationId xmlns:p14="http://schemas.microsoft.com/office/powerpoint/2010/main" val="3953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상위 K 검색">
            <a:extLst>
              <a:ext uri="{FF2B5EF4-FFF2-40B4-BE49-F238E27FC236}">
                <a16:creationId xmlns:a16="http://schemas.microsoft.com/office/drawing/2014/main" id="{AAD87070-9DA9-7019-D85D-FB412B196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474" y="579331"/>
            <a:ext cx="6807200" cy="38320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4738413"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Methods - Top-K Similarity Search</a:t>
            </a:r>
            <a:endParaRPr kumimoji="1" lang="ko-KR" altLang="en-US" dirty="0">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850CE132-F1D4-3CE1-D1BF-862F1B2A8821}"/>
              </a:ext>
            </a:extLst>
          </p:cNvPr>
          <p:cNvSpPr txBox="1"/>
          <p:nvPr/>
        </p:nvSpPr>
        <p:spPr>
          <a:xfrm>
            <a:off x="345178" y="4003229"/>
            <a:ext cx="11501643" cy="2554545"/>
          </a:xfrm>
          <a:prstGeom prst="rect">
            <a:avLst/>
          </a:prstGeom>
          <a:noFill/>
        </p:spPr>
        <p:txBody>
          <a:bodyPr wrap="square" rtlCol="0">
            <a:spAutoFit/>
          </a:bodyPr>
          <a:lstStyle/>
          <a:p>
            <a:pPr algn="l"/>
            <a:r>
              <a:rPr lang="en-US" altLang="ko-KR" sz="1600" dirty="0">
                <a:solidFill>
                  <a:srgbClr val="00B050"/>
                </a:solidFill>
                <a:effectLst/>
                <a:latin typeface="Arial Unicode MS" panose="020B0604020202020204" pitchFamily="34" charset="-128"/>
                <a:ea typeface="Arial Unicode MS" panose="020B0604020202020204" pitchFamily="34" charset="-128"/>
              </a:rPr>
              <a:t>Overview</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Top-K Similarity search type which specifies how you should retrieve documents from your knowledge base. This is type of a retrieval method</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Top-K Similarity search is the process of pulling "K" number of documents from your knowledge base. Its aim is to get you the most similar documents to a query according to your similarity metric.</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There are two concepts which are important</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marL="171450" indent="-171450" algn="l">
              <a:buFont typeface="Arial" panose="020B0604020202020204" pitchFamily="34" charset="0"/>
              <a:buChar char="•"/>
            </a:pPr>
            <a:r>
              <a:rPr lang="en" altLang="ko-KR" sz="1200" dirty="0">
                <a:solidFill>
                  <a:srgbClr val="1C1E21"/>
                </a:solidFill>
                <a:effectLst/>
                <a:latin typeface="Arial Unicode MS" panose="020B0604020202020204" pitchFamily="34" charset="-128"/>
                <a:ea typeface="Arial Unicode MS" panose="020B0604020202020204" pitchFamily="34" charset="-128"/>
              </a:rPr>
              <a:t>Similarity Metric - This is the equation or metric you'll use to compare the embedding of your query to the embeddings of your corpus of documents. The most common similarity metrics are </a:t>
            </a:r>
            <a:r>
              <a:rPr lang="en" altLang="ko-KR" sz="1200" dirty="0">
                <a:solidFill>
                  <a:srgbClr val="1C1E21"/>
                </a:solidFill>
                <a:effectLst/>
                <a:latin typeface="Arial Unicode MS" panose="020B0604020202020204" pitchFamily="34" charset="-128"/>
                <a:ea typeface="Arial Unicode MS" panose="020B0604020202020204" pitchFamily="34" charset="-128"/>
                <a:hlinkClick r:id="rId3"/>
              </a:rPr>
              <a:t>cosine</a:t>
            </a:r>
            <a:r>
              <a:rPr lang="en" altLang="ko-KR" sz="1200" dirty="0">
                <a:solidFill>
                  <a:srgbClr val="1C1E21"/>
                </a:solidFill>
                <a:effectLst/>
                <a:latin typeface="Arial Unicode MS" panose="020B0604020202020204" pitchFamily="34" charset="-128"/>
                <a:ea typeface="Arial Unicode MS" panose="020B0604020202020204" pitchFamily="34" charset="-128"/>
              </a:rPr>
              <a:t>, </a:t>
            </a:r>
            <a:r>
              <a:rPr lang="en" altLang="ko-KR" sz="1200" dirty="0" err="1">
                <a:solidFill>
                  <a:srgbClr val="1C1E21"/>
                </a:solidFill>
                <a:effectLst/>
                <a:latin typeface="Arial Unicode MS" panose="020B0604020202020204" pitchFamily="34" charset="-128"/>
                <a:ea typeface="Arial Unicode MS" panose="020B0604020202020204" pitchFamily="34" charset="-128"/>
              </a:rPr>
              <a:t>dotproduct</a:t>
            </a:r>
            <a:r>
              <a:rPr lang="en" altLang="ko-KR" sz="1200" dirty="0">
                <a:solidFill>
                  <a:srgbClr val="1C1E21"/>
                </a:solidFill>
                <a:effectLst/>
                <a:latin typeface="Arial Unicode MS" panose="020B0604020202020204" pitchFamily="34" charset="-128"/>
                <a:ea typeface="Arial Unicode MS" panose="020B0604020202020204" pitchFamily="34" charset="-128"/>
              </a:rPr>
              <a:t>, and </a:t>
            </a:r>
            <a:r>
              <a:rPr lang="en" altLang="ko-KR" sz="1200" dirty="0" err="1">
                <a:solidFill>
                  <a:srgbClr val="1C1E21"/>
                </a:solidFill>
                <a:effectLst/>
                <a:latin typeface="Arial Unicode MS" panose="020B0604020202020204" pitchFamily="34" charset="-128"/>
                <a:ea typeface="Arial Unicode MS" panose="020B0604020202020204" pitchFamily="34" charset="-128"/>
              </a:rPr>
              <a:t>euclidean</a:t>
            </a:r>
            <a:r>
              <a:rPr lang="en" altLang="ko-KR" sz="1200" dirty="0">
                <a:solidFill>
                  <a:srgbClr val="1C1E21"/>
                </a:solidFill>
                <a:effectLst/>
                <a:latin typeface="Arial Unicode MS" panose="020B0604020202020204" pitchFamily="34" charset="-128"/>
                <a:ea typeface="Arial Unicode MS" panose="020B0604020202020204" pitchFamily="34" charset="-128"/>
              </a:rPr>
              <a:t>. The smaller the metric, the more similar two embeddings are expected to be.</a:t>
            </a:r>
          </a:p>
          <a:p>
            <a:pPr algn="l">
              <a:buFont typeface="Arial" panose="020B0604020202020204" pitchFamily="34" charset="0"/>
              <a:buChar char="•"/>
            </a:pPr>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marL="171450" indent="-171450" algn="l">
              <a:buFont typeface="Arial" panose="020B0604020202020204" pitchFamily="34" charset="0"/>
              <a:buChar char="•"/>
            </a:pPr>
            <a:r>
              <a:rPr lang="en" altLang="ko-KR" sz="1200" dirty="0">
                <a:solidFill>
                  <a:srgbClr val="1C1E21"/>
                </a:solidFill>
                <a:effectLst/>
                <a:latin typeface="Arial Unicode MS" panose="020B0604020202020204" pitchFamily="34" charset="-128"/>
                <a:ea typeface="Arial Unicode MS" panose="020B0604020202020204" pitchFamily="34" charset="-128"/>
              </a:rPr>
              <a:t>Number of documents to retrieve - This specifies the number of documents to retrieve. It may seem like more is better, but remember, it's important to keep the signal to noise ratio of your retrieval process high. The more documents you retrieve the more likely it is you'll overwhelm your model.</a:t>
            </a:r>
          </a:p>
        </p:txBody>
      </p:sp>
    </p:spTree>
    <p:extLst>
      <p:ext uri="{BB962C8B-B14F-4D97-AF65-F5344CB8AC3E}">
        <p14:creationId xmlns:p14="http://schemas.microsoft.com/office/powerpoint/2010/main" val="1285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5192383"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Document Transform - Contextual Compression</a:t>
            </a:r>
            <a:endParaRPr kumimoji="1" lang="ko-KR" altLang="en-US" dirty="0">
              <a:latin typeface="Arial Unicode MS" panose="020B0604020202020204" pitchFamily="34" charset="-128"/>
              <a:ea typeface="Arial Unicode MS" panose="020B0604020202020204" pitchFamily="34" charset="-128"/>
            </a:endParaRPr>
          </a:p>
        </p:txBody>
      </p:sp>
      <p:pic>
        <p:nvPicPr>
          <p:cNvPr id="2050" name="Picture 2" descr="Contextual Compression">
            <a:extLst>
              <a:ext uri="{FF2B5EF4-FFF2-40B4-BE49-F238E27FC236}">
                <a16:creationId xmlns:a16="http://schemas.microsoft.com/office/drawing/2014/main" id="{30D53CFD-FC8D-1207-8F60-E26686D11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256" y="500730"/>
            <a:ext cx="8363383" cy="47080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D9808A-D8D5-41F2-FDB1-155DF68B62D2}"/>
              </a:ext>
            </a:extLst>
          </p:cNvPr>
          <p:cNvSpPr txBox="1"/>
          <p:nvPr/>
        </p:nvSpPr>
        <p:spPr>
          <a:xfrm>
            <a:off x="345178" y="3833194"/>
            <a:ext cx="11501643" cy="2923877"/>
          </a:xfrm>
          <a:prstGeom prst="rect">
            <a:avLst/>
          </a:prstGeom>
          <a:noFill/>
        </p:spPr>
        <p:txBody>
          <a:bodyPr wrap="square" rtlCol="0">
            <a:spAutoFit/>
          </a:bodyPr>
          <a:lstStyle/>
          <a:p>
            <a:pPr algn="l"/>
            <a:r>
              <a:rPr lang="en-US" altLang="ko-KR" sz="1600" dirty="0">
                <a:solidFill>
                  <a:srgbClr val="00B050"/>
                </a:solidFill>
                <a:effectLst/>
                <a:latin typeface="Arial Unicode MS" panose="020B0604020202020204" pitchFamily="34" charset="-128"/>
                <a:ea typeface="Arial Unicode MS" panose="020B0604020202020204" pitchFamily="34" charset="-128"/>
              </a:rPr>
              <a:t>Overview</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1C1E21"/>
              </a:solidFill>
              <a:effectLst/>
              <a:latin typeface="system-ui"/>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Contextual Compression is method of the to transform your retrieved documents</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Contextual Compression refers to the process of extracting information from your retrieved docs that you think will be relevant to your final answer. It's all about increasing the signal-to-noise ratio.</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Contextual compression works by iterating over your retrieved documents, then passing them through a LLM which will extract information according to context you specify in a prompt.</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You're compressing your final docs based on context you give it, "contextual compression" get it? The key component here is the "compressor" which will do our extraction/compressing for us.</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Say you wanted to know everything about bananas, but you retrieved document talks about apples, oranges, and bananas. The compressor will pull out everything about bananas and then pass it on to your final prompt for a response.</a:t>
            </a:r>
          </a:p>
        </p:txBody>
      </p:sp>
    </p:spTree>
    <p:extLst>
      <p:ext uri="{BB962C8B-B14F-4D97-AF65-F5344CB8AC3E}">
        <p14:creationId xmlns:p14="http://schemas.microsoft.com/office/powerpoint/2010/main" val="384602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3721147" cy="369332"/>
          </a:xfrm>
          <a:prstGeom prst="rect">
            <a:avLst/>
          </a:prstGeom>
          <a:noFill/>
        </p:spPr>
        <p:txBody>
          <a:bodyPr wrap="none" rtlCol="0">
            <a:spAutoFit/>
          </a:bodyPr>
          <a:lstStyle/>
          <a:p>
            <a:r>
              <a:rPr kumimoji="1" lang="en-US" altLang="ko-KR" dirty="0" err="1">
                <a:latin typeface="Arial Unicode MS" panose="020B0604020202020204" pitchFamily="34" charset="-128"/>
                <a:ea typeface="Arial Unicode MS" panose="020B0604020202020204" pitchFamily="34" charset="-128"/>
              </a:rPr>
              <a:t>LangGraph</a:t>
            </a:r>
            <a:r>
              <a:rPr kumimoji="1" lang="en-US" altLang="ko-KR" dirty="0">
                <a:latin typeface="Arial Unicode MS" panose="020B0604020202020204" pitchFamily="34" charset="-128"/>
                <a:ea typeface="Arial Unicode MS" panose="020B0604020202020204" pitchFamily="34" charset="-128"/>
              </a:rPr>
              <a:t> – It’s best with Agent </a:t>
            </a:r>
            <a:endParaRPr kumimoji="1" lang="ko-KR" altLang="en-US" dirty="0">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47D9808A-D8D5-41F2-FDB1-155DF68B62D2}"/>
              </a:ext>
            </a:extLst>
          </p:cNvPr>
          <p:cNvSpPr txBox="1"/>
          <p:nvPr/>
        </p:nvSpPr>
        <p:spPr>
          <a:xfrm>
            <a:off x="169071" y="2817711"/>
            <a:ext cx="11501643" cy="3985706"/>
          </a:xfrm>
          <a:prstGeom prst="rect">
            <a:avLst/>
          </a:prstGeom>
          <a:noFill/>
        </p:spPr>
        <p:txBody>
          <a:bodyPr wrap="square" rtlCol="0">
            <a:spAutoFit/>
          </a:bodyPr>
          <a:lstStyle/>
          <a:p>
            <a:pPr algn="l"/>
            <a:r>
              <a:rPr lang="en-US" altLang="ko-KR" sz="1300" dirty="0">
                <a:solidFill>
                  <a:srgbClr val="00B050"/>
                </a:solidFill>
                <a:effectLst/>
                <a:latin typeface="Arial Unicode MS" panose="020B0604020202020204" pitchFamily="34" charset="-128"/>
                <a:ea typeface="Arial Unicode MS" panose="020B0604020202020204" pitchFamily="34" charset="-128"/>
              </a:rPr>
              <a:t>What is </a:t>
            </a:r>
            <a:r>
              <a:rPr lang="en-US" altLang="ko-KR" sz="1300" dirty="0" err="1">
                <a:solidFill>
                  <a:srgbClr val="00B050"/>
                </a:solidFill>
                <a:effectLst/>
                <a:latin typeface="Arial Unicode MS" panose="020B0604020202020204" pitchFamily="34" charset="-128"/>
                <a:ea typeface="Arial Unicode MS" panose="020B0604020202020204" pitchFamily="34" charset="-128"/>
              </a:rPr>
              <a:t>LangGraph</a:t>
            </a:r>
            <a:r>
              <a:rPr lang="en-US" altLang="ko-KR" sz="1300" dirty="0">
                <a:solidFill>
                  <a:srgbClr val="00B050"/>
                </a:solidFill>
                <a:effectLst/>
                <a:latin typeface="Arial Unicode MS" panose="020B0604020202020204" pitchFamily="34" charset="-128"/>
                <a:ea typeface="Arial Unicode MS" panose="020B0604020202020204" pitchFamily="34" charset="-128"/>
              </a:rPr>
              <a:t>?</a:t>
            </a:r>
            <a:endParaRPr lang="en" altLang="ko-KR" sz="13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dirty="0" err="1">
                <a:solidFill>
                  <a:srgbClr val="05192D"/>
                </a:solidFill>
                <a:effectLst/>
                <a:highlight>
                  <a:srgbClr val="FFFFFF"/>
                </a:highlight>
                <a:latin typeface="Arial Unicode MS" panose="020B0604020202020204" pitchFamily="34" charset="-128"/>
                <a:ea typeface="Arial Unicode MS" panose="020B0604020202020204" pitchFamily="34" charset="-128"/>
              </a:rPr>
              <a:t>LangGraph</a:t>
            </a:r>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 enables us to create stateful, multi-actor applications utilizing LLMs as easily as possible. It extends the capabilities of </a:t>
            </a:r>
            <a:r>
              <a:rPr lang="en" altLang="ko-KR" sz="1200" dirty="0" err="1">
                <a:solidFill>
                  <a:srgbClr val="05192D"/>
                </a:solidFill>
                <a:effectLst/>
                <a:highlight>
                  <a:srgbClr val="FFFFFF"/>
                </a:highlight>
                <a:latin typeface="Arial Unicode MS" panose="020B0604020202020204" pitchFamily="34" charset="-128"/>
                <a:ea typeface="Arial Unicode MS" panose="020B0604020202020204" pitchFamily="34" charset="-128"/>
              </a:rPr>
              <a:t>LangChain</a:t>
            </a:r>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 introducing the ability to create and manage cyclical graphs, which are pivotal for developing sophisticated agent runtimes. The core concepts of </a:t>
            </a:r>
            <a:r>
              <a:rPr lang="en" altLang="ko-KR" sz="1200" dirty="0" err="1">
                <a:solidFill>
                  <a:srgbClr val="05192D"/>
                </a:solidFill>
                <a:effectLst/>
                <a:highlight>
                  <a:srgbClr val="FFFFFF"/>
                </a:highlight>
                <a:latin typeface="Arial Unicode MS" panose="020B0604020202020204" pitchFamily="34" charset="-128"/>
                <a:ea typeface="Arial Unicode MS" panose="020B0604020202020204" pitchFamily="34" charset="-128"/>
              </a:rPr>
              <a:t>LangGraph</a:t>
            </a:r>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 include: graph structure, state management, and coordination.</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endParaRPr>
          </a:p>
          <a:p>
            <a:r>
              <a:rPr lang="en-US" altLang="ko-KR" sz="1200" dirty="0">
                <a:solidFill>
                  <a:srgbClr val="00B050"/>
                </a:solidFill>
                <a:effectLst/>
                <a:latin typeface="Arial Unicode MS" panose="020B0604020202020204" pitchFamily="34" charset="-128"/>
                <a:ea typeface="Arial Unicode MS" panose="020B0604020202020204" pitchFamily="34" charset="-128"/>
              </a:rPr>
              <a:t>Graph structure</a:t>
            </a:r>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Imagine your application as a directed graph. In </a:t>
            </a:r>
            <a:r>
              <a:rPr lang="en" altLang="ko-KR" sz="1200" dirty="0" err="1">
                <a:solidFill>
                  <a:srgbClr val="05192D"/>
                </a:solidFill>
                <a:effectLst/>
                <a:highlight>
                  <a:srgbClr val="FFFFFF"/>
                </a:highlight>
                <a:latin typeface="Arial Unicode MS" panose="020B0604020202020204" pitchFamily="34" charset="-128"/>
                <a:ea typeface="Arial Unicode MS" panose="020B0604020202020204" pitchFamily="34" charset="-128"/>
              </a:rPr>
              <a:t>LangGraph</a:t>
            </a:r>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 each node represents an LLM agent, and the edges are the communication channels between these agents. This structure allows for clear and manageable workflows, where each agent performs specific tasks and passes information to other agents as needed.</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endParaRPr>
          </a:p>
          <a:p>
            <a:r>
              <a:rPr lang="en-US" altLang="ko-KR" sz="1200" dirty="0">
                <a:solidFill>
                  <a:srgbClr val="00B050"/>
                </a:solidFill>
                <a:latin typeface="Arial Unicode MS" panose="020B0604020202020204" pitchFamily="34" charset="-128"/>
                <a:ea typeface="Arial Unicode MS" panose="020B0604020202020204" pitchFamily="34" charset="-128"/>
              </a:rPr>
              <a:t>State management</a:t>
            </a:r>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One of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LangGraph's</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standout features is its automatic state management. This feature enables us to track and persist information across multiple interactions. As agents perform their tasks, the state is dynamically updated, ensuring the system maintains context and responds appropriately to new inputs.</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ko-KR" sz="1200" dirty="0">
                <a:solidFill>
                  <a:srgbClr val="00B050"/>
                </a:solidFill>
                <a:latin typeface="Arial Unicode MS" panose="020B0604020202020204" pitchFamily="34" charset="-128"/>
                <a:ea typeface="Arial Unicode MS" panose="020B0604020202020204" pitchFamily="34" charset="-128"/>
              </a:rPr>
              <a:t>Coordination</a:t>
            </a:r>
            <a:endPar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err="1">
                <a:solidFill>
                  <a:srgbClr val="05192D"/>
                </a:solidFill>
                <a:effectLst/>
                <a:highlight>
                  <a:srgbClr val="FFFFFF"/>
                </a:highlight>
                <a:latin typeface="Studio-Feixen-Sans"/>
              </a:rPr>
              <a:t>LangGraph</a:t>
            </a:r>
            <a:r>
              <a:rPr lang="en" altLang="ko-KR" sz="1200" b="0" i="0" dirty="0">
                <a:solidFill>
                  <a:srgbClr val="05192D"/>
                </a:solidFill>
                <a:effectLst/>
                <a:highlight>
                  <a:srgbClr val="FFFFFF"/>
                </a:highlight>
                <a:latin typeface="Studio-Feixen-Sans"/>
              </a:rPr>
              <a:t> ensures agents execute in the correct order and that necessary information is exchanged seamlessly. This coordination is vital for complex applications where multiple agents need to work together to achieve a common goal. By managing the flow of data and the sequence of operations, </a:t>
            </a:r>
            <a:r>
              <a:rPr lang="en" altLang="ko-KR" sz="1200" b="0" i="0" dirty="0" err="1">
                <a:solidFill>
                  <a:srgbClr val="05192D"/>
                </a:solidFill>
                <a:effectLst/>
                <a:highlight>
                  <a:srgbClr val="FFFFFF"/>
                </a:highlight>
                <a:latin typeface="Studio-Feixen-Sans"/>
              </a:rPr>
              <a:t>LangGraph</a:t>
            </a:r>
            <a:r>
              <a:rPr lang="en" altLang="ko-KR" sz="1200" b="0" i="0" dirty="0">
                <a:solidFill>
                  <a:srgbClr val="05192D"/>
                </a:solidFill>
                <a:effectLst/>
                <a:highlight>
                  <a:srgbClr val="FFFFFF"/>
                </a:highlight>
                <a:latin typeface="Studio-Feixen-Sans"/>
              </a:rPr>
              <a:t> allows developers to focus on the high-level logic of their applications rather than the intricacies of agent coordination</a:t>
            </a:r>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그림 3">
            <a:extLst>
              <a:ext uri="{FF2B5EF4-FFF2-40B4-BE49-F238E27FC236}">
                <a16:creationId xmlns:a16="http://schemas.microsoft.com/office/drawing/2014/main" id="{EB839B3F-5D02-3C1C-05EB-1122B5CFB91A}"/>
              </a:ext>
            </a:extLst>
          </p:cNvPr>
          <p:cNvPicPr>
            <a:picLocks noChangeAspect="1"/>
          </p:cNvPicPr>
          <p:nvPr/>
        </p:nvPicPr>
        <p:blipFill>
          <a:blip r:embed="rId2"/>
          <a:stretch>
            <a:fillRect/>
          </a:stretch>
        </p:blipFill>
        <p:spPr>
          <a:xfrm>
            <a:off x="2770293" y="512733"/>
            <a:ext cx="2709333" cy="2393178"/>
          </a:xfrm>
          <a:prstGeom prst="rect">
            <a:avLst/>
          </a:prstGeom>
        </p:spPr>
      </p:pic>
      <p:pic>
        <p:nvPicPr>
          <p:cNvPr id="5" name="그림 4">
            <a:extLst>
              <a:ext uri="{FF2B5EF4-FFF2-40B4-BE49-F238E27FC236}">
                <a16:creationId xmlns:a16="http://schemas.microsoft.com/office/drawing/2014/main" id="{F0469AB2-EE43-D35D-DF7A-ED259618C24F}"/>
              </a:ext>
            </a:extLst>
          </p:cNvPr>
          <p:cNvPicPr>
            <a:picLocks noChangeAspect="1"/>
          </p:cNvPicPr>
          <p:nvPr/>
        </p:nvPicPr>
        <p:blipFill>
          <a:blip r:embed="rId3"/>
          <a:stretch>
            <a:fillRect/>
          </a:stretch>
        </p:blipFill>
        <p:spPr>
          <a:xfrm>
            <a:off x="5581227" y="512732"/>
            <a:ext cx="3448116" cy="2393029"/>
          </a:xfrm>
          <a:prstGeom prst="rect">
            <a:avLst/>
          </a:prstGeom>
        </p:spPr>
      </p:pic>
    </p:spTree>
    <p:extLst>
      <p:ext uri="{BB962C8B-B14F-4D97-AF65-F5344CB8AC3E}">
        <p14:creationId xmlns:p14="http://schemas.microsoft.com/office/powerpoint/2010/main" val="72846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3721147" cy="369332"/>
          </a:xfrm>
          <a:prstGeom prst="rect">
            <a:avLst/>
          </a:prstGeom>
          <a:noFill/>
        </p:spPr>
        <p:txBody>
          <a:bodyPr wrap="none" rtlCol="0">
            <a:spAutoFit/>
          </a:bodyPr>
          <a:lstStyle/>
          <a:p>
            <a:r>
              <a:rPr kumimoji="1" lang="en-US" altLang="ko-KR" dirty="0" err="1">
                <a:latin typeface="Arial Unicode MS" panose="020B0604020202020204" pitchFamily="34" charset="-128"/>
                <a:ea typeface="Arial Unicode MS" panose="020B0604020202020204" pitchFamily="34" charset="-128"/>
              </a:rPr>
              <a:t>LangGraph</a:t>
            </a:r>
            <a:r>
              <a:rPr kumimoji="1" lang="en-US" altLang="ko-KR" dirty="0">
                <a:latin typeface="Arial Unicode MS" panose="020B0604020202020204" pitchFamily="34" charset="-128"/>
                <a:ea typeface="Arial Unicode MS" panose="020B0604020202020204" pitchFamily="34" charset="-128"/>
              </a:rPr>
              <a:t> – It’s best with Agent </a:t>
            </a:r>
            <a:endParaRPr kumimoji="1" lang="ko-KR" altLang="en-US" dirty="0">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47D9808A-D8D5-41F2-FDB1-155DF68B62D2}"/>
              </a:ext>
            </a:extLst>
          </p:cNvPr>
          <p:cNvSpPr txBox="1"/>
          <p:nvPr/>
        </p:nvSpPr>
        <p:spPr>
          <a:xfrm>
            <a:off x="189391" y="636697"/>
            <a:ext cx="11501643" cy="5447645"/>
          </a:xfrm>
          <a:prstGeom prst="rect">
            <a:avLst/>
          </a:prstGeom>
          <a:noFill/>
        </p:spPr>
        <p:txBody>
          <a:bodyPr wrap="square" rtlCol="0">
            <a:spAutoFit/>
          </a:bodyPr>
          <a:lstStyle/>
          <a:p>
            <a:pPr algn="l"/>
            <a:r>
              <a:rPr lang="en-US" altLang="ko-KR" sz="1600" dirty="0">
                <a:solidFill>
                  <a:srgbClr val="00B050"/>
                </a:solidFill>
                <a:latin typeface="Arial Unicode MS" panose="020B0604020202020204" pitchFamily="34" charset="-128"/>
                <a:ea typeface="Arial Unicode MS" panose="020B0604020202020204" pitchFamily="34" charset="-128"/>
              </a:rPr>
              <a:t>Why </a:t>
            </a:r>
            <a:r>
              <a:rPr lang="en-US" altLang="ko-KR" sz="1600" dirty="0" err="1">
                <a:solidFill>
                  <a:srgbClr val="00B050"/>
                </a:solidFill>
                <a:latin typeface="Arial Unicode MS" panose="020B0604020202020204" pitchFamily="34" charset="-128"/>
                <a:ea typeface="Arial Unicode MS" panose="020B0604020202020204" pitchFamily="34" charset="-128"/>
              </a:rPr>
              <a:t>LangGraph</a:t>
            </a:r>
            <a:r>
              <a:rPr lang="en-US" altLang="ko-KR" sz="1600" dirty="0">
                <a:solidFill>
                  <a:srgbClr val="00B050"/>
                </a:solidFill>
                <a:effectLst/>
                <a:latin typeface="Arial Unicode MS" panose="020B0604020202020204" pitchFamily="34" charset="-128"/>
                <a:ea typeface="Arial Unicode MS" panose="020B0604020202020204" pitchFamily="34" charset="-128"/>
              </a:rPr>
              <a:t>?</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offers several significant advantages for developers working with complex LLM applications. Here are some of the real-world benefits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offers.</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endParaRPr>
          </a:p>
          <a:p>
            <a:r>
              <a:rPr lang="en-US" altLang="ko-KR" sz="1600" dirty="0">
                <a:solidFill>
                  <a:srgbClr val="00B050"/>
                </a:solidFill>
                <a:effectLst/>
                <a:latin typeface="Arial Unicode MS" panose="020B0604020202020204" pitchFamily="34" charset="-128"/>
                <a:ea typeface="Arial Unicode MS" panose="020B0604020202020204" pitchFamily="34" charset="-128"/>
              </a:rPr>
              <a:t>Simplified deve</a:t>
            </a:r>
            <a:r>
              <a:rPr lang="en-US" altLang="ko-KR" sz="1600" dirty="0">
                <a:solidFill>
                  <a:srgbClr val="00B050"/>
                </a:solidFill>
                <a:latin typeface="Arial Unicode MS" panose="020B0604020202020204" pitchFamily="34" charset="-128"/>
                <a:ea typeface="Arial Unicode MS" panose="020B0604020202020204" pitchFamily="34" charset="-128"/>
              </a:rPr>
              <a:t>lopment</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abstracts away the complexities associated with state management and agent coordination. This means developers can define their workflows and logic without worrying about the underlying mechanisms that ensure data consistency and proper execution order. This simplification accelerates the development process and reduces the likelihood of errors. It’s a game-changer!</a:t>
            </a:r>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endParaRPr>
          </a:p>
          <a:p>
            <a:r>
              <a:rPr lang="en-US" altLang="ko-KR" sz="1600" dirty="0">
                <a:solidFill>
                  <a:srgbClr val="00B050"/>
                </a:solidFill>
                <a:latin typeface="Arial Unicode MS" panose="020B0604020202020204" pitchFamily="34" charset="-128"/>
                <a:ea typeface="Arial Unicode MS" panose="020B0604020202020204" pitchFamily="34" charset="-128"/>
              </a:rPr>
              <a:t>Flexibility</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With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developers have the flexibility to define their own agent logic and communication protocols. This allows for highly customized applications tailored to specific use cases. Whether you need a chatbot that can handle various types of user requests or a multi-agent system that performs complex tasks,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provides the tools to build exactly what you need. It’s all about giving you the power to create.</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ko-KR" sz="1600" dirty="0">
                <a:solidFill>
                  <a:srgbClr val="00B050"/>
                </a:solidFill>
                <a:latin typeface="Arial Unicode MS" panose="020B0604020202020204" pitchFamily="34" charset="-128"/>
                <a:ea typeface="Arial Unicode MS" panose="020B0604020202020204" pitchFamily="34" charset="-128"/>
              </a:rPr>
              <a:t>Scalability</a:t>
            </a:r>
            <a:endParaRPr lang="en" altLang="ko-KR" sz="16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is built to support the execution of large-scale multi-agent applications. Its robust architecture can handle a high volume of interactions and complex workflows, enabling the development of scalable systems that can grow with your needs. This makes it suitable for enterprise-level applications and scenarios where performance and reliability are critical.</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ko-KR" sz="1600" dirty="0">
                <a:solidFill>
                  <a:srgbClr val="00B050"/>
                </a:solidFill>
                <a:latin typeface="Arial Unicode MS" panose="020B0604020202020204" pitchFamily="34" charset="-128"/>
                <a:ea typeface="Arial Unicode MS" panose="020B0604020202020204" pitchFamily="34" charset="-128"/>
              </a:rPr>
              <a:t>Fault tolerance</a:t>
            </a:r>
          </a:p>
          <a:p>
            <a:endParaRPr lang="en-US" altLang="ko-KR" sz="1600" dirty="0">
              <a:solidFill>
                <a:srgbClr val="00B050"/>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Reliability is a core consideration in the design of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The library includes mechanisms for gracefully handling errors, ensuring that your application can continue to operate even when individual agents encounter issues. This fault tolerance is essential for maintaining the stability and robustness of complex multi-agent systems. Peace of mind is just a feature away.</a:t>
            </a:r>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8782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4095993" cy="369332"/>
          </a:xfrm>
          <a:prstGeom prst="rect">
            <a:avLst/>
          </a:prstGeom>
          <a:noFill/>
        </p:spPr>
        <p:txBody>
          <a:bodyPr wrap="none" rtlCol="0">
            <a:spAutoFit/>
          </a:bodyPr>
          <a:lstStyle/>
          <a:p>
            <a:r>
              <a:rPr kumimoji="1" lang="en-US" altLang="ko-KR" dirty="0" err="1">
                <a:latin typeface="Arial Unicode MS" panose="020B0604020202020204" pitchFamily="34" charset="-128"/>
                <a:ea typeface="Arial Unicode MS" panose="020B0604020202020204" pitchFamily="34" charset="-128"/>
              </a:rPr>
              <a:t>LangGraph</a:t>
            </a:r>
            <a:r>
              <a:rPr kumimoji="1" lang="en-US" altLang="ko-KR" dirty="0">
                <a:latin typeface="Arial Unicode MS" panose="020B0604020202020204" pitchFamily="34" charset="-128"/>
                <a:ea typeface="Arial Unicode MS" panose="020B0604020202020204" pitchFamily="34" charset="-128"/>
              </a:rPr>
              <a:t> – Real World Applications</a:t>
            </a:r>
            <a:endParaRPr kumimoji="1" lang="ko-KR" altLang="en-US" dirty="0">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48863633-3E48-E881-C086-1A02DE2E1F5E}"/>
              </a:ext>
            </a:extLst>
          </p:cNvPr>
          <p:cNvSpPr txBox="1"/>
          <p:nvPr/>
        </p:nvSpPr>
        <p:spPr>
          <a:xfrm>
            <a:off x="143163" y="582067"/>
            <a:ext cx="11776364" cy="5816977"/>
          </a:xfrm>
          <a:prstGeom prst="rect">
            <a:avLst/>
          </a:prstGeom>
          <a:noFill/>
        </p:spPr>
        <p:txBody>
          <a:bodyPr wrap="square">
            <a:spAutoFit/>
          </a:bodyPr>
          <a:lstStyle/>
          <a:p>
            <a:pPr algn="l" rtl="0"/>
            <a:r>
              <a:rPr lang="en" altLang="ko-KR" sz="1600" b="1" i="0" dirty="0">
                <a:solidFill>
                  <a:srgbClr val="00B050"/>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Chatbots</a:t>
            </a:r>
          </a:p>
          <a:p>
            <a:pPr algn="l" rtl="0"/>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By leveraging multiple LLM agents, these chatbots can process natural language queries, provide accurate responses, and seamlessly switch between different conversation topics. The ability to manage state and coordinate interactions ensures that the chatbot maintains context and delivers a coherent user experience.</a:t>
            </a:r>
            <a:endPar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endParaRPr lang="en" altLang="ko-KR" sz="1200" b="1"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r>
              <a:rPr lang="en" altLang="ko-KR" sz="1600" b="1" i="0" dirty="0">
                <a:solidFill>
                  <a:srgbClr val="00B050"/>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Autonomous agents</a:t>
            </a:r>
          </a:p>
          <a:p>
            <a:pPr algn="l" rtl="0"/>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For applications requiring autonomous decision-making,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enables the creation of agents that can perform tasks independently based on user inputs and predefined </a:t>
            </a:r>
            <a:r>
              <a:rPr lang="en" altLang="ko-KR" sz="1200" b="0" i="0" u="none" strike="noStrike">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logic. </a:t>
            </a:r>
          </a:p>
          <a:p>
            <a:pPr algn="l" rtl="0"/>
            <a:r>
              <a:rPr lang="en" altLang="ko-KR" sz="1200" b="0" i="0" u="none" strike="noStrike">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These </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agents can execute complex workflows, interact with other systems, and adapt to new information dynamically.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LangGraph's</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structured framework ensures that each agent operates efficiently and effectively, making it suitable for tasks like automated customer support, data processing, and system monitoring.</a:t>
            </a:r>
            <a:endPar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endParaRPr lang="en" altLang="ko-KR" sz="1200" b="1"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r>
              <a:rPr lang="en" altLang="ko-KR" sz="1600" b="1" i="0" dirty="0">
                <a:solidFill>
                  <a:srgbClr val="00B050"/>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Multi-Agent systems</a:t>
            </a:r>
          </a:p>
          <a:p>
            <a:pPr algn="l" rtl="0"/>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excels in building applications where multiple agents collaborate to achieve a common goal. For example, different agents can manage inventory, process orders, and coordinate deliveries in a supply chain management system.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LangGraph's</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coordination capabilities ensure that each agent communicates effectively, sharing information and making decisions in a synchronized manner. This leads to more efficient operations and better overall system performance.</a:t>
            </a:r>
            <a:endPar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endParaRPr lang="en" altLang="ko-KR" sz="1200" b="1"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r>
              <a:rPr lang="en" altLang="ko-KR" sz="1600" b="1" i="0" dirty="0">
                <a:solidFill>
                  <a:srgbClr val="00B050"/>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Workflow automation tools</a:t>
            </a:r>
          </a:p>
          <a:p>
            <a:pPr algn="l" rtl="0"/>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With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automating business processes and workflows becomes straightforward. Intelligent agents can be designed to handle tasks such as document processing, approval workflows, and data analysis. By defining clear workflows and leveraging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LangGraph's</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state management, these tools can execute complex sequences of actions without human intervention, reducing errors and increasing productivity.</a:t>
            </a:r>
            <a:endPar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endParaRPr lang="en" altLang="ko-KR" sz="1200" b="1"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r>
              <a:rPr lang="en" altLang="ko-KR" sz="1600" b="1" i="0" dirty="0">
                <a:solidFill>
                  <a:srgbClr val="00B050"/>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Recommendation systems</a:t>
            </a:r>
          </a:p>
          <a:p>
            <a:pPr algn="l" rtl="0"/>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Personalized recommendation systems can greatly benefit from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LangGraph's</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capabilities. By employing multiple agents to analyze user behavior, preferences, and contextual data, these systems can deliver tailored suggestions for products, content, or services.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LangGraph's</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flexibility allows for integrating various data sources and algorithms, enhancing the accuracy and relevance of recommendations.</a:t>
            </a:r>
            <a:endPar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endParaRPr lang="en" altLang="ko-KR" sz="1200" b="1"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a:r>
              <a:rPr lang="en" altLang="ko-KR" sz="1600" b="1" i="0" dirty="0">
                <a:solidFill>
                  <a:srgbClr val="00B050"/>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Personalized learning environments</a:t>
            </a:r>
          </a:p>
          <a:p>
            <a:pPr algn="l" rtl="0"/>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In educational platforms,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can be used to create adaptive learning environments that cater to individual learning styles and needs. Multiple agents can assess a student's progress, provide customized exercises, and offer real-time feedback. The stateful nature of </a:t>
            </a:r>
            <a:r>
              <a:rPr lang="en" altLang="ko-KR" sz="1200" b="0" i="0" u="none" strike="noStrike"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u="none" strike="noStrike"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ensures that the system retains information about each learner's performance and preferences, enabling a more personalized and effective educational experience.</a:t>
            </a:r>
            <a:endPar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3321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966931"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Agents </a:t>
            </a:r>
            <a:endParaRPr kumimoji="1" lang="ko-KR" altLang="en-US" dirty="0">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47D9808A-D8D5-41F2-FDB1-155DF68B62D2}"/>
              </a:ext>
            </a:extLst>
          </p:cNvPr>
          <p:cNvSpPr txBox="1"/>
          <p:nvPr/>
        </p:nvSpPr>
        <p:spPr>
          <a:xfrm>
            <a:off x="189391" y="636697"/>
            <a:ext cx="11501643" cy="2985433"/>
          </a:xfrm>
          <a:prstGeom prst="rect">
            <a:avLst/>
          </a:prstGeom>
          <a:noFill/>
        </p:spPr>
        <p:txBody>
          <a:bodyPr wrap="square" rtlCol="0">
            <a:spAutoFit/>
          </a:bodyPr>
          <a:lstStyle/>
          <a:p>
            <a:pPr algn="l"/>
            <a:r>
              <a:rPr lang="en-US" altLang="ko-KR" sz="1600" dirty="0">
                <a:solidFill>
                  <a:srgbClr val="00B050"/>
                </a:solidFill>
                <a:effectLst/>
                <a:latin typeface="Arial Unicode MS" panose="020B0604020202020204" pitchFamily="34" charset="-128"/>
                <a:ea typeface="Arial Unicode MS" panose="020B0604020202020204" pitchFamily="34" charset="-128"/>
                <a:cs typeface="Arial Unicode MS" panose="020B0604020202020204" pitchFamily="34" charset="-128"/>
              </a:rPr>
              <a:t>Agents</a:t>
            </a:r>
          </a:p>
          <a:p>
            <a:pPr algn="l"/>
            <a:endParaRPr lang="en" altLang="ko-KR" sz="1600" dirty="0">
              <a:solidFill>
                <a:srgbClr val="00B05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a:solidFill>
                  <a:srgbClr val="1C1E21"/>
                </a:solidFill>
                <a:effectLst/>
                <a:latin typeface="Arial Unicode MS" panose="020B0604020202020204" pitchFamily="34" charset="-128"/>
                <a:ea typeface="Arial Unicode MS" panose="020B0604020202020204" pitchFamily="34" charset="-128"/>
                <a:cs typeface="Arial Unicode MS" panose="020B0604020202020204" pitchFamily="34" charset="-128"/>
              </a:rPr>
              <a:t>The core idea of agents is to use a language model to choose a sequence of actions to take. In chains, a sequence of actions is hardcoded (in code). In agents, a language model is used as a reasoning engine to determine which actions to take and in which order.</a:t>
            </a:r>
          </a:p>
          <a:p>
            <a:pPr algn="l"/>
            <a:endParaRPr lang="en" altLang="ko-KR" sz="1200" dirty="0">
              <a:solidFill>
                <a:srgbClr val="1C1E21"/>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a:solidFill>
                  <a:srgbClr val="0A0A0A"/>
                </a:solidFill>
                <a:effectLst/>
                <a:highlight>
                  <a:srgbClr val="FFFFFF"/>
                </a:highlight>
                <a:latin typeface="Lato" panose="020F0502020204030203" pitchFamily="34" charset="0"/>
              </a:rPr>
              <a:t>For example, you may have an agent integrated with Google Search, Wikipedia and OpenAI LLM. With given agent tools, they can search for results in Google, then use retrieved context in Wikipedia tool to find detailed information and expand the context.</a:t>
            </a:r>
          </a:p>
          <a:p>
            <a:pPr algn="l"/>
            <a:endParaRPr lang="en" altLang="ko-KR" sz="1200" dirty="0">
              <a:solidFill>
                <a:srgbClr val="0A0A0A"/>
              </a:solidFill>
              <a:highlight>
                <a:srgbClr val="FFFFFF"/>
              </a:highlight>
              <a:latin typeface="Lato" panose="020F0502020204030203" pitchFamily="34" charset="0"/>
              <a:ea typeface="Arial Unicode MS" panose="020B0604020202020204" pitchFamily="34" charset="-128"/>
              <a:cs typeface="Arial Unicode MS" panose="020B0604020202020204" pitchFamily="34" charset="-128"/>
            </a:endParaRPr>
          </a:p>
          <a:p>
            <a:pPr algn="l"/>
            <a:r>
              <a:rPr lang="en" altLang="ko-KR" sz="1200" b="0" i="0" dirty="0">
                <a:solidFill>
                  <a:srgbClr val="0A0A0A"/>
                </a:solidFill>
                <a:effectLst/>
                <a:highlight>
                  <a:srgbClr val="FFFFFF"/>
                </a:highlight>
                <a:latin typeface="Lato" panose="020F0502020204030203" pitchFamily="34" charset="0"/>
              </a:rPr>
              <a:t>Bear in mind that </a:t>
            </a:r>
            <a:r>
              <a:rPr lang="en" altLang="ko-KR" sz="1200" b="1" i="0" dirty="0">
                <a:solidFill>
                  <a:srgbClr val="0A0A0A"/>
                </a:solidFill>
                <a:effectLst/>
                <a:highlight>
                  <a:srgbClr val="FFFFFF"/>
                </a:highlight>
                <a:latin typeface="Lato" panose="020F0502020204030203" pitchFamily="34" charset="0"/>
              </a:rPr>
              <a:t>you have to put clearly defined instructions to make sure that the agent will invoke tools in a proper order</a:t>
            </a:r>
          </a:p>
          <a:p>
            <a:pPr algn="l"/>
            <a:endParaRPr lang="en" altLang="ko-KR" sz="1200" b="1" dirty="0">
              <a:solidFill>
                <a:srgbClr val="0A0A0A"/>
              </a:solidFill>
              <a:highlight>
                <a:srgbClr val="FFFFFF"/>
              </a:highlight>
              <a:latin typeface="Lato" panose="020F0502020204030203" pitchFamily="34" charset="0"/>
              <a:ea typeface="Arial Unicode MS" panose="020B0604020202020204" pitchFamily="34" charset="-128"/>
              <a:cs typeface="Arial Unicode MS" panose="020B0604020202020204" pitchFamily="34" charset="-128"/>
            </a:endParaRPr>
          </a:p>
          <a:p>
            <a:pPr algn="l"/>
            <a:r>
              <a:rPr lang="ko-KR" altLang="en-US" sz="1200" b="1" i="0" dirty="0" err="1">
                <a:solidFill>
                  <a:srgbClr val="0A0A0A"/>
                </a:solidFill>
                <a:effectLst/>
                <a:highlight>
                  <a:srgbClr val="FFFFFF"/>
                </a:highlight>
                <a:latin typeface="Lato" panose="020F0502020204030203" pitchFamily="34" charset="0"/>
                <a:ea typeface="Arial Unicode MS" panose="020B0604020202020204" pitchFamily="34" charset="-128"/>
                <a:cs typeface="Arial Unicode MS" panose="020B0604020202020204" pitchFamily="34" charset="-128"/>
              </a:rPr>
              <a:t>작성중</a:t>
            </a:r>
            <a:endParaRPr lang="en" altLang="ko-KR" sz="1200" b="1" i="0" dirty="0">
              <a:solidFill>
                <a:srgbClr val="0A0A0A"/>
              </a:solidFill>
              <a:effectLst/>
              <a:highlight>
                <a:srgbClr val="FFFFFF"/>
              </a:highlight>
              <a:latin typeface="Lato" panose="020F0502020204030203" pitchFamily="34" charset="0"/>
              <a:ea typeface="Arial Unicode MS" panose="020B0604020202020204" pitchFamily="34" charset="-128"/>
              <a:cs typeface="Arial Unicode MS" panose="020B0604020202020204" pitchFamily="34" charset="-128"/>
            </a:endParaRPr>
          </a:p>
          <a:p>
            <a:pPr algn="l"/>
            <a:endParaRPr lang="en" altLang="ko-KR" sz="1200" b="1" dirty="0">
              <a:solidFill>
                <a:srgbClr val="0A0A0A"/>
              </a:solidFill>
              <a:highlight>
                <a:srgbClr val="FFFFFF"/>
              </a:highlight>
              <a:latin typeface="Lato" panose="020F0502020204030203" pitchFamily="34" charset="0"/>
              <a:ea typeface="Arial Unicode MS" panose="020B0604020202020204" pitchFamily="34" charset="-128"/>
              <a:cs typeface="Arial Unicode MS" panose="020B0604020202020204" pitchFamily="34" charset="-128"/>
            </a:endParaRPr>
          </a:p>
          <a:p>
            <a:pPr algn="l"/>
            <a:endParaRPr lang="en" altLang="ko-KR" sz="1200" b="0" i="0" dirty="0">
              <a:solidFill>
                <a:srgbClr val="1C1E21"/>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1C1E21"/>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1037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1249060"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Reference</a:t>
            </a:r>
            <a:endParaRPr kumimoji="1" lang="ko-KR" altLang="en-US" dirty="0">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242463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Overview</a:t>
            </a:r>
            <a:endParaRPr kumimoji="1" lang="ko-KR" altLang="en-US" dirty="0">
              <a:latin typeface="Arial Unicode MS" panose="020B0604020202020204" pitchFamily="34" charset="-128"/>
              <a:ea typeface="Arial Unicode MS" panose="020B0604020202020204" pitchFamily="34" charset="-128"/>
            </a:endParaRPr>
          </a:p>
        </p:txBody>
      </p:sp>
      <p:pic>
        <p:nvPicPr>
          <p:cNvPr id="3" name="그림 2">
            <a:extLst>
              <a:ext uri="{FF2B5EF4-FFF2-40B4-BE49-F238E27FC236}">
                <a16:creationId xmlns:a16="http://schemas.microsoft.com/office/drawing/2014/main" id="{621175F5-52BC-17BE-B647-0F240001B30B}"/>
              </a:ext>
            </a:extLst>
          </p:cNvPr>
          <p:cNvPicPr>
            <a:picLocks noChangeAspect="1"/>
          </p:cNvPicPr>
          <p:nvPr/>
        </p:nvPicPr>
        <p:blipFill>
          <a:blip r:embed="rId2"/>
          <a:stretch>
            <a:fillRect/>
          </a:stretch>
        </p:blipFill>
        <p:spPr>
          <a:xfrm>
            <a:off x="1801959" y="1841843"/>
            <a:ext cx="8588082" cy="1795851"/>
          </a:xfrm>
          <a:prstGeom prst="rect">
            <a:avLst/>
          </a:prstGeom>
        </p:spPr>
      </p:pic>
      <p:sp>
        <p:nvSpPr>
          <p:cNvPr id="4" name="TextBox 3">
            <a:extLst>
              <a:ext uri="{FF2B5EF4-FFF2-40B4-BE49-F238E27FC236}">
                <a16:creationId xmlns:a16="http://schemas.microsoft.com/office/drawing/2014/main" id="{64B71667-7E3A-4F7F-6FCE-1951CA24409D}"/>
              </a:ext>
            </a:extLst>
          </p:cNvPr>
          <p:cNvSpPr txBox="1"/>
          <p:nvPr/>
        </p:nvSpPr>
        <p:spPr>
          <a:xfrm>
            <a:off x="95163" y="654745"/>
            <a:ext cx="2481513"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Components</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BD3402CF-6A44-FDDB-4C67-861B1093AE0F}"/>
              </a:ext>
            </a:extLst>
          </p:cNvPr>
          <p:cNvSpPr txBox="1"/>
          <p:nvPr/>
        </p:nvSpPr>
        <p:spPr>
          <a:xfrm>
            <a:off x="437139" y="4406217"/>
            <a:ext cx="10909994"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Question </a:t>
            </a:r>
            <a:r>
              <a:rPr kumimoji="1" lang="en-US" altLang="ko-KR" sz="1200" dirty="0">
                <a:latin typeface="Arial Unicode MS" panose="020B0604020202020204" pitchFamily="34" charset="-128"/>
                <a:ea typeface="Arial Unicode MS" panose="020B0604020202020204" pitchFamily="34" charset="-128"/>
              </a:rPr>
              <a:t>– This will be the piece of text that you’d like the language model to help reason about or answer</a:t>
            </a:r>
            <a:r>
              <a:rPr kumimoji="1" lang="en-US" altLang="ko-KR" sz="1200" dirty="0">
                <a:solidFill>
                  <a:srgbClr val="FF0000"/>
                </a:solidFill>
                <a:latin typeface="Arial Unicode MS" panose="020B0604020202020204" pitchFamily="34" charset="-128"/>
                <a:ea typeface="Arial Unicode MS" panose="020B0604020202020204" pitchFamily="34" charset="-128"/>
              </a:rPr>
              <a:t>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437139" y="4763309"/>
            <a:ext cx="10909994"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Raw Data Source </a:t>
            </a:r>
            <a:r>
              <a:rPr kumimoji="1" lang="en-US" altLang="ko-KR" sz="1200" dirty="0">
                <a:latin typeface="Arial Unicode MS" panose="020B0604020202020204" pitchFamily="34" charset="-128"/>
                <a:ea typeface="Arial Unicode MS" panose="020B0604020202020204" pitchFamily="34" charset="-128"/>
              </a:rPr>
              <a:t>– This will be the entire collection of raw text</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437139" y="5129498"/>
            <a:ext cx="10909994"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Knowledge Base </a:t>
            </a:r>
            <a:r>
              <a:rPr kumimoji="1" lang="en-US" altLang="ko-KR" sz="1200" dirty="0">
                <a:latin typeface="Arial Unicode MS" panose="020B0604020202020204" pitchFamily="34" charset="-128"/>
                <a:ea typeface="Arial Unicode MS" panose="020B0604020202020204" pitchFamily="34" charset="-128"/>
              </a:rPr>
              <a:t>– This is where the raw data will be prepped and ready to be processed by our retrieval application</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437139" y="5495687"/>
            <a:ext cx="11553938"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Relevant Docs </a:t>
            </a:r>
            <a:r>
              <a:rPr kumimoji="1" lang="en-US" altLang="ko-KR" sz="1200" dirty="0">
                <a:latin typeface="Arial Unicode MS" panose="020B0604020202020204" pitchFamily="34" charset="-128"/>
                <a:ea typeface="Arial Unicode MS" panose="020B0604020202020204" pitchFamily="34" charset="-128"/>
              </a:rPr>
              <a:t>– These are the subset of the documents in your full knowledge base that your retrieval application deems helpful to answer your question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210029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Overview</a:t>
            </a:r>
            <a:endParaRPr kumimoji="1" lang="ko-KR" altLang="en-US" dirty="0">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646331"/>
          </a:xfrm>
          <a:prstGeom prst="rect">
            <a:avLst/>
          </a:prstGeom>
          <a:noFill/>
        </p:spPr>
        <p:txBody>
          <a:bodyPr wrap="square" rtlCol="0">
            <a:spAutoFit/>
          </a:bodyPr>
          <a:lstStyle/>
          <a:p>
            <a:r>
              <a:rPr kumimoji="1" lang="en-US" altLang="ko-KR" dirty="0">
                <a:latin typeface="Arial Unicode MS" panose="020B0604020202020204" pitchFamily="34" charset="-128"/>
                <a:ea typeface="Arial Unicode MS" panose="020B0604020202020204" pitchFamily="34" charset="-128"/>
              </a:rPr>
              <a:t>Though this architecture may work for introductory applications, there are number of situations that could make things more complicated</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BD3402CF-6A44-FDDB-4C67-861B1093AE0F}"/>
              </a:ext>
            </a:extLst>
          </p:cNvPr>
          <p:cNvSpPr txBox="1"/>
          <p:nvPr/>
        </p:nvSpPr>
        <p:spPr>
          <a:xfrm>
            <a:off x="520006" y="1402913"/>
            <a:ext cx="10909994" cy="276999"/>
          </a:xfrm>
          <a:prstGeom prst="rect">
            <a:avLst/>
          </a:prstGeom>
          <a:noFill/>
        </p:spPr>
        <p:txBody>
          <a:bodyPr wrap="square" rtlCol="0">
            <a:spAutoFit/>
          </a:bodyPr>
          <a:lstStyle/>
          <a:p>
            <a:r>
              <a:rPr kumimoji="1" lang="ko-KR" altLang="en-US" sz="1200" dirty="0">
                <a:latin typeface="Arial Unicode MS" panose="020B0604020202020204" pitchFamily="34" charset="-128"/>
                <a:ea typeface="Arial Unicode MS" panose="020B0604020202020204" pitchFamily="34" charset="-128"/>
              </a:rPr>
              <a:t>사용자가 잘못된 질문을 한다면 </a:t>
            </a:r>
            <a:r>
              <a:rPr kumimoji="1" lang="en-US" altLang="ko-KR" sz="1200" dirty="0">
                <a:latin typeface="Arial Unicode MS" panose="020B0604020202020204" pitchFamily="34" charset="-128"/>
                <a:ea typeface="Arial Unicode MS" panose="020B0604020202020204" pitchFamily="34" charset="-128"/>
              </a:rPr>
              <a:t>?</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520006" y="1698048"/>
            <a:ext cx="10909994" cy="276999"/>
          </a:xfrm>
          <a:prstGeom prst="rect">
            <a:avLst/>
          </a:prstGeom>
          <a:noFill/>
        </p:spPr>
        <p:txBody>
          <a:bodyPr wrap="square" rtlCol="0">
            <a:spAutoFit/>
          </a:bodyPr>
          <a:lstStyle/>
          <a:p>
            <a:r>
              <a:rPr kumimoji="1" lang="ko-KR" altLang="en-US" sz="1200" dirty="0">
                <a:latin typeface="Arial Unicode MS" panose="020B0604020202020204" pitchFamily="34" charset="-128"/>
                <a:ea typeface="Arial Unicode MS" panose="020B0604020202020204" pitchFamily="34" charset="-128"/>
              </a:rPr>
              <a:t>처리할 이미지가 있다면</a:t>
            </a:r>
            <a:r>
              <a:rPr kumimoji="1" lang="en-US" altLang="ko-KR" sz="1200" dirty="0">
                <a:latin typeface="Arial Unicode MS" panose="020B0604020202020204" pitchFamily="34" charset="-128"/>
                <a:ea typeface="Arial Unicode MS" panose="020B0604020202020204" pitchFamily="34" charset="-128"/>
              </a:rPr>
              <a:t>?</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520006" y="1993183"/>
            <a:ext cx="10909994" cy="276999"/>
          </a:xfrm>
          <a:prstGeom prst="rect">
            <a:avLst/>
          </a:prstGeom>
          <a:noFill/>
        </p:spPr>
        <p:txBody>
          <a:bodyPr wrap="square" rtlCol="0">
            <a:spAutoFit/>
          </a:bodyPr>
          <a:lstStyle/>
          <a:p>
            <a:r>
              <a:rPr kumimoji="1" lang="en-US" altLang="ko-KR" sz="1200" dirty="0">
                <a:latin typeface="Arial Unicode MS" panose="020B0604020202020204" pitchFamily="34" charset="-128"/>
                <a:ea typeface="Arial Unicode MS" panose="020B0604020202020204" pitchFamily="34" charset="-128"/>
              </a:rPr>
              <a:t>PDF</a:t>
            </a:r>
            <a:r>
              <a:rPr kumimoji="1" lang="ko-KR" altLang="en-US" sz="1200" dirty="0">
                <a:latin typeface="Arial Unicode MS" panose="020B0604020202020204" pitchFamily="34" charset="-128"/>
                <a:ea typeface="Arial Unicode MS" panose="020B0604020202020204" pitchFamily="34" charset="-128"/>
              </a:rPr>
              <a:t> </a:t>
            </a:r>
            <a:r>
              <a:rPr kumimoji="1" lang="ko-KR" altLang="en-US" sz="1200" dirty="0" err="1">
                <a:latin typeface="Arial Unicode MS" panose="020B0604020202020204" pitchFamily="34" charset="-128"/>
                <a:ea typeface="Arial Unicode MS" panose="020B0604020202020204" pitchFamily="34" charset="-128"/>
              </a:rPr>
              <a:t>에</a:t>
            </a:r>
            <a:r>
              <a:rPr kumimoji="1" lang="ko-KR" altLang="en-US" sz="1200" dirty="0">
                <a:latin typeface="Arial Unicode MS" panose="020B0604020202020204" pitchFamily="34" charset="-128"/>
                <a:ea typeface="Arial Unicode MS" panose="020B0604020202020204" pitchFamily="34" charset="-128"/>
              </a:rPr>
              <a:t> 구문 분석과 분석이 필요한 테이블이 있다면</a:t>
            </a:r>
            <a:r>
              <a:rPr kumimoji="1" lang="en-US" altLang="ko-KR" sz="1200" dirty="0">
                <a:latin typeface="Arial Unicode MS" panose="020B0604020202020204" pitchFamily="34" charset="-128"/>
                <a:ea typeface="Arial Unicode MS" panose="020B0604020202020204" pitchFamily="34" charset="-128"/>
              </a:rPr>
              <a:t>?</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520006" y="2288318"/>
            <a:ext cx="11553938" cy="276999"/>
          </a:xfrm>
          <a:prstGeom prst="rect">
            <a:avLst/>
          </a:prstGeom>
          <a:noFill/>
        </p:spPr>
        <p:txBody>
          <a:bodyPr wrap="square" rtlCol="0">
            <a:spAutoFit/>
          </a:bodyPr>
          <a:lstStyle/>
          <a:p>
            <a:r>
              <a:rPr kumimoji="1" lang="ko-KR" altLang="en-US" sz="1200" dirty="0">
                <a:latin typeface="Arial Unicode MS" panose="020B0604020202020204" pitchFamily="34" charset="-128"/>
                <a:ea typeface="Arial Unicode MS" panose="020B0604020202020204" pitchFamily="34" charset="-128"/>
              </a:rPr>
              <a:t>원시 문서</a:t>
            </a:r>
            <a:r>
              <a:rPr kumimoji="1" lang="en-US" altLang="ko-KR" sz="1200" dirty="0">
                <a:latin typeface="Arial Unicode MS" panose="020B0604020202020204" pitchFamily="34" charset="-128"/>
                <a:ea typeface="Arial Unicode MS" panose="020B0604020202020204" pitchFamily="34" charset="-128"/>
              </a:rPr>
              <a:t>(raw document)</a:t>
            </a:r>
            <a:r>
              <a:rPr kumimoji="1" lang="ko-KR" altLang="en-US" sz="1200" dirty="0" err="1">
                <a:latin typeface="Arial Unicode MS" panose="020B0604020202020204" pitchFamily="34" charset="-128"/>
                <a:ea typeface="Arial Unicode MS" panose="020B0604020202020204" pitchFamily="34" charset="-128"/>
              </a:rPr>
              <a:t>에</a:t>
            </a:r>
            <a:r>
              <a:rPr kumimoji="1" lang="ko-KR" altLang="en-US" sz="1200" dirty="0">
                <a:latin typeface="Arial Unicode MS" panose="020B0604020202020204" pitchFamily="34" charset="-128"/>
                <a:ea typeface="Arial Unicode MS" panose="020B0604020202020204" pitchFamily="34" charset="-128"/>
              </a:rPr>
              <a:t> 유사성 점수를 매기는 것이 작동하지 않는다면</a:t>
            </a:r>
            <a:r>
              <a:rPr kumimoji="1" lang="en-US" altLang="ko-KR" sz="1200" dirty="0">
                <a:latin typeface="Arial Unicode MS" panose="020B0604020202020204" pitchFamily="34" charset="-128"/>
                <a:ea typeface="Arial Unicode MS" panose="020B0604020202020204" pitchFamily="34" charset="-128"/>
              </a:rPr>
              <a:t>?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pic>
        <p:nvPicPr>
          <p:cNvPr id="10" name="그림 9">
            <a:extLst>
              <a:ext uri="{FF2B5EF4-FFF2-40B4-BE49-F238E27FC236}">
                <a16:creationId xmlns:a16="http://schemas.microsoft.com/office/drawing/2014/main" id="{8E136714-0D86-D3D3-19FB-A04F0E6B914A}"/>
              </a:ext>
            </a:extLst>
          </p:cNvPr>
          <p:cNvPicPr>
            <a:picLocks noChangeAspect="1"/>
          </p:cNvPicPr>
          <p:nvPr/>
        </p:nvPicPr>
        <p:blipFill>
          <a:blip r:embed="rId2"/>
          <a:stretch>
            <a:fillRect/>
          </a:stretch>
        </p:blipFill>
        <p:spPr>
          <a:xfrm>
            <a:off x="1954078" y="2962289"/>
            <a:ext cx="8283844" cy="3501420"/>
          </a:xfrm>
          <a:prstGeom prst="rect">
            <a:avLst/>
          </a:prstGeom>
        </p:spPr>
      </p:pic>
    </p:spTree>
    <p:extLst>
      <p:ext uri="{BB962C8B-B14F-4D97-AF65-F5344CB8AC3E}">
        <p14:creationId xmlns:p14="http://schemas.microsoft.com/office/powerpoint/2010/main" val="338966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Overview</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BD3402CF-6A44-FDDB-4C67-861B1093AE0F}"/>
              </a:ext>
            </a:extLst>
          </p:cNvPr>
          <p:cNvSpPr txBox="1"/>
          <p:nvPr/>
        </p:nvSpPr>
        <p:spPr>
          <a:xfrm>
            <a:off x="191594" y="756108"/>
            <a:ext cx="10909994"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Query </a:t>
            </a:r>
            <a:r>
              <a:rPr kumimoji="1" lang="en-US" altLang="ko-KR" sz="1200" dirty="0">
                <a:latin typeface="Arial Unicode MS" panose="020B0604020202020204" pitchFamily="34" charset="-128"/>
                <a:ea typeface="Arial Unicode MS" panose="020B0604020202020204" pitchFamily="34" charset="-128"/>
              </a:rPr>
              <a:t>– The initial piece of data that will guide the retrieval process (e.g. user question, chat history, image, audio, prompt, table, or other various data)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51243"/>
            <a:ext cx="10909994"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Query Transformation </a:t>
            </a:r>
            <a:r>
              <a:rPr kumimoji="1" lang="en-US" altLang="ko-KR" sz="1200" dirty="0">
                <a:latin typeface="Arial Unicode MS" panose="020B0604020202020204" pitchFamily="34" charset="-128"/>
                <a:ea typeface="Arial Unicode MS" panose="020B0604020202020204" pitchFamily="34" charset="-128"/>
              </a:rPr>
              <a:t>– The process of modifying or reformatting the original query to make it more suitable for retrieval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191594" y="1346378"/>
            <a:ext cx="10909994"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Raw Data Source </a:t>
            </a:r>
            <a:r>
              <a:rPr kumimoji="1" lang="en-US" altLang="ko-KR" sz="1200" dirty="0">
                <a:latin typeface="Arial Unicode MS" panose="020B0604020202020204" pitchFamily="34" charset="-128"/>
                <a:ea typeface="Arial Unicode MS" panose="020B0604020202020204" pitchFamily="34" charset="-128"/>
              </a:rPr>
              <a:t>– Original collection of information. Unprocessed unstructured from which you’ll extract. (e.g. website, images, picture, other application)</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191594" y="1641513"/>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Document Loaders </a:t>
            </a:r>
            <a:r>
              <a:rPr kumimoji="1" lang="en-US" altLang="ko-KR" sz="1200" dirty="0">
                <a:latin typeface="Arial Unicode MS" panose="020B0604020202020204" pitchFamily="34" charset="-128"/>
                <a:ea typeface="Arial Unicode MS" panose="020B0604020202020204" pitchFamily="34" charset="-128"/>
              </a:rPr>
              <a:t>– Tools or functions that extract data from a raw source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5" name="TextBox 4">
            <a:extLst>
              <a:ext uri="{FF2B5EF4-FFF2-40B4-BE49-F238E27FC236}">
                <a16:creationId xmlns:a16="http://schemas.microsoft.com/office/drawing/2014/main" id="{90FEA5CE-3FFE-1D9C-EBFC-2BC95401ABCF}"/>
              </a:ext>
            </a:extLst>
          </p:cNvPr>
          <p:cNvSpPr txBox="1"/>
          <p:nvPr/>
        </p:nvSpPr>
        <p:spPr>
          <a:xfrm>
            <a:off x="191594" y="1936648"/>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Documents </a:t>
            </a:r>
            <a:r>
              <a:rPr kumimoji="1" lang="en-US" altLang="ko-KR" sz="1200" dirty="0">
                <a:latin typeface="Arial Unicode MS" panose="020B0604020202020204" pitchFamily="34" charset="-128"/>
                <a:ea typeface="Arial Unicode MS" panose="020B0604020202020204" pitchFamily="34" charset="-128"/>
              </a:rPr>
              <a:t>– Individual units of data or information that have been extracted and are ready for indexing. (e.g. individual pieces of texts, single customer records)</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2" name="TextBox 11">
            <a:extLst>
              <a:ext uri="{FF2B5EF4-FFF2-40B4-BE49-F238E27FC236}">
                <a16:creationId xmlns:a16="http://schemas.microsoft.com/office/drawing/2014/main" id="{ADD4F1F3-1041-6E90-CD05-2EC2DAFC135B}"/>
              </a:ext>
            </a:extLst>
          </p:cNvPr>
          <p:cNvSpPr txBox="1"/>
          <p:nvPr/>
        </p:nvSpPr>
        <p:spPr>
          <a:xfrm>
            <a:off x="191594" y="2237865"/>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Index </a:t>
            </a:r>
            <a:r>
              <a:rPr kumimoji="1" lang="en-US" altLang="ko-KR" sz="1200" dirty="0">
                <a:latin typeface="Arial Unicode MS" panose="020B0604020202020204" pitchFamily="34" charset="-128"/>
                <a:ea typeface="Arial Unicode MS" panose="020B0604020202020204" pitchFamily="34" charset="-128"/>
              </a:rPr>
              <a:t>– Data structure that organizes information from your documents that makes retrieval faster, more efficient or better performance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3" name="TextBox 12">
            <a:extLst>
              <a:ext uri="{FF2B5EF4-FFF2-40B4-BE49-F238E27FC236}">
                <a16:creationId xmlns:a16="http://schemas.microsoft.com/office/drawing/2014/main" id="{4E02C644-244C-5D95-E9C6-FFDF2CEB9FF9}"/>
              </a:ext>
            </a:extLst>
          </p:cNvPr>
          <p:cNvSpPr txBox="1"/>
          <p:nvPr/>
        </p:nvSpPr>
        <p:spPr>
          <a:xfrm>
            <a:off x="191594" y="2539082"/>
            <a:ext cx="11553938" cy="461665"/>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Knowledge Base </a:t>
            </a:r>
            <a:r>
              <a:rPr kumimoji="1" lang="en-US" altLang="ko-KR" sz="1200" dirty="0">
                <a:latin typeface="Arial Unicode MS" panose="020B0604020202020204" pitchFamily="34" charset="-128"/>
                <a:ea typeface="Arial Unicode MS" panose="020B0604020202020204" pitchFamily="34" charset="-128"/>
              </a:rPr>
              <a:t>– A structured repository that contains indexed documents from which the retrieval process extracts documents from. This is often the combination of a vector store and document store</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4" name="TextBox 13">
            <a:extLst>
              <a:ext uri="{FF2B5EF4-FFF2-40B4-BE49-F238E27FC236}">
                <a16:creationId xmlns:a16="http://schemas.microsoft.com/office/drawing/2014/main" id="{BF096DD4-E650-BCEB-3681-4D6DB0234A77}"/>
              </a:ext>
            </a:extLst>
          </p:cNvPr>
          <p:cNvSpPr txBox="1"/>
          <p:nvPr/>
        </p:nvSpPr>
        <p:spPr>
          <a:xfrm>
            <a:off x="182358" y="3037355"/>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Retrieval Method </a:t>
            </a:r>
            <a:r>
              <a:rPr kumimoji="1" lang="en-US" altLang="ko-KR" sz="1200" dirty="0">
                <a:latin typeface="Arial Unicode MS" panose="020B0604020202020204" pitchFamily="34" charset="-128"/>
                <a:ea typeface="Arial Unicode MS" panose="020B0604020202020204" pitchFamily="34" charset="-128"/>
              </a:rPr>
              <a:t>– The technique or algorithm used to search for and extract the most relevant documents from the knowledge base in response to a query</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5" name="TextBox 14">
            <a:extLst>
              <a:ext uri="{FF2B5EF4-FFF2-40B4-BE49-F238E27FC236}">
                <a16:creationId xmlns:a16="http://schemas.microsoft.com/office/drawing/2014/main" id="{CE738F1A-1A95-1349-C57D-C41E2856B3A8}"/>
              </a:ext>
            </a:extLst>
          </p:cNvPr>
          <p:cNvSpPr txBox="1"/>
          <p:nvPr/>
        </p:nvSpPr>
        <p:spPr>
          <a:xfrm>
            <a:off x="191594" y="3338646"/>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Relevant Docs </a:t>
            </a:r>
            <a:r>
              <a:rPr kumimoji="1" lang="en-US" altLang="ko-KR" sz="1200" dirty="0">
                <a:latin typeface="Arial Unicode MS" panose="020B0604020202020204" pitchFamily="34" charset="-128"/>
                <a:ea typeface="Arial Unicode MS" panose="020B0604020202020204" pitchFamily="34" charset="-128"/>
              </a:rPr>
              <a:t>– The subset of documents that the retrieval method determines to be most useful in addressing the query</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6" name="TextBox 15">
            <a:extLst>
              <a:ext uri="{FF2B5EF4-FFF2-40B4-BE49-F238E27FC236}">
                <a16:creationId xmlns:a16="http://schemas.microsoft.com/office/drawing/2014/main" id="{493C1B8F-655B-2757-6F53-355739A64B85}"/>
              </a:ext>
            </a:extLst>
          </p:cNvPr>
          <p:cNvSpPr txBox="1"/>
          <p:nvPr/>
        </p:nvSpPr>
        <p:spPr>
          <a:xfrm>
            <a:off x="191594" y="3642464"/>
            <a:ext cx="11553938" cy="461665"/>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Document Transform </a:t>
            </a:r>
            <a:r>
              <a:rPr kumimoji="1" lang="en-US" altLang="ko-KR" sz="1200" dirty="0">
                <a:latin typeface="Arial Unicode MS" panose="020B0604020202020204" pitchFamily="34" charset="-128"/>
                <a:ea typeface="Arial Unicode MS" panose="020B0604020202020204" pitchFamily="34" charset="-128"/>
              </a:rPr>
              <a:t>– The process of further refining or reformatting the relevant documents to make them more suitable for the language model. This could include summarization, compression (removing information) or other transformations</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7" name="TextBox 16">
            <a:extLst>
              <a:ext uri="{FF2B5EF4-FFF2-40B4-BE49-F238E27FC236}">
                <a16:creationId xmlns:a16="http://schemas.microsoft.com/office/drawing/2014/main" id="{134949F3-6F72-D3B6-4499-0B27A9ABBA2B}"/>
              </a:ext>
            </a:extLst>
          </p:cNvPr>
          <p:cNvSpPr txBox="1"/>
          <p:nvPr/>
        </p:nvSpPr>
        <p:spPr>
          <a:xfrm>
            <a:off x="191594" y="4122265"/>
            <a:ext cx="11553938" cy="461665"/>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Context </a:t>
            </a:r>
            <a:r>
              <a:rPr kumimoji="1" lang="en-US" altLang="ko-KR" sz="1200" dirty="0">
                <a:latin typeface="Arial Unicode MS" panose="020B0604020202020204" pitchFamily="34" charset="-128"/>
                <a:ea typeface="Arial Unicode MS" panose="020B0604020202020204" pitchFamily="34" charset="-128"/>
              </a:rPr>
              <a:t>– The combined content derived from the transformed documents that provide the necessary background or information for the language model to generate its response</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8" name="TextBox 17">
            <a:extLst>
              <a:ext uri="{FF2B5EF4-FFF2-40B4-BE49-F238E27FC236}">
                <a16:creationId xmlns:a16="http://schemas.microsoft.com/office/drawing/2014/main" id="{648D76D6-627D-33E3-AC3D-E20CFF5F1253}"/>
              </a:ext>
            </a:extLst>
          </p:cNvPr>
          <p:cNvSpPr txBox="1"/>
          <p:nvPr/>
        </p:nvSpPr>
        <p:spPr>
          <a:xfrm>
            <a:off x="191594" y="4613465"/>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Large Language Model (LLM) </a:t>
            </a:r>
            <a:r>
              <a:rPr kumimoji="1" lang="en-US" altLang="ko-KR" sz="1200" dirty="0">
                <a:latin typeface="Arial Unicode MS" panose="020B0604020202020204" pitchFamily="34" charset="-128"/>
                <a:ea typeface="Arial Unicode MS" panose="020B0604020202020204" pitchFamily="34" charset="-128"/>
              </a:rPr>
              <a:t>– The machine learning model that will generate a response based on the context and prompt it’s given</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9" name="TextBox 18">
            <a:extLst>
              <a:ext uri="{FF2B5EF4-FFF2-40B4-BE49-F238E27FC236}">
                <a16:creationId xmlns:a16="http://schemas.microsoft.com/office/drawing/2014/main" id="{E9FC23EC-0EF5-AB6B-54D9-F715D5F29DEC}"/>
              </a:ext>
            </a:extLst>
          </p:cNvPr>
          <p:cNvSpPr txBox="1"/>
          <p:nvPr/>
        </p:nvSpPr>
        <p:spPr>
          <a:xfrm>
            <a:off x="185166" y="4925199"/>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Prompting Method </a:t>
            </a:r>
            <a:r>
              <a:rPr kumimoji="1" lang="en-US" altLang="ko-KR" sz="1200" dirty="0">
                <a:latin typeface="Arial Unicode MS" panose="020B0604020202020204" pitchFamily="34" charset="-128"/>
                <a:ea typeface="Arial Unicode MS" panose="020B0604020202020204" pitchFamily="34" charset="-128"/>
              </a:rPr>
              <a:t>– The technique or method used to present the context to the language model. This also includes chaining different prompts together</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20" name="TextBox 19">
            <a:extLst>
              <a:ext uri="{FF2B5EF4-FFF2-40B4-BE49-F238E27FC236}">
                <a16:creationId xmlns:a16="http://schemas.microsoft.com/office/drawing/2014/main" id="{681EE268-5AD2-0539-468E-DCB013FE7F8E}"/>
              </a:ext>
            </a:extLst>
          </p:cNvPr>
          <p:cNvSpPr txBox="1"/>
          <p:nvPr/>
        </p:nvSpPr>
        <p:spPr>
          <a:xfrm>
            <a:off x="191594" y="5231097"/>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Response </a:t>
            </a:r>
            <a:r>
              <a:rPr kumimoji="1" lang="en-US" altLang="ko-KR" sz="1200" dirty="0">
                <a:latin typeface="Arial Unicode MS" panose="020B0604020202020204" pitchFamily="34" charset="-128"/>
                <a:ea typeface="Arial Unicode MS" panose="020B0604020202020204" pitchFamily="34" charset="-128"/>
              </a:rPr>
              <a:t>– The final answer or output generated by the language model based on the context and prompting method</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140570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Inventory</a:t>
            </a:r>
            <a:endParaRPr kumimoji="1" lang="ko-KR" altLang="en-US" dirty="0">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369332"/>
          </a:xfrm>
          <a:prstGeom prst="rect">
            <a:avLst/>
          </a:prstGeom>
          <a:noFill/>
        </p:spPr>
        <p:txBody>
          <a:bodyPr wrap="square" rtlCol="0">
            <a:spAutoFit/>
          </a:bodyPr>
          <a:lstStyle/>
          <a:p>
            <a:r>
              <a:rPr kumimoji="1" lang="en-US" altLang="ko-KR" dirty="0">
                <a:latin typeface="Arial Unicode MS" panose="020B0604020202020204" pitchFamily="34" charset="-128"/>
                <a:ea typeface="Arial Unicode MS" panose="020B0604020202020204" pitchFamily="34" charset="-128"/>
              </a:rPr>
              <a:t>Full Stack Retrieval - Inventory</a:t>
            </a:r>
            <a:endParaRPr kumimoji="1" lang="ko-KR" altLang="en-US" dirty="0">
              <a:latin typeface="Arial Unicode MS" panose="020B0604020202020204" pitchFamily="34" charset="-128"/>
              <a:ea typeface="Arial Unicode MS" panose="020B0604020202020204" pitchFamily="34" charset="-128"/>
            </a:endParaRPr>
          </a:p>
        </p:txBody>
      </p:sp>
      <p:pic>
        <p:nvPicPr>
          <p:cNvPr id="3" name="그림 2">
            <a:extLst>
              <a:ext uri="{FF2B5EF4-FFF2-40B4-BE49-F238E27FC236}">
                <a16:creationId xmlns:a16="http://schemas.microsoft.com/office/drawing/2014/main" id="{ADC21133-CE62-BA42-B0C3-B3E0D40E8F16}"/>
              </a:ext>
            </a:extLst>
          </p:cNvPr>
          <p:cNvPicPr>
            <a:picLocks noChangeAspect="1"/>
          </p:cNvPicPr>
          <p:nvPr/>
        </p:nvPicPr>
        <p:blipFill>
          <a:blip r:embed="rId2"/>
          <a:stretch>
            <a:fillRect/>
          </a:stretch>
        </p:blipFill>
        <p:spPr>
          <a:xfrm>
            <a:off x="1041297" y="1483917"/>
            <a:ext cx="9993468" cy="4528955"/>
          </a:xfrm>
          <a:prstGeom prst="rect">
            <a:avLst/>
          </a:prstGeom>
        </p:spPr>
      </p:pic>
    </p:spTree>
    <p:extLst>
      <p:ext uri="{BB962C8B-B14F-4D97-AF65-F5344CB8AC3E}">
        <p14:creationId xmlns:p14="http://schemas.microsoft.com/office/powerpoint/2010/main" val="24249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33854"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Inventory</a:t>
            </a:r>
            <a:endParaRPr kumimoji="1" lang="ko-KR" altLang="en-US" dirty="0">
              <a:latin typeface="Arial Unicode MS" panose="020B0604020202020204" pitchFamily="34" charset="-128"/>
              <a:ea typeface="Arial Unicode MS" panose="020B0604020202020204" pitchFamily="34" charset="-128"/>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49027"/>
            <a:ext cx="10909994" cy="553998"/>
          </a:xfrm>
          <a:prstGeom prst="rect">
            <a:avLst/>
          </a:prstGeom>
          <a:noFill/>
        </p:spPr>
        <p:txBody>
          <a:bodyPr wrap="square" rtlCol="0">
            <a:spAutoFit/>
          </a:bodyPr>
          <a:lstStyle/>
          <a:p>
            <a:pPr>
              <a:lnSpc>
                <a:spcPct val="150000"/>
              </a:lnSpc>
            </a:pPr>
            <a:r>
              <a:rPr kumimoji="1" lang="en-US" altLang="ko-KR" sz="1200" dirty="0">
                <a:solidFill>
                  <a:srgbClr val="C00000"/>
                </a:solidFill>
                <a:latin typeface="Arial Unicode MS" panose="020B0604020202020204" pitchFamily="34" charset="-128"/>
                <a:ea typeface="Arial Unicode MS" panose="020B0604020202020204" pitchFamily="34" charset="-128"/>
              </a:rPr>
              <a:t>Query Transformation </a:t>
            </a:r>
            <a:r>
              <a:rPr kumimoji="1" lang="en-US" altLang="ko-KR" sz="1200" dirty="0">
                <a:latin typeface="Arial Unicode MS" panose="020B0604020202020204" pitchFamily="34" charset="-128"/>
                <a:ea typeface="Arial Unicode MS" panose="020B0604020202020204" pitchFamily="34" charset="-128"/>
              </a:rPr>
              <a:t>– Augment, structure, or enhance your input query</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Multi-Query </a:t>
            </a:r>
            <a:r>
              <a:rPr kumimoji="1" lang="en-US" altLang="ko-KR" sz="1200" dirty="0">
                <a:latin typeface="Arial Unicode MS" panose="020B0604020202020204" pitchFamily="34" charset="-128"/>
                <a:ea typeface="Arial Unicode MS" panose="020B0604020202020204" pitchFamily="34" charset="-128"/>
              </a:rPr>
              <a:t>– Generate additional questions/queries based on your original query to return more holistic documents</a:t>
            </a:r>
            <a:endParaRPr kumimoji="1" lang="ko-KR" altLang="en-US" sz="1200" dirty="0">
              <a:solidFill>
                <a:srgbClr val="00B050"/>
              </a:solidFill>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7B9DE386-A187-AA78-5168-4D33EC247D0B}"/>
              </a:ext>
            </a:extLst>
          </p:cNvPr>
          <p:cNvSpPr txBox="1"/>
          <p:nvPr/>
        </p:nvSpPr>
        <p:spPr>
          <a:xfrm>
            <a:off x="191594" y="1759661"/>
            <a:ext cx="10909994" cy="923330"/>
          </a:xfrm>
          <a:prstGeom prst="rect">
            <a:avLst/>
          </a:prstGeom>
          <a:noFill/>
        </p:spPr>
        <p:txBody>
          <a:bodyPr wrap="square" rtlCol="0">
            <a:spAutoFit/>
          </a:bodyPr>
          <a:lstStyle/>
          <a:p>
            <a:pPr>
              <a:lnSpc>
                <a:spcPct val="150000"/>
              </a:lnSpc>
            </a:pPr>
            <a:r>
              <a:rPr kumimoji="1" lang="en-US" altLang="ko-KR" sz="1200" dirty="0">
                <a:solidFill>
                  <a:srgbClr val="C00000"/>
                </a:solidFill>
                <a:latin typeface="Arial Unicode MS" panose="020B0604020202020204" pitchFamily="34" charset="-128"/>
                <a:ea typeface="Arial Unicode MS" panose="020B0604020202020204" pitchFamily="34" charset="-128"/>
              </a:rPr>
              <a:t>Index </a:t>
            </a:r>
            <a:r>
              <a:rPr kumimoji="1" lang="en-US" altLang="ko-KR" sz="1200" dirty="0">
                <a:latin typeface="Arial Unicode MS" panose="020B0604020202020204" pitchFamily="34" charset="-128"/>
                <a:ea typeface="Arial Unicode MS" panose="020B0604020202020204" pitchFamily="34" charset="-128"/>
              </a:rPr>
              <a:t>– Adjust your data structures and associations</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Multi-Vector </a:t>
            </a:r>
            <a:r>
              <a:rPr kumimoji="1" lang="en-US" altLang="ko-KR" sz="1200" dirty="0">
                <a:latin typeface="Arial Unicode MS" panose="020B0604020202020204" pitchFamily="34" charset="-128"/>
                <a:ea typeface="Arial Unicode MS" panose="020B0604020202020204" pitchFamily="34" charset="-128"/>
              </a:rPr>
              <a:t>– In addition to you’re the normal embeddings of your documents it is sometimes helpful to have multiple alternative embeddings per document. These can include embeddings of summary, hypothetical questions, or any other custom text</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Parent Document Retriever </a:t>
            </a:r>
            <a:r>
              <a:rPr kumimoji="1" lang="en-US" altLang="ko-KR" sz="1200" dirty="0">
                <a:latin typeface="Arial Unicode MS" panose="020B0604020202020204" pitchFamily="34" charset="-128"/>
                <a:ea typeface="Arial Unicode MS" panose="020B0604020202020204" pitchFamily="34" charset="-128"/>
              </a:rPr>
              <a:t>– A version of multi-vector where large chunks are further split up into smaller(child) chunks</a:t>
            </a:r>
            <a:endParaRPr kumimoji="1" lang="ko-KR" altLang="en-US" sz="1200" dirty="0">
              <a:solidFill>
                <a:srgbClr val="00B050"/>
              </a:solidFill>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F4E65FEA-9258-0F63-BEC6-C2640D66CEF9}"/>
              </a:ext>
            </a:extLst>
          </p:cNvPr>
          <p:cNvSpPr txBox="1"/>
          <p:nvPr/>
        </p:nvSpPr>
        <p:spPr>
          <a:xfrm>
            <a:off x="191594" y="2839627"/>
            <a:ext cx="10909994" cy="738664"/>
          </a:xfrm>
          <a:prstGeom prst="rect">
            <a:avLst/>
          </a:prstGeom>
          <a:noFill/>
        </p:spPr>
        <p:txBody>
          <a:bodyPr wrap="square" rtlCol="0">
            <a:spAutoFit/>
          </a:bodyPr>
          <a:lstStyle/>
          <a:p>
            <a:pPr>
              <a:lnSpc>
                <a:spcPct val="150000"/>
              </a:lnSpc>
            </a:pPr>
            <a:r>
              <a:rPr kumimoji="1" lang="en-US" altLang="ko-KR" sz="1200" dirty="0">
                <a:solidFill>
                  <a:srgbClr val="C00000"/>
                </a:solidFill>
                <a:latin typeface="Arial Unicode MS" panose="020B0604020202020204" pitchFamily="34" charset="-128"/>
                <a:ea typeface="Arial Unicode MS" panose="020B0604020202020204" pitchFamily="34" charset="-128"/>
              </a:rPr>
              <a:t>Retrieval Methods </a:t>
            </a:r>
            <a:r>
              <a:rPr kumimoji="1" lang="en-US" altLang="ko-KR" sz="1200" dirty="0">
                <a:latin typeface="Arial Unicode MS" panose="020B0604020202020204" pitchFamily="34" charset="-128"/>
                <a:ea typeface="Arial Unicode MS" panose="020B0604020202020204" pitchFamily="34" charset="-128"/>
              </a:rPr>
              <a:t>– The method in which you pull documents out of your knowledge base</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Top-K Similarity Search </a:t>
            </a:r>
            <a:r>
              <a:rPr kumimoji="1" lang="en-US" altLang="ko-KR" sz="1200" dirty="0">
                <a:latin typeface="Arial Unicode MS" panose="020B0604020202020204" pitchFamily="34" charset="-128"/>
                <a:ea typeface="Arial Unicode MS" panose="020B0604020202020204" pitchFamily="34" charset="-128"/>
              </a:rPr>
              <a:t>– Select the top K similar documents that match your query from your vector store. </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Maximum Marginal Relevance (MMR) </a:t>
            </a:r>
            <a:r>
              <a:rPr kumimoji="1" lang="en-US" altLang="ko-KR" sz="1200" dirty="0">
                <a:latin typeface="Arial Unicode MS" panose="020B0604020202020204" pitchFamily="34" charset="-128"/>
                <a:ea typeface="Arial Unicode MS" panose="020B0604020202020204" pitchFamily="34" charset="-128"/>
              </a:rPr>
              <a:t>– Return similar but diverse documents. Great for when you’d like to remove redundancy in your context</a:t>
            </a:r>
            <a:endParaRPr kumimoji="1" lang="ko-KR" altLang="en-US" sz="1200" dirty="0">
              <a:solidFill>
                <a:srgbClr val="00B050"/>
              </a:solidFill>
              <a:latin typeface="Arial Unicode MS" panose="020B0604020202020204" pitchFamily="34" charset="-128"/>
              <a:ea typeface="Arial Unicode MS" panose="020B0604020202020204" pitchFamily="34" charset="-128"/>
            </a:endParaRPr>
          </a:p>
        </p:txBody>
      </p:sp>
      <p:sp>
        <p:nvSpPr>
          <p:cNvPr id="10" name="TextBox 9">
            <a:extLst>
              <a:ext uri="{FF2B5EF4-FFF2-40B4-BE49-F238E27FC236}">
                <a16:creationId xmlns:a16="http://schemas.microsoft.com/office/drawing/2014/main" id="{750DA8A4-5122-2981-5615-05A4F91F62B7}"/>
              </a:ext>
            </a:extLst>
          </p:cNvPr>
          <p:cNvSpPr txBox="1"/>
          <p:nvPr/>
        </p:nvSpPr>
        <p:spPr>
          <a:xfrm>
            <a:off x="191594" y="3847905"/>
            <a:ext cx="10909994" cy="553998"/>
          </a:xfrm>
          <a:prstGeom prst="rect">
            <a:avLst/>
          </a:prstGeom>
          <a:noFill/>
        </p:spPr>
        <p:txBody>
          <a:bodyPr wrap="square" rtlCol="0">
            <a:spAutoFit/>
          </a:bodyPr>
          <a:lstStyle/>
          <a:p>
            <a:pPr>
              <a:lnSpc>
                <a:spcPct val="150000"/>
              </a:lnSpc>
            </a:pPr>
            <a:r>
              <a:rPr kumimoji="1" lang="en-US" altLang="ko-KR" sz="1200" dirty="0">
                <a:solidFill>
                  <a:srgbClr val="C00000"/>
                </a:solidFill>
                <a:latin typeface="Arial Unicode MS" panose="020B0604020202020204" pitchFamily="34" charset="-128"/>
                <a:ea typeface="Arial Unicode MS" panose="020B0604020202020204" pitchFamily="34" charset="-128"/>
              </a:rPr>
              <a:t>Document Transform </a:t>
            </a:r>
            <a:r>
              <a:rPr kumimoji="1" lang="en-US" altLang="ko-KR" sz="1200" dirty="0">
                <a:latin typeface="Arial Unicode MS" panose="020B0604020202020204" pitchFamily="34" charset="-128"/>
                <a:ea typeface="Arial Unicode MS" panose="020B0604020202020204" pitchFamily="34" charset="-128"/>
              </a:rPr>
              <a:t>– Transform your documents before using them as context with your LLM</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Contextual Compression </a:t>
            </a:r>
            <a:r>
              <a:rPr kumimoji="1" lang="en-US" altLang="ko-KR" sz="1200" dirty="0">
                <a:latin typeface="Arial Unicode MS" panose="020B0604020202020204" pitchFamily="34" charset="-128"/>
                <a:ea typeface="Arial Unicode MS" panose="020B0604020202020204" pitchFamily="34" charset="-128"/>
              </a:rPr>
              <a:t>– Extract contextually relevant information from your retrieved docs. Generally used to try and to increase </a:t>
            </a:r>
            <a:r>
              <a:rPr kumimoji="1" lang="en-US" altLang="ko-KR" sz="1200" dirty="0" err="1">
                <a:latin typeface="Arial Unicode MS" panose="020B0604020202020204" pitchFamily="34" charset="-128"/>
                <a:ea typeface="Arial Unicode MS" panose="020B0604020202020204" pitchFamily="34" charset="-128"/>
              </a:rPr>
              <a:t>signal:noise</a:t>
            </a:r>
            <a:r>
              <a:rPr kumimoji="1" lang="en-US" altLang="ko-KR" sz="1200" dirty="0">
                <a:latin typeface="Arial Unicode MS" panose="020B0604020202020204" pitchFamily="34" charset="-128"/>
                <a:ea typeface="Arial Unicode MS" panose="020B0604020202020204" pitchFamily="34" charset="-128"/>
              </a:rPr>
              <a:t> ratio</a:t>
            </a:r>
            <a:endParaRPr kumimoji="1" lang="ko-KR" altLang="en-US" sz="1200" dirty="0">
              <a:solidFill>
                <a:srgbClr val="00B050"/>
              </a:solidFill>
              <a:latin typeface="Arial Unicode MS" panose="020B0604020202020204" pitchFamily="34" charset="-128"/>
              <a:ea typeface="Arial Unicode MS" panose="020B0604020202020204" pitchFamily="34" charset="-128"/>
            </a:endParaRPr>
          </a:p>
        </p:txBody>
      </p:sp>
      <p:sp>
        <p:nvSpPr>
          <p:cNvPr id="11" name="TextBox 10">
            <a:extLst>
              <a:ext uri="{FF2B5EF4-FFF2-40B4-BE49-F238E27FC236}">
                <a16:creationId xmlns:a16="http://schemas.microsoft.com/office/drawing/2014/main" id="{4B3B4681-D872-B1A9-EF70-BCA162AE03FB}"/>
              </a:ext>
            </a:extLst>
          </p:cNvPr>
          <p:cNvSpPr txBox="1"/>
          <p:nvPr/>
        </p:nvSpPr>
        <p:spPr>
          <a:xfrm>
            <a:off x="191594" y="552908"/>
            <a:ext cx="10909994" cy="276999"/>
          </a:xfrm>
          <a:prstGeom prst="rect">
            <a:avLst/>
          </a:prstGeom>
          <a:noFill/>
        </p:spPr>
        <p:txBody>
          <a:bodyPr wrap="square" rtlCol="0">
            <a:spAutoFit/>
          </a:bodyPr>
          <a:lstStyle/>
          <a:p>
            <a:r>
              <a:rPr kumimoji="1" lang="en-US" altLang="ko-KR" sz="1200" dirty="0">
                <a:latin typeface="Arial Unicode MS" panose="020B0604020202020204" pitchFamily="34" charset="-128"/>
                <a:ea typeface="Arial Unicode MS" panose="020B0604020202020204" pitchFamily="34" charset="-128"/>
              </a:rPr>
              <a:t>Below is a list of various retrieval techniques and resources grouped by which part of the stack they influence</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108836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trieval Basics">
            <a:extLst>
              <a:ext uri="{FF2B5EF4-FFF2-40B4-BE49-F238E27FC236}">
                <a16:creationId xmlns:a16="http://schemas.microsoft.com/office/drawing/2014/main" id="{DC303B2E-9677-B8E7-4EA7-3220A0ADE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092" y="541531"/>
            <a:ext cx="8041796" cy="45270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2466444"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Query Transformation</a:t>
            </a:r>
            <a:endParaRPr kumimoji="1" lang="ko-KR" altLang="en-US" dirty="0">
              <a:latin typeface="Arial Unicode MS" panose="020B0604020202020204" pitchFamily="34" charset="-128"/>
              <a:ea typeface="Arial Unicode MS" panose="020B0604020202020204" pitchFamily="34" charset="-128"/>
            </a:endParaRPr>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1377300"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Multi-Query</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64BC2CBB-4E52-13D8-A477-26A111A7A89C}"/>
              </a:ext>
            </a:extLst>
          </p:cNvPr>
          <p:cNvSpPr txBox="1"/>
          <p:nvPr/>
        </p:nvSpPr>
        <p:spPr>
          <a:xfrm>
            <a:off x="345176" y="4365010"/>
            <a:ext cx="11501643" cy="2308324"/>
          </a:xfrm>
          <a:prstGeom prst="rect">
            <a:avLst/>
          </a:prstGeom>
          <a:noFill/>
        </p:spPr>
        <p:txBody>
          <a:bodyPr wrap="square" rtlCol="0">
            <a:spAutoFit/>
          </a:bodyPr>
          <a:lstStyle/>
          <a:p>
            <a:pPr algn="l"/>
            <a:r>
              <a:rPr lang="en" altLang="ko-KR" sz="1200" dirty="0">
                <a:solidFill>
                  <a:srgbClr val="00B050"/>
                </a:solidFill>
                <a:effectLst/>
                <a:latin typeface="Arial Unicode MS" panose="020B0604020202020204" pitchFamily="34" charset="-128"/>
                <a:ea typeface="Arial Unicode MS" panose="020B0604020202020204" pitchFamily="34" charset="-128"/>
              </a:rPr>
              <a:t>Why is this helpful?</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Generally builders will use Multi-Query for two main reasons: Enhance a suboptimal query &amp; Expand a results set</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00B050"/>
                </a:solidFill>
                <a:effectLst/>
                <a:latin typeface="Arial Unicode MS" panose="020B0604020202020204" pitchFamily="34" charset="-128"/>
                <a:ea typeface="Arial Unicode MS" panose="020B0604020202020204" pitchFamily="34" charset="-128"/>
              </a:rPr>
              <a:t>Enhance a suboptimal query</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Users don't always give the best queries</a:t>
            </a:r>
            <a:r>
              <a:rPr lang="ko-KR" altLang="en-US" sz="1200" dirty="0">
                <a:solidFill>
                  <a:srgbClr val="1C1E21"/>
                </a:solidFill>
                <a:effectLst/>
                <a:latin typeface="Arial Unicode MS" panose="020B0604020202020204" pitchFamily="34" charset="-128"/>
                <a:ea typeface="Arial Unicode MS" panose="020B0604020202020204" pitchFamily="34" charset="-128"/>
              </a:rPr>
              <a:t> </a:t>
            </a:r>
            <a:r>
              <a:rPr lang="en" altLang="ko-KR" sz="1200" dirty="0">
                <a:solidFill>
                  <a:srgbClr val="1C1E21"/>
                </a:solidFill>
                <a:effectLst/>
                <a:latin typeface="Arial Unicode MS" panose="020B0604020202020204" pitchFamily="34" charset="-128"/>
                <a:ea typeface="Arial Unicode MS" panose="020B0604020202020204" pitchFamily="34" charset="-128"/>
              </a:rPr>
              <a:t>- They are just trying to user your product, not construct the perfect query.</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To help with this, we turn to the multi-query method to help us fill in any gaps to a users query.</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00B050"/>
                </a:solidFill>
                <a:effectLst/>
                <a:latin typeface="Arial Unicode MS" panose="020B0604020202020204" pitchFamily="34" charset="-128"/>
                <a:ea typeface="Arial Unicode MS" panose="020B0604020202020204" pitchFamily="34" charset="-128"/>
              </a:rPr>
              <a:t>Expand a results set</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With multiple queries, you'll likely get more results back from your database. The aim of multi-query is to have an expanded results sets which might be able to answer questions better than docs from a single query.</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These results will be deduplicated (in case the same document comes back multiple times) and then used as context in your final prompt.</a:t>
            </a:r>
            <a:br>
              <a:rPr lang="en" altLang="ko-KR" sz="1200" dirty="0">
                <a:latin typeface="Arial Unicode MS" panose="020B0604020202020204" pitchFamily="34" charset="-128"/>
                <a:ea typeface="Arial Unicode MS" panose="020B0604020202020204" pitchFamily="34" charset="-128"/>
              </a:rPr>
            </a:br>
            <a:endParaRPr kumimoji="1" lang="ko-KR" altLang="en-US" sz="1200" dirty="0">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362634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Vector">
            <a:extLst>
              <a:ext uri="{FF2B5EF4-FFF2-40B4-BE49-F238E27FC236}">
                <a16:creationId xmlns:a16="http://schemas.microsoft.com/office/drawing/2014/main" id="{4BAA820D-5435-68ED-1477-326307847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070" y="532295"/>
            <a:ext cx="8708237" cy="49022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2492990"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Indexing - Multi-Vector</a:t>
            </a:r>
            <a:endParaRPr kumimoji="1" lang="ko-KR" altLang="en-US" dirty="0">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95760D85-82F2-F90A-117B-752D755158AA}"/>
              </a:ext>
            </a:extLst>
          </p:cNvPr>
          <p:cNvSpPr txBox="1"/>
          <p:nvPr/>
        </p:nvSpPr>
        <p:spPr>
          <a:xfrm>
            <a:off x="345178" y="4189803"/>
            <a:ext cx="11501643" cy="2339102"/>
          </a:xfrm>
          <a:prstGeom prst="rect">
            <a:avLst/>
          </a:prstGeom>
          <a:noFill/>
        </p:spPr>
        <p:txBody>
          <a:bodyPr wrap="square" rtlCol="0">
            <a:spAutoFit/>
          </a:bodyPr>
          <a:lstStyle/>
          <a:p>
            <a:pPr algn="l"/>
            <a:r>
              <a:rPr lang="en" altLang="ko-KR" sz="1600" dirty="0">
                <a:solidFill>
                  <a:srgbClr val="00B050"/>
                </a:solidFill>
                <a:effectLst/>
                <a:latin typeface="Arial Unicode MS" panose="020B0604020202020204" pitchFamily="34" charset="-128"/>
                <a:ea typeface="Arial Unicode MS" panose="020B0604020202020204" pitchFamily="34" charset="-128"/>
              </a:rPr>
              <a:t>Overview</a:t>
            </a: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Multi-Vector is an advanced method of the Indexing stage of retrieval</a:t>
            </a:r>
          </a:p>
          <a:p>
            <a:pPr algn="l"/>
            <a:endParaRPr lang="en" altLang="ko-KR" sz="1400" dirty="0">
              <a:solidFill>
                <a:srgbClr val="1C1E21"/>
              </a:solidFill>
              <a:effectLst/>
              <a:latin typeface="system-ui"/>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Often times your raw, chunked, documents may not be the optimal text to get your embeddings from. It could be the case that an alternative text derived from your original documents would be better. This could include summaries, hypothetical questions, extractions, or child documents.</a:t>
            </a:r>
          </a:p>
          <a:p>
            <a:pPr algn="l"/>
            <a:r>
              <a:rPr lang="en" altLang="ko-KR" sz="1400" dirty="0">
                <a:solidFill>
                  <a:srgbClr val="1C1E21"/>
                </a:solidFill>
                <a:effectLst/>
                <a:latin typeface="system-ui"/>
                <a:ea typeface="Arial Unicode MS" panose="020B0604020202020204" pitchFamily="34" charset="-128"/>
              </a:rPr>
              <a:t>The goal of multi-vector retrieval is to have additional embeddings in your retrieval process which might more closely match your anticipated queries.</a:t>
            </a:r>
            <a:br>
              <a:rPr lang="en" altLang="ko-KR" sz="1200" dirty="0">
                <a:latin typeface="Arial Unicode MS" panose="020B0604020202020204" pitchFamily="34" charset="-128"/>
                <a:ea typeface="Arial Unicode MS" panose="020B0604020202020204" pitchFamily="34" charset="-128"/>
              </a:rPr>
            </a:br>
            <a:endParaRPr lang="en" altLang="ko-KR" sz="1200" dirty="0">
              <a:latin typeface="Arial Unicode MS" panose="020B0604020202020204" pitchFamily="34" charset="-128"/>
              <a:ea typeface="Arial Unicode MS" panose="020B0604020202020204" pitchFamily="34" charset="-128"/>
            </a:endParaRPr>
          </a:p>
          <a:p>
            <a:pPr algn="l"/>
            <a:r>
              <a:rPr lang="en" altLang="ko-KR" sz="1200" dirty="0">
                <a:solidFill>
                  <a:srgbClr val="00B050"/>
                </a:solidFill>
                <a:effectLst/>
                <a:latin typeface="system-ui"/>
                <a:ea typeface="Arial Unicode MS" panose="020B0604020202020204" pitchFamily="34" charset="-128"/>
              </a:rPr>
              <a:t>Why is this helpful?</a:t>
            </a:r>
            <a:r>
              <a:rPr lang="en" altLang="ko-KR" sz="1200" dirty="0">
                <a:solidFill>
                  <a:srgbClr val="00B050"/>
                </a:solidFill>
                <a:effectLst/>
                <a:latin typeface="system-ui"/>
                <a:ea typeface="Arial Unicode MS" panose="020B0604020202020204" pitchFamily="34" charset="-128"/>
                <a:hlinkClick r:id="rId4" tooltip="Direct link to Why is this helpful?">
                  <a:extLst>
                    <a:ext uri="{A12FA001-AC4F-418D-AE19-62706E023703}">
                      <ahyp:hlinkClr xmlns:ahyp="http://schemas.microsoft.com/office/drawing/2018/hyperlinkcolor" val="tx"/>
                    </a:ext>
                  </a:extLst>
                </a:hlinkClick>
              </a:rPr>
              <a:t>​</a:t>
            </a:r>
            <a:endParaRPr lang="en" altLang="ko-KR" sz="1200" dirty="0">
              <a:solidFill>
                <a:srgbClr val="00B050"/>
              </a:solidFill>
              <a:effectLst/>
              <a:latin typeface="system-ui"/>
              <a:ea typeface="Arial Unicode MS" panose="020B0604020202020204" pitchFamily="34" charset="-128"/>
            </a:endParaRPr>
          </a:p>
          <a:p>
            <a:pPr algn="l"/>
            <a:r>
              <a:rPr lang="en" altLang="ko-KR" sz="1200" dirty="0">
                <a:solidFill>
                  <a:srgbClr val="1C1E21"/>
                </a:solidFill>
                <a:effectLst/>
                <a:latin typeface="system-ui"/>
                <a:ea typeface="Arial Unicode MS" panose="020B0604020202020204" pitchFamily="34" charset="-128"/>
              </a:rPr>
              <a:t>This is helpful when having a more processed or derived form of your original documents would better suit your search process. Think of this like a pre-processing step on your documents that aims to be more attuned to your search needs.</a:t>
            </a:r>
            <a:endParaRPr kumimoji="1" lang="ko-KR" altLang="en-US" sz="1200" dirty="0">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36335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4159600"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Indexing - Parent Document Retriever</a:t>
            </a:r>
            <a:endParaRPr kumimoji="1" lang="ko-KR" altLang="en-US" dirty="0">
              <a:latin typeface="Arial Unicode MS" panose="020B0604020202020204" pitchFamily="34" charset="-128"/>
              <a:ea typeface="Arial Unicode MS" panose="020B0604020202020204" pitchFamily="34" charset="-128"/>
            </a:endParaRPr>
          </a:p>
        </p:txBody>
      </p:sp>
      <p:pic>
        <p:nvPicPr>
          <p:cNvPr id="1026" name="Picture 2" descr="Parent Document Retriever">
            <a:extLst>
              <a:ext uri="{FF2B5EF4-FFF2-40B4-BE49-F238E27FC236}">
                <a16:creationId xmlns:a16="http://schemas.microsoft.com/office/drawing/2014/main" id="{6E0A4814-8D2D-1DF3-E0F0-E75F3F484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708" y="615300"/>
            <a:ext cx="7536874" cy="4242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3BE98F-436E-2373-7F26-8F24FD9E8F07}"/>
              </a:ext>
            </a:extLst>
          </p:cNvPr>
          <p:cNvSpPr txBox="1"/>
          <p:nvPr/>
        </p:nvSpPr>
        <p:spPr>
          <a:xfrm>
            <a:off x="345178" y="4485366"/>
            <a:ext cx="11501643" cy="2031325"/>
          </a:xfrm>
          <a:prstGeom prst="rect">
            <a:avLst/>
          </a:prstGeom>
          <a:noFill/>
        </p:spPr>
        <p:txBody>
          <a:bodyPr wrap="square" rtlCol="0">
            <a:spAutoFit/>
          </a:bodyPr>
          <a:lstStyle/>
          <a:p>
            <a:pPr algn="l"/>
            <a:r>
              <a:rPr lang="en" altLang="ko-KR" sz="1600" dirty="0">
                <a:solidFill>
                  <a:srgbClr val="00B050"/>
                </a:solidFill>
                <a:effectLst/>
                <a:latin typeface="Arial Unicode MS" panose="020B0604020202020204" pitchFamily="34" charset="-128"/>
                <a:ea typeface="Arial Unicode MS" panose="020B0604020202020204" pitchFamily="34" charset="-128"/>
              </a:rPr>
              <a:t>Overview</a:t>
            </a: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The Parent Document retriever is a type of Multi-Vector, an advanced indexing and retrieval technique.</a:t>
            </a:r>
          </a:p>
          <a:p>
            <a:pPr algn="l"/>
            <a:endParaRPr lang="en" altLang="ko-KR" sz="1400" dirty="0">
              <a:solidFill>
                <a:srgbClr val="1C1E21"/>
              </a:solidFill>
              <a:effectLst/>
              <a:latin typeface="system-ui"/>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The Parent document retriever is a form of Multi-Vector retrieval, a class of retrieval methods by which the builder embeds alternative representations of their original documents. These alternative embeddings will be then used in the similarity process to compare with the query the user or application gives.</a:t>
            </a:r>
          </a:p>
          <a:p>
            <a:pPr algn="l"/>
            <a:r>
              <a:rPr lang="en" altLang="ko-KR" sz="1400" dirty="0">
                <a:solidFill>
                  <a:srgbClr val="1C1E21"/>
                </a:solidFill>
                <a:effectLst/>
                <a:latin typeface="system-ui"/>
                <a:ea typeface="Arial Unicode MS" panose="020B0604020202020204" pitchFamily="34" charset="-128"/>
              </a:rPr>
              <a:t>In the case of the parent document retriever, the original large chunks will be further split into 'child' chunks.</a:t>
            </a:r>
          </a:p>
          <a:p>
            <a:pPr algn="l"/>
            <a:r>
              <a:rPr lang="en" altLang="ko-KR" sz="1400" dirty="0">
                <a:solidFill>
                  <a:srgbClr val="1C1E21"/>
                </a:solidFill>
                <a:effectLst/>
                <a:latin typeface="system-ui"/>
                <a:ea typeface="Arial Unicode MS" panose="020B0604020202020204" pitchFamily="34" charset="-128"/>
              </a:rPr>
              <a:t>Instead of returning the child chunks as context, the Parent Document Retriever will return the parents documents (red boxes below) of those child docs (blue boxes below).</a:t>
            </a:r>
          </a:p>
        </p:txBody>
      </p:sp>
    </p:spTree>
    <p:extLst>
      <p:ext uri="{BB962C8B-B14F-4D97-AF65-F5344CB8AC3E}">
        <p14:creationId xmlns:p14="http://schemas.microsoft.com/office/powerpoint/2010/main" val="3344099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886</TotalTime>
  <Words>2976</Words>
  <Application>Microsoft Macintosh PowerPoint</Application>
  <PresentationFormat>와이드스크린</PresentationFormat>
  <Paragraphs>212</Paragraphs>
  <Slides>18</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18</vt:i4>
      </vt:variant>
    </vt:vector>
  </HeadingPairs>
  <TitlesOfParts>
    <vt:vector size="25" baseType="lpstr">
      <vt:lpstr>Arial Unicode MS</vt:lpstr>
      <vt:lpstr>Studio-Feixen-Sans</vt:lpstr>
      <vt:lpstr>system-ui</vt:lpstr>
      <vt:lpstr>Arial</vt:lpstr>
      <vt:lpstr>Lato</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윤 병길</dc:creator>
  <cp:lastModifiedBy>윤 병길</cp:lastModifiedBy>
  <cp:revision>19</cp:revision>
  <dcterms:created xsi:type="dcterms:W3CDTF">2024-06-18T06:57:45Z</dcterms:created>
  <dcterms:modified xsi:type="dcterms:W3CDTF">2024-07-02T08:35:08Z</dcterms:modified>
</cp:coreProperties>
</file>