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4" r:id="rId3"/>
    <p:sldId id="263" r:id="rId4"/>
    <p:sldId id="265" r:id="rId5"/>
    <p:sldId id="266" r:id="rId6"/>
    <p:sldId id="267" r:id="rId7"/>
    <p:sldId id="268" r:id="rId8"/>
    <p:sldId id="269" r:id="rId9"/>
    <p:sldId id="270" r:id="rId10"/>
    <p:sldId id="271" r:id="rId11"/>
    <p:sldId id="272" r:id="rId12"/>
    <p:sldId id="273" r:id="rId13"/>
    <p:sldId id="274" r:id="rId1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34"/>
    <p:restoredTop sz="94718"/>
  </p:normalViewPr>
  <p:slideViewPr>
    <p:cSldViewPr snapToGrid="0">
      <p:cViewPr varScale="1">
        <p:scale>
          <a:sx n="138" d="100"/>
          <a:sy n="138" d="100"/>
        </p:scale>
        <p:origin x="1672" y="184"/>
      </p:cViewPr>
      <p:guideLst/>
    </p:cSldViewPr>
  </p:slideViewPr>
  <p:notesTextViewPr>
    <p:cViewPr>
      <p:scale>
        <a:sx n="1" d="1"/>
        <a:sy n="1" d="1"/>
      </p:scale>
      <p:origin x="0" y="0"/>
    </p:cViewPr>
  </p:notesTextViewPr>
  <p:notesViewPr>
    <p:cSldViewPr snapToGrid="0">
      <p:cViewPr varScale="1">
        <p:scale>
          <a:sx n="157" d="100"/>
          <a:sy n="157" d="100"/>
        </p:scale>
        <p:origin x="5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AF2CD5-C81C-F94B-98F9-5F5F72AF964F}" type="datetimeFigureOut">
              <a:rPr kumimoji="1" lang="ko-KR" altLang="en-US" smtClean="0"/>
              <a:t>2024. 6. 24.</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CE3335-A8D6-C649-9929-7754F671F9AE}" type="slidenum">
              <a:rPr kumimoji="1" lang="ko-KR" altLang="en-US" smtClean="0"/>
              <a:t>‹#›</a:t>
            </a:fld>
            <a:endParaRPr kumimoji="1" lang="ko-KR" altLang="en-US"/>
          </a:p>
        </p:txBody>
      </p:sp>
    </p:spTree>
    <p:extLst>
      <p:ext uri="{BB962C8B-B14F-4D97-AF65-F5344CB8AC3E}">
        <p14:creationId xmlns:p14="http://schemas.microsoft.com/office/powerpoint/2010/main" val="350389363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332D298-3188-E87A-4641-1E59EAE0600E}"/>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8464F0A0-8A7D-C371-C52E-7840927C7F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5E8EB515-7421-A70A-E1DF-85FBBA4F0632}"/>
              </a:ext>
            </a:extLst>
          </p:cNvPr>
          <p:cNvSpPr>
            <a:spLocks noGrp="1"/>
          </p:cNvSpPr>
          <p:nvPr>
            <p:ph type="dt" sz="half" idx="10"/>
          </p:nvPr>
        </p:nvSpPr>
        <p:spPr/>
        <p:txBody>
          <a:bodyPr/>
          <a:lstStyle/>
          <a:p>
            <a:fld id="{A808637C-966E-A14C-82D0-6172230E0FD7}" type="datetimeFigureOut">
              <a:rPr kumimoji="1" lang="ko-KR" altLang="en-US" smtClean="0"/>
              <a:t>2024. 6. 24.</a:t>
            </a:fld>
            <a:endParaRPr kumimoji="1" lang="ko-KR" altLang="en-US"/>
          </a:p>
        </p:txBody>
      </p:sp>
      <p:sp>
        <p:nvSpPr>
          <p:cNvPr id="5" name="바닥글 개체 틀 4">
            <a:extLst>
              <a:ext uri="{FF2B5EF4-FFF2-40B4-BE49-F238E27FC236}">
                <a16:creationId xmlns:a16="http://schemas.microsoft.com/office/drawing/2014/main" id="{A6D88888-66B6-A0CD-D8A6-788543DD29EC}"/>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44CFABDC-BCC0-45E3-0AB3-2E4A23EBC467}"/>
              </a:ext>
            </a:extLst>
          </p:cNvPr>
          <p:cNvSpPr>
            <a:spLocks noGrp="1"/>
          </p:cNvSpPr>
          <p:nvPr>
            <p:ph type="sldNum" sz="quarter" idx="12"/>
          </p:nvPr>
        </p:nvSpPr>
        <p:spPr/>
        <p:txBody>
          <a:bodyPr/>
          <a:lstStyle/>
          <a:p>
            <a:fld id="{ED770D06-A408-D540-A97C-06850881F5DB}" type="slidenum">
              <a:rPr kumimoji="1" lang="ko-KR" altLang="en-US" smtClean="0"/>
              <a:t>‹#›</a:t>
            </a:fld>
            <a:endParaRPr kumimoji="1" lang="ko-KR" altLang="en-US"/>
          </a:p>
        </p:txBody>
      </p:sp>
    </p:spTree>
    <p:extLst>
      <p:ext uri="{BB962C8B-B14F-4D97-AF65-F5344CB8AC3E}">
        <p14:creationId xmlns:p14="http://schemas.microsoft.com/office/powerpoint/2010/main" val="1341741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D9DB6D0C-33A3-FCCE-A19D-34930456D67F}"/>
              </a:ext>
            </a:extLst>
          </p:cNvPr>
          <p:cNvSpPr>
            <a:spLocks noGrp="1"/>
          </p:cNvSpPr>
          <p:nvPr>
            <p:ph type="dt" sz="half" idx="10"/>
          </p:nvPr>
        </p:nvSpPr>
        <p:spPr/>
        <p:txBody>
          <a:bodyPr/>
          <a:lstStyle/>
          <a:p>
            <a:fld id="{A808637C-966E-A14C-82D0-6172230E0FD7}" type="datetimeFigureOut">
              <a:rPr kumimoji="1" lang="ko-KR" altLang="en-US" smtClean="0"/>
              <a:t>2024. 6. 24.</a:t>
            </a:fld>
            <a:endParaRPr kumimoji="1" lang="ko-KR" altLang="en-US"/>
          </a:p>
        </p:txBody>
      </p:sp>
      <p:sp>
        <p:nvSpPr>
          <p:cNvPr id="5" name="바닥글 개체 틀 4">
            <a:extLst>
              <a:ext uri="{FF2B5EF4-FFF2-40B4-BE49-F238E27FC236}">
                <a16:creationId xmlns:a16="http://schemas.microsoft.com/office/drawing/2014/main" id="{4A1A9FC7-B246-9CAF-8D58-3D1E0001DB84}"/>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6CBE06E3-7250-EA0D-45BA-3D52FA0B6121}"/>
              </a:ext>
            </a:extLst>
          </p:cNvPr>
          <p:cNvSpPr>
            <a:spLocks noGrp="1"/>
          </p:cNvSpPr>
          <p:nvPr>
            <p:ph type="sldNum" sz="quarter" idx="12"/>
          </p:nvPr>
        </p:nvSpPr>
        <p:spPr/>
        <p:txBody>
          <a:bodyPr/>
          <a:lstStyle/>
          <a:p>
            <a:fld id="{ED770D06-A408-D540-A97C-06850881F5DB}" type="slidenum">
              <a:rPr kumimoji="1" lang="ko-KR" altLang="en-US" smtClean="0"/>
              <a:t>‹#›</a:t>
            </a:fld>
            <a:endParaRPr kumimoji="1" lang="ko-KR" altLang="en-US"/>
          </a:p>
        </p:txBody>
      </p:sp>
      <p:cxnSp>
        <p:nvCxnSpPr>
          <p:cNvPr id="8" name="직선 연결선[R] 7">
            <a:extLst>
              <a:ext uri="{FF2B5EF4-FFF2-40B4-BE49-F238E27FC236}">
                <a16:creationId xmlns:a16="http://schemas.microsoft.com/office/drawing/2014/main" id="{30F25A5B-AB82-BF0C-EF3C-459C2BC30FBF}"/>
              </a:ext>
            </a:extLst>
          </p:cNvPr>
          <p:cNvCxnSpPr/>
          <p:nvPr userDrawn="1"/>
        </p:nvCxnSpPr>
        <p:spPr>
          <a:xfrm>
            <a:off x="0" y="435429"/>
            <a:ext cx="12192000" cy="0"/>
          </a:xfrm>
          <a:prstGeom prst="line">
            <a:avLst/>
          </a:prstGeom>
          <a:ln w="635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06860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D7D17B2-8DEC-573D-FC8B-8EB840B1CF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B076CBC4-C0F4-21C1-3F3E-CF4798A096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011DA25F-247A-7D6F-2CED-4ECA2D6BCC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08637C-966E-A14C-82D0-6172230E0FD7}" type="datetimeFigureOut">
              <a:rPr kumimoji="1" lang="ko-KR" altLang="en-US" smtClean="0"/>
              <a:t>2024. 6. 24.</a:t>
            </a:fld>
            <a:endParaRPr kumimoji="1" lang="ko-KR" altLang="en-US"/>
          </a:p>
        </p:txBody>
      </p:sp>
      <p:sp>
        <p:nvSpPr>
          <p:cNvPr id="5" name="바닥글 개체 틀 4">
            <a:extLst>
              <a:ext uri="{FF2B5EF4-FFF2-40B4-BE49-F238E27FC236}">
                <a16:creationId xmlns:a16="http://schemas.microsoft.com/office/drawing/2014/main" id="{2DF8D59A-C8F7-DA21-8009-2F37402071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B32622BE-4AA6-4861-D2B8-2C50007978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770D06-A408-D540-A97C-06850881F5DB}" type="slidenum">
              <a:rPr kumimoji="1" lang="ko-KR" altLang="en-US" smtClean="0"/>
              <a:t>‹#›</a:t>
            </a:fld>
            <a:endParaRPr kumimoji="1" lang="ko-KR" altLang="en-US"/>
          </a:p>
        </p:txBody>
      </p:sp>
    </p:spTree>
    <p:extLst>
      <p:ext uri="{BB962C8B-B14F-4D97-AF65-F5344CB8AC3E}">
        <p14:creationId xmlns:p14="http://schemas.microsoft.com/office/powerpoint/2010/main" val="929069483"/>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25DE1F-52E6-3C6C-8304-7277FF23A23C}"/>
              </a:ext>
            </a:extLst>
          </p:cNvPr>
          <p:cNvSpPr txBox="1"/>
          <p:nvPr/>
        </p:nvSpPr>
        <p:spPr>
          <a:xfrm>
            <a:off x="2193809" y="2767280"/>
            <a:ext cx="7804381" cy="1323439"/>
          </a:xfrm>
          <a:prstGeom prst="rect">
            <a:avLst/>
          </a:prstGeom>
          <a:noFill/>
        </p:spPr>
        <p:txBody>
          <a:bodyPr wrap="none" rtlCol="0">
            <a:spAutoFit/>
          </a:bodyPr>
          <a:lstStyle/>
          <a:p>
            <a:r>
              <a:rPr kumimoji="1" lang="en-US" altLang="ko-KR" sz="8000" dirty="0"/>
              <a:t>RAG Playground</a:t>
            </a:r>
            <a:endParaRPr kumimoji="1" lang="ko-KR" altLang="en-US" sz="8000" dirty="0"/>
          </a:p>
        </p:txBody>
      </p:sp>
    </p:spTree>
    <p:extLst>
      <p:ext uri="{BB962C8B-B14F-4D97-AF65-F5344CB8AC3E}">
        <p14:creationId xmlns:p14="http://schemas.microsoft.com/office/powerpoint/2010/main" val="309473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162772" cy="369332"/>
          </a:xfrm>
          <a:prstGeom prst="rect">
            <a:avLst/>
          </a:prstGeom>
          <a:noFill/>
        </p:spPr>
        <p:txBody>
          <a:bodyPr wrap="none" rtlCol="0">
            <a:spAutoFit/>
          </a:bodyPr>
          <a:lstStyle/>
          <a:p>
            <a:r>
              <a:rPr kumimoji="1" lang="en-US" altLang="ko-KR" dirty="0"/>
              <a:t>Document Loaders</a:t>
            </a:r>
            <a:endParaRPr kumimoji="1" lang="ko-KR" altLang="en-US" dirty="0"/>
          </a:p>
        </p:txBody>
      </p:sp>
      <p:sp>
        <p:nvSpPr>
          <p:cNvPr id="5" name="TextBox 4">
            <a:extLst>
              <a:ext uri="{FF2B5EF4-FFF2-40B4-BE49-F238E27FC236}">
                <a16:creationId xmlns:a16="http://schemas.microsoft.com/office/drawing/2014/main" id="{C857649B-A7F5-CFED-F2AE-698DC5E5CE1D}"/>
              </a:ext>
            </a:extLst>
          </p:cNvPr>
          <p:cNvSpPr txBox="1"/>
          <p:nvPr/>
        </p:nvSpPr>
        <p:spPr>
          <a:xfrm>
            <a:off x="77274" y="541531"/>
            <a:ext cx="2715743" cy="369332"/>
          </a:xfrm>
          <a:prstGeom prst="rect">
            <a:avLst/>
          </a:prstGeom>
          <a:noFill/>
        </p:spPr>
        <p:txBody>
          <a:bodyPr wrap="none" rtlCol="0">
            <a:spAutoFit/>
          </a:bodyPr>
          <a:lstStyle/>
          <a:p>
            <a:r>
              <a:rPr kumimoji="1" lang="en-US" altLang="ko-KR" dirty="0"/>
              <a:t>Text Splitting (chunking)</a:t>
            </a:r>
            <a:endParaRPr kumimoji="1" lang="ko-KR" altLang="en-US" dirty="0"/>
          </a:p>
        </p:txBody>
      </p:sp>
    </p:spTree>
    <p:extLst>
      <p:ext uri="{BB962C8B-B14F-4D97-AF65-F5344CB8AC3E}">
        <p14:creationId xmlns:p14="http://schemas.microsoft.com/office/powerpoint/2010/main" val="3507347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074350" cy="369332"/>
          </a:xfrm>
          <a:prstGeom prst="rect">
            <a:avLst/>
          </a:prstGeom>
          <a:noFill/>
        </p:spPr>
        <p:txBody>
          <a:bodyPr wrap="none" rtlCol="0">
            <a:spAutoFit/>
          </a:bodyPr>
          <a:lstStyle/>
          <a:p>
            <a:r>
              <a:rPr kumimoji="1" lang="en-US" altLang="ko-KR" dirty="0"/>
              <a:t>Retrieval Methods</a:t>
            </a:r>
            <a:endParaRPr kumimoji="1" lang="ko-KR" altLang="en-US" dirty="0"/>
          </a:p>
        </p:txBody>
      </p:sp>
      <p:sp>
        <p:nvSpPr>
          <p:cNvPr id="5" name="TextBox 4">
            <a:extLst>
              <a:ext uri="{FF2B5EF4-FFF2-40B4-BE49-F238E27FC236}">
                <a16:creationId xmlns:a16="http://schemas.microsoft.com/office/drawing/2014/main" id="{C857649B-A7F5-CFED-F2AE-698DC5E5CE1D}"/>
              </a:ext>
            </a:extLst>
          </p:cNvPr>
          <p:cNvSpPr txBox="1"/>
          <p:nvPr/>
        </p:nvSpPr>
        <p:spPr>
          <a:xfrm>
            <a:off x="77274" y="541531"/>
            <a:ext cx="4116512" cy="369332"/>
          </a:xfrm>
          <a:prstGeom prst="rect">
            <a:avLst/>
          </a:prstGeom>
          <a:noFill/>
        </p:spPr>
        <p:txBody>
          <a:bodyPr wrap="none" rtlCol="0">
            <a:spAutoFit/>
          </a:bodyPr>
          <a:lstStyle/>
          <a:p>
            <a:r>
              <a:rPr kumimoji="1" lang="en-US" altLang="ko-KR" dirty="0"/>
              <a:t>Maximum Marginal Relevance (MMR)</a:t>
            </a:r>
            <a:endParaRPr kumimoji="1" lang="ko-KR" altLang="en-US" dirty="0"/>
          </a:p>
        </p:txBody>
      </p:sp>
    </p:spTree>
    <p:extLst>
      <p:ext uri="{BB962C8B-B14F-4D97-AF65-F5344CB8AC3E}">
        <p14:creationId xmlns:p14="http://schemas.microsoft.com/office/powerpoint/2010/main" val="3953710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074350" cy="369332"/>
          </a:xfrm>
          <a:prstGeom prst="rect">
            <a:avLst/>
          </a:prstGeom>
          <a:noFill/>
        </p:spPr>
        <p:txBody>
          <a:bodyPr wrap="none" rtlCol="0">
            <a:spAutoFit/>
          </a:bodyPr>
          <a:lstStyle/>
          <a:p>
            <a:r>
              <a:rPr kumimoji="1" lang="en-US" altLang="ko-KR" dirty="0"/>
              <a:t>Retrieval Methods</a:t>
            </a:r>
            <a:endParaRPr kumimoji="1" lang="ko-KR" altLang="en-US" dirty="0"/>
          </a:p>
        </p:txBody>
      </p:sp>
      <p:sp>
        <p:nvSpPr>
          <p:cNvPr id="5" name="TextBox 4">
            <a:extLst>
              <a:ext uri="{FF2B5EF4-FFF2-40B4-BE49-F238E27FC236}">
                <a16:creationId xmlns:a16="http://schemas.microsoft.com/office/drawing/2014/main" id="{C857649B-A7F5-CFED-F2AE-698DC5E5CE1D}"/>
              </a:ext>
            </a:extLst>
          </p:cNvPr>
          <p:cNvSpPr txBox="1"/>
          <p:nvPr/>
        </p:nvSpPr>
        <p:spPr>
          <a:xfrm>
            <a:off x="77274" y="541531"/>
            <a:ext cx="2590646" cy="369332"/>
          </a:xfrm>
          <a:prstGeom prst="rect">
            <a:avLst/>
          </a:prstGeom>
          <a:noFill/>
        </p:spPr>
        <p:txBody>
          <a:bodyPr wrap="none" rtlCol="0">
            <a:spAutoFit/>
          </a:bodyPr>
          <a:lstStyle/>
          <a:p>
            <a:r>
              <a:rPr kumimoji="1" lang="en-US" altLang="ko-KR" dirty="0"/>
              <a:t>Top-K Similarity Search</a:t>
            </a:r>
            <a:endParaRPr kumimoji="1" lang="ko-KR" altLang="en-US" dirty="0"/>
          </a:p>
        </p:txBody>
      </p:sp>
    </p:spTree>
    <p:extLst>
      <p:ext uri="{BB962C8B-B14F-4D97-AF65-F5344CB8AC3E}">
        <p14:creationId xmlns:p14="http://schemas.microsoft.com/office/powerpoint/2010/main" val="12851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384307" cy="369332"/>
          </a:xfrm>
          <a:prstGeom prst="rect">
            <a:avLst/>
          </a:prstGeom>
          <a:noFill/>
        </p:spPr>
        <p:txBody>
          <a:bodyPr wrap="none" rtlCol="0">
            <a:spAutoFit/>
          </a:bodyPr>
          <a:lstStyle/>
          <a:p>
            <a:r>
              <a:rPr kumimoji="1" lang="en-US" altLang="ko-KR" dirty="0"/>
              <a:t>Document Transform</a:t>
            </a:r>
            <a:endParaRPr kumimoji="1" lang="ko-KR" altLang="en-US" dirty="0"/>
          </a:p>
        </p:txBody>
      </p:sp>
      <p:sp>
        <p:nvSpPr>
          <p:cNvPr id="5" name="TextBox 4">
            <a:extLst>
              <a:ext uri="{FF2B5EF4-FFF2-40B4-BE49-F238E27FC236}">
                <a16:creationId xmlns:a16="http://schemas.microsoft.com/office/drawing/2014/main" id="{C857649B-A7F5-CFED-F2AE-698DC5E5CE1D}"/>
              </a:ext>
            </a:extLst>
          </p:cNvPr>
          <p:cNvSpPr txBox="1"/>
          <p:nvPr/>
        </p:nvSpPr>
        <p:spPr>
          <a:xfrm>
            <a:off x="77274" y="541531"/>
            <a:ext cx="2734659" cy="369332"/>
          </a:xfrm>
          <a:prstGeom prst="rect">
            <a:avLst/>
          </a:prstGeom>
          <a:noFill/>
        </p:spPr>
        <p:txBody>
          <a:bodyPr wrap="none" rtlCol="0">
            <a:spAutoFit/>
          </a:bodyPr>
          <a:lstStyle/>
          <a:p>
            <a:r>
              <a:rPr kumimoji="1" lang="en-US" altLang="ko-KR"/>
              <a:t>Contextual Compression</a:t>
            </a:r>
            <a:endParaRPr kumimoji="1" lang="ko-KR" altLang="en-US" dirty="0"/>
          </a:p>
        </p:txBody>
      </p:sp>
    </p:spTree>
    <p:extLst>
      <p:ext uri="{BB962C8B-B14F-4D97-AF65-F5344CB8AC3E}">
        <p14:creationId xmlns:p14="http://schemas.microsoft.com/office/powerpoint/2010/main" val="3846027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114938" cy="369332"/>
          </a:xfrm>
          <a:prstGeom prst="rect">
            <a:avLst/>
          </a:prstGeom>
          <a:noFill/>
        </p:spPr>
        <p:txBody>
          <a:bodyPr wrap="none" rtlCol="0">
            <a:spAutoFit/>
          </a:bodyPr>
          <a:lstStyle/>
          <a:p>
            <a:r>
              <a:rPr kumimoji="1" lang="en-US" altLang="ko-KR" dirty="0"/>
              <a:t>Retrieval Overview</a:t>
            </a:r>
            <a:endParaRPr kumimoji="1" lang="ko-KR" altLang="en-US" dirty="0"/>
          </a:p>
        </p:txBody>
      </p:sp>
      <p:pic>
        <p:nvPicPr>
          <p:cNvPr id="3" name="그림 2">
            <a:extLst>
              <a:ext uri="{FF2B5EF4-FFF2-40B4-BE49-F238E27FC236}">
                <a16:creationId xmlns:a16="http://schemas.microsoft.com/office/drawing/2014/main" id="{621175F5-52BC-17BE-B647-0F240001B30B}"/>
              </a:ext>
            </a:extLst>
          </p:cNvPr>
          <p:cNvPicPr>
            <a:picLocks noChangeAspect="1"/>
          </p:cNvPicPr>
          <p:nvPr/>
        </p:nvPicPr>
        <p:blipFill>
          <a:blip r:embed="rId2"/>
          <a:stretch>
            <a:fillRect/>
          </a:stretch>
        </p:blipFill>
        <p:spPr>
          <a:xfrm>
            <a:off x="2192212" y="1713967"/>
            <a:ext cx="7115577" cy="1487936"/>
          </a:xfrm>
          <a:prstGeom prst="rect">
            <a:avLst/>
          </a:prstGeom>
        </p:spPr>
      </p:pic>
      <p:sp>
        <p:nvSpPr>
          <p:cNvPr id="4" name="TextBox 3">
            <a:extLst>
              <a:ext uri="{FF2B5EF4-FFF2-40B4-BE49-F238E27FC236}">
                <a16:creationId xmlns:a16="http://schemas.microsoft.com/office/drawing/2014/main" id="{64B71667-7E3A-4F7F-6FCE-1951CA24409D}"/>
              </a:ext>
            </a:extLst>
          </p:cNvPr>
          <p:cNvSpPr txBox="1"/>
          <p:nvPr/>
        </p:nvSpPr>
        <p:spPr>
          <a:xfrm>
            <a:off x="95163" y="654745"/>
            <a:ext cx="2481513" cy="369332"/>
          </a:xfrm>
          <a:prstGeom prst="rect">
            <a:avLst/>
          </a:prstGeom>
          <a:noFill/>
        </p:spPr>
        <p:txBody>
          <a:bodyPr wrap="none" rtlCol="0">
            <a:spAutoFit/>
          </a:bodyPr>
          <a:lstStyle/>
          <a:p>
            <a:r>
              <a:rPr kumimoji="1" lang="en-US" altLang="ko-KR" dirty="0"/>
              <a:t>Retrieval Components</a:t>
            </a:r>
            <a:endParaRPr kumimoji="1" lang="ko-KR" altLang="en-US" dirty="0"/>
          </a:p>
        </p:txBody>
      </p:sp>
      <p:sp>
        <p:nvSpPr>
          <p:cNvPr id="6" name="TextBox 5">
            <a:extLst>
              <a:ext uri="{FF2B5EF4-FFF2-40B4-BE49-F238E27FC236}">
                <a16:creationId xmlns:a16="http://schemas.microsoft.com/office/drawing/2014/main" id="{BD3402CF-6A44-FDDB-4C67-861B1093AE0F}"/>
              </a:ext>
            </a:extLst>
          </p:cNvPr>
          <p:cNvSpPr txBox="1"/>
          <p:nvPr/>
        </p:nvSpPr>
        <p:spPr>
          <a:xfrm>
            <a:off x="455612" y="3944399"/>
            <a:ext cx="10909994" cy="276999"/>
          </a:xfrm>
          <a:prstGeom prst="rect">
            <a:avLst/>
          </a:prstGeom>
          <a:noFill/>
        </p:spPr>
        <p:txBody>
          <a:bodyPr wrap="square" rtlCol="0">
            <a:spAutoFit/>
          </a:bodyPr>
          <a:lstStyle/>
          <a:p>
            <a:r>
              <a:rPr kumimoji="1" lang="en-US" altLang="ko-KR" sz="1200" dirty="0">
                <a:solidFill>
                  <a:srgbClr val="FF0000"/>
                </a:solidFill>
              </a:rPr>
              <a:t>Question </a:t>
            </a:r>
            <a:r>
              <a:rPr kumimoji="1" lang="en-US" altLang="ko-KR" sz="1200" dirty="0"/>
              <a:t>– This will be the piece of text that you’d like the language model to help reason about or answer</a:t>
            </a:r>
            <a:r>
              <a:rPr kumimoji="1" lang="en-US" altLang="ko-KR" sz="1200" dirty="0">
                <a:solidFill>
                  <a:srgbClr val="FF0000"/>
                </a:solidFill>
              </a:rPr>
              <a:t> </a:t>
            </a:r>
            <a:endParaRPr kumimoji="1" lang="ko-KR" altLang="en-US" sz="1200" dirty="0">
              <a:solidFill>
                <a:srgbClr val="FF0000"/>
              </a:solidFill>
            </a:endParaRPr>
          </a:p>
        </p:txBody>
      </p:sp>
      <p:sp>
        <p:nvSpPr>
          <p:cNvPr id="7" name="TextBox 6">
            <a:extLst>
              <a:ext uri="{FF2B5EF4-FFF2-40B4-BE49-F238E27FC236}">
                <a16:creationId xmlns:a16="http://schemas.microsoft.com/office/drawing/2014/main" id="{203637EC-D1EC-0715-E0C3-FF6CD1E7AEA7}"/>
              </a:ext>
            </a:extLst>
          </p:cNvPr>
          <p:cNvSpPr txBox="1"/>
          <p:nvPr/>
        </p:nvSpPr>
        <p:spPr>
          <a:xfrm>
            <a:off x="455612" y="4301491"/>
            <a:ext cx="10909994" cy="276999"/>
          </a:xfrm>
          <a:prstGeom prst="rect">
            <a:avLst/>
          </a:prstGeom>
          <a:noFill/>
        </p:spPr>
        <p:txBody>
          <a:bodyPr wrap="square" rtlCol="0">
            <a:spAutoFit/>
          </a:bodyPr>
          <a:lstStyle/>
          <a:p>
            <a:r>
              <a:rPr kumimoji="1" lang="en-US" altLang="ko-KR" sz="1200" dirty="0">
                <a:solidFill>
                  <a:srgbClr val="FF0000"/>
                </a:solidFill>
              </a:rPr>
              <a:t>Raw Data Source </a:t>
            </a:r>
            <a:r>
              <a:rPr kumimoji="1" lang="en-US" altLang="ko-KR" sz="1200" dirty="0"/>
              <a:t>– This will be the entire collection of raw text</a:t>
            </a:r>
            <a:endParaRPr kumimoji="1" lang="ko-KR" altLang="en-US" sz="1200" dirty="0">
              <a:solidFill>
                <a:srgbClr val="FF0000"/>
              </a:solidFill>
            </a:endParaRPr>
          </a:p>
        </p:txBody>
      </p:sp>
      <p:sp>
        <p:nvSpPr>
          <p:cNvPr id="8" name="TextBox 7">
            <a:extLst>
              <a:ext uri="{FF2B5EF4-FFF2-40B4-BE49-F238E27FC236}">
                <a16:creationId xmlns:a16="http://schemas.microsoft.com/office/drawing/2014/main" id="{50307813-5F30-908B-0D8B-3AABCB935160}"/>
              </a:ext>
            </a:extLst>
          </p:cNvPr>
          <p:cNvSpPr txBox="1"/>
          <p:nvPr/>
        </p:nvSpPr>
        <p:spPr>
          <a:xfrm>
            <a:off x="455612" y="4667680"/>
            <a:ext cx="10909994" cy="276999"/>
          </a:xfrm>
          <a:prstGeom prst="rect">
            <a:avLst/>
          </a:prstGeom>
          <a:noFill/>
        </p:spPr>
        <p:txBody>
          <a:bodyPr wrap="square" rtlCol="0">
            <a:spAutoFit/>
          </a:bodyPr>
          <a:lstStyle/>
          <a:p>
            <a:r>
              <a:rPr kumimoji="1" lang="en-US" altLang="ko-KR" sz="1200" dirty="0">
                <a:solidFill>
                  <a:srgbClr val="FF0000"/>
                </a:solidFill>
              </a:rPr>
              <a:t>Knowledge Base </a:t>
            </a:r>
            <a:r>
              <a:rPr kumimoji="1" lang="en-US" altLang="ko-KR" sz="1200" dirty="0"/>
              <a:t>– This is where the raw data will be prepped and ready to be processed by our retrieval application</a:t>
            </a:r>
            <a:endParaRPr kumimoji="1" lang="ko-KR" altLang="en-US" sz="1200" dirty="0">
              <a:solidFill>
                <a:srgbClr val="FF0000"/>
              </a:solidFill>
            </a:endParaRPr>
          </a:p>
        </p:txBody>
      </p:sp>
      <p:sp>
        <p:nvSpPr>
          <p:cNvPr id="9" name="TextBox 8">
            <a:extLst>
              <a:ext uri="{FF2B5EF4-FFF2-40B4-BE49-F238E27FC236}">
                <a16:creationId xmlns:a16="http://schemas.microsoft.com/office/drawing/2014/main" id="{FCD0F72F-5896-D9BC-83B5-A5E0B7F70677}"/>
              </a:ext>
            </a:extLst>
          </p:cNvPr>
          <p:cNvSpPr txBox="1"/>
          <p:nvPr/>
        </p:nvSpPr>
        <p:spPr>
          <a:xfrm>
            <a:off x="455612" y="5033869"/>
            <a:ext cx="11553938" cy="276999"/>
          </a:xfrm>
          <a:prstGeom prst="rect">
            <a:avLst/>
          </a:prstGeom>
          <a:noFill/>
        </p:spPr>
        <p:txBody>
          <a:bodyPr wrap="square" rtlCol="0">
            <a:spAutoFit/>
          </a:bodyPr>
          <a:lstStyle/>
          <a:p>
            <a:r>
              <a:rPr kumimoji="1" lang="en-US" altLang="ko-KR" sz="1200" dirty="0">
                <a:solidFill>
                  <a:srgbClr val="FF0000"/>
                </a:solidFill>
              </a:rPr>
              <a:t>Relevant Docs </a:t>
            </a:r>
            <a:r>
              <a:rPr kumimoji="1" lang="en-US" altLang="ko-KR" sz="1200" dirty="0"/>
              <a:t>– These are the subset of the documents in your full knowledge base that your retrieval application deems helpful to answer your question                         </a:t>
            </a:r>
            <a:endParaRPr kumimoji="1" lang="ko-KR" altLang="en-US" sz="1200" dirty="0">
              <a:solidFill>
                <a:srgbClr val="FF0000"/>
              </a:solidFill>
            </a:endParaRPr>
          </a:p>
        </p:txBody>
      </p:sp>
    </p:spTree>
    <p:extLst>
      <p:ext uri="{BB962C8B-B14F-4D97-AF65-F5344CB8AC3E}">
        <p14:creationId xmlns:p14="http://schemas.microsoft.com/office/powerpoint/2010/main" val="210029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114938" cy="369332"/>
          </a:xfrm>
          <a:prstGeom prst="rect">
            <a:avLst/>
          </a:prstGeom>
          <a:noFill/>
        </p:spPr>
        <p:txBody>
          <a:bodyPr wrap="none" rtlCol="0">
            <a:spAutoFit/>
          </a:bodyPr>
          <a:lstStyle/>
          <a:p>
            <a:r>
              <a:rPr kumimoji="1" lang="en-US" altLang="ko-KR" dirty="0"/>
              <a:t>Retrieval Overview</a:t>
            </a:r>
            <a:endParaRPr kumimoji="1" lang="ko-KR" altLang="en-US" dirty="0"/>
          </a:p>
        </p:txBody>
      </p:sp>
      <p:sp>
        <p:nvSpPr>
          <p:cNvPr id="4" name="TextBox 3">
            <a:extLst>
              <a:ext uri="{FF2B5EF4-FFF2-40B4-BE49-F238E27FC236}">
                <a16:creationId xmlns:a16="http://schemas.microsoft.com/office/drawing/2014/main" id="{64B71667-7E3A-4F7F-6FCE-1951CA24409D}"/>
              </a:ext>
            </a:extLst>
          </p:cNvPr>
          <p:cNvSpPr txBox="1"/>
          <p:nvPr/>
        </p:nvSpPr>
        <p:spPr>
          <a:xfrm>
            <a:off x="95163" y="654745"/>
            <a:ext cx="11650369" cy="646331"/>
          </a:xfrm>
          <a:prstGeom prst="rect">
            <a:avLst/>
          </a:prstGeom>
          <a:noFill/>
        </p:spPr>
        <p:txBody>
          <a:bodyPr wrap="square" rtlCol="0">
            <a:spAutoFit/>
          </a:bodyPr>
          <a:lstStyle/>
          <a:p>
            <a:r>
              <a:rPr kumimoji="1" lang="en-US" altLang="ko-KR" dirty="0"/>
              <a:t>Though this architecture may work for introductory applications, there are number of situations that could make things more complicated</a:t>
            </a:r>
            <a:endParaRPr kumimoji="1" lang="ko-KR" altLang="en-US" dirty="0"/>
          </a:p>
        </p:txBody>
      </p:sp>
      <p:sp>
        <p:nvSpPr>
          <p:cNvPr id="6" name="TextBox 5">
            <a:extLst>
              <a:ext uri="{FF2B5EF4-FFF2-40B4-BE49-F238E27FC236}">
                <a16:creationId xmlns:a16="http://schemas.microsoft.com/office/drawing/2014/main" id="{BD3402CF-6A44-FDDB-4C67-861B1093AE0F}"/>
              </a:ext>
            </a:extLst>
          </p:cNvPr>
          <p:cNvSpPr txBox="1"/>
          <p:nvPr/>
        </p:nvSpPr>
        <p:spPr>
          <a:xfrm>
            <a:off x="520006" y="1402913"/>
            <a:ext cx="10909994" cy="276999"/>
          </a:xfrm>
          <a:prstGeom prst="rect">
            <a:avLst/>
          </a:prstGeom>
          <a:noFill/>
        </p:spPr>
        <p:txBody>
          <a:bodyPr wrap="square" rtlCol="0">
            <a:spAutoFit/>
          </a:bodyPr>
          <a:lstStyle/>
          <a:p>
            <a:r>
              <a:rPr kumimoji="1" lang="ko-KR" altLang="en-US" sz="1200" dirty="0"/>
              <a:t>사용자가 잘못된 질문을 한다면 </a:t>
            </a:r>
            <a:r>
              <a:rPr kumimoji="1" lang="en-US" altLang="ko-KR" sz="1200" dirty="0"/>
              <a:t>?</a:t>
            </a:r>
            <a:endParaRPr kumimoji="1" lang="ko-KR" altLang="en-US" sz="1200" dirty="0">
              <a:solidFill>
                <a:srgbClr val="FF0000"/>
              </a:solidFill>
            </a:endParaRPr>
          </a:p>
        </p:txBody>
      </p:sp>
      <p:sp>
        <p:nvSpPr>
          <p:cNvPr id="7" name="TextBox 6">
            <a:extLst>
              <a:ext uri="{FF2B5EF4-FFF2-40B4-BE49-F238E27FC236}">
                <a16:creationId xmlns:a16="http://schemas.microsoft.com/office/drawing/2014/main" id="{203637EC-D1EC-0715-E0C3-FF6CD1E7AEA7}"/>
              </a:ext>
            </a:extLst>
          </p:cNvPr>
          <p:cNvSpPr txBox="1"/>
          <p:nvPr/>
        </p:nvSpPr>
        <p:spPr>
          <a:xfrm>
            <a:off x="520006" y="1698048"/>
            <a:ext cx="10909994" cy="276999"/>
          </a:xfrm>
          <a:prstGeom prst="rect">
            <a:avLst/>
          </a:prstGeom>
          <a:noFill/>
        </p:spPr>
        <p:txBody>
          <a:bodyPr wrap="square" rtlCol="0">
            <a:spAutoFit/>
          </a:bodyPr>
          <a:lstStyle/>
          <a:p>
            <a:r>
              <a:rPr kumimoji="1" lang="ko-KR" altLang="en-US" sz="1200" dirty="0"/>
              <a:t>처리할 이미지가 있다면</a:t>
            </a:r>
            <a:r>
              <a:rPr kumimoji="1" lang="en-US" altLang="ko-KR" sz="1200" dirty="0"/>
              <a:t>?</a:t>
            </a:r>
            <a:endParaRPr kumimoji="1" lang="ko-KR" altLang="en-US" sz="1200" dirty="0">
              <a:solidFill>
                <a:srgbClr val="FF0000"/>
              </a:solidFill>
            </a:endParaRPr>
          </a:p>
        </p:txBody>
      </p:sp>
      <p:sp>
        <p:nvSpPr>
          <p:cNvPr id="8" name="TextBox 7">
            <a:extLst>
              <a:ext uri="{FF2B5EF4-FFF2-40B4-BE49-F238E27FC236}">
                <a16:creationId xmlns:a16="http://schemas.microsoft.com/office/drawing/2014/main" id="{50307813-5F30-908B-0D8B-3AABCB935160}"/>
              </a:ext>
            </a:extLst>
          </p:cNvPr>
          <p:cNvSpPr txBox="1"/>
          <p:nvPr/>
        </p:nvSpPr>
        <p:spPr>
          <a:xfrm>
            <a:off x="520006" y="1993183"/>
            <a:ext cx="10909994" cy="276999"/>
          </a:xfrm>
          <a:prstGeom prst="rect">
            <a:avLst/>
          </a:prstGeom>
          <a:noFill/>
        </p:spPr>
        <p:txBody>
          <a:bodyPr wrap="square" rtlCol="0">
            <a:spAutoFit/>
          </a:bodyPr>
          <a:lstStyle/>
          <a:p>
            <a:r>
              <a:rPr kumimoji="1" lang="en-US" altLang="ko-KR" sz="1200" dirty="0"/>
              <a:t>PDF</a:t>
            </a:r>
            <a:r>
              <a:rPr kumimoji="1" lang="ko-KR" altLang="en-US" sz="1200" dirty="0"/>
              <a:t> </a:t>
            </a:r>
            <a:r>
              <a:rPr kumimoji="1" lang="ko-KR" altLang="en-US" sz="1200" dirty="0" err="1"/>
              <a:t>에</a:t>
            </a:r>
            <a:r>
              <a:rPr kumimoji="1" lang="ko-KR" altLang="en-US" sz="1200" dirty="0"/>
              <a:t> 구문 분석과 분석이 필요한 테이블이 있다면</a:t>
            </a:r>
            <a:r>
              <a:rPr kumimoji="1" lang="en-US" altLang="ko-KR" sz="1200" dirty="0"/>
              <a:t>?</a:t>
            </a:r>
            <a:endParaRPr kumimoji="1" lang="ko-KR" altLang="en-US" sz="1200" dirty="0">
              <a:solidFill>
                <a:srgbClr val="FF0000"/>
              </a:solidFill>
            </a:endParaRPr>
          </a:p>
        </p:txBody>
      </p:sp>
      <p:sp>
        <p:nvSpPr>
          <p:cNvPr id="9" name="TextBox 8">
            <a:extLst>
              <a:ext uri="{FF2B5EF4-FFF2-40B4-BE49-F238E27FC236}">
                <a16:creationId xmlns:a16="http://schemas.microsoft.com/office/drawing/2014/main" id="{FCD0F72F-5896-D9BC-83B5-A5E0B7F70677}"/>
              </a:ext>
            </a:extLst>
          </p:cNvPr>
          <p:cNvSpPr txBox="1"/>
          <p:nvPr/>
        </p:nvSpPr>
        <p:spPr>
          <a:xfrm>
            <a:off x="520006" y="2288318"/>
            <a:ext cx="11553938" cy="276999"/>
          </a:xfrm>
          <a:prstGeom prst="rect">
            <a:avLst/>
          </a:prstGeom>
          <a:noFill/>
        </p:spPr>
        <p:txBody>
          <a:bodyPr wrap="square" rtlCol="0">
            <a:spAutoFit/>
          </a:bodyPr>
          <a:lstStyle/>
          <a:p>
            <a:r>
              <a:rPr kumimoji="1" lang="ko-KR" altLang="en-US" sz="1200" dirty="0"/>
              <a:t>원시 문서</a:t>
            </a:r>
            <a:r>
              <a:rPr kumimoji="1" lang="en-US" altLang="ko-KR" sz="1200" dirty="0"/>
              <a:t>(raw document)</a:t>
            </a:r>
            <a:r>
              <a:rPr kumimoji="1" lang="ko-KR" altLang="en-US" sz="1200" dirty="0" err="1"/>
              <a:t>에</a:t>
            </a:r>
            <a:r>
              <a:rPr kumimoji="1" lang="ko-KR" altLang="en-US" sz="1200" dirty="0"/>
              <a:t> 유사성 점수를 매기는 것이 작동하지 않는다면</a:t>
            </a:r>
            <a:r>
              <a:rPr kumimoji="1" lang="en-US" altLang="ko-KR" sz="1200" dirty="0"/>
              <a:t>? </a:t>
            </a:r>
            <a:endParaRPr kumimoji="1" lang="ko-KR" altLang="en-US" sz="1200" dirty="0">
              <a:solidFill>
                <a:srgbClr val="FF0000"/>
              </a:solidFill>
            </a:endParaRPr>
          </a:p>
        </p:txBody>
      </p:sp>
      <p:pic>
        <p:nvPicPr>
          <p:cNvPr id="10" name="그림 9">
            <a:extLst>
              <a:ext uri="{FF2B5EF4-FFF2-40B4-BE49-F238E27FC236}">
                <a16:creationId xmlns:a16="http://schemas.microsoft.com/office/drawing/2014/main" id="{8E136714-0D86-D3D3-19FB-A04F0E6B914A}"/>
              </a:ext>
            </a:extLst>
          </p:cNvPr>
          <p:cNvPicPr>
            <a:picLocks noChangeAspect="1"/>
          </p:cNvPicPr>
          <p:nvPr/>
        </p:nvPicPr>
        <p:blipFill>
          <a:blip r:embed="rId2"/>
          <a:stretch>
            <a:fillRect/>
          </a:stretch>
        </p:blipFill>
        <p:spPr>
          <a:xfrm>
            <a:off x="2153247" y="2962289"/>
            <a:ext cx="7885506" cy="3333050"/>
          </a:xfrm>
          <a:prstGeom prst="rect">
            <a:avLst/>
          </a:prstGeom>
        </p:spPr>
      </p:pic>
    </p:spTree>
    <p:extLst>
      <p:ext uri="{BB962C8B-B14F-4D97-AF65-F5344CB8AC3E}">
        <p14:creationId xmlns:p14="http://schemas.microsoft.com/office/powerpoint/2010/main" val="3389665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114938" cy="369332"/>
          </a:xfrm>
          <a:prstGeom prst="rect">
            <a:avLst/>
          </a:prstGeom>
          <a:noFill/>
        </p:spPr>
        <p:txBody>
          <a:bodyPr wrap="none" rtlCol="0">
            <a:spAutoFit/>
          </a:bodyPr>
          <a:lstStyle/>
          <a:p>
            <a:r>
              <a:rPr kumimoji="1" lang="en-US" altLang="ko-KR" dirty="0"/>
              <a:t>Retrieval Overview</a:t>
            </a:r>
            <a:endParaRPr kumimoji="1" lang="ko-KR" altLang="en-US" dirty="0"/>
          </a:p>
        </p:txBody>
      </p:sp>
      <p:sp>
        <p:nvSpPr>
          <p:cNvPr id="6" name="TextBox 5">
            <a:extLst>
              <a:ext uri="{FF2B5EF4-FFF2-40B4-BE49-F238E27FC236}">
                <a16:creationId xmlns:a16="http://schemas.microsoft.com/office/drawing/2014/main" id="{BD3402CF-6A44-FDDB-4C67-861B1093AE0F}"/>
              </a:ext>
            </a:extLst>
          </p:cNvPr>
          <p:cNvSpPr txBox="1"/>
          <p:nvPr/>
        </p:nvSpPr>
        <p:spPr>
          <a:xfrm>
            <a:off x="191594" y="756108"/>
            <a:ext cx="10909994" cy="276999"/>
          </a:xfrm>
          <a:prstGeom prst="rect">
            <a:avLst/>
          </a:prstGeom>
          <a:noFill/>
        </p:spPr>
        <p:txBody>
          <a:bodyPr wrap="square" rtlCol="0">
            <a:spAutoFit/>
          </a:bodyPr>
          <a:lstStyle/>
          <a:p>
            <a:r>
              <a:rPr kumimoji="1" lang="en-US" altLang="ko-KR" sz="1200" dirty="0">
                <a:solidFill>
                  <a:srgbClr val="FF0000"/>
                </a:solidFill>
              </a:rPr>
              <a:t>Query </a:t>
            </a:r>
            <a:r>
              <a:rPr kumimoji="1" lang="en-US" altLang="ko-KR" sz="1200" dirty="0"/>
              <a:t>– The initial piece of data that will guide the retrieval process (e.g. user question, chat history, image, audio, prompt, table, or other various data)  </a:t>
            </a:r>
            <a:endParaRPr kumimoji="1" lang="ko-KR" altLang="en-US" sz="1200" dirty="0">
              <a:solidFill>
                <a:srgbClr val="FF0000"/>
              </a:solidFill>
            </a:endParaRPr>
          </a:p>
        </p:txBody>
      </p:sp>
      <p:sp>
        <p:nvSpPr>
          <p:cNvPr id="7" name="TextBox 6">
            <a:extLst>
              <a:ext uri="{FF2B5EF4-FFF2-40B4-BE49-F238E27FC236}">
                <a16:creationId xmlns:a16="http://schemas.microsoft.com/office/drawing/2014/main" id="{203637EC-D1EC-0715-E0C3-FF6CD1E7AEA7}"/>
              </a:ext>
            </a:extLst>
          </p:cNvPr>
          <p:cNvSpPr txBox="1"/>
          <p:nvPr/>
        </p:nvSpPr>
        <p:spPr>
          <a:xfrm>
            <a:off x="191594" y="1051243"/>
            <a:ext cx="10909994" cy="276999"/>
          </a:xfrm>
          <a:prstGeom prst="rect">
            <a:avLst/>
          </a:prstGeom>
          <a:noFill/>
        </p:spPr>
        <p:txBody>
          <a:bodyPr wrap="square" rtlCol="0">
            <a:spAutoFit/>
          </a:bodyPr>
          <a:lstStyle/>
          <a:p>
            <a:r>
              <a:rPr kumimoji="1" lang="en-US" altLang="ko-KR" sz="1200" dirty="0">
                <a:solidFill>
                  <a:srgbClr val="C00000"/>
                </a:solidFill>
              </a:rPr>
              <a:t>Query Transformation </a:t>
            </a:r>
            <a:r>
              <a:rPr kumimoji="1" lang="en-US" altLang="ko-KR" sz="1200" dirty="0"/>
              <a:t>– The process of modifying or reformatting the original query to make it more suitable for retrieval </a:t>
            </a:r>
            <a:endParaRPr kumimoji="1" lang="ko-KR" altLang="en-US" sz="1200" dirty="0">
              <a:solidFill>
                <a:srgbClr val="FF0000"/>
              </a:solidFill>
            </a:endParaRPr>
          </a:p>
        </p:txBody>
      </p:sp>
      <p:sp>
        <p:nvSpPr>
          <p:cNvPr id="8" name="TextBox 7">
            <a:extLst>
              <a:ext uri="{FF2B5EF4-FFF2-40B4-BE49-F238E27FC236}">
                <a16:creationId xmlns:a16="http://schemas.microsoft.com/office/drawing/2014/main" id="{50307813-5F30-908B-0D8B-3AABCB935160}"/>
              </a:ext>
            </a:extLst>
          </p:cNvPr>
          <p:cNvSpPr txBox="1"/>
          <p:nvPr/>
        </p:nvSpPr>
        <p:spPr>
          <a:xfrm>
            <a:off x="191594" y="1346378"/>
            <a:ext cx="10909994" cy="276999"/>
          </a:xfrm>
          <a:prstGeom prst="rect">
            <a:avLst/>
          </a:prstGeom>
          <a:noFill/>
        </p:spPr>
        <p:txBody>
          <a:bodyPr wrap="square" rtlCol="0">
            <a:spAutoFit/>
          </a:bodyPr>
          <a:lstStyle/>
          <a:p>
            <a:r>
              <a:rPr kumimoji="1" lang="en-US" altLang="ko-KR" sz="1200" dirty="0">
                <a:solidFill>
                  <a:srgbClr val="C00000"/>
                </a:solidFill>
              </a:rPr>
              <a:t>Raw Data Source </a:t>
            </a:r>
            <a:r>
              <a:rPr kumimoji="1" lang="en-US" altLang="ko-KR" sz="1200" dirty="0"/>
              <a:t>– Original collection of information. Unprocessed unstructured from which you’ll extract. (e.g. website, images, picture, other application)</a:t>
            </a:r>
            <a:endParaRPr kumimoji="1" lang="ko-KR" altLang="en-US" sz="1200" dirty="0">
              <a:solidFill>
                <a:srgbClr val="FF0000"/>
              </a:solidFill>
            </a:endParaRPr>
          </a:p>
        </p:txBody>
      </p:sp>
      <p:sp>
        <p:nvSpPr>
          <p:cNvPr id="9" name="TextBox 8">
            <a:extLst>
              <a:ext uri="{FF2B5EF4-FFF2-40B4-BE49-F238E27FC236}">
                <a16:creationId xmlns:a16="http://schemas.microsoft.com/office/drawing/2014/main" id="{FCD0F72F-5896-D9BC-83B5-A5E0B7F70677}"/>
              </a:ext>
            </a:extLst>
          </p:cNvPr>
          <p:cNvSpPr txBox="1"/>
          <p:nvPr/>
        </p:nvSpPr>
        <p:spPr>
          <a:xfrm>
            <a:off x="191594" y="1641513"/>
            <a:ext cx="11553938" cy="276999"/>
          </a:xfrm>
          <a:prstGeom prst="rect">
            <a:avLst/>
          </a:prstGeom>
          <a:noFill/>
        </p:spPr>
        <p:txBody>
          <a:bodyPr wrap="square" rtlCol="0">
            <a:spAutoFit/>
          </a:bodyPr>
          <a:lstStyle/>
          <a:p>
            <a:r>
              <a:rPr kumimoji="1" lang="en-US" altLang="ko-KR" sz="1200" dirty="0">
                <a:solidFill>
                  <a:srgbClr val="C00000"/>
                </a:solidFill>
              </a:rPr>
              <a:t>Document Loaders </a:t>
            </a:r>
            <a:r>
              <a:rPr kumimoji="1" lang="en-US" altLang="ko-KR" sz="1200" dirty="0"/>
              <a:t>– Tools or functions that extract data from a raw source </a:t>
            </a:r>
            <a:endParaRPr kumimoji="1" lang="ko-KR" altLang="en-US" sz="1200" dirty="0">
              <a:solidFill>
                <a:srgbClr val="FF0000"/>
              </a:solidFill>
            </a:endParaRPr>
          </a:p>
        </p:txBody>
      </p:sp>
      <p:sp>
        <p:nvSpPr>
          <p:cNvPr id="5" name="TextBox 4">
            <a:extLst>
              <a:ext uri="{FF2B5EF4-FFF2-40B4-BE49-F238E27FC236}">
                <a16:creationId xmlns:a16="http://schemas.microsoft.com/office/drawing/2014/main" id="{90FEA5CE-3FFE-1D9C-EBFC-2BC95401ABCF}"/>
              </a:ext>
            </a:extLst>
          </p:cNvPr>
          <p:cNvSpPr txBox="1"/>
          <p:nvPr/>
        </p:nvSpPr>
        <p:spPr>
          <a:xfrm>
            <a:off x="191594" y="1936648"/>
            <a:ext cx="11553938" cy="276999"/>
          </a:xfrm>
          <a:prstGeom prst="rect">
            <a:avLst/>
          </a:prstGeom>
          <a:noFill/>
        </p:spPr>
        <p:txBody>
          <a:bodyPr wrap="square" rtlCol="0">
            <a:spAutoFit/>
          </a:bodyPr>
          <a:lstStyle/>
          <a:p>
            <a:r>
              <a:rPr kumimoji="1" lang="en-US" altLang="ko-KR" sz="1200" dirty="0">
                <a:solidFill>
                  <a:srgbClr val="C00000"/>
                </a:solidFill>
              </a:rPr>
              <a:t>Documents </a:t>
            </a:r>
            <a:r>
              <a:rPr kumimoji="1" lang="en-US" altLang="ko-KR" sz="1200" dirty="0"/>
              <a:t>– Individual units of data or information that have been extracted and are ready for indexing. (e.g. individual pieces of texts, single customer records)</a:t>
            </a:r>
            <a:endParaRPr kumimoji="1" lang="ko-KR" altLang="en-US" sz="1200" dirty="0">
              <a:solidFill>
                <a:srgbClr val="FF0000"/>
              </a:solidFill>
            </a:endParaRPr>
          </a:p>
        </p:txBody>
      </p:sp>
      <p:sp>
        <p:nvSpPr>
          <p:cNvPr id="12" name="TextBox 11">
            <a:extLst>
              <a:ext uri="{FF2B5EF4-FFF2-40B4-BE49-F238E27FC236}">
                <a16:creationId xmlns:a16="http://schemas.microsoft.com/office/drawing/2014/main" id="{ADD4F1F3-1041-6E90-CD05-2EC2DAFC135B}"/>
              </a:ext>
            </a:extLst>
          </p:cNvPr>
          <p:cNvSpPr txBox="1"/>
          <p:nvPr/>
        </p:nvSpPr>
        <p:spPr>
          <a:xfrm>
            <a:off x="191594" y="2237865"/>
            <a:ext cx="11553938" cy="276999"/>
          </a:xfrm>
          <a:prstGeom prst="rect">
            <a:avLst/>
          </a:prstGeom>
          <a:noFill/>
        </p:spPr>
        <p:txBody>
          <a:bodyPr wrap="square" rtlCol="0">
            <a:spAutoFit/>
          </a:bodyPr>
          <a:lstStyle/>
          <a:p>
            <a:r>
              <a:rPr kumimoji="1" lang="en-US" altLang="ko-KR" sz="1200" dirty="0">
                <a:solidFill>
                  <a:srgbClr val="C00000"/>
                </a:solidFill>
              </a:rPr>
              <a:t>Index </a:t>
            </a:r>
            <a:r>
              <a:rPr kumimoji="1" lang="en-US" altLang="ko-KR" sz="1200" dirty="0"/>
              <a:t>– Data structure that organizes information from your documents that makes retrieval faster, more efficient or better performance </a:t>
            </a:r>
            <a:endParaRPr kumimoji="1" lang="ko-KR" altLang="en-US" sz="1200" dirty="0">
              <a:solidFill>
                <a:srgbClr val="FF0000"/>
              </a:solidFill>
            </a:endParaRPr>
          </a:p>
        </p:txBody>
      </p:sp>
      <p:sp>
        <p:nvSpPr>
          <p:cNvPr id="13" name="TextBox 12">
            <a:extLst>
              <a:ext uri="{FF2B5EF4-FFF2-40B4-BE49-F238E27FC236}">
                <a16:creationId xmlns:a16="http://schemas.microsoft.com/office/drawing/2014/main" id="{4E02C644-244C-5D95-E9C6-FFDF2CEB9FF9}"/>
              </a:ext>
            </a:extLst>
          </p:cNvPr>
          <p:cNvSpPr txBox="1"/>
          <p:nvPr/>
        </p:nvSpPr>
        <p:spPr>
          <a:xfrm>
            <a:off x="191594" y="2539082"/>
            <a:ext cx="11553938" cy="461665"/>
          </a:xfrm>
          <a:prstGeom prst="rect">
            <a:avLst/>
          </a:prstGeom>
          <a:noFill/>
        </p:spPr>
        <p:txBody>
          <a:bodyPr wrap="square" rtlCol="0">
            <a:spAutoFit/>
          </a:bodyPr>
          <a:lstStyle/>
          <a:p>
            <a:r>
              <a:rPr kumimoji="1" lang="en-US" altLang="ko-KR" sz="1200" dirty="0">
                <a:solidFill>
                  <a:srgbClr val="C00000"/>
                </a:solidFill>
              </a:rPr>
              <a:t>Knowledge Base </a:t>
            </a:r>
            <a:r>
              <a:rPr kumimoji="1" lang="en-US" altLang="ko-KR" sz="1200" dirty="0"/>
              <a:t>– A structured repository that contains indexed documents from which the retrieval process extracts documents from. This is often the combination of a vector store and document store</a:t>
            </a:r>
            <a:endParaRPr kumimoji="1" lang="ko-KR" altLang="en-US" sz="1200" dirty="0">
              <a:solidFill>
                <a:srgbClr val="FF0000"/>
              </a:solidFill>
            </a:endParaRPr>
          </a:p>
        </p:txBody>
      </p:sp>
      <p:sp>
        <p:nvSpPr>
          <p:cNvPr id="14" name="TextBox 13">
            <a:extLst>
              <a:ext uri="{FF2B5EF4-FFF2-40B4-BE49-F238E27FC236}">
                <a16:creationId xmlns:a16="http://schemas.microsoft.com/office/drawing/2014/main" id="{BF096DD4-E650-BCEB-3681-4D6DB0234A77}"/>
              </a:ext>
            </a:extLst>
          </p:cNvPr>
          <p:cNvSpPr txBox="1"/>
          <p:nvPr/>
        </p:nvSpPr>
        <p:spPr>
          <a:xfrm>
            <a:off x="182358" y="3037355"/>
            <a:ext cx="11553938" cy="276999"/>
          </a:xfrm>
          <a:prstGeom prst="rect">
            <a:avLst/>
          </a:prstGeom>
          <a:noFill/>
        </p:spPr>
        <p:txBody>
          <a:bodyPr wrap="square" rtlCol="0">
            <a:spAutoFit/>
          </a:bodyPr>
          <a:lstStyle/>
          <a:p>
            <a:r>
              <a:rPr kumimoji="1" lang="en-US" altLang="ko-KR" sz="1200" dirty="0">
                <a:solidFill>
                  <a:srgbClr val="C00000"/>
                </a:solidFill>
              </a:rPr>
              <a:t>Retrieval Method </a:t>
            </a:r>
            <a:r>
              <a:rPr kumimoji="1" lang="en-US" altLang="ko-KR" sz="1200" dirty="0"/>
              <a:t>– The technique or algorithm used to search for and extract the most relevant documents from the knowledge base in response to a query</a:t>
            </a:r>
            <a:endParaRPr kumimoji="1" lang="ko-KR" altLang="en-US" sz="1200" dirty="0">
              <a:solidFill>
                <a:srgbClr val="FF0000"/>
              </a:solidFill>
            </a:endParaRPr>
          </a:p>
        </p:txBody>
      </p:sp>
      <p:sp>
        <p:nvSpPr>
          <p:cNvPr id="15" name="TextBox 14">
            <a:extLst>
              <a:ext uri="{FF2B5EF4-FFF2-40B4-BE49-F238E27FC236}">
                <a16:creationId xmlns:a16="http://schemas.microsoft.com/office/drawing/2014/main" id="{CE738F1A-1A95-1349-C57D-C41E2856B3A8}"/>
              </a:ext>
            </a:extLst>
          </p:cNvPr>
          <p:cNvSpPr txBox="1"/>
          <p:nvPr/>
        </p:nvSpPr>
        <p:spPr>
          <a:xfrm>
            <a:off x="191594" y="3338646"/>
            <a:ext cx="11553938" cy="276999"/>
          </a:xfrm>
          <a:prstGeom prst="rect">
            <a:avLst/>
          </a:prstGeom>
          <a:noFill/>
        </p:spPr>
        <p:txBody>
          <a:bodyPr wrap="square" rtlCol="0">
            <a:spAutoFit/>
          </a:bodyPr>
          <a:lstStyle/>
          <a:p>
            <a:r>
              <a:rPr kumimoji="1" lang="en-US" altLang="ko-KR" sz="1200" dirty="0">
                <a:solidFill>
                  <a:srgbClr val="C00000"/>
                </a:solidFill>
              </a:rPr>
              <a:t>Relevant Docs </a:t>
            </a:r>
            <a:r>
              <a:rPr kumimoji="1" lang="en-US" altLang="ko-KR" sz="1200" dirty="0"/>
              <a:t>– The subset of documents that the retrieval method determines to be most useful in addressing the query</a:t>
            </a:r>
            <a:endParaRPr kumimoji="1" lang="ko-KR" altLang="en-US" sz="1200" dirty="0">
              <a:solidFill>
                <a:srgbClr val="FF0000"/>
              </a:solidFill>
            </a:endParaRPr>
          </a:p>
        </p:txBody>
      </p:sp>
      <p:sp>
        <p:nvSpPr>
          <p:cNvPr id="16" name="TextBox 15">
            <a:extLst>
              <a:ext uri="{FF2B5EF4-FFF2-40B4-BE49-F238E27FC236}">
                <a16:creationId xmlns:a16="http://schemas.microsoft.com/office/drawing/2014/main" id="{493C1B8F-655B-2757-6F53-355739A64B85}"/>
              </a:ext>
            </a:extLst>
          </p:cNvPr>
          <p:cNvSpPr txBox="1"/>
          <p:nvPr/>
        </p:nvSpPr>
        <p:spPr>
          <a:xfrm>
            <a:off x="191594" y="3642464"/>
            <a:ext cx="11553938" cy="461665"/>
          </a:xfrm>
          <a:prstGeom prst="rect">
            <a:avLst/>
          </a:prstGeom>
          <a:noFill/>
        </p:spPr>
        <p:txBody>
          <a:bodyPr wrap="square" rtlCol="0">
            <a:spAutoFit/>
          </a:bodyPr>
          <a:lstStyle/>
          <a:p>
            <a:r>
              <a:rPr kumimoji="1" lang="en-US" altLang="ko-KR" sz="1200" dirty="0">
                <a:solidFill>
                  <a:srgbClr val="C00000"/>
                </a:solidFill>
              </a:rPr>
              <a:t>Document Transform </a:t>
            </a:r>
            <a:r>
              <a:rPr kumimoji="1" lang="en-US" altLang="ko-KR" sz="1200" dirty="0"/>
              <a:t>– The process of further refining or reformatting the relevant documents to make them more suitable for the language model. This could include summarization, compression (removing information) or other transformations</a:t>
            </a:r>
            <a:endParaRPr kumimoji="1" lang="ko-KR" altLang="en-US" sz="1200" dirty="0">
              <a:solidFill>
                <a:srgbClr val="FF0000"/>
              </a:solidFill>
            </a:endParaRPr>
          </a:p>
        </p:txBody>
      </p:sp>
      <p:sp>
        <p:nvSpPr>
          <p:cNvPr id="17" name="TextBox 16">
            <a:extLst>
              <a:ext uri="{FF2B5EF4-FFF2-40B4-BE49-F238E27FC236}">
                <a16:creationId xmlns:a16="http://schemas.microsoft.com/office/drawing/2014/main" id="{134949F3-6F72-D3B6-4499-0B27A9ABBA2B}"/>
              </a:ext>
            </a:extLst>
          </p:cNvPr>
          <p:cNvSpPr txBox="1"/>
          <p:nvPr/>
        </p:nvSpPr>
        <p:spPr>
          <a:xfrm>
            <a:off x="191594" y="4122265"/>
            <a:ext cx="11553938" cy="461665"/>
          </a:xfrm>
          <a:prstGeom prst="rect">
            <a:avLst/>
          </a:prstGeom>
          <a:noFill/>
        </p:spPr>
        <p:txBody>
          <a:bodyPr wrap="square" rtlCol="0">
            <a:spAutoFit/>
          </a:bodyPr>
          <a:lstStyle/>
          <a:p>
            <a:r>
              <a:rPr kumimoji="1" lang="en-US" altLang="ko-KR" sz="1200" dirty="0">
                <a:solidFill>
                  <a:srgbClr val="C00000"/>
                </a:solidFill>
              </a:rPr>
              <a:t>Context </a:t>
            </a:r>
            <a:r>
              <a:rPr kumimoji="1" lang="en-US" altLang="ko-KR" sz="1200" dirty="0"/>
              <a:t>– The combined content derived from the transformed documents that provide the necessary background or information for the language model to generate its response</a:t>
            </a:r>
            <a:endParaRPr kumimoji="1" lang="ko-KR" altLang="en-US" sz="1200" dirty="0">
              <a:solidFill>
                <a:srgbClr val="FF0000"/>
              </a:solidFill>
            </a:endParaRPr>
          </a:p>
        </p:txBody>
      </p:sp>
      <p:sp>
        <p:nvSpPr>
          <p:cNvPr id="18" name="TextBox 17">
            <a:extLst>
              <a:ext uri="{FF2B5EF4-FFF2-40B4-BE49-F238E27FC236}">
                <a16:creationId xmlns:a16="http://schemas.microsoft.com/office/drawing/2014/main" id="{648D76D6-627D-33E3-AC3D-E20CFF5F1253}"/>
              </a:ext>
            </a:extLst>
          </p:cNvPr>
          <p:cNvSpPr txBox="1"/>
          <p:nvPr/>
        </p:nvSpPr>
        <p:spPr>
          <a:xfrm>
            <a:off x="191594" y="4613465"/>
            <a:ext cx="11553938" cy="276999"/>
          </a:xfrm>
          <a:prstGeom prst="rect">
            <a:avLst/>
          </a:prstGeom>
          <a:noFill/>
        </p:spPr>
        <p:txBody>
          <a:bodyPr wrap="square" rtlCol="0">
            <a:spAutoFit/>
          </a:bodyPr>
          <a:lstStyle/>
          <a:p>
            <a:r>
              <a:rPr kumimoji="1" lang="en-US" altLang="ko-KR" sz="1200" dirty="0">
                <a:solidFill>
                  <a:srgbClr val="C00000"/>
                </a:solidFill>
              </a:rPr>
              <a:t>Large Language Model (LLM) </a:t>
            </a:r>
            <a:r>
              <a:rPr kumimoji="1" lang="en-US" altLang="ko-KR" sz="1200" dirty="0"/>
              <a:t>– The machine learning model that will generate a response based on the context and prompt it’s given</a:t>
            </a:r>
            <a:endParaRPr kumimoji="1" lang="ko-KR" altLang="en-US" sz="1200" dirty="0">
              <a:solidFill>
                <a:srgbClr val="FF0000"/>
              </a:solidFill>
            </a:endParaRPr>
          </a:p>
        </p:txBody>
      </p:sp>
      <p:sp>
        <p:nvSpPr>
          <p:cNvPr id="19" name="TextBox 18">
            <a:extLst>
              <a:ext uri="{FF2B5EF4-FFF2-40B4-BE49-F238E27FC236}">
                <a16:creationId xmlns:a16="http://schemas.microsoft.com/office/drawing/2014/main" id="{E9FC23EC-0EF5-AB6B-54D9-F715D5F29DEC}"/>
              </a:ext>
            </a:extLst>
          </p:cNvPr>
          <p:cNvSpPr txBox="1"/>
          <p:nvPr/>
        </p:nvSpPr>
        <p:spPr>
          <a:xfrm>
            <a:off x="185166" y="4925199"/>
            <a:ext cx="11553938" cy="276999"/>
          </a:xfrm>
          <a:prstGeom prst="rect">
            <a:avLst/>
          </a:prstGeom>
          <a:noFill/>
        </p:spPr>
        <p:txBody>
          <a:bodyPr wrap="square" rtlCol="0">
            <a:spAutoFit/>
          </a:bodyPr>
          <a:lstStyle/>
          <a:p>
            <a:r>
              <a:rPr kumimoji="1" lang="en-US" altLang="ko-KR" sz="1200" dirty="0">
                <a:solidFill>
                  <a:srgbClr val="C00000"/>
                </a:solidFill>
              </a:rPr>
              <a:t>Prompting Method </a:t>
            </a:r>
            <a:r>
              <a:rPr kumimoji="1" lang="en-US" altLang="ko-KR" sz="1200" dirty="0"/>
              <a:t>– The technique or method used to present the context to the language model. This also includes chaining different prompts together</a:t>
            </a:r>
            <a:endParaRPr kumimoji="1" lang="ko-KR" altLang="en-US" sz="1200" dirty="0">
              <a:solidFill>
                <a:srgbClr val="FF0000"/>
              </a:solidFill>
            </a:endParaRPr>
          </a:p>
        </p:txBody>
      </p:sp>
      <p:sp>
        <p:nvSpPr>
          <p:cNvPr id="20" name="TextBox 19">
            <a:extLst>
              <a:ext uri="{FF2B5EF4-FFF2-40B4-BE49-F238E27FC236}">
                <a16:creationId xmlns:a16="http://schemas.microsoft.com/office/drawing/2014/main" id="{681EE268-5AD2-0539-468E-DCB013FE7F8E}"/>
              </a:ext>
            </a:extLst>
          </p:cNvPr>
          <p:cNvSpPr txBox="1"/>
          <p:nvPr/>
        </p:nvSpPr>
        <p:spPr>
          <a:xfrm>
            <a:off x="191594" y="5231097"/>
            <a:ext cx="11553938" cy="276999"/>
          </a:xfrm>
          <a:prstGeom prst="rect">
            <a:avLst/>
          </a:prstGeom>
          <a:noFill/>
        </p:spPr>
        <p:txBody>
          <a:bodyPr wrap="square" rtlCol="0">
            <a:spAutoFit/>
          </a:bodyPr>
          <a:lstStyle/>
          <a:p>
            <a:r>
              <a:rPr kumimoji="1" lang="en-US" altLang="ko-KR" sz="1200" dirty="0">
                <a:solidFill>
                  <a:srgbClr val="C00000"/>
                </a:solidFill>
              </a:rPr>
              <a:t>Response </a:t>
            </a:r>
            <a:r>
              <a:rPr kumimoji="1" lang="en-US" altLang="ko-KR" sz="1200" dirty="0"/>
              <a:t>– The final answer or output generated by the language model based on the context and prompting method</a:t>
            </a:r>
            <a:endParaRPr kumimoji="1" lang="ko-KR" altLang="en-US" sz="1200" dirty="0">
              <a:solidFill>
                <a:srgbClr val="FF0000"/>
              </a:solidFill>
            </a:endParaRPr>
          </a:p>
        </p:txBody>
      </p:sp>
    </p:spTree>
    <p:extLst>
      <p:ext uri="{BB962C8B-B14F-4D97-AF65-F5344CB8AC3E}">
        <p14:creationId xmlns:p14="http://schemas.microsoft.com/office/powerpoint/2010/main" val="1405704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114938" cy="369332"/>
          </a:xfrm>
          <a:prstGeom prst="rect">
            <a:avLst/>
          </a:prstGeom>
          <a:noFill/>
        </p:spPr>
        <p:txBody>
          <a:bodyPr wrap="none" rtlCol="0">
            <a:spAutoFit/>
          </a:bodyPr>
          <a:lstStyle/>
          <a:p>
            <a:r>
              <a:rPr kumimoji="1" lang="en-US" altLang="ko-KR" dirty="0"/>
              <a:t>Retrieval Inventory</a:t>
            </a:r>
            <a:endParaRPr kumimoji="1" lang="ko-KR" altLang="en-US" dirty="0"/>
          </a:p>
        </p:txBody>
      </p:sp>
      <p:sp>
        <p:nvSpPr>
          <p:cNvPr id="4" name="TextBox 3">
            <a:extLst>
              <a:ext uri="{FF2B5EF4-FFF2-40B4-BE49-F238E27FC236}">
                <a16:creationId xmlns:a16="http://schemas.microsoft.com/office/drawing/2014/main" id="{64B71667-7E3A-4F7F-6FCE-1951CA24409D}"/>
              </a:ext>
            </a:extLst>
          </p:cNvPr>
          <p:cNvSpPr txBox="1"/>
          <p:nvPr/>
        </p:nvSpPr>
        <p:spPr>
          <a:xfrm>
            <a:off x="95163" y="654745"/>
            <a:ext cx="11650369" cy="369332"/>
          </a:xfrm>
          <a:prstGeom prst="rect">
            <a:avLst/>
          </a:prstGeom>
          <a:noFill/>
        </p:spPr>
        <p:txBody>
          <a:bodyPr wrap="square" rtlCol="0">
            <a:spAutoFit/>
          </a:bodyPr>
          <a:lstStyle/>
          <a:p>
            <a:r>
              <a:rPr kumimoji="1" lang="en-US" altLang="ko-KR" dirty="0"/>
              <a:t>Full Stack Retrieval - Inventory</a:t>
            </a:r>
            <a:endParaRPr kumimoji="1" lang="ko-KR" altLang="en-US" dirty="0"/>
          </a:p>
        </p:txBody>
      </p:sp>
      <p:pic>
        <p:nvPicPr>
          <p:cNvPr id="3" name="그림 2">
            <a:extLst>
              <a:ext uri="{FF2B5EF4-FFF2-40B4-BE49-F238E27FC236}">
                <a16:creationId xmlns:a16="http://schemas.microsoft.com/office/drawing/2014/main" id="{ADC21133-CE62-BA42-B0C3-B3E0D40E8F16}"/>
              </a:ext>
            </a:extLst>
          </p:cNvPr>
          <p:cNvPicPr>
            <a:picLocks noChangeAspect="1"/>
          </p:cNvPicPr>
          <p:nvPr/>
        </p:nvPicPr>
        <p:blipFill>
          <a:blip r:embed="rId2"/>
          <a:stretch>
            <a:fillRect/>
          </a:stretch>
        </p:blipFill>
        <p:spPr>
          <a:xfrm>
            <a:off x="1041297" y="1483918"/>
            <a:ext cx="9509710" cy="4309720"/>
          </a:xfrm>
          <a:prstGeom prst="rect">
            <a:avLst/>
          </a:prstGeom>
        </p:spPr>
      </p:pic>
    </p:spTree>
    <p:extLst>
      <p:ext uri="{BB962C8B-B14F-4D97-AF65-F5344CB8AC3E}">
        <p14:creationId xmlns:p14="http://schemas.microsoft.com/office/powerpoint/2010/main" val="242495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2133854" cy="369332"/>
          </a:xfrm>
          <a:prstGeom prst="rect">
            <a:avLst/>
          </a:prstGeom>
          <a:noFill/>
        </p:spPr>
        <p:txBody>
          <a:bodyPr wrap="none" rtlCol="0">
            <a:spAutoFit/>
          </a:bodyPr>
          <a:lstStyle/>
          <a:p>
            <a:r>
              <a:rPr kumimoji="1" lang="en-US" altLang="ko-KR" dirty="0"/>
              <a:t>Retrieval Inventory</a:t>
            </a:r>
            <a:endParaRPr kumimoji="1" lang="ko-KR" altLang="en-US" dirty="0"/>
          </a:p>
        </p:txBody>
      </p:sp>
      <p:sp>
        <p:nvSpPr>
          <p:cNvPr id="7" name="TextBox 6">
            <a:extLst>
              <a:ext uri="{FF2B5EF4-FFF2-40B4-BE49-F238E27FC236}">
                <a16:creationId xmlns:a16="http://schemas.microsoft.com/office/drawing/2014/main" id="{203637EC-D1EC-0715-E0C3-FF6CD1E7AEA7}"/>
              </a:ext>
            </a:extLst>
          </p:cNvPr>
          <p:cNvSpPr txBox="1"/>
          <p:nvPr/>
        </p:nvSpPr>
        <p:spPr>
          <a:xfrm>
            <a:off x="191594" y="1049027"/>
            <a:ext cx="10909994" cy="553998"/>
          </a:xfrm>
          <a:prstGeom prst="rect">
            <a:avLst/>
          </a:prstGeom>
          <a:noFill/>
        </p:spPr>
        <p:txBody>
          <a:bodyPr wrap="square" rtlCol="0">
            <a:spAutoFit/>
          </a:bodyPr>
          <a:lstStyle/>
          <a:p>
            <a:pPr>
              <a:lnSpc>
                <a:spcPct val="150000"/>
              </a:lnSpc>
            </a:pPr>
            <a:r>
              <a:rPr kumimoji="1" lang="en-US" altLang="ko-KR" sz="1200" dirty="0">
                <a:solidFill>
                  <a:srgbClr val="C00000"/>
                </a:solidFill>
              </a:rPr>
              <a:t>Query Transformation </a:t>
            </a:r>
            <a:r>
              <a:rPr kumimoji="1" lang="en-US" altLang="ko-KR" sz="1200" dirty="0"/>
              <a:t>– Augment, structure, or enhance your input query</a:t>
            </a:r>
          </a:p>
          <a:p>
            <a:pPr marL="628650" lvl="1" indent="-171450">
              <a:buFont typeface="Wingdings" pitchFamily="2" charset="2"/>
              <a:buChar char="§"/>
            </a:pPr>
            <a:r>
              <a:rPr kumimoji="1" lang="en-US" altLang="ko-KR" sz="1200" dirty="0">
                <a:solidFill>
                  <a:srgbClr val="00B050"/>
                </a:solidFill>
              </a:rPr>
              <a:t>Multi-Query </a:t>
            </a:r>
            <a:r>
              <a:rPr kumimoji="1" lang="en-US" altLang="ko-KR" sz="1200" dirty="0"/>
              <a:t>– Generate additional questions/queries based on your original query to return more holistic documents</a:t>
            </a:r>
            <a:endParaRPr kumimoji="1" lang="ko-KR" altLang="en-US" sz="1200" dirty="0">
              <a:solidFill>
                <a:srgbClr val="00B050"/>
              </a:solidFill>
            </a:endParaRPr>
          </a:p>
        </p:txBody>
      </p:sp>
      <p:sp>
        <p:nvSpPr>
          <p:cNvPr id="3" name="TextBox 2">
            <a:extLst>
              <a:ext uri="{FF2B5EF4-FFF2-40B4-BE49-F238E27FC236}">
                <a16:creationId xmlns:a16="http://schemas.microsoft.com/office/drawing/2014/main" id="{7B9DE386-A187-AA78-5168-4D33EC247D0B}"/>
              </a:ext>
            </a:extLst>
          </p:cNvPr>
          <p:cNvSpPr txBox="1"/>
          <p:nvPr/>
        </p:nvSpPr>
        <p:spPr>
          <a:xfrm>
            <a:off x="191594" y="1759661"/>
            <a:ext cx="10909994" cy="923330"/>
          </a:xfrm>
          <a:prstGeom prst="rect">
            <a:avLst/>
          </a:prstGeom>
          <a:noFill/>
        </p:spPr>
        <p:txBody>
          <a:bodyPr wrap="square" rtlCol="0">
            <a:spAutoFit/>
          </a:bodyPr>
          <a:lstStyle/>
          <a:p>
            <a:pPr>
              <a:lnSpc>
                <a:spcPct val="150000"/>
              </a:lnSpc>
            </a:pPr>
            <a:r>
              <a:rPr kumimoji="1" lang="en-US" altLang="ko-KR" sz="1200" dirty="0">
                <a:solidFill>
                  <a:srgbClr val="C00000"/>
                </a:solidFill>
              </a:rPr>
              <a:t>Index </a:t>
            </a:r>
            <a:r>
              <a:rPr kumimoji="1" lang="en-US" altLang="ko-KR" sz="1200" dirty="0"/>
              <a:t>– Adjust your data structures and associations</a:t>
            </a:r>
          </a:p>
          <a:p>
            <a:pPr marL="628650" lvl="1" indent="-171450">
              <a:buFont typeface="Wingdings" pitchFamily="2" charset="2"/>
              <a:buChar char="§"/>
            </a:pPr>
            <a:r>
              <a:rPr kumimoji="1" lang="en-US" altLang="ko-KR" sz="1200" dirty="0">
                <a:solidFill>
                  <a:srgbClr val="00B050"/>
                </a:solidFill>
              </a:rPr>
              <a:t>Multi-Vector </a:t>
            </a:r>
            <a:r>
              <a:rPr kumimoji="1" lang="en-US" altLang="ko-KR" sz="1200" dirty="0"/>
              <a:t>– In addition to you’re the normal embeddings of your documents it is sometimes helpful to have multiple alternative embeddings per document. These can include embeddings of summary, hypothetical questions, or any other custom text</a:t>
            </a:r>
          </a:p>
          <a:p>
            <a:pPr marL="628650" lvl="1" indent="-171450">
              <a:buFont typeface="Wingdings" pitchFamily="2" charset="2"/>
              <a:buChar char="§"/>
            </a:pPr>
            <a:r>
              <a:rPr kumimoji="1" lang="en-US" altLang="ko-KR" sz="1200" dirty="0">
                <a:solidFill>
                  <a:srgbClr val="00B050"/>
                </a:solidFill>
              </a:rPr>
              <a:t>Parent Document Retriever </a:t>
            </a:r>
            <a:r>
              <a:rPr kumimoji="1" lang="en-US" altLang="ko-KR" sz="1200" dirty="0"/>
              <a:t>– A version of multi-vector where large chunks are further split up into smaller(child) chunks</a:t>
            </a:r>
            <a:endParaRPr kumimoji="1" lang="ko-KR" altLang="en-US" sz="1200" dirty="0">
              <a:solidFill>
                <a:srgbClr val="00B050"/>
              </a:solidFill>
            </a:endParaRPr>
          </a:p>
        </p:txBody>
      </p:sp>
      <p:sp>
        <p:nvSpPr>
          <p:cNvPr id="4" name="TextBox 3">
            <a:extLst>
              <a:ext uri="{FF2B5EF4-FFF2-40B4-BE49-F238E27FC236}">
                <a16:creationId xmlns:a16="http://schemas.microsoft.com/office/drawing/2014/main" id="{F4E65FEA-9258-0F63-BEC6-C2640D66CEF9}"/>
              </a:ext>
            </a:extLst>
          </p:cNvPr>
          <p:cNvSpPr txBox="1"/>
          <p:nvPr/>
        </p:nvSpPr>
        <p:spPr>
          <a:xfrm>
            <a:off x="191594" y="2839627"/>
            <a:ext cx="10909994" cy="738664"/>
          </a:xfrm>
          <a:prstGeom prst="rect">
            <a:avLst/>
          </a:prstGeom>
          <a:noFill/>
        </p:spPr>
        <p:txBody>
          <a:bodyPr wrap="square" rtlCol="0">
            <a:spAutoFit/>
          </a:bodyPr>
          <a:lstStyle/>
          <a:p>
            <a:pPr>
              <a:lnSpc>
                <a:spcPct val="150000"/>
              </a:lnSpc>
            </a:pPr>
            <a:r>
              <a:rPr kumimoji="1" lang="en-US" altLang="ko-KR" sz="1200" dirty="0">
                <a:solidFill>
                  <a:srgbClr val="C00000"/>
                </a:solidFill>
              </a:rPr>
              <a:t>Retrieval Methods </a:t>
            </a:r>
            <a:r>
              <a:rPr kumimoji="1" lang="en-US" altLang="ko-KR" sz="1200" dirty="0"/>
              <a:t>– The method in which you pull documents out of your knowledge base</a:t>
            </a:r>
          </a:p>
          <a:p>
            <a:pPr marL="628650" lvl="1" indent="-171450">
              <a:buFont typeface="Wingdings" pitchFamily="2" charset="2"/>
              <a:buChar char="§"/>
            </a:pPr>
            <a:r>
              <a:rPr kumimoji="1" lang="en-US" altLang="ko-KR" sz="1200" dirty="0">
                <a:solidFill>
                  <a:srgbClr val="00B050"/>
                </a:solidFill>
              </a:rPr>
              <a:t>Top-K Similarity Search </a:t>
            </a:r>
            <a:r>
              <a:rPr kumimoji="1" lang="en-US" altLang="ko-KR" sz="1200" dirty="0"/>
              <a:t>– Select the top K similar documents that match your query from your vector store. </a:t>
            </a:r>
          </a:p>
          <a:p>
            <a:pPr marL="628650" lvl="1" indent="-171450">
              <a:buFont typeface="Wingdings" pitchFamily="2" charset="2"/>
              <a:buChar char="§"/>
            </a:pPr>
            <a:r>
              <a:rPr kumimoji="1" lang="en-US" altLang="ko-KR" sz="1200" dirty="0">
                <a:solidFill>
                  <a:srgbClr val="00B050"/>
                </a:solidFill>
              </a:rPr>
              <a:t>Maximum Marginal Relevance (MMR) </a:t>
            </a:r>
            <a:r>
              <a:rPr kumimoji="1" lang="en-US" altLang="ko-KR" sz="1200" dirty="0"/>
              <a:t>– Return similar but diverse documents. Great for when you’d like to remove redundancy in your context</a:t>
            </a:r>
            <a:endParaRPr kumimoji="1" lang="ko-KR" altLang="en-US" sz="1200" dirty="0">
              <a:solidFill>
                <a:srgbClr val="00B050"/>
              </a:solidFill>
            </a:endParaRPr>
          </a:p>
        </p:txBody>
      </p:sp>
      <p:sp>
        <p:nvSpPr>
          <p:cNvPr id="10" name="TextBox 9">
            <a:extLst>
              <a:ext uri="{FF2B5EF4-FFF2-40B4-BE49-F238E27FC236}">
                <a16:creationId xmlns:a16="http://schemas.microsoft.com/office/drawing/2014/main" id="{750DA8A4-5122-2981-5615-05A4F91F62B7}"/>
              </a:ext>
            </a:extLst>
          </p:cNvPr>
          <p:cNvSpPr txBox="1"/>
          <p:nvPr/>
        </p:nvSpPr>
        <p:spPr>
          <a:xfrm>
            <a:off x="191594" y="3847905"/>
            <a:ext cx="10909994" cy="738664"/>
          </a:xfrm>
          <a:prstGeom prst="rect">
            <a:avLst/>
          </a:prstGeom>
          <a:noFill/>
        </p:spPr>
        <p:txBody>
          <a:bodyPr wrap="square" rtlCol="0">
            <a:spAutoFit/>
          </a:bodyPr>
          <a:lstStyle/>
          <a:p>
            <a:pPr>
              <a:lnSpc>
                <a:spcPct val="150000"/>
              </a:lnSpc>
            </a:pPr>
            <a:r>
              <a:rPr kumimoji="1" lang="en-US" altLang="ko-KR" sz="1200" dirty="0">
                <a:solidFill>
                  <a:srgbClr val="C00000"/>
                </a:solidFill>
              </a:rPr>
              <a:t>Document Transform </a:t>
            </a:r>
            <a:r>
              <a:rPr kumimoji="1" lang="en-US" altLang="ko-KR" sz="1200" dirty="0"/>
              <a:t>– Transform your documents before using them as context with your LLM</a:t>
            </a:r>
          </a:p>
          <a:p>
            <a:pPr marL="628650" lvl="1" indent="-171450">
              <a:buFont typeface="Wingdings" pitchFamily="2" charset="2"/>
              <a:buChar char="§"/>
            </a:pPr>
            <a:r>
              <a:rPr kumimoji="1" lang="en-US" altLang="ko-KR" sz="1200" dirty="0">
                <a:solidFill>
                  <a:srgbClr val="00B050"/>
                </a:solidFill>
              </a:rPr>
              <a:t>Contextual Compression </a:t>
            </a:r>
            <a:r>
              <a:rPr kumimoji="1" lang="en-US" altLang="ko-KR" sz="1200" dirty="0"/>
              <a:t>– Extract contextually relevant information from your retrieved docs. Generally used to try and to increase </a:t>
            </a:r>
            <a:r>
              <a:rPr kumimoji="1" lang="en-US" altLang="ko-KR" sz="1200" dirty="0" err="1"/>
              <a:t>signal:noise</a:t>
            </a:r>
            <a:r>
              <a:rPr kumimoji="1" lang="en-US" altLang="ko-KR" sz="1200" dirty="0"/>
              <a:t> ratio</a:t>
            </a:r>
            <a:endParaRPr kumimoji="1" lang="ko-KR" altLang="en-US" sz="1200" dirty="0">
              <a:solidFill>
                <a:srgbClr val="00B050"/>
              </a:solidFill>
            </a:endParaRPr>
          </a:p>
        </p:txBody>
      </p:sp>
      <p:sp>
        <p:nvSpPr>
          <p:cNvPr id="11" name="TextBox 10">
            <a:extLst>
              <a:ext uri="{FF2B5EF4-FFF2-40B4-BE49-F238E27FC236}">
                <a16:creationId xmlns:a16="http://schemas.microsoft.com/office/drawing/2014/main" id="{4B3B4681-D872-B1A9-EF70-BCA162AE03FB}"/>
              </a:ext>
            </a:extLst>
          </p:cNvPr>
          <p:cNvSpPr txBox="1"/>
          <p:nvPr/>
        </p:nvSpPr>
        <p:spPr>
          <a:xfrm>
            <a:off x="191594" y="552908"/>
            <a:ext cx="10909994" cy="276999"/>
          </a:xfrm>
          <a:prstGeom prst="rect">
            <a:avLst/>
          </a:prstGeom>
          <a:noFill/>
        </p:spPr>
        <p:txBody>
          <a:bodyPr wrap="square" rtlCol="0">
            <a:spAutoFit/>
          </a:bodyPr>
          <a:lstStyle/>
          <a:p>
            <a:r>
              <a:rPr kumimoji="1" lang="en-US" altLang="ko-KR" sz="1200" dirty="0"/>
              <a:t>Below is a list of various retrieval techniques and resources grouped by which part of the stack they influence</a:t>
            </a:r>
            <a:endParaRPr kumimoji="1" lang="ko-KR" altLang="en-US" sz="1200" dirty="0">
              <a:solidFill>
                <a:srgbClr val="FF0000"/>
              </a:solidFill>
            </a:endParaRPr>
          </a:p>
        </p:txBody>
      </p:sp>
    </p:spTree>
    <p:extLst>
      <p:ext uri="{BB962C8B-B14F-4D97-AF65-F5344CB8AC3E}">
        <p14:creationId xmlns:p14="http://schemas.microsoft.com/office/powerpoint/2010/main" val="1088362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78284079-E94C-3311-124F-DACED895AC8C}"/>
              </a:ext>
            </a:extLst>
          </p:cNvPr>
          <p:cNvPicPr>
            <a:picLocks noChangeAspect="1"/>
          </p:cNvPicPr>
          <p:nvPr/>
        </p:nvPicPr>
        <p:blipFill>
          <a:blip r:embed="rId2"/>
          <a:stretch>
            <a:fillRect/>
          </a:stretch>
        </p:blipFill>
        <p:spPr>
          <a:xfrm>
            <a:off x="1812636" y="636483"/>
            <a:ext cx="7772400" cy="2906485"/>
          </a:xfrm>
          <a:prstGeom prst="rect">
            <a:avLst/>
          </a:prstGeom>
        </p:spPr>
      </p:pic>
      <p:sp>
        <p:nvSpPr>
          <p:cNvPr id="2" name="TextBox 1">
            <a:extLst>
              <a:ext uri="{FF2B5EF4-FFF2-40B4-BE49-F238E27FC236}">
                <a16:creationId xmlns:a16="http://schemas.microsoft.com/office/drawing/2014/main" id="{9F22DA87-8F0D-2AD1-A03B-1581126C7FAF}"/>
              </a:ext>
            </a:extLst>
          </p:cNvPr>
          <p:cNvSpPr txBox="1"/>
          <p:nvPr/>
        </p:nvSpPr>
        <p:spPr>
          <a:xfrm>
            <a:off x="77274" y="45076"/>
            <a:ext cx="2466444" cy="369332"/>
          </a:xfrm>
          <a:prstGeom prst="rect">
            <a:avLst/>
          </a:prstGeom>
          <a:noFill/>
        </p:spPr>
        <p:txBody>
          <a:bodyPr wrap="none" rtlCol="0">
            <a:spAutoFit/>
          </a:bodyPr>
          <a:lstStyle/>
          <a:p>
            <a:r>
              <a:rPr kumimoji="1" lang="en-US" altLang="ko-KR" dirty="0"/>
              <a:t>Query Transformation</a:t>
            </a:r>
            <a:endParaRPr kumimoji="1" lang="ko-KR" altLang="en-US" dirty="0"/>
          </a:p>
        </p:txBody>
      </p:sp>
      <p:sp>
        <p:nvSpPr>
          <p:cNvPr id="5" name="TextBox 4">
            <a:extLst>
              <a:ext uri="{FF2B5EF4-FFF2-40B4-BE49-F238E27FC236}">
                <a16:creationId xmlns:a16="http://schemas.microsoft.com/office/drawing/2014/main" id="{C857649B-A7F5-CFED-F2AE-698DC5E5CE1D}"/>
              </a:ext>
            </a:extLst>
          </p:cNvPr>
          <p:cNvSpPr txBox="1"/>
          <p:nvPr/>
        </p:nvSpPr>
        <p:spPr>
          <a:xfrm>
            <a:off x="77274" y="541531"/>
            <a:ext cx="1512337" cy="369332"/>
          </a:xfrm>
          <a:prstGeom prst="rect">
            <a:avLst/>
          </a:prstGeom>
          <a:noFill/>
        </p:spPr>
        <p:txBody>
          <a:bodyPr wrap="none" rtlCol="0">
            <a:spAutoFit/>
          </a:bodyPr>
          <a:lstStyle/>
          <a:p>
            <a:r>
              <a:rPr kumimoji="1" lang="en-US" altLang="ko-KR" dirty="0"/>
              <a:t>Multi-Query</a:t>
            </a:r>
            <a:endParaRPr kumimoji="1" lang="ko-KR" altLang="en-US" dirty="0"/>
          </a:p>
        </p:txBody>
      </p:sp>
      <p:sp>
        <p:nvSpPr>
          <p:cNvPr id="6" name="TextBox 5">
            <a:extLst>
              <a:ext uri="{FF2B5EF4-FFF2-40B4-BE49-F238E27FC236}">
                <a16:creationId xmlns:a16="http://schemas.microsoft.com/office/drawing/2014/main" id="{64BC2CBB-4E52-13D8-A477-26A111A7A89C}"/>
              </a:ext>
            </a:extLst>
          </p:cNvPr>
          <p:cNvSpPr txBox="1"/>
          <p:nvPr/>
        </p:nvSpPr>
        <p:spPr>
          <a:xfrm>
            <a:off x="345178" y="3823479"/>
            <a:ext cx="11501643" cy="2492990"/>
          </a:xfrm>
          <a:prstGeom prst="rect">
            <a:avLst/>
          </a:prstGeom>
          <a:noFill/>
        </p:spPr>
        <p:txBody>
          <a:bodyPr wrap="square" rtlCol="0">
            <a:spAutoFit/>
          </a:bodyPr>
          <a:lstStyle/>
          <a:p>
            <a:pPr algn="l"/>
            <a:r>
              <a:rPr lang="en" altLang="ko-KR" sz="1200" i="0" dirty="0">
                <a:solidFill>
                  <a:srgbClr val="00B050"/>
                </a:solidFill>
                <a:effectLst/>
              </a:rPr>
              <a:t>Why is this helpful?</a:t>
            </a:r>
          </a:p>
          <a:p>
            <a:pPr algn="l"/>
            <a:r>
              <a:rPr lang="en" altLang="ko-KR" sz="1200" b="0" i="0" dirty="0">
                <a:solidFill>
                  <a:srgbClr val="1C1E21"/>
                </a:solidFill>
                <a:effectLst/>
              </a:rPr>
              <a:t>Generally builders will use Multi-Query for two main reasons: Enhance a suboptimal query &amp; Expand a results set</a:t>
            </a:r>
          </a:p>
          <a:p>
            <a:pPr algn="l"/>
            <a:endParaRPr lang="en" altLang="ko-KR" sz="1200" b="0" i="0" dirty="0">
              <a:solidFill>
                <a:srgbClr val="1C1E21"/>
              </a:solidFill>
              <a:effectLst/>
            </a:endParaRPr>
          </a:p>
          <a:p>
            <a:pPr algn="l"/>
            <a:r>
              <a:rPr lang="en" altLang="ko-KR" sz="1200" i="0" dirty="0">
                <a:solidFill>
                  <a:srgbClr val="00B050"/>
                </a:solidFill>
                <a:effectLst/>
              </a:rPr>
              <a:t>Enhance a suboptimal query</a:t>
            </a:r>
          </a:p>
          <a:p>
            <a:pPr algn="l"/>
            <a:r>
              <a:rPr lang="en" altLang="ko-KR" sz="1200" b="0" i="0" dirty="0">
                <a:solidFill>
                  <a:srgbClr val="1C1E21"/>
                </a:solidFill>
                <a:effectLst/>
              </a:rPr>
              <a:t>Users don't always give the best queries</a:t>
            </a:r>
            <a:r>
              <a:rPr lang="ko-KR" altLang="en-US" sz="1200" b="0" i="0" dirty="0">
                <a:solidFill>
                  <a:srgbClr val="1C1E21"/>
                </a:solidFill>
                <a:effectLst/>
              </a:rPr>
              <a:t> </a:t>
            </a:r>
            <a:r>
              <a:rPr lang="en" altLang="ko-KR" sz="1200" b="0" i="0" dirty="0">
                <a:solidFill>
                  <a:srgbClr val="1C1E21"/>
                </a:solidFill>
                <a:effectLst/>
              </a:rPr>
              <a:t>- They are just trying to user your product, not construct the perfect query.</a:t>
            </a:r>
          </a:p>
          <a:p>
            <a:pPr algn="l"/>
            <a:r>
              <a:rPr lang="en" altLang="ko-KR" sz="1200" b="0" i="0" dirty="0">
                <a:solidFill>
                  <a:srgbClr val="1C1E21"/>
                </a:solidFill>
                <a:effectLst/>
              </a:rPr>
              <a:t>To help with this, we turn to the multi-query method to help us fill in any gaps to a users query.</a:t>
            </a:r>
          </a:p>
          <a:p>
            <a:pPr algn="l"/>
            <a:endParaRPr lang="en" altLang="ko-KR" sz="1200" b="1" i="0" dirty="0">
              <a:solidFill>
                <a:srgbClr val="1C1E21"/>
              </a:solidFill>
              <a:effectLst/>
            </a:endParaRPr>
          </a:p>
          <a:p>
            <a:pPr algn="l"/>
            <a:r>
              <a:rPr lang="en" altLang="ko-KR" sz="1200" i="0" dirty="0">
                <a:solidFill>
                  <a:srgbClr val="00B050"/>
                </a:solidFill>
                <a:effectLst/>
              </a:rPr>
              <a:t>Expand a results set</a:t>
            </a:r>
          </a:p>
          <a:p>
            <a:pPr algn="l"/>
            <a:r>
              <a:rPr lang="en" altLang="ko-KR" sz="1200" b="0" i="0" dirty="0">
                <a:solidFill>
                  <a:srgbClr val="1C1E21"/>
                </a:solidFill>
                <a:effectLst/>
              </a:rPr>
              <a:t>With multiple queries, you'll likely get more results back from your database. The aim of multi-query is to have an expanded results sets which might be able to answer questions better than docs from a single query.</a:t>
            </a:r>
          </a:p>
          <a:p>
            <a:pPr algn="l"/>
            <a:r>
              <a:rPr lang="en" altLang="ko-KR" sz="1200" b="0" i="0" dirty="0">
                <a:solidFill>
                  <a:srgbClr val="1C1E21"/>
                </a:solidFill>
                <a:effectLst/>
              </a:rPr>
              <a:t>These results will be deduplicated (in case the same document comes back multiple times) and then used as context in your final prompt.</a:t>
            </a:r>
          </a:p>
          <a:p>
            <a:br>
              <a:rPr lang="en" altLang="ko-KR" sz="1200" dirty="0"/>
            </a:br>
            <a:endParaRPr kumimoji="1" lang="ko-KR" altLang="en-US" sz="1200" dirty="0"/>
          </a:p>
        </p:txBody>
      </p:sp>
    </p:spTree>
    <p:extLst>
      <p:ext uri="{BB962C8B-B14F-4D97-AF65-F5344CB8AC3E}">
        <p14:creationId xmlns:p14="http://schemas.microsoft.com/office/powerpoint/2010/main" val="3626346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1079142" cy="369332"/>
          </a:xfrm>
          <a:prstGeom prst="rect">
            <a:avLst/>
          </a:prstGeom>
          <a:noFill/>
        </p:spPr>
        <p:txBody>
          <a:bodyPr wrap="none" rtlCol="0">
            <a:spAutoFit/>
          </a:bodyPr>
          <a:lstStyle/>
          <a:p>
            <a:r>
              <a:rPr kumimoji="1" lang="en-US" altLang="ko-KR" dirty="0"/>
              <a:t>Indexing</a:t>
            </a:r>
            <a:endParaRPr kumimoji="1" lang="ko-KR" altLang="en-US" dirty="0"/>
          </a:p>
        </p:txBody>
      </p:sp>
      <p:sp>
        <p:nvSpPr>
          <p:cNvPr id="5" name="TextBox 4">
            <a:extLst>
              <a:ext uri="{FF2B5EF4-FFF2-40B4-BE49-F238E27FC236}">
                <a16:creationId xmlns:a16="http://schemas.microsoft.com/office/drawing/2014/main" id="{C857649B-A7F5-CFED-F2AE-698DC5E5CE1D}"/>
              </a:ext>
            </a:extLst>
          </p:cNvPr>
          <p:cNvSpPr txBox="1"/>
          <p:nvPr/>
        </p:nvSpPr>
        <p:spPr>
          <a:xfrm>
            <a:off x="77274" y="541531"/>
            <a:ext cx="1476751" cy="369332"/>
          </a:xfrm>
          <a:prstGeom prst="rect">
            <a:avLst/>
          </a:prstGeom>
          <a:noFill/>
        </p:spPr>
        <p:txBody>
          <a:bodyPr wrap="none" rtlCol="0">
            <a:spAutoFit/>
          </a:bodyPr>
          <a:lstStyle/>
          <a:p>
            <a:r>
              <a:rPr kumimoji="1" lang="en-US" altLang="ko-KR" dirty="0"/>
              <a:t>Multi-Vector</a:t>
            </a:r>
            <a:endParaRPr kumimoji="1" lang="ko-KR" altLang="en-US" dirty="0"/>
          </a:p>
        </p:txBody>
      </p:sp>
    </p:spTree>
    <p:extLst>
      <p:ext uri="{BB962C8B-B14F-4D97-AF65-F5344CB8AC3E}">
        <p14:creationId xmlns:p14="http://schemas.microsoft.com/office/powerpoint/2010/main" val="3633516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2DA87-8F0D-2AD1-A03B-1581126C7FAF}"/>
              </a:ext>
            </a:extLst>
          </p:cNvPr>
          <p:cNvSpPr txBox="1"/>
          <p:nvPr/>
        </p:nvSpPr>
        <p:spPr>
          <a:xfrm>
            <a:off x="77274" y="45076"/>
            <a:ext cx="1079142" cy="369332"/>
          </a:xfrm>
          <a:prstGeom prst="rect">
            <a:avLst/>
          </a:prstGeom>
          <a:noFill/>
        </p:spPr>
        <p:txBody>
          <a:bodyPr wrap="none" rtlCol="0">
            <a:spAutoFit/>
          </a:bodyPr>
          <a:lstStyle/>
          <a:p>
            <a:r>
              <a:rPr kumimoji="1" lang="en-US" altLang="ko-KR" dirty="0"/>
              <a:t>Indexing</a:t>
            </a:r>
            <a:endParaRPr kumimoji="1" lang="ko-KR" altLang="en-US" dirty="0"/>
          </a:p>
        </p:txBody>
      </p:sp>
      <p:sp>
        <p:nvSpPr>
          <p:cNvPr id="5" name="TextBox 4">
            <a:extLst>
              <a:ext uri="{FF2B5EF4-FFF2-40B4-BE49-F238E27FC236}">
                <a16:creationId xmlns:a16="http://schemas.microsoft.com/office/drawing/2014/main" id="{C857649B-A7F5-CFED-F2AE-698DC5E5CE1D}"/>
              </a:ext>
            </a:extLst>
          </p:cNvPr>
          <p:cNvSpPr txBox="1"/>
          <p:nvPr/>
        </p:nvSpPr>
        <p:spPr>
          <a:xfrm>
            <a:off x="77274" y="541531"/>
            <a:ext cx="3007042" cy="369332"/>
          </a:xfrm>
          <a:prstGeom prst="rect">
            <a:avLst/>
          </a:prstGeom>
          <a:noFill/>
        </p:spPr>
        <p:txBody>
          <a:bodyPr wrap="none" rtlCol="0">
            <a:spAutoFit/>
          </a:bodyPr>
          <a:lstStyle/>
          <a:p>
            <a:r>
              <a:rPr kumimoji="1" lang="en-US" altLang="ko-KR" dirty="0"/>
              <a:t>Parent Document Retriever</a:t>
            </a:r>
            <a:endParaRPr kumimoji="1" lang="ko-KR" altLang="en-US" dirty="0"/>
          </a:p>
        </p:txBody>
      </p:sp>
    </p:spTree>
    <p:extLst>
      <p:ext uri="{BB962C8B-B14F-4D97-AF65-F5344CB8AC3E}">
        <p14:creationId xmlns:p14="http://schemas.microsoft.com/office/powerpoint/2010/main" val="334409997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167</TotalTime>
  <Words>896</Words>
  <Application>Microsoft Macintosh PowerPoint</Application>
  <PresentationFormat>와이드스크린</PresentationFormat>
  <Paragraphs>67</Paragraphs>
  <Slides>13</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13</vt:i4>
      </vt:variant>
    </vt:vector>
  </HeadingPairs>
  <TitlesOfParts>
    <vt:vector size="17" baseType="lpstr">
      <vt:lpstr>맑은 고딕</vt:lpstr>
      <vt:lpstr>Arial</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윤 병길</dc:creator>
  <cp:lastModifiedBy>윤 병길</cp:lastModifiedBy>
  <cp:revision>5</cp:revision>
  <dcterms:created xsi:type="dcterms:W3CDTF">2024-06-18T06:57:45Z</dcterms:created>
  <dcterms:modified xsi:type="dcterms:W3CDTF">2024-06-24T08:08:19Z</dcterms:modified>
</cp:coreProperties>
</file>