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64" r:id="rId3"/>
    <p:sldId id="263" r:id="rId4"/>
    <p:sldId id="265" r:id="rId5"/>
    <p:sldId id="266" r:id="rId6"/>
    <p:sldId id="267" r:id="rId7"/>
    <p:sldId id="268" r:id="rId8"/>
    <p:sldId id="269" r:id="rId9"/>
    <p:sldId id="270" r:id="rId10"/>
    <p:sldId id="271" r:id="rId11"/>
    <p:sldId id="272" r:id="rId12"/>
    <p:sldId id="273" r:id="rId13"/>
    <p:sldId id="274" r:id="rId14"/>
    <p:sldId id="275" r:id="rId1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663"/>
    <p:restoredTop sz="94712"/>
  </p:normalViewPr>
  <p:slideViewPr>
    <p:cSldViewPr snapToGrid="0">
      <p:cViewPr varScale="1">
        <p:scale>
          <a:sx n="138" d="100"/>
          <a:sy n="138" d="100"/>
        </p:scale>
        <p:origin x="1392" y="184"/>
      </p:cViewPr>
      <p:guideLst/>
    </p:cSldViewPr>
  </p:slideViewPr>
  <p:notesTextViewPr>
    <p:cViewPr>
      <p:scale>
        <a:sx n="1" d="1"/>
        <a:sy n="1" d="1"/>
      </p:scale>
      <p:origin x="0" y="0"/>
    </p:cViewPr>
  </p:notesTextViewPr>
  <p:notesViewPr>
    <p:cSldViewPr snapToGrid="0">
      <p:cViewPr varScale="1">
        <p:scale>
          <a:sx n="157" d="100"/>
          <a:sy n="157" d="100"/>
        </p:scale>
        <p:origin x="568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AF2CD5-C81C-F94B-98F9-5F5F72AF964F}" type="datetimeFigureOut">
              <a:rPr kumimoji="1" lang="ko-KR" altLang="en-US" smtClean="0"/>
              <a:t>2024. 6. 27.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CE3335-A8D6-C649-9929-7754F671F9AE}" type="slidenum">
              <a:rPr kumimoji="1" lang="ko-KR" altLang="en-US" smtClean="0"/>
              <a:t>‹#›</a:t>
            </a:fld>
            <a:endParaRPr kumimoji="1" lang="ko-KR" altLang="en-US"/>
          </a:p>
        </p:txBody>
      </p:sp>
    </p:spTree>
    <p:extLst>
      <p:ext uri="{BB962C8B-B14F-4D97-AF65-F5344CB8AC3E}">
        <p14:creationId xmlns:p14="http://schemas.microsoft.com/office/powerpoint/2010/main" val="350389363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FDCE3335-A8D6-C649-9929-7754F671F9AE}" type="slidenum">
              <a:rPr kumimoji="1" lang="ko-KR" altLang="en-US" smtClean="0"/>
              <a:t>8</a:t>
            </a:fld>
            <a:endParaRPr kumimoji="1" lang="ko-KR" altLang="en-US"/>
          </a:p>
        </p:txBody>
      </p:sp>
    </p:spTree>
    <p:extLst>
      <p:ext uri="{BB962C8B-B14F-4D97-AF65-F5344CB8AC3E}">
        <p14:creationId xmlns:p14="http://schemas.microsoft.com/office/powerpoint/2010/main" val="1380645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FDCE3335-A8D6-C649-9929-7754F671F9AE}" type="slidenum">
              <a:rPr kumimoji="1" lang="ko-KR" altLang="en-US" smtClean="0"/>
              <a:t>9</a:t>
            </a:fld>
            <a:endParaRPr kumimoji="1" lang="ko-KR" altLang="en-US"/>
          </a:p>
        </p:txBody>
      </p:sp>
    </p:spTree>
    <p:extLst>
      <p:ext uri="{BB962C8B-B14F-4D97-AF65-F5344CB8AC3E}">
        <p14:creationId xmlns:p14="http://schemas.microsoft.com/office/powerpoint/2010/main" val="15903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FDCE3335-A8D6-C649-9929-7754F671F9AE}" type="slidenum">
              <a:rPr kumimoji="1" lang="ko-KR" altLang="en-US" smtClean="0"/>
              <a:t>10</a:t>
            </a:fld>
            <a:endParaRPr kumimoji="1" lang="ko-KR" altLang="en-US"/>
          </a:p>
        </p:txBody>
      </p:sp>
    </p:spTree>
    <p:extLst>
      <p:ext uri="{BB962C8B-B14F-4D97-AF65-F5344CB8AC3E}">
        <p14:creationId xmlns:p14="http://schemas.microsoft.com/office/powerpoint/2010/main" val="3083482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b="1" dirty="0"/>
              <a:t>기존 유사도 검색</a:t>
            </a:r>
            <a:r>
              <a:rPr lang="en-US" altLang="ko-KR" b="1" dirty="0"/>
              <a:t>(</a:t>
            </a:r>
            <a:r>
              <a:rPr lang="ko-KR" altLang="en-US" b="1" dirty="0"/>
              <a:t>코사인 유사도 등</a:t>
            </a:r>
            <a:r>
              <a:rPr lang="en-US" altLang="ko-KR" b="1" dirty="0"/>
              <a:t>)</a:t>
            </a:r>
            <a:r>
              <a:rPr lang="en-US" altLang="ko-KR" dirty="0"/>
              <a:t>: </a:t>
            </a:r>
            <a:r>
              <a:rPr lang="ko-KR" altLang="en-US" dirty="0"/>
              <a:t>쿼리와 문서 간의 유사도를 계산하여 가장 유사한 문서들을 반환합니다</a:t>
            </a:r>
            <a:r>
              <a:rPr lang="en-US" altLang="ko-KR" dirty="0"/>
              <a:t>. </a:t>
            </a:r>
            <a:r>
              <a:rPr lang="ko-KR" altLang="en-US" dirty="0"/>
              <a:t>결과물이 유사할 수록 높은 점수를 받습니다</a:t>
            </a:r>
            <a:r>
              <a:rPr lang="en-US" altLang="ko-KR"/>
              <a:t>.</a:t>
            </a:r>
          </a:p>
          <a:p>
            <a:r>
              <a:rPr lang="en" altLang="ko-KR" b="1"/>
              <a:t>MMR</a:t>
            </a:r>
            <a:r>
              <a:rPr lang="en" altLang="ko-KR" dirty="0"/>
              <a:t>: </a:t>
            </a:r>
            <a:r>
              <a:rPr lang="ko-KR" altLang="en-US" dirty="0"/>
              <a:t>쿼리와 문서 간의 유사도 뿐만 아니라 이미 선택된 </a:t>
            </a:r>
            <a:r>
              <a:rPr lang="ko-KR" altLang="en-US" dirty="0" err="1"/>
              <a:t>문서들과의</a:t>
            </a:r>
            <a:r>
              <a:rPr lang="ko-KR" altLang="en-US" dirty="0"/>
              <a:t> 중복을 최소화하여 다양한 정보를 포함하는 문서들을 선택합니다</a:t>
            </a:r>
            <a:r>
              <a:rPr lang="en-US" altLang="ko-KR" dirty="0"/>
              <a:t>.</a:t>
            </a:r>
            <a:endParaRPr kumimoji="1" lang="ko-KR" altLang="en-US" dirty="0"/>
          </a:p>
        </p:txBody>
      </p:sp>
      <p:sp>
        <p:nvSpPr>
          <p:cNvPr id="4" name="슬라이드 번호 개체 틀 3"/>
          <p:cNvSpPr>
            <a:spLocks noGrp="1"/>
          </p:cNvSpPr>
          <p:nvPr>
            <p:ph type="sldNum" sz="quarter" idx="5"/>
          </p:nvPr>
        </p:nvSpPr>
        <p:spPr/>
        <p:txBody>
          <a:bodyPr/>
          <a:lstStyle/>
          <a:p>
            <a:fld id="{FDCE3335-A8D6-C649-9929-7754F671F9AE}" type="slidenum">
              <a:rPr kumimoji="1" lang="ko-KR" altLang="en-US" smtClean="0"/>
              <a:t>11</a:t>
            </a:fld>
            <a:endParaRPr kumimoji="1" lang="ko-KR" altLang="en-US"/>
          </a:p>
        </p:txBody>
      </p:sp>
    </p:spTree>
    <p:extLst>
      <p:ext uri="{BB962C8B-B14F-4D97-AF65-F5344CB8AC3E}">
        <p14:creationId xmlns:p14="http://schemas.microsoft.com/office/powerpoint/2010/main" val="667988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332D298-3188-E87A-4641-1E59EAE0600E}"/>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p>
        </p:txBody>
      </p:sp>
      <p:sp>
        <p:nvSpPr>
          <p:cNvPr id="3" name="부제목 2">
            <a:extLst>
              <a:ext uri="{FF2B5EF4-FFF2-40B4-BE49-F238E27FC236}">
                <a16:creationId xmlns:a16="http://schemas.microsoft.com/office/drawing/2014/main" id="{8464F0A0-8A7D-C371-C52E-7840927C7F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p>
        </p:txBody>
      </p:sp>
      <p:sp>
        <p:nvSpPr>
          <p:cNvPr id="4" name="날짜 개체 틀 3">
            <a:extLst>
              <a:ext uri="{FF2B5EF4-FFF2-40B4-BE49-F238E27FC236}">
                <a16:creationId xmlns:a16="http://schemas.microsoft.com/office/drawing/2014/main" id="{5E8EB515-7421-A70A-E1DF-85FBBA4F0632}"/>
              </a:ext>
            </a:extLst>
          </p:cNvPr>
          <p:cNvSpPr>
            <a:spLocks noGrp="1"/>
          </p:cNvSpPr>
          <p:nvPr>
            <p:ph type="dt" sz="half" idx="10"/>
          </p:nvPr>
        </p:nvSpPr>
        <p:spPr/>
        <p:txBody>
          <a:bodyPr/>
          <a:lstStyle/>
          <a:p>
            <a:fld id="{A808637C-966E-A14C-82D0-6172230E0FD7}" type="datetimeFigureOut">
              <a:rPr kumimoji="1" lang="ko-KR" altLang="en-US" smtClean="0"/>
              <a:t>2024. 6. 27.</a:t>
            </a:fld>
            <a:endParaRPr kumimoji="1" lang="ko-KR" altLang="en-US"/>
          </a:p>
        </p:txBody>
      </p:sp>
      <p:sp>
        <p:nvSpPr>
          <p:cNvPr id="5" name="바닥글 개체 틀 4">
            <a:extLst>
              <a:ext uri="{FF2B5EF4-FFF2-40B4-BE49-F238E27FC236}">
                <a16:creationId xmlns:a16="http://schemas.microsoft.com/office/drawing/2014/main" id="{A6D88888-66B6-A0CD-D8A6-788543DD29EC}"/>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44CFABDC-BCC0-45E3-0AB3-2E4A23EBC467}"/>
              </a:ext>
            </a:extLst>
          </p:cNvPr>
          <p:cNvSpPr>
            <a:spLocks noGrp="1"/>
          </p:cNvSpPr>
          <p:nvPr>
            <p:ph type="sldNum" sz="quarter" idx="12"/>
          </p:nvPr>
        </p:nvSpPr>
        <p:spPr/>
        <p:txBody>
          <a:bodyPr/>
          <a:lstStyle/>
          <a:p>
            <a:fld id="{ED770D06-A408-D540-A97C-06850881F5DB}" type="slidenum">
              <a:rPr kumimoji="1" lang="ko-KR" altLang="en-US" smtClean="0"/>
              <a:t>‹#›</a:t>
            </a:fld>
            <a:endParaRPr kumimoji="1" lang="ko-KR" altLang="en-US"/>
          </a:p>
        </p:txBody>
      </p:sp>
    </p:spTree>
    <p:extLst>
      <p:ext uri="{BB962C8B-B14F-4D97-AF65-F5344CB8AC3E}">
        <p14:creationId xmlns:p14="http://schemas.microsoft.com/office/powerpoint/2010/main" val="1341741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D9DB6D0C-33A3-FCCE-A19D-34930456D67F}"/>
              </a:ext>
            </a:extLst>
          </p:cNvPr>
          <p:cNvSpPr>
            <a:spLocks noGrp="1"/>
          </p:cNvSpPr>
          <p:nvPr>
            <p:ph type="dt" sz="half" idx="10"/>
          </p:nvPr>
        </p:nvSpPr>
        <p:spPr/>
        <p:txBody>
          <a:bodyPr/>
          <a:lstStyle/>
          <a:p>
            <a:fld id="{A808637C-966E-A14C-82D0-6172230E0FD7}" type="datetimeFigureOut">
              <a:rPr kumimoji="1" lang="ko-KR" altLang="en-US" smtClean="0"/>
              <a:t>2024. 6. 27.</a:t>
            </a:fld>
            <a:endParaRPr kumimoji="1" lang="ko-KR" altLang="en-US"/>
          </a:p>
        </p:txBody>
      </p:sp>
      <p:sp>
        <p:nvSpPr>
          <p:cNvPr id="5" name="바닥글 개체 틀 4">
            <a:extLst>
              <a:ext uri="{FF2B5EF4-FFF2-40B4-BE49-F238E27FC236}">
                <a16:creationId xmlns:a16="http://schemas.microsoft.com/office/drawing/2014/main" id="{4A1A9FC7-B246-9CAF-8D58-3D1E0001DB84}"/>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6CBE06E3-7250-EA0D-45BA-3D52FA0B6121}"/>
              </a:ext>
            </a:extLst>
          </p:cNvPr>
          <p:cNvSpPr>
            <a:spLocks noGrp="1"/>
          </p:cNvSpPr>
          <p:nvPr>
            <p:ph type="sldNum" sz="quarter" idx="12"/>
          </p:nvPr>
        </p:nvSpPr>
        <p:spPr/>
        <p:txBody>
          <a:bodyPr/>
          <a:lstStyle/>
          <a:p>
            <a:fld id="{ED770D06-A408-D540-A97C-06850881F5DB}" type="slidenum">
              <a:rPr kumimoji="1" lang="ko-KR" altLang="en-US" smtClean="0"/>
              <a:t>‹#›</a:t>
            </a:fld>
            <a:endParaRPr kumimoji="1" lang="ko-KR" altLang="en-US"/>
          </a:p>
        </p:txBody>
      </p:sp>
      <p:cxnSp>
        <p:nvCxnSpPr>
          <p:cNvPr id="8" name="직선 연결선[R] 7">
            <a:extLst>
              <a:ext uri="{FF2B5EF4-FFF2-40B4-BE49-F238E27FC236}">
                <a16:creationId xmlns:a16="http://schemas.microsoft.com/office/drawing/2014/main" id="{30F25A5B-AB82-BF0C-EF3C-459C2BC30FBF}"/>
              </a:ext>
            </a:extLst>
          </p:cNvPr>
          <p:cNvCxnSpPr/>
          <p:nvPr userDrawn="1"/>
        </p:nvCxnSpPr>
        <p:spPr>
          <a:xfrm>
            <a:off x="0" y="435429"/>
            <a:ext cx="12192000" cy="0"/>
          </a:xfrm>
          <a:prstGeom prst="line">
            <a:avLst/>
          </a:prstGeom>
          <a:ln w="6350"/>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8068604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AD7D17B2-8DEC-573D-FC8B-8EB840B1CF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B076CBC4-C0F4-21C1-3F3E-CF4798A096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011DA25F-247A-7D6F-2CED-4ECA2D6BCC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808637C-966E-A14C-82D0-6172230E0FD7}" type="datetimeFigureOut">
              <a:rPr kumimoji="1" lang="ko-KR" altLang="en-US" smtClean="0"/>
              <a:t>2024. 6. 27.</a:t>
            </a:fld>
            <a:endParaRPr kumimoji="1" lang="ko-KR" altLang="en-US"/>
          </a:p>
        </p:txBody>
      </p:sp>
      <p:sp>
        <p:nvSpPr>
          <p:cNvPr id="5" name="바닥글 개체 틀 4">
            <a:extLst>
              <a:ext uri="{FF2B5EF4-FFF2-40B4-BE49-F238E27FC236}">
                <a16:creationId xmlns:a16="http://schemas.microsoft.com/office/drawing/2014/main" id="{2DF8D59A-C8F7-DA21-8009-2F37402071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ko-KR" altLang="en-US"/>
          </a:p>
        </p:txBody>
      </p:sp>
      <p:sp>
        <p:nvSpPr>
          <p:cNvPr id="6" name="슬라이드 번호 개체 틀 5">
            <a:extLst>
              <a:ext uri="{FF2B5EF4-FFF2-40B4-BE49-F238E27FC236}">
                <a16:creationId xmlns:a16="http://schemas.microsoft.com/office/drawing/2014/main" id="{B32622BE-4AA6-4861-D2B8-2C50007978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D770D06-A408-D540-A97C-06850881F5DB}" type="slidenum">
              <a:rPr kumimoji="1" lang="ko-KR" altLang="en-US" smtClean="0"/>
              <a:t>‹#›</a:t>
            </a:fld>
            <a:endParaRPr kumimoji="1" lang="ko-KR" altLang="en-US"/>
          </a:p>
        </p:txBody>
      </p:sp>
    </p:spTree>
    <p:extLst>
      <p:ext uri="{BB962C8B-B14F-4D97-AF65-F5344CB8AC3E}">
        <p14:creationId xmlns:p14="http://schemas.microsoft.com/office/powerpoint/2010/main" val="929069483"/>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youtu.be/8OJC21T2SL4" TargetMode="External"/><Relationship Id="rId7" Type="http://schemas.openxmlformats.org/officeDocument/2006/relationships/hyperlink" Target="https://docs.llamaindex.ai/en/stable/module_guides/evaluating/root.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python.langchain.com/docs/guides/evaluation/" TargetMode="External"/><Relationship Id="rId5" Type="http://schemas.openxmlformats.org/officeDocument/2006/relationships/hyperlink" Target="https://github.com/explodinggradients/ragas" TargetMode="External"/><Relationship Id="rId4" Type="http://schemas.openxmlformats.org/officeDocument/2006/relationships/hyperlink" Target="https://chunkviz.up.railway.app/"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cs.cmu.edu/~jgc/publication/The_Use_MMR_Diversity_Based_LTMIR_1998.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e9U0QAFbfLI" TargetMode="External"/><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community.fullstackretrieval.com/indexing/multi-vector#why-is-this-helpfu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25DE1F-52E6-3C6C-8304-7277FF23A23C}"/>
              </a:ext>
            </a:extLst>
          </p:cNvPr>
          <p:cNvSpPr txBox="1"/>
          <p:nvPr/>
        </p:nvSpPr>
        <p:spPr>
          <a:xfrm>
            <a:off x="2193809" y="1960945"/>
            <a:ext cx="7804381" cy="1323439"/>
          </a:xfrm>
          <a:prstGeom prst="rect">
            <a:avLst/>
          </a:prstGeom>
          <a:noFill/>
        </p:spPr>
        <p:txBody>
          <a:bodyPr wrap="none" rtlCol="0">
            <a:spAutoFit/>
          </a:bodyPr>
          <a:lstStyle/>
          <a:p>
            <a:r>
              <a:rPr kumimoji="1" lang="en-US" altLang="ko-KR" sz="8000" dirty="0"/>
              <a:t>RAG Playground</a:t>
            </a:r>
          </a:p>
        </p:txBody>
      </p:sp>
      <p:sp>
        <p:nvSpPr>
          <p:cNvPr id="4" name="TextBox 3">
            <a:extLst>
              <a:ext uri="{FF2B5EF4-FFF2-40B4-BE49-F238E27FC236}">
                <a16:creationId xmlns:a16="http://schemas.microsoft.com/office/drawing/2014/main" id="{BE1D62A1-7B23-F0B0-2F4C-E90E503ECDD9}"/>
              </a:ext>
            </a:extLst>
          </p:cNvPr>
          <p:cNvSpPr txBox="1"/>
          <p:nvPr/>
        </p:nvSpPr>
        <p:spPr>
          <a:xfrm>
            <a:off x="7770322" y="6611779"/>
            <a:ext cx="6097384" cy="246221"/>
          </a:xfrm>
          <a:prstGeom prst="rect">
            <a:avLst/>
          </a:prstGeom>
          <a:noFill/>
        </p:spPr>
        <p:txBody>
          <a:bodyPr wrap="square">
            <a:spAutoFit/>
          </a:bodyPr>
          <a:lstStyle/>
          <a:p>
            <a:r>
              <a:rPr lang="ko-KR" altLang="en-US" sz="1000" dirty="0" err="1"/>
              <a:t>https</a:t>
            </a:r>
            <a:r>
              <a:rPr lang="ko-KR" altLang="en-US" sz="1000" dirty="0"/>
              <a:t>://</a:t>
            </a:r>
            <a:r>
              <a:rPr lang="ko-KR" altLang="en-US" sz="1000" dirty="0" err="1"/>
              <a:t>community.fullstackretrieval.com</a:t>
            </a:r>
            <a:r>
              <a:rPr lang="ko-KR" altLang="en-US" sz="1000" dirty="0"/>
              <a:t>/</a:t>
            </a:r>
            <a:r>
              <a:rPr lang="ko-KR" altLang="en-US" sz="1000" dirty="0" err="1"/>
              <a:t>document-loaders</a:t>
            </a:r>
            <a:r>
              <a:rPr lang="ko-KR" altLang="en-US" sz="1000" dirty="0"/>
              <a:t>/</a:t>
            </a:r>
            <a:r>
              <a:rPr lang="ko-KR" altLang="en-US" sz="1000" dirty="0" err="1"/>
              <a:t>text-splitting</a:t>
            </a:r>
            <a:endParaRPr lang="ko-KR" altLang="en-US" sz="1000" dirty="0"/>
          </a:p>
        </p:txBody>
      </p:sp>
    </p:spTree>
    <p:extLst>
      <p:ext uri="{BB962C8B-B14F-4D97-AF65-F5344CB8AC3E}">
        <p14:creationId xmlns:p14="http://schemas.microsoft.com/office/powerpoint/2010/main" val="309473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5033686" cy="369332"/>
          </a:xfrm>
          <a:prstGeom prst="rect">
            <a:avLst/>
          </a:prstGeom>
          <a:noFill/>
        </p:spPr>
        <p:txBody>
          <a:bodyPr wrap="none" rtlCol="0">
            <a:spAutoFit/>
          </a:bodyPr>
          <a:lstStyle/>
          <a:p>
            <a:r>
              <a:rPr kumimoji="1" lang="en-US" altLang="ko-KR" dirty="0"/>
              <a:t>Document Loaders</a:t>
            </a:r>
            <a:r>
              <a:rPr kumimoji="1" lang="ko-KR" altLang="en-US" dirty="0"/>
              <a:t> </a:t>
            </a:r>
            <a:r>
              <a:rPr kumimoji="1" lang="en-US" altLang="ko-KR" dirty="0"/>
              <a:t>-</a:t>
            </a:r>
            <a:r>
              <a:rPr kumimoji="1" lang="ko-KR" altLang="en-US" dirty="0"/>
              <a:t> </a:t>
            </a:r>
            <a:r>
              <a:rPr kumimoji="1" lang="en-US" altLang="ko-KR" dirty="0"/>
              <a:t>Text Splitting (chunking)</a:t>
            </a:r>
            <a:r>
              <a:rPr kumimoji="1" lang="ko-KR" altLang="en-US" dirty="0"/>
              <a:t> </a:t>
            </a:r>
          </a:p>
        </p:txBody>
      </p:sp>
      <p:sp>
        <p:nvSpPr>
          <p:cNvPr id="3" name="TextBox 2">
            <a:extLst>
              <a:ext uri="{FF2B5EF4-FFF2-40B4-BE49-F238E27FC236}">
                <a16:creationId xmlns:a16="http://schemas.microsoft.com/office/drawing/2014/main" id="{17CE1AFF-FFB3-B30D-00B6-CDA72ECB7FF8}"/>
              </a:ext>
            </a:extLst>
          </p:cNvPr>
          <p:cNvSpPr txBox="1"/>
          <p:nvPr/>
        </p:nvSpPr>
        <p:spPr>
          <a:xfrm>
            <a:off x="286989" y="678137"/>
            <a:ext cx="11501643" cy="5262979"/>
          </a:xfrm>
          <a:prstGeom prst="rect">
            <a:avLst/>
          </a:prstGeom>
          <a:noFill/>
        </p:spPr>
        <p:txBody>
          <a:bodyPr wrap="square" rtlCol="0">
            <a:spAutoFit/>
          </a:bodyPr>
          <a:lstStyle/>
          <a:p>
            <a:pPr algn="l"/>
            <a:r>
              <a:rPr lang="en-US" altLang="ko-KR" sz="1600" dirty="0">
                <a:solidFill>
                  <a:srgbClr val="00B050"/>
                </a:solidFill>
              </a:rPr>
              <a:t>Levels Of Text Splitting</a:t>
            </a:r>
            <a:endParaRPr lang="en" altLang="ko-KR" sz="1600" i="0" dirty="0">
              <a:solidFill>
                <a:srgbClr val="00B050"/>
              </a:solidFill>
              <a:effectLst/>
            </a:endParaRPr>
          </a:p>
          <a:p>
            <a:pPr algn="l"/>
            <a:endParaRPr lang="en" altLang="ko-KR" sz="1200" i="0" dirty="0">
              <a:solidFill>
                <a:srgbClr val="00B050"/>
              </a:solidFill>
              <a:effectLst/>
            </a:endParaRPr>
          </a:p>
          <a:p>
            <a:pPr marL="285750" indent="-285750" algn="l">
              <a:buFont typeface="Arial" panose="020B0604020202020204" pitchFamily="34" charset="0"/>
              <a:buChar char="•"/>
            </a:pPr>
            <a:r>
              <a:rPr lang="en" altLang="ko-KR" sz="1400" b="1" i="0" dirty="0">
                <a:solidFill>
                  <a:srgbClr val="1C1E21"/>
                </a:solidFill>
                <a:effectLst/>
              </a:rPr>
              <a:t>Level 1: Character Splitting</a:t>
            </a:r>
            <a:r>
              <a:rPr lang="en" altLang="ko-KR" sz="1400" b="0" i="0" dirty="0">
                <a:solidFill>
                  <a:srgbClr val="1C1E21"/>
                </a:solidFill>
                <a:effectLst/>
              </a:rPr>
              <a:t> - Simple static character chunks of data</a:t>
            </a:r>
          </a:p>
          <a:p>
            <a:pPr marL="285750" indent="-285750" algn="l">
              <a:buFont typeface="Arial" panose="020B0604020202020204" pitchFamily="34" charset="0"/>
              <a:buChar char="•"/>
            </a:pPr>
            <a:r>
              <a:rPr lang="en" altLang="ko-KR" sz="1400" b="1" i="0" dirty="0">
                <a:solidFill>
                  <a:srgbClr val="1C1E21"/>
                </a:solidFill>
                <a:effectLst/>
              </a:rPr>
              <a:t>Level 2: Recursive Character Text Splitting</a:t>
            </a:r>
            <a:r>
              <a:rPr lang="en" altLang="ko-KR" sz="1400" b="0" i="0" dirty="0">
                <a:solidFill>
                  <a:srgbClr val="1C1E21"/>
                </a:solidFill>
                <a:effectLst/>
              </a:rPr>
              <a:t> - Recursive chunking based on a list of separators</a:t>
            </a:r>
          </a:p>
          <a:p>
            <a:pPr marL="285750" indent="-285750" algn="l">
              <a:buFont typeface="Arial" panose="020B0604020202020204" pitchFamily="34" charset="0"/>
              <a:buChar char="•"/>
            </a:pPr>
            <a:r>
              <a:rPr lang="en" altLang="ko-KR" sz="1400" b="1" i="0" dirty="0">
                <a:solidFill>
                  <a:srgbClr val="1C1E21"/>
                </a:solidFill>
                <a:effectLst/>
              </a:rPr>
              <a:t>Level 3: Document Specific Splitting</a:t>
            </a:r>
            <a:r>
              <a:rPr lang="en" altLang="ko-KR" sz="1400" b="0" i="0" dirty="0">
                <a:solidFill>
                  <a:srgbClr val="1C1E21"/>
                </a:solidFill>
                <a:effectLst/>
              </a:rPr>
              <a:t> - Various chunking methods for different document types (PDF, Python, Markdown)</a:t>
            </a:r>
          </a:p>
          <a:p>
            <a:pPr marL="285750" indent="-285750" algn="l">
              <a:buFont typeface="Arial" panose="020B0604020202020204" pitchFamily="34" charset="0"/>
              <a:buChar char="•"/>
            </a:pPr>
            <a:r>
              <a:rPr lang="en" altLang="ko-KR" sz="1400" b="1" i="0" dirty="0">
                <a:solidFill>
                  <a:srgbClr val="1C1E21"/>
                </a:solidFill>
                <a:effectLst/>
              </a:rPr>
              <a:t>Level 4: Semantic Splitting</a:t>
            </a:r>
            <a:r>
              <a:rPr lang="en" altLang="ko-KR" sz="1400" b="0" i="0" dirty="0">
                <a:solidFill>
                  <a:srgbClr val="1C1E21"/>
                </a:solidFill>
                <a:effectLst/>
              </a:rPr>
              <a:t> - Embedding walk based chunking</a:t>
            </a:r>
          </a:p>
          <a:p>
            <a:pPr marL="285750" indent="-285750" algn="l">
              <a:buFont typeface="Arial" panose="020B0604020202020204" pitchFamily="34" charset="0"/>
              <a:buChar char="•"/>
            </a:pPr>
            <a:r>
              <a:rPr lang="en" altLang="ko-KR" sz="1400" b="1" i="0" dirty="0">
                <a:solidFill>
                  <a:srgbClr val="1C1E21"/>
                </a:solidFill>
                <a:effectLst/>
              </a:rPr>
              <a:t>Level 5: Agentic Splitting</a:t>
            </a:r>
            <a:r>
              <a:rPr lang="en" altLang="ko-KR" sz="1400" b="0" i="0" dirty="0">
                <a:solidFill>
                  <a:srgbClr val="1C1E21"/>
                </a:solidFill>
                <a:effectLst/>
              </a:rPr>
              <a:t> - Experimental method of splitting text with an agent-like system. Good for if you believe that token cost will trend to $0.00</a:t>
            </a:r>
          </a:p>
          <a:p>
            <a:pPr algn="l"/>
            <a:endParaRPr lang="en" altLang="ko-KR" sz="1400" b="0" i="0" dirty="0">
              <a:solidFill>
                <a:srgbClr val="1C1E21"/>
              </a:solidFill>
              <a:effectLst/>
            </a:endParaRPr>
          </a:p>
          <a:p>
            <a:pPr marL="285750" indent="-285750" algn="l">
              <a:buFont typeface="Arial" panose="020B0604020202020204" pitchFamily="34" charset="0"/>
              <a:buChar char="•"/>
            </a:pPr>
            <a:r>
              <a:rPr lang="en" altLang="ko-KR" sz="1400" b="1" i="0" dirty="0">
                <a:solidFill>
                  <a:srgbClr val="1C1E21"/>
                </a:solidFill>
                <a:effectLst/>
              </a:rPr>
              <a:t>*Bonus Level:*</a:t>
            </a:r>
            <a:r>
              <a:rPr lang="en" altLang="ko-KR" sz="1400" b="0" i="0" dirty="0">
                <a:solidFill>
                  <a:srgbClr val="1C1E21"/>
                </a:solidFill>
                <a:effectLst/>
              </a:rPr>
              <a:t> </a:t>
            </a:r>
            <a:r>
              <a:rPr lang="en" altLang="ko-KR" sz="1400" b="1" i="0" dirty="0">
                <a:solidFill>
                  <a:srgbClr val="1C1E21"/>
                </a:solidFill>
                <a:effectLst/>
              </a:rPr>
              <a:t>Alternative Representation Chunking + Indexing</a:t>
            </a:r>
            <a:r>
              <a:rPr lang="en" altLang="ko-KR" sz="1400" b="0" i="0" dirty="0">
                <a:solidFill>
                  <a:srgbClr val="1C1E21"/>
                </a:solidFill>
                <a:effectLst/>
              </a:rPr>
              <a:t> - Derivative representations of your raw text that will aid in retrieval and indexing</a:t>
            </a:r>
            <a:endParaRPr lang="en" altLang="ko-KR" sz="1400" dirty="0">
              <a:solidFill>
                <a:srgbClr val="1C1E21"/>
              </a:solidFill>
            </a:endParaRPr>
          </a:p>
          <a:p>
            <a:endParaRPr lang="en-US" altLang="ko-KR" sz="1400" dirty="0">
              <a:solidFill>
                <a:srgbClr val="00B050"/>
              </a:solidFill>
            </a:endParaRPr>
          </a:p>
          <a:p>
            <a:r>
              <a:rPr lang="en-US" altLang="ko-KR" sz="1400" dirty="0">
                <a:solidFill>
                  <a:srgbClr val="00B050"/>
                </a:solidFill>
              </a:rPr>
              <a:t>Notebook resources</a:t>
            </a:r>
          </a:p>
          <a:p>
            <a:endParaRPr lang="en" altLang="ko-KR" sz="1400" b="0" i="0" dirty="0">
              <a:solidFill>
                <a:srgbClr val="1C1E21"/>
              </a:solidFill>
              <a:effectLst/>
            </a:endParaRPr>
          </a:p>
          <a:p>
            <a:pPr marL="285750" indent="-285750" algn="l">
              <a:buFont typeface="Arial" panose="020B0604020202020204" pitchFamily="34" charset="0"/>
              <a:buChar char="•"/>
            </a:pPr>
            <a:r>
              <a:rPr lang="en" altLang="ko-KR" sz="1400" b="0" i="0" dirty="0">
                <a:effectLst/>
                <a:hlinkClick r:id="rId3"/>
              </a:rPr>
              <a:t>Video Overview</a:t>
            </a:r>
            <a:endParaRPr lang="en" altLang="ko-KR" sz="1400" b="0" i="0" dirty="0">
              <a:solidFill>
                <a:srgbClr val="1C1E21"/>
              </a:solidFill>
              <a:effectLst/>
              <a:latin typeface="system-ui"/>
            </a:endParaRPr>
          </a:p>
          <a:p>
            <a:pPr marL="285750" indent="-285750">
              <a:buFont typeface="Arial" panose="020B0604020202020204" pitchFamily="34" charset="0"/>
              <a:buChar char="•"/>
            </a:pPr>
            <a:r>
              <a:rPr lang="en" altLang="ko-KR" sz="1400" dirty="0" err="1">
                <a:solidFill>
                  <a:srgbClr val="1C1E21"/>
                </a:solidFill>
                <a:latin typeface="system-ui"/>
                <a:hlinkClick r:id="rId4"/>
              </a:rPr>
              <a:t>ChunkViz.com</a:t>
            </a:r>
            <a:r>
              <a:rPr lang="en" altLang="ko-KR" sz="1400" dirty="0">
                <a:solidFill>
                  <a:srgbClr val="1C1E21"/>
                </a:solidFill>
                <a:latin typeface="system-ui"/>
                <a:hlinkClick r:id="rId4"/>
              </a:rPr>
              <a:t> </a:t>
            </a:r>
            <a:r>
              <a:rPr lang="en" altLang="ko-KR" sz="1400" dirty="0">
                <a:solidFill>
                  <a:srgbClr val="1C1E21"/>
                </a:solidFill>
                <a:latin typeface="system-ui"/>
              </a:rPr>
              <a:t>– </a:t>
            </a:r>
            <a:r>
              <a:rPr lang="en" altLang="ko-KR" sz="1400" b="0" i="0" dirty="0">
                <a:solidFill>
                  <a:srgbClr val="1C1E21"/>
                </a:solidFill>
                <a:effectLst/>
                <a:latin typeface="system-ui"/>
              </a:rPr>
              <a:t>Visual representation of chunk splitting methods</a:t>
            </a:r>
          </a:p>
          <a:p>
            <a:pPr marL="285750" indent="-285750">
              <a:buFont typeface="Arial" panose="020B0604020202020204" pitchFamily="34" charset="0"/>
              <a:buChar char="•"/>
            </a:pPr>
            <a:r>
              <a:rPr lang="en" altLang="ko-KR" sz="1400" dirty="0">
                <a:solidFill>
                  <a:srgbClr val="1C1E21"/>
                </a:solidFill>
                <a:latin typeface="system-ui"/>
                <a:hlinkClick r:id="rId5"/>
              </a:rPr>
              <a:t>RAGAS</a:t>
            </a:r>
            <a:r>
              <a:rPr lang="en" altLang="ko-KR" sz="1400" dirty="0">
                <a:solidFill>
                  <a:srgbClr val="1C1E21"/>
                </a:solidFill>
                <a:latin typeface="system-ui"/>
              </a:rPr>
              <a:t> – Retrieval evaluation framework</a:t>
            </a:r>
          </a:p>
          <a:p>
            <a:pPr algn="l"/>
            <a:endParaRPr lang="en" altLang="ko-KR" sz="1400" b="0" i="0" dirty="0">
              <a:solidFill>
                <a:srgbClr val="1C1E21"/>
              </a:solidFill>
              <a:effectLst/>
            </a:endParaRPr>
          </a:p>
          <a:p>
            <a:pPr algn="l"/>
            <a:r>
              <a:rPr lang="en" altLang="ko-KR" sz="1400" i="0" dirty="0">
                <a:solidFill>
                  <a:srgbClr val="00B050"/>
                </a:solidFill>
                <a:effectLst/>
              </a:rPr>
              <a:t>Eval Frameworks</a:t>
            </a:r>
          </a:p>
          <a:p>
            <a:pPr algn="l"/>
            <a:endParaRPr lang="en" altLang="ko-KR" sz="1400" i="0" dirty="0">
              <a:solidFill>
                <a:srgbClr val="00B050"/>
              </a:solidFill>
              <a:effectLst/>
            </a:endParaRPr>
          </a:p>
          <a:p>
            <a:pPr marL="285750" indent="-285750" algn="l">
              <a:buFont typeface="Arial" panose="020B0604020202020204" pitchFamily="34" charset="0"/>
              <a:buChar char="•"/>
            </a:pPr>
            <a:r>
              <a:rPr lang="en" altLang="ko-KR" sz="1400" b="0" i="0" dirty="0">
                <a:solidFill>
                  <a:srgbClr val="1C1E21"/>
                </a:solidFill>
                <a:effectLst/>
                <a:hlinkClick r:id="rId6"/>
              </a:rPr>
              <a:t>LangChain Evals</a:t>
            </a:r>
            <a:endParaRPr lang="en" altLang="ko-KR" sz="1400" b="0" i="0" dirty="0">
              <a:solidFill>
                <a:srgbClr val="1C1E21"/>
              </a:solidFill>
              <a:effectLst/>
            </a:endParaRPr>
          </a:p>
          <a:p>
            <a:pPr marL="285750" indent="-285750" algn="l">
              <a:buFont typeface="Arial" panose="020B0604020202020204" pitchFamily="34" charset="0"/>
              <a:buChar char="•"/>
            </a:pPr>
            <a:r>
              <a:rPr lang="en" altLang="ko-KR" sz="1400" b="0" i="0" dirty="0">
                <a:solidFill>
                  <a:srgbClr val="1C1E21"/>
                </a:solidFill>
                <a:effectLst/>
                <a:hlinkClick r:id="rId7"/>
              </a:rPr>
              <a:t>Llama Index Evals</a:t>
            </a:r>
            <a:endParaRPr lang="en" altLang="ko-KR" sz="1400" b="0" i="0" dirty="0">
              <a:solidFill>
                <a:srgbClr val="1C1E21"/>
              </a:solidFill>
              <a:effectLst/>
            </a:endParaRPr>
          </a:p>
          <a:p>
            <a:pPr marL="285750" indent="-285750" algn="l">
              <a:buFont typeface="Arial" panose="020B0604020202020204" pitchFamily="34" charset="0"/>
              <a:buChar char="•"/>
            </a:pPr>
            <a:r>
              <a:rPr lang="en" altLang="ko-KR" sz="1400" b="0" i="0" dirty="0">
                <a:solidFill>
                  <a:srgbClr val="1C1E21"/>
                </a:solidFill>
                <a:effectLst/>
                <a:hlinkClick r:id="rId5"/>
              </a:rPr>
              <a:t>RAGAS Evals</a:t>
            </a:r>
            <a:endParaRPr lang="en" altLang="ko-KR" sz="1400" b="0" i="0" dirty="0">
              <a:solidFill>
                <a:srgbClr val="1C1E21"/>
              </a:solidFill>
              <a:effectLst/>
            </a:endParaRPr>
          </a:p>
          <a:p>
            <a:endParaRPr lang="en" altLang="ko-KR" sz="1400" b="0" i="0" dirty="0">
              <a:solidFill>
                <a:srgbClr val="1C1E21"/>
              </a:solidFill>
              <a:effectLst/>
              <a:latin typeface="system-ui"/>
            </a:endParaRPr>
          </a:p>
        </p:txBody>
      </p:sp>
    </p:spTree>
    <p:extLst>
      <p:ext uri="{BB962C8B-B14F-4D97-AF65-F5344CB8AC3E}">
        <p14:creationId xmlns:p14="http://schemas.microsoft.com/office/powerpoint/2010/main" val="3507347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6264279" cy="369332"/>
          </a:xfrm>
          <a:prstGeom prst="rect">
            <a:avLst/>
          </a:prstGeom>
          <a:noFill/>
        </p:spPr>
        <p:txBody>
          <a:bodyPr wrap="none" rtlCol="0">
            <a:spAutoFit/>
          </a:bodyPr>
          <a:lstStyle/>
          <a:p>
            <a:r>
              <a:rPr kumimoji="1" lang="en-US" altLang="ko-KR" dirty="0"/>
              <a:t>Retrieval Methods</a:t>
            </a:r>
            <a:r>
              <a:rPr kumimoji="1" lang="ko-KR" altLang="en-US" dirty="0"/>
              <a:t> </a:t>
            </a:r>
            <a:r>
              <a:rPr kumimoji="1" lang="en-US" altLang="ko-KR" dirty="0"/>
              <a:t>-</a:t>
            </a:r>
            <a:r>
              <a:rPr kumimoji="1" lang="ko-KR" altLang="en-US" dirty="0"/>
              <a:t> </a:t>
            </a:r>
            <a:r>
              <a:rPr kumimoji="1" lang="en-US" altLang="ko-KR" dirty="0"/>
              <a:t>Maximum Marginal Relevance (MMR)</a:t>
            </a:r>
            <a:endParaRPr kumimoji="1" lang="ko-KR" altLang="en-US" dirty="0"/>
          </a:p>
        </p:txBody>
      </p:sp>
      <p:sp>
        <p:nvSpPr>
          <p:cNvPr id="6" name="TextBox 5">
            <a:extLst>
              <a:ext uri="{FF2B5EF4-FFF2-40B4-BE49-F238E27FC236}">
                <a16:creationId xmlns:a16="http://schemas.microsoft.com/office/drawing/2014/main" id="{61F936C7-41DA-4A61-FD21-C6A40CEB5C4F}"/>
              </a:ext>
            </a:extLst>
          </p:cNvPr>
          <p:cNvSpPr txBox="1"/>
          <p:nvPr/>
        </p:nvSpPr>
        <p:spPr>
          <a:xfrm>
            <a:off x="286989" y="678137"/>
            <a:ext cx="11501643" cy="5816977"/>
          </a:xfrm>
          <a:prstGeom prst="rect">
            <a:avLst/>
          </a:prstGeom>
          <a:noFill/>
        </p:spPr>
        <p:txBody>
          <a:bodyPr wrap="square" rtlCol="0">
            <a:spAutoFit/>
          </a:bodyPr>
          <a:lstStyle/>
          <a:p>
            <a:pPr algn="l"/>
            <a:r>
              <a:rPr lang="en-US" altLang="ko-KR" sz="1600" i="0" dirty="0">
                <a:solidFill>
                  <a:srgbClr val="00B050"/>
                </a:solidFill>
                <a:effectLst/>
              </a:rPr>
              <a:t>Overview</a:t>
            </a:r>
            <a:endParaRPr lang="en" altLang="ko-KR" sz="1600" i="0" dirty="0">
              <a:solidFill>
                <a:srgbClr val="00B050"/>
              </a:solidFill>
              <a:effectLst/>
            </a:endParaRPr>
          </a:p>
          <a:p>
            <a:pPr algn="l"/>
            <a:endParaRPr lang="en" altLang="ko-KR" sz="1200" i="0" dirty="0">
              <a:solidFill>
                <a:srgbClr val="00B050"/>
              </a:solidFill>
              <a:effectLst/>
            </a:endParaRPr>
          </a:p>
          <a:p>
            <a:pPr algn="l"/>
            <a:r>
              <a:rPr lang="en" altLang="ko-KR" sz="1400" b="0" i="1" dirty="0">
                <a:solidFill>
                  <a:srgbClr val="1C1E21"/>
                </a:solidFill>
                <a:effectLst/>
                <a:latin typeface="system-ui"/>
              </a:rPr>
              <a:t>MMR is a search type which </a:t>
            </a:r>
            <a:r>
              <a:rPr lang="en" altLang="ko-KR" sz="1400" b="0" i="1" dirty="0" err="1">
                <a:solidFill>
                  <a:srgbClr val="1C1E21"/>
                </a:solidFill>
                <a:effectLst/>
                <a:latin typeface="system-ui"/>
              </a:rPr>
              <a:t>specificies</a:t>
            </a:r>
            <a:r>
              <a:rPr lang="en" altLang="ko-KR" sz="1400" b="0" i="1" dirty="0">
                <a:solidFill>
                  <a:srgbClr val="1C1E21"/>
                </a:solidFill>
                <a:effectLst/>
                <a:latin typeface="system-ui"/>
              </a:rPr>
              <a:t> your Retrieval Method</a:t>
            </a:r>
          </a:p>
          <a:p>
            <a:pPr algn="l"/>
            <a:endParaRPr lang="en" altLang="ko-KR" sz="1400" b="0" i="0" dirty="0">
              <a:solidFill>
                <a:srgbClr val="1C1E21"/>
              </a:solidFill>
              <a:effectLst/>
            </a:endParaRPr>
          </a:p>
          <a:p>
            <a:r>
              <a:rPr lang="en" altLang="ko-KR" sz="1400" dirty="0">
                <a:effectLst/>
              </a:rPr>
              <a:t>The Maximal Marginal Relevance (MMR) criterion strives to reduce redundancy while maintaining query relevance in re-ranking retrieved documents - </a:t>
            </a:r>
            <a:r>
              <a:rPr lang="en" altLang="ko-KR" sz="1400" i="1" dirty="0">
                <a:effectLst/>
                <a:hlinkClick r:id="rId3"/>
              </a:rPr>
              <a:t>Source</a:t>
            </a:r>
            <a:endParaRPr lang="en" altLang="ko-KR" sz="1400" dirty="0">
              <a:effectLst/>
            </a:endParaRPr>
          </a:p>
          <a:p>
            <a:pPr algn="l"/>
            <a:endParaRPr lang="en" altLang="ko-KR" sz="1400" b="0" i="0" dirty="0">
              <a:solidFill>
                <a:srgbClr val="1C1E21"/>
              </a:solidFill>
              <a:effectLst/>
            </a:endParaRPr>
          </a:p>
          <a:p>
            <a:pPr algn="l"/>
            <a:r>
              <a:rPr lang="en" altLang="ko-KR" sz="1400" b="0" i="0" dirty="0">
                <a:solidFill>
                  <a:srgbClr val="1C1E21"/>
                </a:solidFill>
                <a:effectLst/>
              </a:rPr>
              <a:t>When it comes to retrieving documents, the majority of methods will do a similarity metric like cosine similarity, </a:t>
            </a:r>
            <a:r>
              <a:rPr lang="en" altLang="ko-KR" sz="1400" b="0" i="0" dirty="0" err="1">
                <a:solidFill>
                  <a:srgbClr val="1C1E21"/>
                </a:solidFill>
                <a:effectLst/>
              </a:rPr>
              <a:t>euclidean</a:t>
            </a:r>
            <a:r>
              <a:rPr lang="en" altLang="ko-KR" sz="1400" b="0" i="0" dirty="0">
                <a:solidFill>
                  <a:srgbClr val="1C1E21"/>
                </a:solidFill>
                <a:effectLst/>
              </a:rPr>
              <a:t> distance, or dot product. All of these will return documents that are most similar to your query/question.</a:t>
            </a:r>
          </a:p>
          <a:p>
            <a:pPr algn="l"/>
            <a:endParaRPr lang="en" altLang="ko-KR" sz="1400" b="0" i="0" dirty="0">
              <a:solidFill>
                <a:srgbClr val="1C1E21"/>
              </a:solidFill>
              <a:effectLst/>
            </a:endParaRPr>
          </a:p>
          <a:p>
            <a:pPr algn="l"/>
            <a:r>
              <a:rPr lang="en" altLang="ko-KR" sz="1400" b="0" i="0" dirty="0">
                <a:solidFill>
                  <a:srgbClr val="1C1E21"/>
                </a:solidFill>
                <a:effectLst/>
              </a:rPr>
              <a:t>However, what if you want similar documents which are also diverse from each other? That is where Maximum Marginal Relevance (MMR) steps in.</a:t>
            </a:r>
          </a:p>
          <a:p>
            <a:endParaRPr lang="en" altLang="ko-KR" sz="1400" dirty="0"/>
          </a:p>
          <a:p>
            <a:r>
              <a:rPr lang="ko-KR" altLang="en-US" sz="1400" dirty="0">
                <a:solidFill>
                  <a:srgbClr val="C00000"/>
                </a:solidFill>
              </a:rPr>
              <a:t>** 목표는 반환할 문서를 결정할 때 검색된 문서가 서로 얼마나 유사한지 고려하는 것</a:t>
            </a:r>
            <a:r>
              <a:rPr lang="en-US" altLang="ko-KR" sz="1400" dirty="0">
                <a:solidFill>
                  <a:srgbClr val="C00000"/>
                </a:solidFill>
              </a:rPr>
              <a:t>.</a:t>
            </a:r>
            <a:br>
              <a:rPr lang="en" altLang="ko-KR" sz="1400" dirty="0"/>
            </a:br>
            <a:endParaRPr lang="en-US" altLang="ko-KR" sz="1400" dirty="0">
              <a:solidFill>
                <a:srgbClr val="00B050"/>
              </a:solidFill>
            </a:endParaRPr>
          </a:p>
          <a:p>
            <a:r>
              <a:rPr lang="en-US" altLang="ko-KR" sz="1400" dirty="0">
                <a:solidFill>
                  <a:srgbClr val="00B050"/>
                </a:solidFill>
              </a:rPr>
              <a:t>Why is this helpful?</a:t>
            </a:r>
          </a:p>
          <a:p>
            <a:endParaRPr lang="en" altLang="ko-KR" sz="1200" b="0" i="0" dirty="0">
              <a:solidFill>
                <a:srgbClr val="1C1E21"/>
              </a:solidFill>
              <a:effectLst/>
            </a:endParaRPr>
          </a:p>
          <a:p>
            <a:pPr algn="l">
              <a:buFont typeface="+mj-lt"/>
              <a:buAutoNum type="arabicPeriod"/>
            </a:pPr>
            <a:r>
              <a:rPr lang="ko-KR" altLang="en-US" sz="1200" b="1" i="0" dirty="0">
                <a:solidFill>
                  <a:srgbClr val="1C1E21"/>
                </a:solidFill>
                <a:effectLst/>
              </a:rPr>
              <a:t> 여러 측면을 포함하는 복잡한 쿼리</a:t>
            </a:r>
            <a:r>
              <a:rPr lang="en-US" altLang="ko-KR" sz="1200" b="1" i="0" dirty="0">
                <a:solidFill>
                  <a:srgbClr val="1C1E21"/>
                </a:solidFill>
                <a:effectLst/>
              </a:rPr>
              <a:t>:</a:t>
            </a:r>
            <a:r>
              <a:rPr lang="ko-KR" altLang="en-US" sz="1200" b="0" i="0" dirty="0">
                <a:solidFill>
                  <a:srgbClr val="1C1E21"/>
                </a:solidFill>
                <a:effectLst/>
              </a:rPr>
              <a:t> 쿼리에 여러 구성 요소나 측면이 있는 경우 </a:t>
            </a:r>
            <a:r>
              <a:rPr lang="en" altLang="ko-KR" sz="1200" b="0" i="0" dirty="0">
                <a:solidFill>
                  <a:srgbClr val="1C1E21"/>
                </a:solidFill>
                <a:effectLst/>
              </a:rPr>
              <a:t>MMR</a:t>
            </a:r>
            <a:r>
              <a:rPr lang="ko-KR" altLang="en-US" sz="1200" b="0" i="0" dirty="0">
                <a:solidFill>
                  <a:srgbClr val="1C1E21"/>
                </a:solidFill>
                <a:effectLst/>
              </a:rPr>
              <a:t>은 하나에만 초점을 맞추는 것이 아니라 쿼리의 모든 측면을 포괄하는 문서 세트를 검색하는 데 도움이 된다</a:t>
            </a:r>
            <a:r>
              <a:rPr lang="en-US" altLang="ko-KR" sz="1200" b="0" i="0" dirty="0">
                <a:solidFill>
                  <a:srgbClr val="1C1E21"/>
                </a:solidFill>
                <a:effectLst/>
              </a:rPr>
              <a:t>.</a:t>
            </a:r>
          </a:p>
          <a:p>
            <a:pPr algn="l">
              <a:buFont typeface="+mj-lt"/>
              <a:buAutoNum type="arabicPeriod"/>
            </a:pPr>
            <a:endParaRPr lang="en-US" altLang="ko-KR" sz="1200" b="0" i="0" dirty="0">
              <a:solidFill>
                <a:srgbClr val="1C1E21"/>
              </a:solidFill>
              <a:effectLst/>
            </a:endParaRPr>
          </a:p>
          <a:p>
            <a:pPr algn="l">
              <a:buFont typeface="+mj-lt"/>
              <a:buAutoNum type="arabicPeriod"/>
            </a:pPr>
            <a:r>
              <a:rPr lang="ko-KR" altLang="en-US" sz="1200" b="1" i="0" dirty="0">
                <a:solidFill>
                  <a:srgbClr val="1C1E21"/>
                </a:solidFill>
                <a:effectLst/>
              </a:rPr>
              <a:t> 중복 정보 방지</a:t>
            </a:r>
            <a:r>
              <a:rPr lang="en-US" altLang="ko-KR" sz="1200" b="1" i="0" dirty="0">
                <a:solidFill>
                  <a:srgbClr val="1C1E21"/>
                </a:solidFill>
                <a:effectLst/>
              </a:rPr>
              <a:t>:</a:t>
            </a:r>
            <a:r>
              <a:rPr lang="ko-KR" altLang="en-US" sz="1200" b="0" i="0" dirty="0">
                <a:solidFill>
                  <a:srgbClr val="1C1E21"/>
                </a:solidFill>
                <a:effectLst/>
              </a:rPr>
              <a:t> 단순 유사성 검색으로 반환된 상위 문서가 서로 매우 유사한 경우 </a:t>
            </a:r>
            <a:r>
              <a:rPr lang="en" altLang="ko-KR" sz="1200" b="0" i="0" dirty="0">
                <a:solidFill>
                  <a:srgbClr val="1C1E21"/>
                </a:solidFill>
                <a:effectLst/>
              </a:rPr>
              <a:t>MMR</a:t>
            </a:r>
            <a:r>
              <a:rPr lang="ko-KR" altLang="en-US" sz="1200" b="0" i="0" dirty="0">
                <a:solidFill>
                  <a:srgbClr val="1C1E21"/>
                </a:solidFill>
                <a:effectLst/>
              </a:rPr>
              <a:t>은 중복 정보를 방지하는 데 도움이 된다</a:t>
            </a:r>
            <a:r>
              <a:rPr lang="en-US" altLang="ko-KR" sz="1200" b="0" i="0" dirty="0">
                <a:solidFill>
                  <a:srgbClr val="1C1E21"/>
                </a:solidFill>
                <a:effectLst/>
              </a:rPr>
              <a:t>.</a:t>
            </a:r>
          </a:p>
          <a:p>
            <a:pPr algn="l">
              <a:buFont typeface="+mj-lt"/>
              <a:buAutoNum type="arabicPeriod"/>
            </a:pPr>
            <a:endParaRPr lang="en-US" altLang="ko-KR" sz="1200" b="0" i="0" dirty="0">
              <a:solidFill>
                <a:srgbClr val="1C1E21"/>
              </a:solidFill>
              <a:effectLst/>
            </a:endParaRPr>
          </a:p>
          <a:p>
            <a:pPr algn="l">
              <a:buFont typeface="+mj-lt"/>
              <a:buAutoNum type="arabicPeriod"/>
            </a:pPr>
            <a:r>
              <a:rPr lang="ko-KR" altLang="en-US" sz="1200" b="1" i="0" dirty="0">
                <a:solidFill>
                  <a:srgbClr val="1C1E21"/>
                </a:solidFill>
                <a:effectLst/>
              </a:rPr>
              <a:t> 콘텐츠 요약</a:t>
            </a:r>
            <a:r>
              <a:rPr lang="en-US" altLang="ko-KR" sz="1200" b="1" i="0" dirty="0">
                <a:solidFill>
                  <a:srgbClr val="1C1E21"/>
                </a:solidFill>
                <a:effectLst/>
              </a:rPr>
              <a:t>:</a:t>
            </a:r>
            <a:r>
              <a:rPr lang="ko-KR" altLang="en-US" sz="1200" b="0" i="0" dirty="0">
                <a:solidFill>
                  <a:srgbClr val="1C1E21"/>
                </a:solidFill>
                <a:effectLst/>
              </a:rPr>
              <a:t> 대규모 문서 세트에서 요약을 작성할 때 </a:t>
            </a:r>
            <a:r>
              <a:rPr lang="en" altLang="ko-KR" sz="1200" b="0" i="0" dirty="0">
                <a:solidFill>
                  <a:srgbClr val="1C1E21"/>
                </a:solidFill>
                <a:effectLst/>
              </a:rPr>
              <a:t>MMR</a:t>
            </a:r>
            <a:r>
              <a:rPr lang="ko-KR" altLang="en-US" sz="1200" b="0" i="0" dirty="0">
                <a:solidFill>
                  <a:srgbClr val="1C1E21"/>
                </a:solidFill>
                <a:effectLst/>
              </a:rPr>
              <a:t>은 관련성이 있고 반복적이지 않은 핵심 정보를 식별하는 데 도움이 될 수 있으며</a:t>
            </a:r>
            <a:r>
              <a:rPr lang="en-US" altLang="ko-KR" sz="1200" b="0" i="0" dirty="0">
                <a:solidFill>
                  <a:srgbClr val="1C1E21"/>
                </a:solidFill>
                <a:effectLst/>
              </a:rPr>
              <a:t>, </a:t>
            </a:r>
            <a:r>
              <a:rPr lang="ko-KR" altLang="en-US" sz="1200" b="0" i="0" dirty="0">
                <a:solidFill>
                  <a:srgbClr val="1C1E21"/>
                </a:solidFill>
                <a:effectLst/>
              </a:rPr>
              <a:t>이는 요약 질문에 더 잘 대답하는 데 도움이 된다</a:t>
            </a:r>
            <a:r>
              <a:rPr lang="en-US" altLang="ko-KR" sz="1200" b="0" i="0" dirty="0">
                <a:solidFill>
                  <a:srgbClr val="1C1E21"/>
                </a:solidFill>
                <a:effectLst/>
              </a:rPr>
              <a:t>.</a:t>
            </a:r>
          </a:p>
          <a:p>
            <a:pPr algn="l">
              <a:buFont typeface="+mj-lt"/>
              <a:buAutoNum type="arabicPeriod"/>
            </a:pPr>
            <a:endParaRPr lang="en-US" altLang="ko-KR" sz="1200" b="0" i="0" dirty="0">
              <a:solidFill>
                <a:srgbClr val="1C1E21"/>
              </a:solidFill>
              <a:effectLst/>
            </a:endParaRPr>
          </a:p>
          <a:p>
            <a:pPr algn="l">
              <a:buFont typeface="+mj-lt"/>
              <a:buAutoNum type="arabicPeriod"/>
            </a:pPr>
            <a:r>
              <a:rPr lang="ko-KR" altLang="en-US" sz="1200" b="1" i="0" dirty="0">
                <a:solidFill>
                  <a:srgbClr val="1C1E21"/>
                </a:solidFill>
                <a:effectLst/>
              </a:rPr>
              <a:t> 쿼리 명확성</a:t>
            </a:r>
            <a:r>
              <a:rPr lang="en-US" altLang="ko-KR" sz="1200" b="1" i="0" dirty="0">
                <a:solidFill>
                  <a:srgbClr val="1C1E21"/>
                </a:solidFill>
                <a:effectLst/>
              </a:rPr>
              <a:t>:</a:t>
            </a:r>
            <a:r>
              <a:rPr lang="ko-KR" altLang="en-US" sz="1200" b="0" i="0" dirty="0">
                <a:solidFill>
                  <a:srgbClr val="1C1E21"/>
                </a:solidFill>
                <a:effectLst/>
              </a:rPr>
              <a:t> 쿼리 용어가 모호하거나 여러 의미를 갖는 경우 </a:t>
            </a:r>
            <a:r>
              <a:rPr lang="en" altLang="ko-KR" sz="1200" b="0" i="0" dirty="0">
                <a:solidFill>
                  <a:srgbClr val="1C1E21"/>
                </a:solidFill>
                <a:effectLst/>
              </a:rPr>
              <a:t>MMR</a:t>
            </a:r>
            <a:r>
              <a:rPr lang="ko-KR" altLang="en-US" sz="1200" b="0" i="0" dirty="0">
                <a:solidFill>
                  <a:srgbClr val="1C1E21"/>
                </a:solidFill>
                <a:effectLst/>
              </a:rPr>
              <a:t>은 용어의 다양한 의미 또는 컨텍스트를 나타내는 문서를 검색할 수 있다</a:t>
            </a:r>
            <a:r>
              <a:rPr lang="en-US" altLang="ko-KR" sz="1200" b="0" i="0" dirty="0">
                <a:solidFill>
                  <a:srgbClr val="1C1E21"/>
                </a:solidFill>
                <a:effectLst/>
              </a:rPr>
              <a:t>.</a:t>
            </a:r>
          </a:p>
          <a:p>
            <a:endParaRPr lang="en" altLang="ko-KR" sz="1400" b="0" i="0" dirty="0">
              <a:solidFill>
                <a:srgbClr val="1C1E21"/>
              </a:solidFill>
              <a:effectLst/>
              <a:latin typeface="system-ui"/>
            </a:endParaRPr>
          </a:p>
        </p:txBody>
      </p:sp>
    </p:spTree>
    <p:extLst>
      <p:ext uri="{BB962C8B-B14F-4D97-AF65-F5344CB8AC3E}">
        <p14:creationId xmlns:p14="http://schemas.microsoft.com/office/powerpoint/2010/main" val="3953710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상위 K 검색">
            <a:extLst>
              <a:ext uri="{FF2B5EF4-FFF2-40B4-BE49-F238E27FC236}">
                <a16:creationId xmlns:a16="http://schemas.microsoft.com/office/drawing/2014/main" id="{AAD87070-9DA9-7019-D85D-FB412B196B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8474" y="579331"/>
            <a:ext cx="6807200" cy="383204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22DA87-8F0D-2AD1-A03B-1581126C7FAF}"/>
              </a:ext>
            </a:extLst>
          </p:cNvPr>
          <p:cNvSpPr txBox="1"/>
          <p:nvPr/>
        </p:nvSpPr>
        <p:spPr>
          <a:xfrm>
            <a:off x="77274" y="45076"/>
            <a:ext cx="4738413" cy="369332"/>
          </a:xfrm>
          <a:prstGeom prst="rect">
            <a:avLst/>
          </a:prstGeom>
          <a:noFill/>
        </p:spPr>
        <p:txBody>
          <a:bodyPr wrap="none" rtlCol="0">
            <a:spAutoFit/>
          </a:bodyPr>
          <a:lstStyle/>
          <a:p>
            <a:r>
              <a:rPr kumimoji="1" lang="en-US" altLang="ko-KR" dirty="0"/>
              <a:t>Retrieval Methods - Top-K Similarity Search</a:t>
            </a:r>
            <a:endParaRPr kumimoji="1" lang="ko-KR" altLang="en-US" dirty="0"/>
          </a:p>
        </p:txBody>
      </p:sp>
      <p:sp>
        <p:nvSpPr>
          <p:cNvPr id="3" name="TextBox 2">
            <a:extLst>
              <a:ext uri="{FF2B5EF4-FFF2-40B4-BE49-F238E27FC236}">
                <a16:creationId xmlns:a16="http://schemas.microsoft.com/office/drawing/2014/main" id="{850CE132-F1D4-3CE1-D1BF-862F1B2A8821}"/>
              </a:ext>
            </a:extLst>
          </p:cNvPr>
          <p:cNvSpPr txBox="1"/>
          <p:nvPr/>
        </p:nvSpPr>
        <p:spPr>
          <a:xfrm>
            <a:off x="345178" y="4003229"/>
            <a:ext cx="11501643" cy="2554545"/>
          </a:xfrm>
          <a:prstGeom prst="rect">
            <a:avLst/>
          </a:prstGeom>
          <a:noFill/>
        </p:spPr>
        <p:txBody>
          <a:bodyPr wrap="square" rtlCol="0">
            <a:spAutoFit/>
          </a:bodyPr>
          <a:lstStyle/>
          <a:p>
            <a:pPr algn="l"/>
            <a:r>
              <a:rPr lang="en-US" altLang="ko-KR" sz="1600" i="0" dirty="0">
                <a:solidFill>
                  <a:srgbClr val="00B050"/>
                </a:solidFill>
                <a:effectLst/>
              </a:rPr>
              <a:t>Overview</a:t>
            </a:r>
            <a:endParaRPr lang="en" altLang="ko-KR" sz="1600" i="0" dirty="0">
              <a:solidFill>
                <a:srgbClr val="00B050"/>
              </a:solidFill>
              <a:effectLst/>
            </a:endParaRPr>
          </a:p>
          <a:p>
            <a:pPr algn="l"/>
            <a:endParaRPr lang="en" altLang="ko-KR" sz="1200" i="0" dirty="0">
              <a:solidFill>
                <a:srgbClr val="00B050"/>
              </a:solidFill>
              <a:effectLst/>
            </a:endParaRPr>
          </a:p>
          <a:p>
            <a:pPr algn="l"/>
            <a:r>
              <a:rPr lang="en" altLang="ko-KR" sz="1200" b="0" i="1" dirty="0">
                <a:solidFill>
                  <a:srgbClr val="1C1E21"/>
                </a:solidFill>
                <a:effectLst/>
              </a:rPr>
              <a:t>Top-K Similarity search type which specifies how you should retrieve documents from your knowledge base. This is type of a retrieval method</a:t>
            </a:r>
          </a:p>
          <a:p>
            <a:pPr algn="l"/>
            <a:endParaRPr lang="en" altLang="ko-KR" sz="1200" b="0" i="0" dirty="0">
              <a:solidFill>
                <a:srgbClr val="1C1E21"/>
              </a:solidFill>
              <a:effectLst/>
            </a:endParaRPr>
          </a:p>
          <a:p>
            <a:pPr algn="l"/>
            <a:r>
              <a:rPr lang="en" altLang="ko-KR" sz="1200" b="0" i="0" dirty="0">
                <a:solidFill>
                  <a:srgbClr val="1C1E21"/>
                </a:solidFill>
                <a:effectLst/>
              </a:rPr>
              <a:t>Top-K Similarity search is the process of pulling "K" number of documents from your knowledge base. Its aim is to get you the most </a:t>
            </a:r>
            <a:r>
              <a:rPr lang="en" altLang="ko-KR" sz="1200" b="0" i="1" dirty="0">
                <a:solidFill>
                  <a:srgbClr val="1C1E21"/>
                </a:solidFill>
                <a:effectLst/>
              </a:rPr>
              <a:t>similar</a:t>
            </a:r>
            <a:r>
              <a:rPr lang="en" altLang="ko-KR" sz="1200" b="0" i="0" dirty="0">
                <a:solidFill>
                  <a:srgbClr val="1C1E21"/>
                </a:solidFill>
                <a:effectLst/>
              </a:rPr>
              <a:t> documents to a query according to your similarity metric.</a:t>
            </a:r>
          </a:p>
          <a:p>
            <a:pPr algn="l"/>
            <a:r>
              <a:rPr lang="en" altLang="ko-KR" sz="1200" b="0" i="0" dirty="0">
                <a:solidFill>
                  <a:srgbClr val="1C1E21"/>
                </a:solidFill>
                <a:effectLst/>
              </a:rPr>
              <a:t>There are two concepts which are important</a:t>
            </a:r>
          </a:p>
          <a:p>
            <a:pPr algn="l"/>
            <a:endParaRPr lang="en" altLang="ko-KR" sz="1200" b="0" i="0" dirty="0">
              <a:solidFill>
                <a:srgbClr val="1C1E21"/>
              </a:solidFill>
              <a:effectLst/>
            </a:endParaRPr>
          </a:p>
          <a:p>
            <a:pPr marL="171450" indent="-171450" algn="l">
              <a:buFont typeface="Arial" panose="020B0604020202020204" pitchFamily="34" charset="0"/>
              <a:buChar char="•"/>
            </a:pPr>
            <a:r>
              <a:rPr lang="en" altLang="ko-KR" sz="1200" b="1" i="0" dirty="0">
                <a:solidFill>
                  <a:srgbClr val="1C1E21"/>
                </a:solidFill>
                <a:effectLst/>
              </a:rPr>
              <a:t>Similarity Metric</a:t>
            </a:r>
            <a:r>
              <a:rPr lang="en" altLang="ko-KR" sz="1200" b="0" i="0" dirty="0">
                <a:solidFill>
                  <a:srgbClr val="1C1E21"/>
                </a:solidFill>
                <a:effectLst/>
              </a:rPr>
              <a:t> - This is the equation or metric you'll use to compare the embedding of your query to the embeddings of your corpus of documents. The most common similarity metrics are </a:t>
            </a:r>
            <a:r>
              <a:rPr lang="en" altLang="ko-KR" sz="1200" b="0" i="0" dirty="0">
                <a:solidFill>
                  <a:srgbClr val="1C1E21"/>
                </a:solidFill>
                <a:effectLst/>
                <a:hlinkClick r:id="rId3"/>
              </a:rPr>
              <a:t>cosine</a:t>
            </a:r>
            <a:r>
              <a:rPr lang="en" altLang="ko-KR" sz="1200" b="0" i="0" dirty="0">
                <a:solidFill>
                  <a:srgbClr val="1C1E21"/>
                </a:solidFill>
                <a:effectLst/>
              </a:rPr>
              <a:t>, </a:t>
            </a:r>
            <a:r>
              <a:rPr lang="en" altLang="ko-KR" sz="1200" b="0" i="0" dirty="0" err="1">
                <a:solidFill>
                  <a:srgbClr val="1C1E21"/>
                </a:solidFill>
                <a:effectLst/>
              </a:rPr>
              <a:t>dotproduct</a:t>
            </a:r>
            <a:r>
              <a:rPr lang="en" altLang="ko-KR" sz="1200" b="0" i="0" dirty="0">
                <a:solidFill>
                  <a:srgbClr val="1C1E21"/>
                </a:solidFill>
                <a:effectLst/>
              </a:rPr>
              <a:t>, and </a:t>
            </a:r>
            <a:r>
              <a:rPr lang="en" altLang="ko-KR" sz="1200" b="0" i="0" dirty="0" err="1">
                <a:solidFill>
                  <a:srgbClr val="1C1E21"/>
                </a:solidFill>
                <a:effectLst/>
              </a:rPr>
              <a:t>euclidean</a:t>
            </a:r>
            <a:r>
              <a:rPr lang="en" altLang="ko-KR" sz="1200" b="0" i="0" dirty="0">
                <a:solidFill>
                  <a:srgbClr val="1C1E21"/>
                </a:solidFill>
                <a:effectLst/>
              </a:rPr>
              <a:t>. The smaller the metric, the more similar two embeddings are expected to be.</a:t>
            </a:r>
          </a:p>
          <a:p>
            <a:pPr algn="l">
              <a:buFont typeface="Arial" panose="020B0604020202020204" pitchFamily="34" charset="0"/>
              <a:buChar char="•"/>
            </a:pPr>
            <a:endParaRPr lang="en" altLang="ko-KR" sz="1200" b="1" i="0" dirty="0">
              <a:solidFill>
                <a:srgbClr val="1C1E21"/>
              </a:solidFill>
              <a:effectLst/>
            </a:endParaRPr>
          </a:p>
          <a:p>
            <a:pPr marL="171450" indent="-171450" algn="l">
              <a:buFont typeface="Arial" panose="020B0604020202020204" pitchFamily="34" charset="0"/>
              <a:buChar char="•"/>
            </a:pPr>
            <a:r>
              <a:rPr lang="en" altLang="ko-KR" sz="1200" b="1" i="0" dirty="0">
                <a:solidFill>
                  <a:srgbClr val="1C1E21"/>
                </a:solidFill>
                <a:effectLst/>
              </a:rPr>
              <a:t>Number of documents to retrieve</a:t>
            </a:r>
            <a:r>
              <a:rPr lang="en" altLang="ko-KR" sz="1200" b="0" i="0" dirty="0">
                <a:solidFill>
                  <a:srgbClr val="1C1E21"/>
                </a:solidFill>
                <a:effectLst/>
              </a:rPr>
              <a:t> - This specifies the number of documents to retrieve. It may seem like more is better, but remember, it's important to keep the signal to noise ratio of your retrieval process high. The more documents you retrieve the more likely it is you'll overwhelm your model.</a:t>
            </a:r>
          </a:p>
        </p:txBody>
      </p:sp>
    </p:spTree>
    <p:extLst>
      <p:ext uri="{BB962C8B-B14F-4D97-AF65-F5344CB8AC3E}">
        <p14:creationId xmlns:p14="http://schemas.microsoft.com/office/powerpoint/2010/main" val="12851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5192383" cy="369332"/>
          </a:xfrm>
          <a:prstGeom prst="rect">
            <a:avLst/>
          </a:prstGeom>
          <a:noFill/>
        </p:spPr>
        <p:txBody>
          <a:bodyPr wrap="none" rtlCol="0">
            <a:spAutoFit/>
          </a:bodyPr>
          <a:lstStyle/>
          <a:p>
            <a:r>
              <a:rPr kumimoji="1" lang="en-US" altLang="ko-KR" dirty="0"/>
              <a:t>Document Transform - Contextual Compression</a:t>
            </a:r>
            <a:endParaRPr kumimoji="1" lang="ko-KR" altLang="en-US" dirty="0"/>
          </a:p>
        </p:txBody>
      </p:sp>
      <p:pic>
        <p:nvPicPr>
          <p:cNvPr id="2050" name="Picture 2" descr="Contextual Compression">
            <a:extLst>
              <a:ext uri="{FF2B5EF4-FFF2-40B4-BE49-F238E27FC236}">
                <a16:creationId xmlns:a16="http://schemas.microsoft.com/office/drawing/2014/main" id="{30D53CFD-FC8D-1207-8F60-E26686D119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8256" y="500730"/>
            <a:ext cx="8363383" cy="47080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7D9808A-D8D5-41F2-FDB1-155DF68B62D2}"/>
              </a:ext>
            </a:extLst>
          </p:cNvPr>
          <p:cNvSpPr txBox="1"/>
          <p:nvPr/>
        </p:nvSpPr>
        <p:spPr>
          <a:xfrm>
            <a:off x="345178" y="3833194"/>
            <a:ext cx="11501643" cy="2923877"/>
          </a:xfrm>
          <a:prstGeom prst="rect">
            <a:avLst/>
          </a:prstGeom>
          <a:noFill/>
        </p:spPr>
        <p:txBody>
          <a:bodyPr wrap="square" rtlCol="0">
            <a:spAutoFit/>
          </a:bodyPr>
          <a:lstStyle/>
          <a:p>
            <a:pPr algn="l"/>
            <a:r>
              <a:rPr lang="en-US" altLang="ko-KR" sz="1600" i="0" dirty="0">
                <a:solidFill>
                  <a:srgbClr val="00B050"/>
                </a:solidFill>
                <a:effectLst/>
              </a:rPr>
              <a:t>Overview</a:t>
            </a:r>
            <a:endParaRPr lang="en" altLang="ko-KR" sz="1600" i="0" dirty="0">
              <a:solidFill>
                <a:srgbClr val="00B050"/>
              </a:solidFill>
              <a:effectLst/>
            </a:endParaRPr>
          </a:p>
          <a:p>
            <a:pPr algn="l"/>
            <a:endParaRPr lang="en" altLang="ko-KR" sz="1200" b="0" i="1" dirty="0">
              <a:solidFill>
                <a:srgbClr val="1C1E21"/>
              </a:solidFill>
              <a:effectLst/>
              <a:latin typeface="system-ui"/>
            </a:endParaRPr>
          </a:p>
          <a:p>
            <a:pPr algn="l"/>
            <a:r>
              <a:rPr lang="en" altLang="ko-KR" sz="1200" b="0" i="1" dirty="0">
                <a:solidFill>
                  <a:srgbClr val="1C1E21"/>
                </a:solidFill>
                <a:effectLst/>
              </a:rPr>
              <a:t>Contextual Compression is method of the to transform your retrieved documents</a:t>
            </a:r>
          </a:p>
          <a:p>
            <a:pPr algn="l"/>
            <a:endParaRPr lang="en" altLang="ko-KR" sz="1200" b="0" i="0" dirty="0">
              <a:solidFill>
                <a:srgbClr val="1C1E21"/>
              </a:solidFill>
              <a:effectLst/>
            </a:endParaRPr>
          </a:p>
          <a:p>
            <a:pPr algn="l"/>
            <a:r>
              <a:rPr lang="en" altLang="ko-KR" sz="1200" b="0" i="0" dirty="0">
                <a:solidFill>
                  <a:srgbClr val="1C1E21"/>
                </a:solidFill>
                <a:effectLst/>
              </a:rPr>
              <a:t>Contextual Compression refers to the process of extracting information from your retrieved docs that you think will be relevant to your final answer. It's all about increasing the signal-to-noise ratio.</a:t>
            </a:r>
          </a:p>
          <a:p>
            <a:pPr algn="l"/>
            <a:endParaRPr lang="en" altLang="ko-KR" sz="1200" b="0" i="0" dirty="0">
              <a:solidFill>
                <a:srgbClr val="1C1E21"/>
              </a:solidFill>
              <a:effectLst/>
            </a:endParaRPr>
          </a:p>
          <a:p>
            <a:pPr algn="l"/>
            <a:r>
              <a:rPr lang="en" altLang="ko-KR" sz="1200" b="0" i="0" dirty="0">
                <a:solidFill>
                  <a:srgbClr val="1C1E21"/>
                </a:solidFill>
                <a:effectLst/>
              </a:rPr>
              <a:t>Contextual compression works by iterating over your retrieved documents, then passing them through a LLM which will extract information according to context you specify in a prompt.</a:t>
            </a:r>
          </a:p>
          <a:p>
            <a:pPr algn="l"/>
            <a:endParaRPr lang="en" altLang="ko-KR" sz="1200" b="0" i="0" dirty="0">
              <a:solidFill>
                <a:srgbClr val="1C1E21"/>
              </a:solidFill>
              <a:effectLst/>
            </a:endParaRPr>
          </a:p>
          <a:p>
            <a:pPr algn="l"/>
            <a:r>
              <a:rPr lang="en" altLang="ko-KR" sz="1200" b="0" i="0" dirty="0">
                <a:solidFill>
                  <a:srgbClr val="1C1E21"/>
                </a:solidFill>
                <a:effectLst/>
              </a:rPr>
              <a:t>You're </a:t>
            </a:r>
            <a:r>
              <a:rPr lang="en" altLang="ko-KR" sz="1200" b="0" i="1" dirty="0">
                <a:solidFill>
                  <a:srgbClr val="1C1E21"/>
                </a:solidFill>
                <a:effectLst/>
              </a:rPr>
              <a:t>compressing</a:t>
            </a:r>
            <a:r>
              <a:rPr lang="en" altLang="ko-KR" sz="1200" b="0" i="0" dirty="0">
                <a:solidFill>
                  <a:srgbClr val="1C1E21"/>
                </a:solidFill>
                <a:effectLst/>
              </a:rPr>
              <a:t> your final docs based on </a:t>
            </a:r>
            <a:r>
              <a:rPr lang="en" altLang="ko-KR" sz="1200" b="0" i="1" dirty="0">
                <a:solidFill>
                  <a:srgbClr val="1C1E21"/>
                </a:solidFill>
                <a:effectLst/>
              </a:rPr>
              <a:t>context</a:t>
            </a:r>
            <a:r>
              <a:rPr lang="en" altLang="ko-KR" sz="1200" b="0" i="0" dirty="0">
                <a:solidFill>
                  <a:srgbClr val="1C1E21"/>
                </a:solidFill>
                <a:effectLst/>
              </a:rPr>
              <a:t> you give it, "contextual compression" get it? The key component here is the "compressor" which will do our extraction/compressing for us.</a:t>
            </a:r>
          </a:p>
          <a:p>
            <a:pPr algn="l"/>
            <a:endParaRPr lang="en" altLang="ko-KR" sz="1200" b="0" i="0" dirty="0">
              <a:solidFill>
                <a:srgbClr val="1C1E21"/>
              </a:solidFill>
              <a:effectLst/>
            </a:endParaRPr>
          </a:p>
          <a:p>
            <a:pPr algn="l"/>
            <a:r>
              <a:rPr lang="en" altLang="ko-KR" sz="1200" b="0" i="0" dirty="0">
                <a:solidFill>
                  <a:srgbClr val="1C1E21"/>
                </a:solidFill>
                <a:effectLst/>
              </a:rPr>
              <a:t>Say you wanted to know everything about bananas, but you retrieved document talks about apples, oranges, and bananas. The compressor will pull out everything about bananas and then pass it on to your final prompt for a response.</a:t>
            </a:r>
          </a:p>
        </p:txBody>
      </p:sp>
    </p:spTree>
    <p:extLst>
      <p:ext uri="{BB962C8B-B14F-4D97-AF65-F5344CB8AC3E}">
        <p14:creationId xmlns:p14="http://schemas.microsoft.com/office/powerpoint/2010/main" val="3846027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1206741" cy="369332"/>
          </a:xfrm>
          <a:prstGeom prst="rect">
            <a:avLst/>
          </a:prstGeom>
          <a:noFill/>
        </p:spPr>
        <p:txBody>
          <a:bodyPr wrap="none" rtlCol="0">
            <a:spAutoFit/>
          </a:bodyPr>
          <a:lstStyle/>
          <a:p>
            <a:r>
              <a:rPr kumimoji="1" lang="en-US" altLang="ko-KR" dirty="0"/>
              <a:t>Reference</a:t>
            </a:r>
            <a:endParaRPr kumimoji="1" lang="ko-KR" altLang="en-US" dirty="0"/>
          </a:p>
        </p:txBody>
      </p:sp>
    </p:spTree>
    <p:extLst>
      <p:ext uri="{BB962C8B-B14F-4D97-AF65-F5344CB8AC3E}">
        <p14:creationId xmlns:p14="http://schemas.microsoft.com/office/powerpoint/2010/main" val="3333217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2114938" cy="369332"/>
          </a:xfrm>
          <a:prstGeom prst="rect">
            <a:avLst/>
          </a:prstGeom>
          <a:noFill/>
        </p:spPr>
        <p:txBody>
          <a:bodyPr wrap="none" rtlCol="0">
            <a:spAutoFit/>
          </a:bodyPr>
          <a:lstStyle/>
          <a:p>
            <a:r>
              <a:rPr kumimoji="1" lang="en-US" altLang="ko-KR" dirty="0"/>
              <a:t>Retrieval Overview</a:t>
            </a:r>
            <a:endParaRPr kumimoji="1" lang="ko-KR" altLang="en-US" dirty="0"/>
          </a:p>
        </p:txBody>
      </p:sp>
      <p:pic>
        <p:nvPicPr>
          <p:cNvPr id="3" name="그림 2">
            <a:extLst>
              <a:ext uri="{FF2B5EF4-FFF2-40B4-BE49-F238E27FC236}">
                <a16:creationId xmlns:a16="http://schemas.microsoft.com/office/drawing/2014/main" id="{621175F5-52BC-17BE-B647-0F240001B30B}"/>
              </a:ext>
            </a:extLst>
          </p:cNvPr>
          <p:cNvPicPr>
            <a:picLocks noChangeAspect="1"/>
          </p:cNvPicPr>
          <p:nvPr/>
        </p:nvPicPr>
        <p:blipFill>
          <a:blip r:embed="rId2"/>
          <a:stretch>
            <a:fillRect/>
          </a:stretch>
        </p:blipFill>
        <p:spPr>
          <a:xfrm>
            <a:off x="1801959" y="1841843"/>
            <a:ext cx="8588082" cy="1795851"/>
          </a:xfrm>
          <a:prstGeom prst="rect">
            <a:avLst/>
          </a:prstGeom>
        </p:spPr>
      </p:pic>
      <p:sp>
        <p:nvSpPr>
          <p:cNvPr id="4" name="TextBox 3">
            <a:extLst>
              <a:ext uri="{FF2B5EF4-FFF2-40B4-BE49-F238E27FC236}">
                <a16:creationId xmlns:a16="http://schemas.microsoft.com/office/drawing/2014/main" id="{64B71667-7E3A-4F7F-6FCE-1951CA24409D}"/>
              </a:ext>
            </a:extLst>
          </p:cNvPr>
          <p:cNvSpPr txBox="1"/>
          <p:nvPr/>
        </p:nvSpPr>
        <p:spPr>
          <a:xfrm>
            <a:off x="95163" y="654745"/>
            <a:ext cx="2481513" cy="369332"/>
          </a:xfrm>
          <a:prstGeom prst="rect">
            <a:avLst/>
          </a:prstGeom>
          <a:noFill/>
        </p:spPr>
        <p:txBody>
          <a:bodyPr wrap="none" rtlCol="0">
            <a:spAutoFit/>
          </a:bodyPr>
          <a:lstStyle/>
          <a:p>
            <a:r>
              <a:rPr kumimoji="1" lang="en-US" altLang="ko-KR" dirty="0"/>
              <a:t>Retrieval Components</a:t>
            </a:r>
            <a:endParaRPr kumimoji="1" lang="ko-KR" altLang="en-US" dirty="0"/>
          </a:p>
        </p:txBody>
      </p:sp>
      <p:sp>
        <p:nvSpPr>
          <p:cNvPr id="6" name="TextBox 5">
            <a:extLst>
              <a:ext uri="{FF2B5EF4-FFF2-40B4-BE49-F238E27FC236}">
                <a16:creationId xmlns:a16="http://schemas.microsoft.com/office/drawing/2014/main" id="{BD3402CF-6A44-FDDB-4C67-861B1093AE0F}"/>
              </a:ext>
            </a:extLst>
          </p:cNvPr>
          <p:cNvSpPr txBox="1"/>
          <p:nvPr/>
        </p:nvSpPr>
        <p:spPr>
          <a:xfrm>
            <a:off x="437139" y="4406217"/>
            <a:ext cx="10909994" cy="276999"/>
          </a:xfrm>
          <a:prstGeom prst="rect">
            <a:avLst/>
          </a:prstGeom>
          <a:noFill/>
        </p:spPr>
        <p:txBody>
          <a:bodyPr wrap="square" rtlCol="0">
            <a:spAutoFit/>
          </a:bodyPr>
          <a:lstStyle/>
          <a:p>
            <a:r>
              <a:rPr kumimoji="1" lang="en-US" altLang="ko-KR" sz="1200" dirty="0">
                <a:solidFill>
                  <a:srgbClr val="FF0000"/>
                </a:solidFill>
              </a:rPr>
              <a:t>Question </a:t>
            </a:r>
            <a:r>
              <a:rPr kumimoji="1" lang="en-US" altLang="ko-KR" sz="1200" dirty="0"/>
              <a:t>– This will be the piece of text that you’d like the language model to help reason about or answer</a:t>
            </a:r>
            <a:r>
              <a:rPr kumimoji="1" lang="en-US" altLang="ko-KR" sz="1200" dirty="0">
                <a:solidFill>
                  <a:srgbClr val="FF0000"/>
                </a:solidFill>
              </a:rPr>
              <a:t> </a:t>
            </a:r>
            <a:endParaRPr kumimoji="1" lang="ko-KR" altLang="en-US" sz="1200" dirty="0">
              <a:solidFill>
                <a:srgbClr val="FF0000"/>
              </a:solidFill>
            </a:endParaRPr>
          </a:p>
        </p:txBody>
      </p:sp>
      <p:sp>
        <p:nvSpPr>
          <p:cNvPr id="7" name="TextBox 6">
            <a:extLst>
              <a:ext uri="{FF2B5EF4-FFF2-40B4-BE49-F238E27FC236}">
                <a16:creationId xmlns:a16="http://schemas.microsoft.com/office/drawing/2014/main" id="{203637EC-D1EC-0715-E0C3-FF6CD1E7AEA7}"/>
              </a:ext>
            </a:extLst>
          </p:cNvPr>
          <p:cNvSpPr txBox="1"/>
          <p:nvPr/>
        </p:nvSpPr>
        <p:spPr>
          <a:xfrm>
            <a:off x="437139" y="4763309"/>
            <a:ext cx="10909994" cy="276999"/>
          </a:xfrm>
          <a:prstGeom prst="rect">
            <a:avLst/>
          </a:prstGeom>
          <a:noFill/>
        </p:spPr>
        <p:txBody>
          <a:bodyPr wrap="square" rtlCol="0">
            <a:spAutoFit/>
          </a:bodyPr>
          <a:lstStyle/>
          <a:p>
            <a:r>
              <a:rPr kumimoji="1" lang="en-US" altLang="ko-KR" sz="1200" dirty="0">
                <a:solidFill>
                  <a:srgbClr val="FF0000"/>
                </a:solidFill>
              </a:rPr>
              <a:t>Raw Data Source </a:t>
            </a:r>
            <a:r>
              <a:rPr kumimoji="1" lang="en-US" altLang="ko-KR" sz="1200" dirty="0"/>
              <a:t>– This will be the entire collection of raw text</a:t>
            </a:r>
            <a:endParaRPr kumimoji="1" lang="ko-KR" altLang="en-US" sz="1200" dirty="0">
              <a:solidFill>
                <a:srgbClr val="FF0000"/>
              </a:solidFill>
            </a:endParaRPr>
          </a:p>
        </p:txBody>
      </p:sp>
      <p:sp>
        <p:nvSpPr>
          <p:cNvPr id="8" name="TextBox 7">
            <a:extLst>
              <a:ext uri="{FF2B5EF4-FFF2-40B4-BE49-F238E27FC236}">
                <a16:creationId xmlns:a16="http://schemas.microsoft.com/office/drawing/2014/main" id="{50307813-5F30-908B-0D8B-3AABCB935160}"/>
              </a:ext>
            </a:extLst>
          </p:cNvPr>
          <p:cNvSpPr txBox="1"/>
          <p:nvPr/>
        </p:nvSpPr>
        <p:spPr>
          <a:xfrm>
            <a:off x="437139" y="5129498"/>
            <a:ext cx="10909994" cy="276999"/>
          </a:xfrm>
          <a:prstGeom prst="rect">
            <a:avLst/>
          </a:prstGeom>
          <a:noFill/>
        </p:spPr>
        <p:txBody>
          <a:bodyPr wrap="square" rtlCol="0">
            <a:spAutoFit/>
          </a:bodyPr>
          <a:lstStyle/>
          <a:p>
            <a:r>
              <a:rPr kumimoji="1" lang="en-US" altLang="ko-KR" sz="1200" dirty="0">
                <a:solidFill>
                  <a:srgbClr val="FF0000"/>
                </a:solidFill>
              </a:rPr>
              <a:t>Knowledge Base </a:t>
            </a:r>
            <a:r>
              <a:rPr kumimoji="1" lang="en-US" altLang="ko-KR" sz="1200" dirty="0"/>
              <a:t>– This is where the raw data will be prepped and ready to be processed by our retrieval application</a:t>
            </a:r>
            <a:endParaRPr kumimoji="1" lang="ko-KR" altLang="en-US" sz="1200" dirty="0">
              <a:solidFill>
                <a:srgbClr val="FF0000"/>
              </a:solidFill>
            </a:endParaRPr>
          </a:p>
        </p:txBody>
      </p:sp>
      <p:sp>
        <p:nvSpPr>
          <p:cNvPr id="9" name="TextBox 8">
            <a:extLst>
              <a:ext uri="{FF2B5EF4-FFF2-40B4-BE49-F238E27FC236}">
                <a16:creationId xmlns:a16="http://schemas.microsoft.com/office/drawing/2014/main" id="{FCD0F72F-5896-D9BC-83B5-A5E0B7F70677}"/>
              </a:ext>
            </a:extLst>
          </p:cNvPr>
          <p:cNvSpPr txBox="1"/>
          <p:nvPr/>
        </p:nvSpPr>
        <p:spPr>
          <a:xfrm>
            <a:off x="437139" y="5495687"/>
            <a:ext cx="11553938" cy="276999"/>
          </a:xfrm>
          <a:prstGeom prst="rect">
            <a:avLst/>
          </a:prstGeom>
          <a:noFill/>
        </p:spPr>
        <p:txBody>
          <a:bodyPr wrap="square" rtlCol="0">
            <a:spAutoFit/>
          </a:bodyPr>
          <a:lstStyle/>
          <a:p>
            <a:r>
              <a:rPr kumimoji="1" lang="en-US" altLang="ko-KR" sz="1200" dirty="0">
                <a:solidFill>
                  <a:srgbClr val="FF0000"/>
                </a:solidFill>
              </a:rPr>
              <a:t>Relevant Docs </a:t>
            </a:r>
            <a:r>
              <a:rPr kumimoji="1" lang="en-US" altLang="ko-KR" sz="1200" dirty="0"/>
              <a:t>– These are the subset of the documents in your full knowledge base that your retrieval application deems helpful to answer your question                         </a:t>
            </a:r>
            <a:endParaRPr kumimoji="1" lang="ko-KR" altLang="en-US" sz="1200" dirty="0">
              <a:solidFill>
                <a:srgbClr val="FF0000"/>
              </a:solidFill>
            </a:endParaRPr>
          </a:p>
        </p:txBody>
      </p:sp>
    </p:spTree>
    <p:extLst>
      <p:ext uri="{BB962C8B-B14F-4D97-AF65-F5344CB8AC3E}">
        <p14:creationId xmlns:p14="http://schemas.microsoft.com/office/powerpoint/2010/main" val="210029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2114938" cy="369332"/>
          </a:xfrm>
          <a:prstGeom prst="rect">
            <a:avLst/>
          </a:prstGeom>
          <a:noFill/>
        </p:spPr>
        <p:txBody>
          <a:bodyPr wrap="none" rtlCol="0">
            <a:spAutoFit/>
          </a:bodyPr>
          <a:lstStyle/>
          <a:p>
            <a:r>
              <a:rPr kumimoji="1" lang="en-US" altLang="ko-KR" dirty="0"/>
              <a:t>Retrieval Overview</a:t>
            </a:r>
            <a:endParaRPr kumimoji="1" lang="ko-KR" altLang="en-US" dirty="0"/>
          </a:p>
        </p:txBody>
      </p:sp>
      <p:sp>
        <p:nvSpPr>
          <p:cNvPr id="4" name="TextBox 3">
            <a:extLst>
              <a:ext uri="{FF2B5EF4-FFF2-40B4-BE49-F238E27FC236}">
                <a16:creationId xmlns:a16="http://schemas.microsoft.com/office/drawing/2014/main" id="{64B71667-7E3A-4F7F-6FCE-1951CA24409D}"/>
              </a:ext>
            </a:extLst>
          </p:cNvPr>
          <p:cNvSpPr txBox="1"/>
          <p:nvPr/>
        </p:nvSpPr>
        <p:spPr>
          <a:xfrm>
            <a:off x="95163" y="654745"/>
            <a:ext cx="11650369" cy="646331"/>
          </a:xfrm>
          <a:prstGeom prst="rect">
            <a:avLst/>
          </a:prstGeom>
          <a:noFill/>
        </p:spPr>
        <p:txBody>
          <a:bodyPr wrap="square" rtlCol="0">
            <a:spAutoFit/>
          </a:bodyPr>
          <a:lstStyle/>
          <a:p>
            <a:r>
              <a:rPr kumimoji="1" lang="en-US" altLang="ko-KR" dirty="0"/>
              <a:t>Though this architecture may work for introductory applications, there are number of situations that could make things more complicated</a:t>
            </a:r>
            <a:endParaRPr kumimoji="1" lang="ko-KR" altLang="en-US" dirty="0"/>
          </a:p>
        </p:txBody>
      </p:sp>
      <p:sp>
        <p:nvSpPr>
          <p:cNvPr id="6" name="TextBox 5">
            <a:extLst>
              <a:ext uri="{FF2B5EF4-FFF2-40B4-BE49-F238E27FC236}">
                <a16:creationId xmlns:a16="http://schemas.microsoft.com/office/drawing/2014/main" id="{BD3402CF-6A44-FDDB-4C67-861B1093AE0F}"/>
              </a:ext>
            </a:extLst>
          </p:cNvPr>
          <p:cNvSpPr txBox="1"/>
          <p:nvPr/>
        </p:nvSpPr>
        <p:spPr>
          <a:xfrm>
            <a:off x="520006" y="1402913"/>
            <a:ext cx="10909994" cy="276999"/>
          </a:xfrm>
          <a:prstGeom prst="rect">
            <a:avLst/>
          </a:prstGeom>
          <a:noFill/>
        </p:spPr>
        <p:txBody>
          <a:bodyPr wrap="square" rtlCol="0">
            <a:spAutoFit/>
          </a:bodyPr>
          <a:lstStyle/>
          <a:p>
            <a:r>
              <a:rPr kumimoji="1" lang="ko-KR" altLang="en-US" sz="1200" dirty="0"/>
              <a:t>사용자가 잘못된 질문을 한다면 </a:t>
            </a:r>
            <a:r>
              <a:rPr kumimoji="1" lang="en-US" altLang="ko-KR" sz="1200" dirty="0"/>
              <a:t>?</a:t>
            </a:r>
            <a:endParaRPr kumimoji="1" lang="ko-KR" altLang="en-US" sz="1200" dirty="0">
              <a:solidFill>
                <a:srgbClr val="FF0000"/>
              </a:solidFill>
            </a:endParaRPr>
          </a:p>
        </p:txBody>
      </p:sp>
      <p:sp>
        <p:nvSpPr>
          <p:cNvPr id="7" name="TextBox 6">
            <a:extLst>
              <a:ext uri="{FF2B5EF4-FFF2-40B4-BE49-F238E27FC236}">
                <a16:creationId xmlns:a16="http://schemas.microsoft.com/office/drawing/2014/main" id="{203637EC-D1EC-0715-E0C3-FF6CD1E7AEA7}"/>
              </a:ext>
            </a:extLst>
          </p:cNvPr>
          <p:cNvSpPr txBox="1"/>
          <p:nvPr/>
        </p:nvSpPr>
        <p:spPr>
          <a:xfrm>
            <a:off x="520006" y="1698048"/>
            <a:ext cx="10909994" cy="276999"/>
          </a:xfrm>
          <a:prstGeom prst="rect">
            <a:avLst/>
          </a:prstGeom>
          <a:noFill/>
        </p:spPr>
        <p:txBody>
          <a:bodyPr wrap="square" rtlCol="0">
            <a:spAutoFit/>
          </a:bodyPr>
          <a:lstStyle/>
          <a:p>
            <a:r>
              <a:rPr kumimoji="1" lang="ko-KR" altLang="en-US" sz="1200" dirty="0"/>
              <a:t>처리할 이미지가 있다면</a:t>
            </a:r>
            <a:r>
              <a:rPr kumimoji="1" lang="en-US" altLang="ko-KR" sz="1200" dirty="0"/>
              <a:t>?</a:t>
            </a:r>
            <a:endParaRPr kumimoji="1" lang="ko-KR" altLang="en-US" sz="1200" dirty="0">
              <a:solidFill>
                <a:srgbClr val="FF0000"/>
              </a:solidFill>
            </a:endParaRPr>
          </a:p>
        </p:txBody>
      </p:sp>
      <p:sp>
        <p:nvSpPr>
          <p:cNvPr id="8" name="TextBox 7">
            <a:extLst>
              <a:ext uri="{FF2B5EF4-FFF2-40B4-BE49-F238E27FC236}">
                <a16:creationId xmlns:a16="http://schemas.microsoft.com/office/drawing/2014/main" id="{50307813-5F30-908B-0D8B-3AABCB935160}"/>
              </a:ext>
            </a:extLst>
          </p:cNvPr>
          <p:cNvSpPr txBox="1"/>
          <p:nvPr/>
        </p:nvSpPr>
        <p:spPr>
          <a:xfrm>
            <a:off x="520006" y="1993183"/>
            <a:ext cx="10909994" cy="276999"/>
          </a:xfrm>
          <a:prstGeom prst="rect">
            <a:avLst/>
          </a:prstGeom>
          <a:noFill/>
        </p:spPr>
        <p:txBody>
          <a:bodyPr wrap="square" rtlCol="0">
            <a:spAutoFit/>
          </a:bodyPr>
          <a:lstStyle/>
          <a:p>
            <a:r>
              <a:rPr kumimoji="1" lang="en-US" altLang="ko-KR" sz="1200" dirty="0"/>
              <a:t>PDF</a:t>
            </a:r>
            <a:r>
              <a:rPr kumimoji="1" lang="ko-KR" altLang="en-US" sz="1200" dirty="0"/>
              <a:t> </a:t>
            </a:r>
            <a:r>
              <a:rPr kumimoji="1" lang="ko-KR" altLang="en-US" sz="1200" dirty="0" err="1"/>
              <a:t>에</a:t>
            </a:r>
            <a:r>
              <a:rPr kumimoji="1" lang="ko-KR" altLang="en-US" sz="1200" dirty="0"/>
              <a:t> 구문 분석과 분석이 필요한 테이블이 있다면</a:t>
            </a:r>
            <a:r>
              <a:rPr kumimoji="1" lang="en-US" altLang="ko-KR" sz="1200" dirty="0"/>
              <a:t>?</a:t>
            </a:r>
            <a:endParaRPr kumimoji="1" lang="ko-KR" altLang="en-US" sz="1200" dirty="0">
              <a:solidFill>
                <a:srgbClr val="FF0000"/>
              </a:solidFill>
            </a:endParaRPr>
          </a:p>
        </p:txBody>
      </p:sp>
      <p:sp>
        <p:nvSpPr>
          <p:cNvPr id="9" name="TextBox 8">
            <a:extLst>
              <a:ext uri="{FF2B5EF4-FFF2-40B4-BE49-F238E27FC236}">
                <a16:creationId xmlns:a16="http://schemas.microsoft.com/office/drawing/2014/main" id="{FCD0F72F-5896-D9BC-83B5-A5E0B7F70677}"/>
              </a:ext>
            </a:extLst>
          </p:cNvPr>
          <p:cNvSpPr txBox="1"/>
          <p:nvPr/>
        </p:nvSpPr>
        <p:spPr>
          <a:xfrm>
            <a:off x="520006" y="2288318"/>
            <a:ext cx="11553938" cy="276999"/>
          </a:xfrm>
          <a:prstGeom prst="rect">
            <a:avLst/>
          </a:prstGeom>
          <a:noFill/>
        </p:spPr>
        <p:txBody>
          <a:bodyPr wrap="square" rtlCol="0">
            <a:spAutoFit/>
          </a:bodyPr>
          <a:lstStyle/>
          <a:p>
            <a:r>
              <a:rPr kumimoji="1" lang="ko-KR" altLang="en-US" sz="1200" dirty="0"/>
              <a:t>원시 문서</a:t>
            </a:r>
            <a:r>
              <a:rPr kumimoji="1" lang="en-US" altLang="ko-KR" sz="1200" dirty="0"/>
              <a:t>(raw document)</a:t>
            </a:r>
            <a:r>
              <a:rPr kumimoji="1" lang="ko-KR" altLang="en-US" sz="1200" dirty="0" err="1"/>
              <a:t>에</a:t>
            </a:r>
            <a:r>
              <a:rPr kumimoji="1" lang="ko-KR" altLang="en-US" sz="1200" dirty="0"/>
              <a:t> 유사성 점수를 매기는 것이 작동하지 않는다면</a:t>
            </a:r>
            <a:r>
              <a:rPr kumimoji="1" lang="en-US" altLang="ko-KR" sz="1200" dirty="0"/>
              <a:t>? </a:t>
            </a:r>
            <a:endParaRPr kumimoji="1" lang="ko-KR" altLang="en-US" sz="1200" dirty="0">
              <a:solidFill>
                <a:srgbClr val="FF0000"/>
              </a:solidFill>
            </a:endParaRPr>
          </a:p>
        </p:txBody>
      </p:sp>
      <p:pic>
        <p:nvPicPr>
          <p:cNvPr id="10" name="그림 9">
            <a:extLst>
              <a:ext uri="{FF2B5EF4-FFF2-40B4-BE49-F238E27FC236}">
                <a16:creationId xmlns:a16="http://schemas.microsoft.com/office/drawing/2014/main" id="{8E136714-0D86-D3D3-19FB-A04F0E6B914A}"/>
              </a:ext>
            </a:extLst>
          </p:cNvPr>
          <p:cNvPicPr>
            <a:picLocks noChangeAspect="1"/>
          </p:cNvPicPr>
          <p:nvPr/>
        </p:nvPicPr>
        <p:blipFill>
          <a:blip r:embed="rId2"/>
          <a:stretch>
            <a:fillRect/>
          </a:stretch>
        </p:blipFill>
        <p:spPr>
          <a:xfrm>
            <a:off x="1954078" y="2962289"/>
            <a:ext cx="8283844" cy="3501420"/>
          </a:xfrm>
          <a:prstGeom prst="rect">
            <a:avLst/>
          </a:prstGeom>
        </p:spPr>
      </p:pic>
    </p:spTree>
    <p:extLst>
      <p:ext uri="{BB962C8B-B14F-4D97-AF65-F5344CB8AC3E}">
        <p14:creationId xmlns:p14="http://schemas.microsoft.com/office/powerpoint/2010/main" val="3389665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2114938" cy="369332"/>
          </a:xfrm>
          <a:prstGeom prst="rect">
            <a:avLst/>
          </a:prstGeom>
          <a:noFill/>
        </p:spPr>
        <p:txBody>
          <a:bodyPr wrap="none" rtlCol="0">
            <a:spAutoFit/>
          </a:bodyPr>
          <a:lstStyle/>
          <a:p>
            <a:r>
              <a:rPr kumimoji="1" lang="en-US" altLang="ko-KR" dirty="0"/>
              <a:t>Retrieval Overview</a:t>
            </a:r>
            <a:endParaRPr kumimoji="1" lang="ko-KR" altLang="en-US" dirty="0"/>
          </a:p>
        </p:txBody>
      </p:sp>
      <p:sp>
        <p:nvSpPr>
          <p:cNvPr id="6" name="TextBox 5">
            <a:extLst>
              <a:ext uri="{FF2B5EF4-FFF2-40B4-BE49-F238E27FC236}">
                <a16:creationId xmlns:a16="http://schemas.microsoft.com/office/drawing/2014/main" id="{BD3402CF-6A44-FDDB-4C67-861B1093AE0F}"/>
              </a:ext>
            </a:extLst>
          </p:cNvPr>
          <p:cNvSpPr txBox="1"/>
          <p:nvPr/>
        </p:nvSpPr>
        <p:spPr>
          <a:xfrm>
            <a:off x="191594" y="756108"/>
            <a:ext cx="10909994" cy="276999"/>
          </a:xfrm>
          <a:prstGeom prst="rect">
            <a:avLst/>
          </a:prstGeom>
          <a:noFill/>
        </p:spPr>
        <p:txBody>
          <a:bodyPr wrap="square" rtlCol="0">
            <a:spAutoFit/>
          </a:bodyPr>
          <a:lstStyle/>
          <a:p>
            <a:r>
              <a:rPr kumimoji="1" lang="en-US" altLang="ko-KR" sz="1200" dirty="0">
                <a:solidFill>
                  <a:srgbClr val="FF0000"/>
                </a:solidFill>
              </a:rPr>
              <a:t>Query </a:t>
            </a:r>
            <a:r>
              <a:rPr kumimoji="1" lang="en-US" altLang="ko-KR" sz="1200" dirty="0"/>
              <a:t>– The initial piece of data that will guide the retrieval process (e.g. user question, chat history, image, audio, prompt, table, or other various data)  </a:t>
            </a:r>
            <a:endParaRPr kumimoji="1" lang="ko-KR" altLang="en-US" sz="1200" dirty="0">
              <a:solidFill>
                <a:srgbClr val="FF0000"/>
              </a:solidFill>
            </a:endParaRPr>
          </a:p>
        </p:txBody>
      </p:sp>
      <p:sp>
        <p:nvSpPr>
          <p:cNvPr id="7" name="TextBox 6">
            <a:extLst>
              <a:ext uri="{FF2B5EF4-FFF2-40B4-BE49-F238E27FC236}">
                <a16:creationId xmlns:a16="http://schemas.microsoft.com/office/drawing/2014/main" id="{203637EC-D1EC-0715-E0C3-FF6CD1E7AEA7}"/>
              </a:ext>
            </a:extLst>
          </p:cNvPr>
          <p:cNvSpPr txBox="1"/>
          <p:nvPr/>
        </p:nvSpPr>
        <p:spPr>
          <a:xfrm>
            <a:off x="191594" y="1051243"/>
            <a:ext cx="10909994" cy="276999"/>
          </a:xfrm>
          <a:prstGeom prst="rect">
            <a:avLst/>
          </a:prstGeom>
          <a:noFill/>
        </p:spPr>
        <p:txBody>
          <a:bodyPr wrap="square" rtlCol="0">
            <a:spAutoFit/>
          </a:bodyPr>
          <a:lstStyle/>
          <a:p>
            <a:r>
              <a:rPr kumimoji="1" lang="en-US" altLang="ko-KR" sz="1200" dirty="0">
                <a:solidFill>
                  <a:srgbClr val="C00000"/>
                </a:solidFill>
              </a:rPr>
              <a:t>Query Transformation </a:t>
            </a:r>
            <a:r>
              <a:rPr kumimoji="1" lang="en-US" altLang="ko-KR" sz="1200" dirty="0"/>
              <a:t>– The process of modifying or reformatting the original query to make it more suitable for retrieval </a:t>
            </a:r>
            <a:endParaRPr kumimoji="1" lang="ko-KR" altLang="en-US" sz="1200" dirty="0">
              <a:solidFill>
                <a:srgbClr val="FF0000"/>
              </a:solidFill>
            </a:endParaRPr>
          </a:p>
        </p:txBody>
      </p:sp>
      <p:sp>
        <p:nvSpPr>
          <p:cNvPr id="8" name="TextBox 7">
            <a:extLst>
              <a:ext uri="{FF2B5EF4-FFF2-40B4-BE49-F238E27FC236}">
                <a16:creationId xmlns:a16="http://schemas.microsoft.com/office/drawing/2014/main" id="{50307813-5F30-908B-0D8B-3AABCB935160}"/>
              </a:ext>
            </a:extLst>
          </p:cNvPr>
          <p:cNvSpPr txBox="1"/>
          <p:nvPr/>
        </p:nvSpPr>
        <p:spPr>
          <a:xfrm>
            <a:off x="191594" y="1346378"/>
            <a:ext cx="10909994" cy="276999"/>
          </a:xfrm>
          <a:prstGeom prst="rect">
            <a:avLst/>
          </a:prstGeom>
          <a:noFill/>
        </p:spPr>
        <p:txBody>
          <a:bodyPr wrap="square" rtlCol="0">
            <a:spAutoFit/>
          </a:bodyPr>
          <a:lstStyle/>
          <a:p>
            <a:r>
              <a:rPr kumimoji="1" lang="en-US" altLang="ko-KR" sz="1200" dirty="0">
                <a:solidFill>
                  <a:srgbClr val="C00000"/>
                </a:solidFill>
              </a:rPr>
              <a:t>Raw Data Source </a:t>
            </a:r>
            <a:r>
              <a:rPr kumimoji="1" lang="en-US" altLang="ko-KR" sz="1200" dirty="0"/>
              <a:t>– Original collection of information. Unprocessed unstructured from which you’ll extract. (e.g. website, images, picture, other application)</a:t>
            </a:r>
            <a:endParaRPr kumimoji="1" lang="ko-KR" altLang="en-US" sz="1200" dirty="0">
              <a:solidFill>
                <a:srgbClr val="FF0000"/>
              </a:solidFill>
            </a:endParaRPr>
          </a:p>
        </p:txBody>
      </p:sp>
      <p:sp>
        <p:nvSpPr>
          <p:cNvPr id="9" name="TextBox 8">
            <a:extLst>
              <a:ext uri="{FF2B5EF4-FFF2-40B4-BE49-F238E27FC236}">
                <a16:creationId xmlns:a16="http://schemas.microsoft.com/office/drawing/2014/main" id="{FCD0F72F-5896-D9BC-83B5-A5E0B7F70677}"/>
              </a:ext>
            </a:extLst>
          </p:cNvPr>
          <p:cNvSpPr txBox="1"/>
          <p:nvPr/>
        </p:nvSpPr>
        <p:spPr>
          <a:xfrm>
            <a:off x="191594" y="1641513"/>
            <a:ext cx="11553938" cy="276999"/>
          </a:xfrm>
          <a:prstGeom prst="rect">
            <a:avLst/>
          </a:prstGeom>
          <a:noFill/>
        </p:spPr>
        <p:txBody>
          <a:bodyPr wrap="square" rtlCol="0">
            <a:spAutoFit/>
          </a:bodyPr>
          <a:lstStyle/>
          <a:p>
            <a:r>
              <a:rPr kumimoji="1" lang="en-US" altLang="ko-KR" sz="1200" dirty="0">
                <a:solidFill>
                  <a:srgbClr val="C00000"/>
                </a:solidFill>
              </a:rPr>
              <a:t>Document Loaders </a:t>
            </a:r>
            <a:r>
              <a:rPr kumimoji="1" lang="en-US" altLang="ko-KR" sz="1200" dirty="0"/>
              <a:t>– Tools or functions that extract data from a raw source </a:t>
            </a:r>
            <a:endParaRPr kumimoji="1" lang="ko-KR" altLang="en-US" sz="1200" dirty="0">
              <a:solidFill>
                <a:srgbClr val="FF0000"/>
              </a:solidFill>
            </a:endParaRPr>
          </a:p>
        </p:txBody>
      </p:sp>
      <p:sp>
        <p:nvSpPr>
          <p:cNvPr id="5" name="TextBox 4">
            <a:extLst>
              <a:ext uri="{FF2B5EF4-FFF2-40B4-BE49-F238E27FC236}">
                <a16:creationId xmlns:a16="http://schemas.microsoft.com/office/drawing/2014/main" id="{90FEA5CE-3FFE-1D9C-EBFC-2BC95401ABCF}"/>
              </a:ext>
            </a:extLst>
          </p:cNvPr>
          <p:cNvSpPr txBox="1"/>
          <p:nvPr/>
        </p:nvSpPr>
        <p:spPr>
          <a:xfrm>
            <a:off x="191594" y="1936648"/>
            <a:ext cx="11553938" cy="276999"/>
          </a:xfrm>
          <a:prstGeom prst="rect">
            <a:avLst/>
          </a:prstGeom>
          <a:noFill/>
        </p:spPr>
        <p:txBody>
          <a:bodyPr wrap="square" rtlCol="0">
            <a:spAutoFit/>
          </a:bodyPr>
          <a:lstStyle/>
          <a:p>
            <a:r>
              <a:rPr kumimoji="1" lang="en-US" altLang="ko-KR" sz="1200" dirty="0">
                <a:solidFill>
                  <a:srgbClr val="C00000"/>
                </a:solidFill>
              </a:rPr>
              <a:t>Documents </a:t>
            </a:r>
            <a:r>
              <a:rPr kumimoji="1" lang="en-US" altLang="ko-KR" sz="1200" dirty="0"/>
              <a:t>– Individual units of data or information that have been extracted and are ready for indexing. (e.g. individual pieces of texts, single customer records)</a:t>
            </a:r>
            <a:endParaRPr kumimoji="1" lang="ko-KR" altLang="en-US" sz="1200" dirty="0">
              <a:solidFill>
                <a:srgbClr val="FF0000"/>
              </a:solidFill>
            </a:endParaRPr>
          </a:p>
        </p:txBody>
      </p:sp>
      <p:sp>
        <p:nvSpPr>
          <p:cNvPr id="12" name="TextBox 11">
            <a:extLst>
              <a:ext uri="{FF2B5EF4-FFF2-40B4-BE49-F238E27FC236}">
                <a16:creationId xmlns:a16="http://schemas.microsoft.com/office/drawing/2014/main" id="{ADD4F1F3-1041-6E90-CD05-2EC2DAFC135B}"/>
              </a:ext>
            </a:extLst>
          </p:cNvPr>
          <p:cNvSpPr txBox="1"/>
          <p:nvPr/>
        </p:nvSpPr>
        <p:spPr>
          <a:xfrm>
            <a:off x="191594" y="2237865"/>
            <a:ext cx="11553938" cy="276999"/>
          </a:xfrm>
          <a:prstGeom prst="rect">
            <a:avLst/>
          </a:prstGeom>
          <a:noFill/>
        </p:spPr>
        <p:txBody>
          <a:bodyPr wrap="square" rtlCol="0">
            <a:spAutoFit/>
          </a:bodyPr>
          <a:lstStyle/>
          <a:p>
            <a:r>
              <a:rPr kumimoji="1" lang="en-US" altLang="ko-KR" sz="1200" dirty="0">
                <a:solidFill>
                  <a:srgbClr val="C00000"/>
                </a:solidFill>
              </a:rPr>
              <a:t>Index </a:t>
            </a:r>
            <a:r>
              <a:rPr kumimoji="1" lang="en-US" altLang="ko-KR" sz="1200" dirty="0"/>
              <a:t>– Data structure that organizes information from your documents that makes retrieval faster, more efficient or better performance </a:t>
            </a:r>
            <a:endParaRPr kumimoji="1" lang="ko-KR" altLang="en-US" sz="1200" dirty="0">
              <a:solidFill>
                <a:srgbClr val="FF0000"/>
              </a:solidFill>
            </a:endParaRPr>
          </a:p>
        </p:txBody>
      </p:sp>
      <p:sp>
        <p:nvSpPr>
          <p:cNvPr id="13" name="TextBox 12">
            <a:extLst>
              <a:ext uri="{FF2B5EF4-FFF2-40B4-BE49-F238E27FC236}">
                <a16:creationId xmlns:a16="http://schemas.microsoft.com/office/drawing/2014/main" id="{4E02C644-244C-5D95-E9C6-FFDF2CEB9FF9}"/>
              </a:ext>
            </a:extLst>
          </p:cNvPr>
          <p:cNvSpPr txBox="1"/>
          <p:nvPr/>
        </p:nvSpPr>
        <p:spPr>
          <a:xfrm>
            <a:off x="191594" y="2539082"/>
            <a:ext cx="11553938" cy="461665"/>
          </a:xfrm>
          <a:prstGeom prst="rect">
            <a:avLst/>
          </a:prstGeom>
          <a:noFill/>
        </p:spPr>
        <p:txBody>
          <a:bodyPr wrap="square" rtlCol="0">
            <a:spAutoFit/>
          </a:bodyPr>
          <a:lstStyle/>
          <a:p>
            <a:r>
              <a:rPr kumimoji="1" lang="en-US" altLang="ko-KR" sz="1200" dirty="0">
                <a:solidFill>
                  <a:srgbClr val="C00000"/>
                </a:solidFill>
              </a:rPr>
              <a:t>Knowledge Base </a:t>
            </a:r>
            <a:r>
              <a:rPr kumimoji="1" lang="en-US" altLang="ko-KR" sz="1200" dirty="0"/>
              <a:t>– A structured repository that contains indexed documents from which the retrieval process extracts documents from. This is often the combination of a vector store and document store</a:t>
            </a:r>
            <a:endParaRPr kumimoji="1" lang="ko-KR" altLang="en-US" sz="1200" dirty="0">
              <a:solidFill>
                <a:srgbClr val="FF0000"/>
              </a:solidFill>
            </a:endParaRPr>
          </a:p>
        </p:txBody>
      </p:sp>
      <p:sp>
        <p:nvSpPr>
          <p:cNvPr id="14" name="TextBox 13">
            <a:extLst>
              <a:ext uri="{FF2B5EF4-FFF2-40B4-BE49-F238E27FC236}">
                <a16:creationId xmlns:a16="http://schemas.microsoft.com/office/drawing/2014/main" id="{BF096DD4-E650-BCEB-3681-4D6DB0234A77}"/>
              </a:ext>
            </a:extLst>
          </p:cNvPr>
          <p:cNvSpPr txBox="1"/>
          <p:nvPr/>
        </p:nvSpPr>
        <p:spPr>
          <a:xfrm>
            <a:off x="182358" y="3037355"/>
            <a:ext cx="11553938" cy="276999"/>
          </a:xfrm>
          <a:prstGeom prst="rect">
            <a:avLst/>
          </a:prstGeom>
          <a:noFill/>
        </p:spPr>
        <p:txBody>
          <a:bodyPr wrap="square" rtlCol="0">
            <a:spAutoFit/>
          </a:bodyPr>
          <a:lstStyle/>
          <a:p>
            <a:r>
              <a:rPr kumimoji="1" lang="en-US" altLang="ko-KR" sz="1200" dirty="0">
                <a:solidFill>
                  <a:srgbClr val="C00000"/>
                </a:solidFill>
              </a:rPr>
              <a:t>Retrieval Method </a:t>
            </a:r>
            <a:r>
              <a:rPr kumimoji="1" lang="en-US" altLang="ko-KR" sz="1200" dirty="0"/>
              <a:t>– The technique or algorithm used to search for and extract the most relevant documents from the knowledge base in response to a query</a:t>
            </a:r>
            <a:endParaRPr kumimoji="1" lang="ko-KR" altLang="en-US" sz="1200" dirty="0">
              <a:solidFill>
                <a:srgbClr val="FF0000"/>
              </a:solidFill>
            </a:endParaRPr>
          </a:p>
        </p:txBody>
      </p:sp>
      <p:sp>
        <p:nvSpPr>
          <p:cNvPr id="15" name="TextBox 14">
            <a:extLst>
              <a:ext uri="{FF2B5EF4-FFF2-40B4-BE49-F238E27FC236}">
                <a16:creationId xmlns:a16="http://schemas.microsoft.com/office/drawing/2014/main" id="{CE738F1A-1A95-1349-C57D-C41E2856B3A8}"/>
              </a:ext>
            </a:extLst>
          </p:cNvPr>
          <p:cNvSpPr txBox="1"/>
          <p:nvPr/>
        </p:nvSpPr>
        <p:spPr>
          <a:xfrm>
            <a:off x="191594" y="3338646"/>
            <a:ext cx="11553938" cy="276999"/>
          </a:xfrm>
          <a:prstGeom prst="rect">
            <a:avLst/>
          </a:prstGeom>
          <a:noFill/>
        </p:spPr>
        <p:txBody>
          <a:bodyPr wrap="square" rtlCol="0">
            <a:spAutoFit/>
          </a:bodyPr>
          <a:lstStyle/>
          <a:p>
            <a:r>
              <a:rPr kumimoji="1" lang="en-US" altLang="ko-KR" sz="1200" dirty="0">
                <a:solidFill>
                  <a:srgbClr val="C00000"/>
                </a:solidFill>
              </a:rPr>
              <a:t>Relevant Docs </a:t>
            </a:r>
            <a:r>
              <a:rPr kumimoji="1" lang="en-US" altLang="ko-KR" sz="1200" dirty="0"/>
              <a:t>– The subset of documents that the retrieval method determines to be most useful in addressing the query</a:t>
            </a:r>
            <a:endParaRPr kumimoji="1" lang="ko-KR" altLang="en-US" sz="1200" dirty="0">
              <a:solidFill>
                <a:srgbClr val="FF0000"/>
              </a:solidFill>
            </a:endParaRPr>
          </a:p>
        </p:txBody>
      </p:sp>
      <p:sp>
        <p:nvSpPr>
          <p:cNvPr id="16" name="TextBox 15">
            <a:extLst>
              <a:ext uri="{FF2B5EF4-FFF2-40B4-BE49-F238E27FC236}">
                <a16:creationId xmlns:a16="http://schemas.microsoft.com/office/drawing/2014/main" id="{493C1B8F-655B-2757-6F53-355739A64B85}"/>
              </a:ext>
            </a:extLst>
          </p:cNvPr>
          <p:cNvSpPr txBox="1"/>
          <p:nvPr/>
        </p:nvSpPr>
        <p:spPr>
          <a:xfrm>
            <a:off x="191594" y="3642464"/>
            <a:ext cx="11553938" cy="461665"/>
          </a:xfrm>
          <a:prstGeom prst="rect">
            <a:avLst/>
          </a:prstGeom>
          <a:noFill/>
        </p:spPr>
        <p:txBody>
          <a:bodyPr wrap="square" rtlCol="0">
            <a:spAutoFit/>
          </a:bodyPr>
          <a:lstStyle/>
          <a:p>
            <a:r>
              <a:rPr kumimoji="1" lang="en-US" altLang="ko-KR" sz="1200" dirty="0">
                <a:solidFill>
                  <a:srgbClr val="C00000"/>
                </a:solidFill>
              </a:rPr>
              <a:t>Document Transform </a:t>
            </a:r>
            <a:r>
              <a:rPr kumimoji="1" lang="en-US" altLang="ko-KR" sz="1200" dirty="0"/>
              <a:t>– The process of further refining or reformatting the relevant documents to make them more suitable for the language model. This could include summarization, compression (removing information) or other transformations</a:t>
            </a:r>
            <a:endParaRPr kumimoji="1" lang="ko-KR" altLang="en-US" sz="1200" dirty="0">
              <a:solidFill>
                <a:srgbClr val="FF0000"/>
              </a:solidFill>
            </a:endParaRPr>
          </a:p>
        </p:txBody>
      </p:sp>
      <p:sp>
        <p:nvSpPr>
          <p:cNvPr id="17" name="TextBox 16">
            <a:extLst>
              <a:ext uri="{FF2B5EF4-FFF2-40B4-BE49-F238E27FC236}">
                <a16:creationId xmlns:a16="http://schemas.microsoft.com/office/drawing/2014/main" id="{134949F3-6F72-D3B6-4499-0B27A9ABBA2B}"/>
              </a:ext>
            </a:extLst>
          </p:cNvPr>
          <p:cNvSpPr txBox="1"/>
          <p:nvPr/>
        </p:nvSpPr>
        <p:spPr>
          <a:xfrm>
            <a:off x="191594" y="4122265"/>
            <a:ext cx="11553938" cy="461665"/>
          </a:xfrm>
          <a:prstGeom prst="rect">
            <a:avLst/>
          </a:prstGeom>
          <a:noFill/>
        </p:spPr>
        <p:txBody>
          <a:bodyPr wrap="square" rtlCol="0">
            <a:spAutoFit/>
          </a:bodyPr>
          <a:lstStyle/>
          <a:p>
            <a:r>
              <a:rPr kumimoji="1" lang="en-US" altLang="ko-KR" sz="1200" dirty="0">
                <a:solidFill>
                  <a:srgbClr val="C00000"/>
                </a:solidFill>
              </a:rPr>
              <a:t>Context </a:t>
            </a:r>
            <a:r>
              <a:rPr kumimoji="1" lang="en-US" altLang="ko-KR" sz="1200" dirty="0"/>
              <a:t>– The combined content derived from the transformed documents that provide the necessary background or information for the language model to generate its response</a:t>
            </a:r>
            <a:endParaRPr kumimoji="1" lang="ko-KR" altLang="en-US" sz="1200" dirty="0">
              <a:solidFill>
                <a:srgbClr val="FF0000"/>
              </a:solidFill>
            </a:endParaRPr>
          </a:p>
        </p:txBody>
      </p:sp>
      <p:sp>
        <p:nvSpPr>
          <p:cNvPr id="18" name="TextBox 17">
            <a:extLst>
              <a:ext uri="{FF2B5EF4-FFF2-40B4-BE49-F238E27FC236}">
                <a16:creationId xmlns:a16="http://schemas.microsoft.com/office/drawing/2014/main" id="{648D76D6-627D-33E3-AC3D-E20CFF5F1253}"/>
              </a:ext>
            </a:extLst>
          </p:cNvPr>
          <p:cNvSpPr txBox="1"/>
          <p:nvPr/>
        </p:nvSpPr>
        <p:spPr>
          <a:xfrm>
            <a:off x="191594" y="4613465"/>
            <a:ext cx="11553938" cy="276999"/>
          </a:xfrm>
          <a:prstGeom prst="rect">
            <a:avLst/>
          </a:prstGeom>
          <a:noFill/>
        </p:spPr>
        <p:txBody>
          <a:bodyPr wrap="square" rtlCol="0">
            <a:spAutoFit/>
          </a:bodyPr>
          <a:lstStyle/>
          <a:p>
            <a:r>
              <a:rPr kumimoji="1" lang="en-US" altLang="ko-KR" sz="1200" dirty="0">
                <a:solidFill>
                  <a:srgbClr val="C00000"/>
                </a:solidFill>
              </a:rPr>
              <a:t>Large Language Model (LLM) </a:t>
            </a:r>
            <a:r>
              <a:rPr kumimoji="1" lang="en-US" altLang="ko-KR" sz="1200" dirty="0"/>
              <a:t>– The machine learning model that will generate a response based on the context and prompt it’s given</a:t>
            </a:r>
            <a:endParaRPr kumimoji="1" lang="ko-KR" altLang="en-US" sz="1200" dirty="0">
              <a:solidFill>
                <a:srgbClr val="FF0000"/>
              </a:solidFill>
            </a:endParaRPr>
          </a:p>
        </p:txBody>
      </p:sp>
      <p:sp>
        <p:nvSpPr>
          <p:cNvPr id="19" name="TextBox 18">
            <a:extLst>
              <a:ext uri="{FF2B5EF4-FFF2-40B4-BE49-F238E27FC236}">
                <a16:creationId xmlns:a16="http://schemas.microsoft.com/office/drawing/2014/main" id="{E9FC23EC-0EF5-AB6B-54D9-F715D5F29DEC}"/>
              </a:ext>
            </a:extLst>
          </p:cNvPr>
          <p:cNvSpPr txBox="1"/>
          <p:nvPr/>
        </p:nvSpPr>
        <p:spPr>
          <a:xfrm>
            <a:off x="185166" y="4925199"/>
            <a:ext cx="11553938" cy="276999"/>
          </a:xfrm>
          <a:prstGeom prst="rect">
            <a:avLst/>
          </a:prstGeom>
          <a:noFill/>
        </p:spPr>
        <p:txBody>
          <a:bodyPr wrap="square" rtlCol="0">
            <a:spAutoFit/>
          </a:bodyPr>
          <a:lstStyle/>
          <a:p>
            <a:r>
              <a:rPr kumimoji="1" lang="en-US" altLang="ko-KR" sz="1200" dirty="0">
                <a:solidFill>
                  <a:srgbClr val="C00000"/>
                </a:solidFill>
              </a:rPr>
              <a:t>Prompting Method </a:t>
            </a:r>
            <a:r>
              <a:rPr kumimoji="1" lang="en-US" altLang="ko-KR" sz="1200" dirty="0"/>
              <a:t>– The technique or method used to present the context to the language model. This also includes chaining different prompts together</a:t>
            </a:r>
            <a:endParaRPr kumimoji="1" lang="ko-KR" altLang="en-US" sz="1200" dirty="0">
              <a:solidFill>
                <a:srgbClr val="FF0000"/>
              </a:solidFill>
            </a:endParaRPr>
          </a:p>
        </p:txBody>
      </p:sp>
      <p:sp>
        <p:nvSpPr>
          <p:cNvPr id="20" name="TextBox 19">
            <a:extLst>
              <a:ext uri="{FF2B5EF4-FFF2-40B4-BE49-F238E27FC236}">
                <a16:creationId xmlns:a16="http://schemas.microsoft.com/office/drawing/2014/main" id="{681EE268-5AD2-0539-468E-DCB013FE7F8E}"/>
              </a:ext>
            </a:extLst>
          </p:cNvPr>
          <p:cNvSpPr txBox="1"/>
          <p:nvPr/>
        </p:nvSpPr>
        <p:spPr>
          <a:xfrm>
            <a:off x="191594" y="5231097"/>
            <a:ext cx="11553938" cy="276999"/>
          </a:xfrm>
          <a:prstGeom prst="rect">
            <a:avLst/>
          </a:prstGeom>
          <a:noFill/>
        </p:spPr>
        <p:txBody>
          <a:bodyPr wrap="square" rtlCol="0">
            <a:spAutoFit/>
          </a:bodyPr>
          <a:lstStyle/>
          <a:p>
            <a:r>
              <a:rPr kumimoji="1" lang="en-US" altLang="ko-KR" sz="1200" dirty="0">
                <a:solidFill>
                  <a:srgbClr val="C00000"/>
                </a:solidFill>
              </a:rPr>
              <a:t>Response </a:t>
            </a:r>
            <a:r>
              <a:rPr kumimoji="1" lang="en-US" altLang="ko-KR" sz="1200" dirty="0"/>
              <a:t>– The final answer or output generated by the language model based on the context and prompting method</a:t>
            </a:r>
            <a:endParaRPr kumimoji="1" lang="ko-KR" altLang="en-US" sz="1200" dirty="0">
              <a:solidFill>
                <a:srgbClr val="FF0000"/>
              </a:solidFill>
            </a:endParaRPr>
          </a:p>
        </p:txBody>
      </p:sp>
    </p:spTree>
    <p:extLst>
      <p:ext uri="{BB962C8B-B14F-4D97-AF65-F5344CB8AC3E}">
        <p14:creationId xmlns:p14="http://schemas.microsoft.com/office/powerpoint/2010/main" val="1405704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2114938" cy="369332"/>
          </a:xfrm>
          <a:prstGeom prst="rect">
            <a:avLst/>
          </a:prstGeom>
          <a:noFill/>
        </p:spPr>
        <p:txBody>
          <a:bodyPr wrap="none" rtlCol="0">
            <a:spAutoFit/>
          </a:bodyPr>
          <a:lstStyle/>
          <a:p>
            <a:r>
              <a:rPr kumimoji="1" lang="en-US" altLang="ko-KR" dirty="0"/>
              <a:t>Retrieval Inventory</a:t>
            </a:r>
            <a:endParaRPr kumimoji="1" lang="ko-KR" altLang="en-US" dirty="0"/>
          </a:p>
        </p:txBody>
      </p:sp>
      <p:sp>
        <p:nvSpPr>
          <p:cNvPr id="4" name="TextBox 3">
            <a:extLst>
              <a:ext uri="{FF2B5EF4-FFF2-40B4-BE49-F238E27FC236}">
                <a16:creationId xmlns:a16="http://schemas.microsoft.com/office/drawing/2014/main" id="{64B71667-7E3A-4F7F-6FCE-1951CA24409D}"/>
              </a:ext>
            </a:extLst>
          </p:cNvPr>
          <p:cNvSpPr txBox="1"/>
          <p:nvPr/>
        </p:nvSpPr>
        <p:spPr>
          <a:xfrm>
            <a:off x="95163" y="654745"/>
            <a:ext cx="11650369" cy="369332"/>
          </a:xfrm>
          <a:prstGeom prst="rect">
            <a:avLst/>
          </a:prstGeom>
          <a:noFill/>
        </p:spPr>
        <p:txBody>
          <a:bodyPr wrap="square" rtlCol="0">
            <a:spAutoFit/>
          </a:bodyPr>
          <a:lstStyle/>
          <a:p>
            <a:r>
              <a:rPr kumimoji="1" lang="en-US" altLang="ko-KR" dirty="0"/>
              <a:t>Full Stack Retrieval - Inventory</a:t>
            </a:r>
            <a:endParaRPr kumimoji="1" lang="ko-KR" altLang="en-US" dirty="0"/>
          </a:p>
        </p:txBody>
      </p:sp>
      <p:pic>
        <p:nvPicPr>
          <p:cNvPr id="3" name="그림 2">
            <a:extLst>
              <a:ext uri="{FF2B5EF4-FFF2-40B4-BE49-F238E27FC236}">
                <a16:creationId xmlns:a16="http://schemas.microsoft.com/office/drawing/2014/main" id="{ADC21133-CE62-BA42-B0C3-B3E0D40E8F16}"/>
              </a:ext>
            </a:extLst>
          </p:cNvPr>
          <p:cNvPicPr>
            <a:picLocks noChangeAspect="1"/>
          </p:cNvPicPr>
          <p:nvPr/>
        </p:nvPicPr>
        <p:blipFill>
          <a:blip r:embed="rId2"/>
          <a:stretch>
            <a:fillRect/>
          </a:stretch>
        </p:blipFill>
        <p:spPr>
          <a:xfrm>
            <a:off x="1041297" y="1483917"/>
            <a:ext cx="9993468" cy="4528955"/>
          </a:xfrm>
          <a:prstGeom prst="rect">
            <a:avLst/>
          </a:prstGeom>
        </p:spPr>
      </p:pic>
    </p:spTree>
    <p:extLst>
      <p:ext uri="{BB962C8B-B14F-4D97-AF65-F5344CB8AC3E}">
        <p14:creationId xmlns:p14="http://schemas.microsoft.com/office/powerpoint/2010/main" val="242495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2133854" cy="369332"/>
          </a:xfrm>
          <a:prstGeom prst="rect">
            <a:avLst/>
          </a:prstGeom>
          <a:noFill/>
        </p:spPr>
        <p:txBody>
          <a:bodyPr wrap="none" rtlCol="0">
            <a:spAutoFit/>
          </a:bodyPr>
          <a:lstStyle/>
          <a:p>
            <a:r>
              <a:rPr kumimoji="1" lang="en-US" altLang="ko-KR" dirty="0"/>
              <a:t>Retrieval Inventory</a:t>
            </a:r>
            <a:endParaRPr kumimoji="1" lang="ko-KR" altLang="en-US" dirty="0"/>
          </a:p>
        </p:txBody>
      </p:sp>
      <p:sp>
        <p:nvSpPr>
          <p:cNvPr id="7" name="TextBox 6">
            <a:extLst>
              <a:ext uri="{FF2B5EF4-FFF2-40B4-BE49-F238E27FC236}">
                <a16:creationId xmlns:a16="http://schemas.microsoft.com/office/drawing/2014/main" id="{203637EC-D1EC-0715-E0C3-FF6CD1E7AEA7}"/>
              </a:ext>
            </a:extLst>
          </p:cNvPr>
          <p:cNvSpPr txBox="1"/>
          <p:nvPr/>
        </p:nvSpPr>
        <p:spPr>
          <a:xfrm>
            <a:off x="191594" y="1049027"/>
            <a:ext cx="10909994" cy="553998"/>
          </a:xfrm>
          <a:prstGeom prst="rect">
            <a:avLst/>
          </a:prstGeom>
          <a:noFill/>
        </p:spPr>
        <p:txBody>
          <a:bodyPr wrap="square" rtlCol="0">
            <a:spAutoFit/>
          </a:bodyPr>
          <a:lstStyle/>
          <a:p>
            <a:pPr>
              <a:lnSpc>
                <a:spcPct val="150000"/>
              </a:lnSpc>
            </a:pPr>
            <a:r>
              <a:rPr kumimoji="1" lang="en-US" altLang="ko-KR" sz="1200" dirty="0">
                <a:solidFill>
                  <a:srgbClr val="C00000"/>
                </a:solidFill>
              </a:rPr>
              <a:t>Query Transformation </a:t>
            </a:r>
            <a:r>
              <a:rPr kumimoji="1" lang="en-US" altLang="ko-KR" sz="1200" dirty="0"/>
              <a:t>– Augment, structure, or enhance your input query</a:t>
            </a:r>
          </a:p>
          <a:p>
            <a:pPr marL="628650" lvl="1" indent="-171450">
              <a:buFont typeface="Wingdings" pitchFamily="2" charset="2"/>
              <a:buChar char="§"/>
            </a:pPr>
            <a:r>
              <a:rPr kumimoji="1" lang="en-US" altLang="ko-KR" sz="1200" dirty="0">
                <a:solidFill>
                  <a:srgbClr val="00B050"/>
                </a:solidFill>
              </a:rPr>
              <a:t>Multi-Query </a:t>
            </a:r>
            <a:r>
              <a:rPr kumimoji="1" lang="en-US" altLang="ko-KR" sz="1200" dirty="0"/>
              <a:t>– Generate additional questions/queries based on your original query to return more holistic documents</a:t>
            </a:r>
            <a:endParaRPr kumimoji="1" lang="ko-KR" altLang="en-US" sz="1200" dirty="0">
              <a:solidFill>
                <a:srgbClr val="00B050"/>
              </a:solidFill>
            </a:endParaRPr>
          </a:p>
        </p:txBody>
      </p:sp>
      <p:sp>
        <p:nvSpPr>
          <p:cNvPr id="3" name="TextBox 2">
            <a:extLst>
              <a:ext uri="{FF2B5EF4-FFF2-40B4-BE49-F238E27FC236}">
                <a16:creationId xmlns:a16="http://schemas.microsoft.com/office/drawing/2014/main" id="{7B9DE386-A187-AA78-5168-4D33EC247D0B}"/>
              </a:ext>
            </a:extLst>
          </p:cNvPr>
          <p:cNvSpPr txBox="1"/>
          <p:nvPr/>
        </p:nvSpPr>
        <p:spPr>
          <a:xfrm>
            <a:off x="191594" y="1759661"/>
            <a:ext cx="10909994" cy="923330"/>
          </a:xfrm>
          <a:prstGeom prst="rect">
            <a:avLst/>
          </a:prstGeom>
          <a:noFill/>
        </p:spPr>
        <p:txBody>
          <a:bodyPr wrap="square" rtlCol="0">
            <a:spAutoFit/>
          </a:bodyPr>
          <a:lstStyle/>
          <a:p>
            <a:pPr>
              <a:lnSpc>
                <a:spcPct val="150000"/>
              </a:lnSpc>
            </a:pPr>
            <a:r>
              <a:rPr kumimoji="1" lang="en-US" altLang="ko-KR" sz="1200" dirty="0">
                <a:solidFill>
                  <a:srgbClr val="C00000"/>
                </a:solidFill>
              </a:rPr>
              <a:t>Index </a:t>
            </a:r>
            <a:r>
              <a:rPr kumimoji="1" lang="en-US" altLang="ko-KR" sz="1200" dirty="0"/>
              <a:t>– Adjust your data structures and associations</a:t>
            </a:r>
          </a:p>
          <a:p>
            <a:pPr marL="628650" lvl="1" indent="-171450">
              <a:buFont typeface="Wingdings" pitchFamily="2" charset="2"/>
              <a:buChar char="§"/>
            </a:pPr>
            <a:r>
              <a:rPr kumimoji="1" lang="en-US" altLang="ko-KR" sz="1200" dirty="0">
                <a:solidFill>
                  <a:srgbClr val="00B050"/>
                </a:solidFill>
              </a:rPr>
              <a:t>Multi-Vector </a:t>
            </a:r>
            <a:r>
              <a:rPr kumimoji="1" lang="en-US" altLang="ko-KR" sz="1200" dirty="0"/>
              <a:t>– In addition to you’re the normal embeddings of your documents it is sometimes helpful to have multiple alternative embeddings per document. These can include embeddings of summary, hypothetical questions, or any other custom text</a:t>
            </a:r>
          </a:p>
          <a:p>
            <a:pPr marL="628650" lvl="1" indent="-171450">
              <a:buFont typeface="Wingdings" pitchFamily="2" charset="2"/>
              <a:buChar char="§"/>
            </a:pPr>
            <a:r>
              <a:rPr kumimoji="1" lang="en-US" altLang="ko-KR" sz="1200" dirty="0">
                <a:solidFill>
                  <a:srgbClr val="00B050"/>
                </a:solidFill>
              </a:rPr>
              <a:t>Parent Document Retriever </a:t>
            </a:r>
            <a:r>
              <a:rPr kumimoji="1" lang="en-US" altLang="ko-KR" sz="1200" dirty="0"/>
              <a:t>– A version of multi-vector where large chunks are further split up into smaller(child) chunks</a:t>
            </a:r>
            <a:endParaRPr kumimoji="1" lang="ko-KR" altLang="en-US" sz="1200" dirty="0">
              <a:solidFill>
                <a:srgbClr val="00B050"/>
              </a:solidFill>
            </a:endParaRPr>
          </a:p>
        </p:txBody>
      </p:sp>
      <p:sp>
        <p:nvSpPr>
          <p:cNvPr id="4" name="TextBox 3">
            <a:extLst>
              <a:ext uri="{FF2B5EF4-FFF2-40B4-BE49-F238E27FC236}">
                <a16:creationId xmlns:a16="http://schemas.microsoft.com/office/drawing/2014/main" id="{F4E65FEA-9258-0F63-BEC6-C2640D66CEF9}"/>
              </a:ext>
            </a:extLst>
          </p:cNvPr>
          <p:cNvSpPr txBox="1"/>
          <p:nvPr/>
        </p:nvSpPr>
        <p:spPr>
          <a:xfrm>
            <a:off x="191594" y="2839627"/>
            <a:ext cx="10909994" cy="738664"/>
          </a:xfrm>
          <a:prstGeom prst="rect">
            <a:avLst/>
          </a:prstGeom>
          <a:noFill/>
        </p:spPr>
        <p:txBody>
          <a:bodyPr wrap="square" rtlCol="0">
            <a:spAutoFit/>
          </a:bodyPr>
          <a:lstStyle/>
          <a:p>
            <a:pPr>
              <a:lnSpc>
                <a:spcPct val="150000"/>
              </a:lnSpc>
            </a:pPr>
            <a:r>
              <a:rPr kumimoji="1" lang="en-US" altLang="ko-KR" sz="1200" dirty="0">
                <a:solidFill>
                  <a:srgbClr val="C00000"/>
                </a:solidFill>
              </a:rPr>
              <a:t>Retrieval Methods </a:t>
            </a:r>
            <a:r>
              <a:rPr kumimoji="1" lang="en-US" altLang="ko-KR" sz="1200" dirty="0"/>
              <a:t>– The method in which you pull documents out of your knowledge base</a:t>
            </a:r>
          </a:p>
          <a:p>
            <a:pPr marL="628650" lvl="1" indent="-171450">
              <a:buFont typeface="Wingdings" pitchFamily="2" charset="2"/>
              <a:buChar char="§"/>
            </a:pPr>
            <a:r>
              <a:rPr kumimoji="1" lang="en-US" altLang="ko-KR" sz="1200" dirty="0">
                <a:solidFill>
                  <a:srgbClr val="00B050"/>
                </a:solidFill>
              </a:rPr>
              <a:t>Top-K Similarity Search </a:t>
            </a:r>
            <a:r>
              <a:rPr kumimoji="1" lang="en-US" altLang="ko-KR" sz="1200" dirty="0"/>
              <a:t>– Select the top K similar documents that match your query from your vector store. </a:t>
            </a:r>
          </a:p>
          <a:p>
            <a:pPr marL="628650" lvl="1" indent="-171450">
              <a:buFont typeface="Wingdings" pitchFamily="2" charset="2"/>
              <a:buChar char="§"/>
            </a:pPr>
            <a:r>
              <a:rPr kumimoji="1" lang="en-US" altLang="ko-KR" sz="1200" dirty="0">
                <a:solidFill>
                  <a:srgbClr val="00B050"/>
                </a:solidFill>
              </a:rPr>
              <a:t>Maximum Marginal Relevance (MMR) </a:t>
            </a:r>
            <a:r>
              <a:rPr kumimoji="1" lang="en-US" altLang="ko-KR" sz="1200" dirty="0"/>
              <a:t>– Return similar but diverse documents. Great for when you’d like to remove redundancy in your context</a:t>
            </a:r>
            <a:endParaRPr kumimoji="1" lang="ko-KR" altLang="en-US" sz="1200" dirty="0">
              <a:solidFill>
                <a:srgbClr val="00B050"/>
              </a:solidFill>
            </a:endParaRPr>
          </a:p>
        </p:txBody>
      </p:sp>
      <p:sp>
        <p:nvSpPr>
          <p:cNvPr id="10" name="TextBox 9">
            <a:extLst>
              <a:ext uri="{FF2B5EF4-FFF2-40B4-BE49-F238E27FC236}">
                <a16:creationId xmlns:a16="http://schemas.microsoft.com/office/drawing/2014/main" id="{750DA8A4-5122-2981-5615-05A4F91F62B7}"/>
              </a:ext>
            </a:extLst>
          </p:cNvPr>
          <p:cNvSpPr txBox="1"/>
          <p:nvPr/>
        </p:nvSpPr>
        <p:spPr>
          <a:xfrm>
            <a:off x="191594" y="3847905"/>
            <a:ext cx="10909994" cy="738664"/>
          </a:xfrm>
          <a:prstGeom prst="rect">
            <a:avLst/>
          </a:prstGeom>
          <a:noFill/>
        </p:spPr>
        <p:txBody>
          <a:bodyPr wrap="square" rtlCol="0">
            <a:spAutoFit/>
          </a:bodyPr>
          <a:lstStyle/>
          <a:p>
            <a:pPr>
              <a:lnSpc>
                <a:spcPct val="150000"/>
              </a:lnSpc>
            </a:pPr>
            <a:r>
              <a:rPr kumimoji="1" lang="en-US" altLang="ko-KR" sz="1200" dirty="0">
                <a:solidFill>
                  <a:srgbClr val="C00000"/>
                </a:solidFill>
              </a:rPr>
              <a:t>Document Transform </a:t>
            </a:r>
            <a:r>
              <a:rPr kumimoji="1" lang="en-US" altLang="ko-KR" sz="1200" dirty="0"/>
              <a:t>– Transform your documents before using them as context with your LLM</a:t>
            </a:r>
          </a:p>
          <a:p>
            <a:pPr marL="628650" lvl="1" indent="-171450">
              <a:buFont typeface="Wingdings" pitchFamily="2" charset="2"/>
              <a:buChar char="§"/>
            </a:pPr>
            <a:r>
              <a:rPr kumimoji="1" lang="en-US" altLang="ko-KR" sz="1200" dirty="0">
                <a:solidFill>
                  <a:srgbClr val="00B050"/>
                </a:solidFill>
              </a:rPr>
              <a:t>Contextual Compression </a:t>
            </a:r>
            <a:r>
              <a:rPr kumimoji="1" lang="en-US" altLang="ko-KR" sz="1200" dirty="0"/>
              <a:t>– Extract contextually relevant information from your retrieved docs. Generally used to try and to increase </a:t>
            </a:r>
            <a:r>
              <a:rPr kumimoji="1" lang="en-US" altLang="ko-KR" sz="1200" dirty="0" err="1"/>
              <a:t>signal:noise</a:t>
            </a:r>
            <a:r>
              <a:rPr kumimoji="1" lang="en-US" altLang="ko-KR" sz="1200" dirty="0"/>
              <a:t> ratio</a:t>
            </a:r>
            <a:endParaRPr kumimoji="1" lang="ko-KR" altLang="en-US" sz="1200" dirty="0">
              <a:solidFill>
                <a:srgbClr val="00B050"/>
              </a:solidFill>
            </a:endParaRPr>
          </a:p>
        </p:txBody>
      </p:sp>
      <p:sp>
        <p:nvSpPr>
          <p:cNvPr id="11" name="TextBox 10">
            <a:extLst>
              <a:ext uri="{FF2B5EF4-FFF2-40B4-BE49-F238E27FC236}">
                <a16:creationId xmlns:a16="http://schemas.microsoft.com/office/drawing/2014/main" id="{4B3B4681-D872-B1A9-EF70-BCA162AE03FB}"/>
              </a:ext>
            </a:extLst>
          </p:cNvPr>
          <p:cNvSpPr txBox="1"/>
          <p:nvPr/>
        </p:nvSpPr>
        <p:spPr>
          <a:xfrm>
            <a:off x="191594" y="552908"/>
            <a:ext cx="10909994" cy="276999"/>
          </a:xfrm>
          <a:prstGeom prst="rect">
            <a:avLst/>
          </a:prstGeom>
          <a:noFill/>
        </p:spPr>
        <p:txBody>
          <a:bodyPr wrap="square" rtlCol="0">
            <a:spAutoFit/>
          </a:bodyPr>
          <a:lstStyle/>
          <a:p>
            <a:r>
              <a:rPr kumimoji="1" lang="en-US" altLang="ko-KR" sz="1200" dirty="0"/>
              <a:t>Below is a list of various retrieval techniques and resources grouped by which part of the stack they influence</a:t>
            </a:r>
            <a:endParaRPr kumimoji="1" lang="ko-KR" altLang="en-US" sz="1200" dirty="0">
              <a:solidFill>
                <a:srgbClr val="FF0000"/>
              </a:solidFill>
            </a:endParaRPr>
          </a:p>
        </p:txBody>
      </p:sp>
    </p:spTree>
    <p:extLst>
      <p:ext uri="{BB962C8B-B14F-4D97-AF65-F5344CB8AC3E}">
        <p14:creationId xmlns:p14="http://schemas.microsoft.com/office/powerpoint/2010/main" val="1088362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trieval Basics">
            <a:extLst>
              <a:ext uri="{FF2B5EF4-FFF2-40B4-BE49-F238E27FC236}">
                <a16:creationId xmlns:a16="http://schemas.microsoft.com/office/drawing/2014/main" id="{DC303B2E-9677-B8E7-4EA7-3220A0ADE8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092" y="541531"/>
            <a:ext cx="8041796" cy="452704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22DA87-8F0D-2AD1-A03B-1581126C7FAF}"/>
              </a:ext>
            </a:extLst>
          </p:cNvPr>
          <p:cNvSpPr txBox="1"/>
          <p:nvPr/>
        </p:nvSpPr>
        <p:spPr>
          <a:xfrm>
            <a:off x="77274" y="45076"/>
            <a:ext cx="2466444" cy="369332"/>
          </a:xfrm>
          <a:prstGeom prst="rect">
            <a:avLst/>
          </a:prstGeom>
          <a:noFill/>
        </p:spPr>
        <p:txBody>
          <a:bodyPr wrap="none" rtlCol="0">
            <a:spAutoFit/>
          </a:bodyPr>
          <a:lstStyle/>
          <a:p>
            <a:r>
              <a:rPr kumimoji="1" lang="en-US" altLang="ko-KR" dirty="0"/>
              <a:t>Query Transformation</a:t>
            </a:r>
            <a:endParaRPr kumimoji="1" lang="ko-KR" altLang="en-US" dirty="0"/>
          </a:p>
        </p:txBody>
      </p:sp>
      <p:sp>
        <p:nvSpPr>
          <p:cNvPr id="5" name="TextBox 4">
            <a:extLst>
              <a:ext uri="{FF2B5EF4-FFF2-40B4-BE49-F238E27FC236}">
                <a16:creationId xmlns:a16="http://schemas.microsoft.com/office/drawing/2014/main" id="{C857649B-A7F5-CFED-F2AE-698DC5E5CE1D}"/>
              </a:ext>
            </a:extLst>
          </p:cNvPr>
          <p:cNvSpPr txBox="1"/>
          <p:nvPr/>
        </p:nvSpPr>
        <p:spPr>
          <a:xfrm>
            <a:off x="77274" y="541531"/>
            <a:ext cx="1512337" cy="369332"/>
          </a:xfrm>
          <a:prstGeom prst="rect">
            <a:avLst/>
          </a:prstGeom>
          <a:noFill/>
        </p:spPr>
        <p:txBody>
          <a:bodyPr wrap="none" rtlCol="0">
            <a:spAutoFit/>
          </a:bodyPr>
          <a:lstStyle/>
          <a:p>
            <a:r>
              <a:rPr kumimoji="1" lang="en-US" altLang="ko-KR" dirty="0"/>
              <a:t>Multi-Query</a:t>
            </a:r>
            <a:endParaRPr kumimoji="1" lang="ko-KR" altLang="en-US" dirty="0"/>
          </a:p>
        </p:txBody>
      </p:sp>
      <p:sp>
        <p:nvSpPr>
          <p:cNvPr id="6" name="TextBox 5">
            <a:extLst>
              <a:ext uri="{FF2B5EF4-FFF2-40B4-BE49-F238E27FC236}">
                <a16:creationId xmlns:a16="http://schemas.microsoft.com/office/drawing/2014/main" id="{64BC2CBB-4E52-13D8-A477-26A111A7A89C}"/>
              </a:ext>
            </a:extLst>
          </p:cNvPr>
          <p:cNvSpPr txBox="1"/>
          <p:nvPr/>
        </p:nvSpPr>
        <p:spPr>
          <a:xfrm>
            <a:off x="345176" y="4365010"/>
            <a:ext cx="11501643" cy="2308324"/>
          </a:xfrm>
          <a:prstGeom prst="rect">
            <a:avLst/>
          </a:prstGeom>
          <a:noFill/>
        </p:spPr>
        <p:txBody>
          <a:bodyPr wrap="square" rtlCol="0">
            <a:spAutoFit/>
          </a:bodyPr>
          <a:lstStyle/>
          <a:p>
            <a:pPr algn="l"/>
            <a:r>
              <a:rPr lang="en" altLang="ko-KR" sz="1200" i="0" dirty="0">
                <a:solidFill>
                  <a:srgbClr val="00B050"/>
                </a:solidFill>
                <a:effectLst/>
              </a:rPr>
              <a:t>Why is this helpful?</a:t>
            </a:r>
          </a:p>
          <a:p>
            <a:pPr algn="l"/>
            <a:r>
              <a:rPr lang="en" altLang="ko-KR" sz="1200" b="0" i="0" dirty="0">
                <a:solidFill>
                  <a:srgbClr val="1C1E21"/>
                </a:solidFill>
                <a:effectLst/>
              </a:rPr>
              <a:t>Generally builders will use Multi-Query for two main reasons: Enhance a suboptimal query &amp; Expand a results set</a:t>
            </a:r>
          </a:p>
          <a:p>
            <a:pPr algn="l"/>
            <a:endParaRPr lang="en" altLang="ko-KR" sz="1200" b="0" i="0" dirty="0">
              <a:solidFill>
                <a:srgbClr val="1C1E21"/>
              </a:solidFill>
              <a:effectLst/>
            </a:endParaRPr>
          </a:p>
          <a:p>
            <a:pPr algn="l"/>
            <a:r>
              <a:rPr lang="en" altLang="ko-KR" sz="1200" i="0" dirty="0">
                <a:solidFill>
                  <a:srgbClr val="00B050"/>
                </a:solidFill>
                <a:effectLst/>
              </a:rPr>
              <a:t>Enhance a suboptimal query</a:t>
            </a:r>
          </a:p>
          <a:p>
            <a:pPr algn="l"/>
            <a:r>
              <a:rPr lang="en" altLang="ko-KR" sz="1200" b="0" i="0" dirty="0">
                <a:solidFill>
                  <a:srgbClr val="1C1E21"/>
                </a:solidFill>
                <a:effectLst/>
              </a:rPr>
              <a:t>Users don't always give the best queries</a:t>
            </a:r>
            <a:r>
              <a:rPr lang="ko-KR" altLang="en-US" sz="1200" b="0" i="0" dirty="0">
                <a:solidFill>
                  <a:srgbClr val="1C1E21"/>
                </a:solidFill>
                <a:effectLst/>
              </a:rPr>
              <a:t> </a:t>
            </a:r>
            <a:r>
              <a:rPr lang="en" altLang="ko-KR" sz="1200" b="0" i="0" dirty="0">
                <a:solidFill>
                  <a:srgbClr val="1C1E21"/>
                </a:solidFill>
                <a:effectLst/>
              </a:rPr>
              <a:t>- They are just trying to user your product, not construct the perfect query.</a:t>
            </a:r>
          </a:p>
          <a:p>
            <a:pPr algn="l"/>
            <a:r>
              <a:rPr lang="en" altLang="ko-KR" sz="1200" b="0" i="0" dirty="0">
                <a:solidFill>
                  <a:srgbClr val="1C1E21"/>
                </a:solidFill>
                <a:effectLst/>
              </a:rPr>
              <a:t>To help with this, we turn to the multi-query method to help us fill in any gaps to a users query.</a:t>
            </a:r>
          </a:p>
          <a:p>
            <a:pPr algn="l"/>
            <a:endParaRPr lang="en" altLang="ko-KR" sz="1200" b="1" i="0" dirty="0">
              <a:solidFill>
                <a:srgbClr val="1C1E21"/>
              </a:solidFill>
              <a:effectLst/>
            </a:endParaRPr>
          </a:p>
          <a:p>
            <a:pPr algn="l"/>
            <a:r>
              <a:rPr lang="en" altLang="ko-KR" sz="1200" i="0" dirty="0">
                <a:solidFill>
                  <a:srgbClr val="00B050"/>
                </a:solidFill>
                <a:effectLst/>
              </a:rPr>
              <a:t>Expand a results set</a:t>
            </a:r>
          </a:p>
          <a:p>
            <a:pPr algn="l"/>
            <a:r>
              <a:rPr lang="en" altLang="ko-KR" sz="1200" b="0" i="0" dirty="0">
                <a:solidFill>
                  <a:srgbClr val="1C1E21"/>
                </a:solidFill>
                <a:effectLst/>
              </a:rPr>
              <a:t>With multiple queries, you'll likely get more results back from your database. The aim of multi-query is to have an expanded results sets which might be able to answer questions better than docs from a single query.</a:t>
            </a:r>
          </a:p>
          <a:p>
            <a:pPr algn="l"/>
            <a:r>
              <a:rPr lang="en" altLang="ko-KR" sz="1200" b="0" i="0" dirty="0">
                <a:solidFill>
                  <a:srgbClr val="1C1E21"/>
                </a:solidFill>
                <a:effectLst/>
              </a:rPr>
              <a:t>These results will be deduplicated (in case the same document comes back multiple times) and then used as context in your final prompt.</a:t>
            </a:r>
            <a:br>
              <a:rPr lang="en" altLang="ko-KR" sz="1200" dirty="0"/>
            </a:br>
            <a:endParaRPr kumimoji="1" lang="ko-KR" altLang="en-US" sz="1200" dirty="0"/>
          </a:p>
        </p:txBody>
      </p:sp>
    </p:spTree>
    <p:extLst>
      <p:ext uri="{BB962C8B-B14F-4D97-AF65-F5344CB8AC3E}">
        <p14:creationId xmlns:p14="http://schemas.microsoft.com/office/powerpoint/2010/main" val="3626346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ulti-Vector">
            <a:extLst>
              <a:ext uri="{FF2B5EF4-FFF2-40B4-BE49-F238E27FC236}">
                <a16:creationId xmlns:a16="http://schemas.microsoft.com/office/drawing/2014/main" id="{4BAA820D-5435-68ED-1477-326307847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7070" y="532295"/>
            <a:ext cx="8708237" cy="490221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22DA87-8F0D-2AD1-A03B-1581126C7FAF}"/>
              </a:ext>
            </a:extLst>
          </p:cNvPr>
          <p:cNvSpPr txBox="1"/>
          <p:nvPr/>
        </p:nvSpPr>
        <p:spPr>
          <a:xfrm>
            <a:off x="77274" y="45076"/>
            <a:ext cx="2629310" cy="369332"/>
          </a:xfrm>
          <a:prstGeom prst="rect">
            <a:avLst/>
          </a:prstGeom>
          <a:noFill/>
        </p:spPr>
        <p:txBody>
          <a:bodyPr wrap="none" rtlCol="0">
            <a:spAutoFit/>
          </a:bodyPr>
          <a:lstStyle/>
          <a:p>
            <a:r>
              <a:rPr kumimoji="1" lang="en-US" altLang="ko-KR" dirty="0"/>
              <a:t>Indexing - Multi-Vector</a:t>
            </a:r>
            <a:endParaRPr kumimoji="1" lang="ko-KR" altLang="en-US" dirty="0"/>
          </a:p>
        </p:txBody>
      </p:sp>
      <p:sp>
        <p:nvSpPr>
          <p:cNvPr id="4" name="TextBox 3">
            <a:extLst>
              <a:ext uri="{FF2B5EF4-FFF2-40B4-BE49-F238E27FC236}">
                <a16:creationId xmlns:a16="http://schemas.microsoft.com/office/drawing/2014/main" id="{95760D85-82F2-F90A-117B-752D755158AA}"/>
              </a:ext>
            </a:extLst>
          </p:cNvPr>
          <p:cNvSpPr txBox="1"/>
          <p:nvPr/>
        </p:nvSpPr>
        <p:spPr>
          <a:xfrm>
            <a:off x="345178" y="4189803"/>
            <a:ext cx="11501643" cy="2339102"/>
          </a:xfrm>
          <a:prstGeom prst="rect">
            <a:avLst/>
          </a:prstGeom>
          <a:noFill/>
        </p:spPr>
        <p:txBody>
          <a:bodyPr wrap="square" rtlCol="0">
            <a:spAutoFit/>
          </a:bodyPr>
          <a:lstStyle/>
          <a:p>
            <a:pPr algn="l"/>
            <a:r>
              <a:rPr lang="en" altLang="ko-KR" sz="1600" i="0" dirty="0">
                <a:solidFill>
                  <a:srgbClr val="00B050"/>
                </a:solidFill>
                <a:effectLst/>
              </a:rPr>
              <a:t>Overview</a:t>
            </a:r>
          </a:p>
          <a:p>
            <a:pPr algn="l"/>
            <a:endParaRPr lang="en" altLang="ko-KR" sz="1200" i="0" dirty="0">
              <a:solidFill>
                <a:srgbClr val="00B050"/>
              </a:solidFill>
              <a:effectLst/>
            </a:endParaRPr>
          </a:p>
          <a:p>
            <a:pPr algn="l"/>
            <a:r>
              <a:rPr lang="en" altLang="ko-KR" sz="1400" b="0" i="1" dirty="0">
                <a:solidFill>
                  <a:srgbClr val="1C1E21"/>
                </a:solidFill>
                <a:effectLst/>
                <a:latin typeface="system-ui"/>
              </a:rPr>
              <a:t>Multi-Vector is an advanced method of the Indexing stage of retrieval</a:t>
            </a:r>
          </a:p>
          <a:p>
            <a:pPr algn="l"/>
            <a:endParaRPr lang="en" altLang="ko-KR" sz="1400" b="0" i="0" dirty="0">
              <a:solidFill>
                <a:srgbClr val="1C1E21"/>
              </a:solidFill>
              <a:effectLst/>
              <a:latin typeface="system-ui"/>
            </a:endParaRPr>
          </a:p>
          <a:p>
            <a:pPr algn="l"/>
            <a:r>
              <a:rPr lang="en" altLang="ko-KR" sz="1400" b="0" i="0" dirty="0">
                <a:solidFill>
                  <a:srgbClr val="1C1E21"/>
                </a:solidFill>
                <a:effectLst/>
                <a:latin typeface="system-ui"/>
              </a:rPr>
              <a:t>Often times your raw, chunked, documents may </a:t>
            </a:r>
            <a:r>
              <a:rPr lang="en" altLang="ko-KR" sz="1400" b="0" i="1" dirty="0">
                <a:solidFill>
                  <a:srgbClr val="1C1E21"/>
                </a:solidFill>
                <a:effectLst/>
                <a:latin typeface="system-ui"/>
              </a:rPr>
              <a:t>not</a:t>
            </a:r>
            <a:r>
              <a:rPr lang="en" altLang="ko-KR" sz="1400" b="0" i="0" dirty="0">
                <a:solidFill>
                  <a:srgbClr val="1C1E21"/>
                </a:solidFill>
                <a:effectLst/>
                <a:latin typeface="system-ui"/>
              </a:rPr>
              <a:t> be the optimal text to get your embeddings from. It could be the case that an alternative text derived from your original documents would be better. This could include summaries, hypothetical questions, extractions, or child documents.</a:t>
            </a:r>
          </a:p>
          <a:p>
            <a:pPr algn="l"/>
            <a:r>
              <a:rPr lang="en" altLang="ko-KR" sz="1400" b="0" i="0" dirty="0">
                <a:solidFill>
                  <a:srgbClr val="1C1E21"/>
                </a:solidFill>
                <a:effectLst/>
                <a:latin typeface="system-ui"/>
              </a:rPr>
              <a:t>The goal of multi-vector retrieval is to have additional embeddings in your retrieval process which might more closely match your anticipated queries.</a:t>
            </a:r>
            <a:br>
              <a:rPr lang="en" altLang="ko-KR" sz="1200" dirty="0"/>
            </a:br>
            <a:endParaRPr lang="en" altLang="ko-KR" sz="1200" dirty="0"/>
          </a:p>
          <a:p>
            <a:pPr algn="l"/>
            <a:r>
              <a:rPr lang="en" altLang="ko-KR" sz="1200" i="0" dirty="0">
                <a:solidFill>
                  <a:srgbClr val="00B050"/>
                </a:solidFill>
                <a:effectLst/>
                <a:latin typeface="system-ui"/>
              </a:rPr>
              <a:t>Why is this helpful?</a:t>
            </a:r>
            <a:r>
              <a:rPr lang="en" altLang="ko-KR" sz="1200" i="0" dirty="0">
                <a:solidFill>
                  <a:srgbClr val="00B050"/>
                </a:solidFill>
                <a:effectLst/>
                <a:latin typeface="system-ui"/>
                <a:hlinkClick r:id="rId4" tooltip="Direct link to Why is this helpful?">
                  <a:extLst>
                    <a:ext uri="{A12FA001-AC4F-418D-AE19-62706E023703}">
                      <ahyp:hlinkClr xmlns:ahyp="http://schemas.microsoft.com/office/drawing/2018/hyperlinkcolor" val="tx"/>
                    </a:ext>
                  </a:extLst>
                </a:hlinkClick>
              </a:rPr>
              <a:t>​</a:t>
            </a:r>
            <a:endParaRPr lang="en" altLang="ko-KR" sz="1200" i="0" dirty="0">
              <a:solidFill>
                <a:srgbClr val="00B050"/>
              </a:solidFill>
              <a:effectLst/>
              <a:latin typeface="system-ui"/>
            </a:endParaRPr>
          </a:p>
          <a:p>
            <a:pPr algn="l"/>
            <a:r>
              <a:rPr lang="en" altLang="ko-KR" sz="1200" b="0" i="0" dirty="0">
                <a:solidFill>
                  <a:srgbClr val="1C1E21"/>
                </a:solidFill>
                <a:effectLst/>
                <a:latin typeface="system-ui"/>
              </a:rPr>
              <a:t>This is helpful when having a more processed or derived form of your original documents would better suit your search process. Think of this like a pre-processing step on your documents that aims to be more attuned to your search needs.</a:t>
            </a:r>
            <a:endParaRPr kumimoji="1" lang="ko-KR" altLang="en-US" sz="1200" dirty="0"/>
          </a:p>
        </p:txBody>
      </p:sp>
    </p:spTree>
    <p:extLst>
      <p:ext uri="{BB962C8B-B14F-4D97-AF65-F5344CB8AC3E}">
        <p14:creationId xmlns:p14="http://schemas.microsoft.com/office/powerpoint/2010/main" val="3633516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4159600" cy="369332"/>
          </a:xfrm>
          <a:prstGeom prst="rect">
            <a:avLst/>
          </a:prstGeom>
          <a:noFill/>
        </p:spPr>
        <p:txBody>
          <a:bodyPr wrap="none" rtlCol="0">
            <a:spAutoFit/>
          </a:bodyPr>
          <a:lstStyle/>
          <a:p>
            <a:r>
              <a:rPr kumimoji="1" lang="en-US" altLang="ko-KR" dirty="0"/>
              <a:t>Indexing - Parent Document Retriever</a:t>
            </a:r>
            <a:endParaRPr kumimoji="1" lang="ko-KR" altLang="en-US" dirty="0"/>
          </a:p>
        </p:txBody>
      </p:sp>
      <p:pic>
        <p:nvPicPr>
          <p:cNvPr id="1026" name="Picture 2" descr="Parent Document Retriever">
            <a:extLst>
              <a:ext uri="{FF2B5EF4-FFF2-40B4-BE49-F238E27FC236}">
                <a16:creationId xmlns:a16="http://schemas.microsoft.com/office/drawing/2014/main" id="{6E0A4814-8D2D-1DF3-E0F0-E75F3F484B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9708" y="615300"/>
            <a:ext cx="7536874" cy="42428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73BE98F-436E-2373-7F26-8F24FD9E8F07}"/>
              </a:ext>
            </a:extLst>
          </p:cNvPr>
          <p:cNvSpPr txBox="1"/>
          <p:nvPr/>
        </p:nvSpPr>
        <p:spPr>
          <a:xfrm>
            <a:off x="345178" y="4485366"/>
            <a:ext cx="11501643" cy="2031325"/>
          </a:xfrm>
          <a:prstGeom prst="rect">
            <a:avLst/>
          </a:prstGeom>
          <a:noFill/>
        </p:spPr>
        <p:txBody>
          <a:bodyPr wrap="square" rtlCol="0">
            <a:spAutoFit/>
          </a:bodyPr>
          <a:lstStyle/>
          <a:p>
            <a:pPr algn="l"/>
            <a:r>
              <a:rPr lang="en" altLang="ko-KR" sz="1600" i="0" dirty="0">
                <a:solidFill>
                  <a:srgbClr val="00B050"/>
                </a:solidFill>
                <a:effectLst/>
              </a:rPr>
              <a:t>Overview</a:t>
            </a:r>
          </a:p>
          <a:p>
            <a:pPr algn="l"/>
            <a:endParaRPr lang="en" altLang="ko-KR" sz="1200" i="0" dirty="0">
              <a:solidFill>
                <a:srgbClr val="00B050"/>
              </a:solidFill>
              <a:effectLst/>
            </a:endParaRPr>
          </a:p>
          <a:p>
            <a:pPr algn="l"/>
            <a:r>
              <a:rPr lang="en" altLang="ko-KR" sz="1400" b="0" i="1" dirty="0">
                <a:solidFill>
                  <a:srgbClr val="1C1E21"/>
                </a:solidFill>
                <a:effectLst/>
                <a:latin typeface="system-ui"/>
              </a:rPr>
              <a:t>The Parent Document retriever is a type of Multi-Vector, an advanced indexing and retrieval technique.</a:t>
            </a:r>
          </a:p>
          <a:p>
            <a:pPr algn="l"/>
            <a:endParaRPr lang="en" altLang="ko-KR" sz="1400" b="0" i="0" dirty="0">
              <a:solidFill>
                <a:srgbClr val="1C1E21"/>
              </a:solidFill>
              <a:effectLst/>
              <a:latin typeface="system-ui"/>
            </a:endParaRPr>
          </a:p>
          <a:p>
            <a:pPr algn="l"/>
            <a:r>
              <a:rPr lang="en" altLang="ko-KR" sz="1400" b="0" i="0" dirty="0">
                <a:solidFill>
                  <a:srgbClr val="1C1E21"/>
                </a:solidFill>
                <a:effectLst/>
                <a:latin typeface="system-ui"/>
              </a:rPr>
              <a:t>The Parent document retriever is a form of Multi-Vector retrieval, a class of retrieval methods by which the builder embeds </a:t>
            </a:r>
            <a:r>
              <a:rPr lang="en" altLang="ko-KR" sz="1400" b="0" i="1" dirty="0">
                <a:solidFill>
                  <a:srgbClr val="1C1E21"/>
                </a:solidFill>
                <a:effectLst/>
                <a:latin typeface="system-ui"/>
              </a:rPr>
              <a:t>alternative</a:t>
            </a:r>
            <a:r>
              <a:rPr lang="en" altLang="ko-KR" sz="1400" b="0" i="0" dirty="0">
                <a:solidFill>
                  <a:srgbClr val="1C1E21"/>
                </a:solidFill>
                <a:effectLst/>
                <a:latin typeface="system-ui"/>
              </a:rPr>
              <a:t> representations of their original documents. These alternative embeddings will be then used in the similarity process to compare with the query the user or application gives.</a:t>
            </a:r>
          </a:p>
          <a:p>
            <a:pPr algn="l"/>
            <a:r>
              <a:rPr lang="en" altLang="ko-KR" sz="1400" b="0" i="0" dirty="0">
                <a:solidFill>
                  <a:srgbClr val="1C1E21"/>
                </a:solidFill>
                <a:effectLst/>
                <a:latin typeface="system-ui"/>
              </a:rPr>
              <a:t>In the case of the parent document retriever, the original large chunks will be further split into 'child' chunks.</a:t>
            </a:r>
          </a:p>
          <a:p>
            <a:pPr algn="l"/>
            <a:r>
              <a:rPr lang="en" altLang="ko-KR" sz="1400" b="0" i="0" dirty="0">
                <a:solidFill>
                  <a:srgbClr val="1C1E21"/>
                </a:solidFill>
                <a:effectLst/>
                <a:latin typeface="system-ui"/>
              </a:rPr>
              <a:t>Instead of returning the child chunks as context, the Parent Document Retriever will return the parents documents (red boxes below) of those child docs (blue boxes below).</a:t>
            </a:r>
          </a:p>
        </p:txBody>
      </p:sp>
    </p:spTree>
    <p:extLst>
      <p:ext uri="{BB962C8B-B14F-4D97-AF65-F5344CB8AC3E}">
        <p14:creationId xmlns:p14="http://schemas.microsoft.com/office/powerpoint/2010/main" val="334409997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558</TotalTime>
  <Words>1936</Words>
  <Application>Microsoft Macintosh PowerPoint</Application>
  <PresentationFormat>와이드스크린</PresentationFormat>
  <Paragraphs>145</Paragraphs>
  <Slides>14</Slides>
  <Notes>4</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14</vt:i4>
      </vt:variant>
    </vt:vector>
  </HeadingPairs>
  <TitlesOfParts>
    <vt:vector size="19" baseType="lpstr">
      <vt:lpstr>맑은 고딕</vt:lpstr>
      <vt:lpstr>system-ui</vt:lpstr>
      <vt:lpstr>Arial</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윤 병길</dc:creator>
  <cp:lastModifiedBy>윤 병길</cp:lastModifiedBy>
  <cp:revision>14</cp:revision>
  <dcterms:created xsi:type="dcterms:W3CDTF">2024-06-18T06:57:45Z</dcterms:created>
  <dcterms:modified xsi:type="dcterms:W3CDTF">2024-06-27T06:19:22Z</dcterms:modified>
</cp:coreProperties>
</file>