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6" r:id="rId2"/>
    <p:sldId id="301" r:id="rId3"/>
    <p:sldId id="304" r:id="rId4"/>
    <p:sldId id="302" r:id="rId5"/>
    <p:sldId id="307" r:id="rId6"/>
    <p:sldId id="308" r:id="rId7"/>
    <p:sldId id="309" r:id="rId8"/>
    <p:sldId id="303" r:id="rId9"/>
    <p:sldId id="306" r:id="rId10"/>
    <p:sldId id="299" r:id="rId11"/>
    <p:sldId id="282" r:id="rId12"/>
    <p:sldId id="292" r:id="rId13"/>
    <p:sldId id="289" r:id="rId14"/>
    <p:sldId id="290" r:id="rId15"/>
    <p:sldId id="287" r:id="rId16"/>
    <p:sldId id="288" r:id="rId17"/>
    <p:sldId id="298" r:id="rId18"/>
    <p:sldId id="271" r:id="rId19"/>
    <p:sldId id="294" r:id="rId20"/>
    <p:sldId id="295" r:id="rId21"/>
    <p:sldId id="296" r:id="rId22"/>
    <p:sldId id="297" r:id="rId23"/>
    <p:sldId id="311" r:id="rId24"/>
    <p:sldId id="312" r:id="rId25"/>
    <p:sldId id="313" r:id="rId26"/>
    <p:sldId id="314" r:id="rId27"/>
    <p:sldId id="315" r:id="rId28"/>
    <p:sldId id="293"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69DA"/>
    <a:srgbClr val="CCECFF"/>
    <a:srgbClr val="66CCFF"/>
    <a:srgbClr val="FFFFFF"/>
    <a:srgbClr val="7D82B8"/>
    <a:srgbClr val="E0C5DE"/>
    <a:srgbClr val="6B0504"/>
    <a:srgbClr val="47A025"/>
    <a:srgbClr val="A3320B"/>
    <a:srgbClr val="EF79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6"/>
    <p:restoredTop sz="75878" autoAdjust="0"/>
  </p:normalViewPr>
  <p:slideViewPr>
    <p:cSldViewPr snapToGrid="0" snapToObjects="1">
      <p:cViewPr varScale="1">
        <p:scale>
          <a:sx n="83" d="100"/>
          <a:sy n="83" d="100"/>
        </p:scale>
        <p:origin x="30"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60B69C-A00A-F040-ABEF-F538633531E4}" type="doc">
      <dgm:prSet loTypeId="urn:microsoft.com/office/officeart/2005/8/layout/default" loCatId="" qsTypeId="urn:microsoft.com/office/officeart/2005/8/quickstyle/simple1" qsCatId="simple" csTypeId="urn:microsoft.com/office/officeart/2005/8/colors/colorful1" csCatId="colorful" phldr="1"/>
      <dgm:spPr/>
      <dgm:t>
        <a:bodyPr/>
        <a:lstStyle/>
        <a:p>
          <a:endParaRPr lang="en-US"/>
        </a:p>
      </dgm:t>
    </dgm:pt>
    <dgm:pt modelId="{F1D812D9-D824-B447-A1E2-D7254AC6D7B9}">
      <dgm:prSet phldrT="[Text]"/>
      <dgm:spPr/>
      <dgm:t>
        <a:bodyPr/>
        <a:lstStyle/>
        <a:p>
          <a:r>
            <a:rPr lang="en-US" dirty="0"/>
            <a:t>Filter</a:t>
          </a:r>
        </a:p>
      </dgm:t>
    </dgm:pt>
    <dgm:pt modelId="{C1E35261-6606-944D-8692-D326CF25DDCD}" type="parTrans" cxnId="{6B33E5E8-488E-F344-9E1A-C90C7CD81F1E}">
      <dgm:prSet/>
      <dgm:spPr/>
      <dgm:t>
        <a:bodyPr/>
        <a:lstStyle/>
        <a:p>
          <a:endParaRPr lang="en-US"/>
        </a:p>
      </dgm:t>
    </dgm:pt>
    <dgm:pt modelId="{BA15AD31-BD04-F844-B25E-5DED279341FA}" type="sibTrans" cxnId="{6B33E5E8-488E-F344-9E1A-C90C7CD81F1E}">
      <dgm:prSet/>
      <dgm:spPr/>
      <dgm:t>
        <a:bodyPr/>
        <a:lstStyle/>
        <a:p>
          <a:endParaRPr lang="en-US"/>
        </a:p>
      </dgm:t>
    </dgm:pt>
    <dgm:pt modelId="{D0D2F620-2815-6941-AFBD-243C3DE73F36}">
      <dgm:prSet phldrT="[Text]"/>
      <dgm:spPr/>
      <dgm:t>
        <a:bodyPr/>
        <a:lstStyle/>
        <a:p>
          <a:r>
            <a:rPr lang="en-US" dirty="0"/>
            <a:t>Split by Row</a:t>
          </a:r>
        </a:p>
      </dgm:t>
    </dgm:pt>
    <dgm:pt modelId="{79F9B6ED-0F1A-3F4E-86A0-92B58BAB6C05}" type="parTrans" cxnId="{625BE9A7-20C3-D54B-B21C-0B58478AE27F}">
      <dgm:prSet/>
      <dgm:spPr/>
      <dgm:t>
        <a:bodyPr/>
        <a:lstStyle/>
        <a:p>
          <a:endParaRPr lang="en-US"/>
        </a:p>
      </dgm:t>
    </dgm:pt>
    <dgm:pt modelId="{F5CE782D-4620-CB4B-8ED5-625EFF86C6A3}" type="sibTrans" cxnId="{625BE9A7-20C3-D54B-B21C-0B58478AE27F}">
      <dgm:prSet/>
      <dgm:spPr/>
      <dgm:t>
        <a:bodyPr/>
        <a:lstStyle/>
        <a:p>
          <a:endParaRPr lang="en-US"/>
        </a:p>
      </dgm:t>
    </dgm:pt>
    <dgm:pt modelId="{6CB99C20-5ABD-324B-B3CA-4F8D98B63855}">
      <dgm:prSet phldrT="[Text]"/>
      <dgm:spPr/>
      <dgm:t>
        <a:bodyPr/>
        <a:lstStyle/>
        <a:p>
          <a:r>
            <a:rPr lang="en-US" dirty="0"/>
            <a:t>Split by Column</a:t>
          </a:r>
        </a:p>
      </dgm:t>
    </dgm:pt>
    <dgm:pt modelId="{D4DFC5D0-2BCD-3747-ADF5-2E222565A75F}" type="parTrans" cxnId="{9CB27745-EDF8-0442-9AA0-6D7428644D41}">
      <dgm:prSet/>
      <dgm:spPr/>
      <dgm:t>
        <a:bodyPr/>
        <a:lstStyle/>
        <a:p>
          <a:endParaRPr lang="en-US"/>
        </a:p>
      </dgm:t>
    </dgm:pt>
    <dgm:pt modelId="{652AB91A-3EED-8341-8DF6-E94E2F338D91}" type="sibTrans" cxnId="{9CB27745-EDF8-0442-9AA0-6D7428644D41}">
      <dgm:prSet/>
      <dgm:spPr/>
      <dgm:t>
        <a:bodyPr/>
        <a:lstStyle/>
        <a:p>
          <a:endParaRPr lang="en-US"/>
        </a:p>
      </dgm:t>
    </dgm:pt>
    <dgm:pt modelId="{3A40FE4C-7AD1-ED42-A64E-384C2592A2D3}">
      <dgm:prSet phldrT="[Text]"/>
      <dgm:spPr/>
      <dgm:t>
        <a:bodyPr/>
        <a:lstStyle/>
        <a:p>
          <a:r>
            <a:rPr lang="en-US" dirty="0"/>
            <a:t>Column Value</a:t>
          </a:r>
        </a:p>
      </dgm:t>
    </dgm:pt>
    <dgm:pt modelId="{BBF33BF9-25EB-5045-8FEA-56F0AA394BF4}" type="parTrans" cxnId="{61A6B9CF-5F82-3746-987C-BBA80D1D1E21}">
      <dgm:prSet/>
      <dgm:spPr/>
      <dgm:t>
        <a:bodyPr/>
        <a:lstStyle/>
        <a:p>
          <a:endParaRPr lang="en-US"/>
        </a:p>
      </dgm:t>
    </dgm:pt>
    <dgm:pt modelId="{0C3C5CC2-8619-6E40-B4F1-A76288E51315}" type="sibTrans" cxnId="{61A6B9CF-5F82-3746-987C-BBA80D1D1E21}">
      <dgm:prSet/>
      <dgm:spPr/>
      <dgm:t>
        <a:bodyPr/>
        <a:lstStyle/>
        <a:p>
          <a:endParaRPr lang="en-US"/>
        </a:p>
      </dgm:t>
    </dgm:pt>
    <dgm:pt modelId="{B8FDFBF6-E3AC-FE40-B66C-19584AFC2193}" type="pres">
      <dgm:prSet presAssocID="{AE60B69C-A00A-F040-ABEF-F538633531E4}" presName="diagram" presStyleCnt="0">
        <dgm:presLayoutVars>
          <dgm:dir/>
          <dgm:resizeHandles val="exact"/>
        </dgm:presLayoutVars>
      </dgm:prSet>
      <dgm:spPr/>
    </dgm:pt>
    <dgm:pt modelId="{96E696F3-BC4F-884E-A419-1961E16D2EF7}" type="pres">
      <dgm:prSet presAssocID="{F1D812D9-D824-B447-A1E2-D7254AC6D7B9}" presName="node" presStyleLbl="node1" presStyleIdx="0" presStyleCnt="4">
        <dgm:presLayoutVars>
          <dgm:bulletEnabled val="1"/>
        </dgm:presLayoutVars>
      </dgm:prSet>
      <dgm:spPr/>
    </dgm:pt>
    <dgm:pt modelId="{3F1B2388-0675-F543-836C-82F4E16EF089}" type="pres">
      <dgm:prSet presAssocID="{BA15AD31-BD04-F844-B25E-5DED279341FA}" presName="sibTrans" presStyleCnt="0"/>
      <dgm:spPr/>
    </dgm:pt>
    <dgm:pt modelId="{FA210185-CD10-5F4B-B8F2-B636C4E7E4D5}" type="pres">
      <dgm:prSet presAssocID="{D0D2F620-2815-6941-AFBD-243C3DE73F36}" presName="node" presStyleLbl="node1" presStyleIdx="1" presStyleCnt="4">
        <dgm:presLayoutVars>
          <dgm:bulletEnabled val="1"/>
        </dgm:presLayoutVars>
      </dgm:prSet>
      <dgm:spPr/>
    </dgm:pt>
    <dgm:pt modelId="{6600E10C-9B34-604F-B47C-B19E56F5981D}" type="pres">
      <dgm:prSet presAssocID="{F5CE782D-4620-CB4B-8ED5-625EFF86C6A3}" presName="sibTrans" presStyleCnt="0"/>
      <dgm:spPr/>
    </dgm:pt>
    <dgm:pt modelId="{A4EB90A3-61C4-5A4D-A9E7-F8FAB1BB8C6A}" type="pres">
      <dgm:prSet presAssocID="{6CB99C20-5ABD-324B-B3CA-4F8D98B63855}" presName="node" presStyleLbl="node1" presStyleIdx="2" presStyleCnt="4">
        <dgm:presLayoutVars>
          <dgm:bulletEnabled val="1"/>
        </dgm:presLayoutVars>
      </dgm:prSet>
      <dgm:spPr/>
    </dgm:pt>
    <dgm:pt modelId="{EE481AF1-E12C-9848-9E1A-B0ABBDCC1C5F}" type="pres">
      <dgm:prSet presAssocID="{652AB91A-3EED-8341-8DF6-E94E2F338D91}" presName="sibTrans" presStyleCnt="0"/>
      <dgm:spPr/>
    </dgm:pt>
    <dgm:pt modelId="{FB776517-6229-4B45-949E-FEAF94EDB708}" type="pres">
      <dgm:prSet presAssocID="{3A40FE4C-7AD1-ED42-A64E-384C2592A2D3}" presName="node" presStyleLbl="node1" presStyleIdx="3" presStyleCnt="4">
        <dgm:presLayoutVars>
          <dgm:bulletEnabled val="1"/>
        </dgm:presLayoutVars>
      </dgm:prSet>
      <dgm:spPr/>
    </dgm:pt>
  </dgm:ptLst>
  <dgm:cxnLst>
    <dgm:cxn modelId="{C386B95C-E754-A143-9A22-404FB1E0635F}" type="presOf" srcId="{AE60B69C-A00A-F040-ABEF-F538633531E4}" destId="{B8FDFBF6-E3AC-FE40-B66C-19584AFC2193}" srcOrd="0" destOrd="0" presId="urn:microsoft.com/office/officeart/2005/8/layout/default"/>
    <dgm:cxn modelId="{9CB27745-EDF8-0442-9AA0-6D7428644D41}" srcId="{AE60B69C-A00A-F040-ABEF-F538633531E4}" destId="{6CB99C20-5ABD-324B-B3CA-4F8D98B63855}" srcOrd="2" destOrd="0" parTransId="{D4DFC5D0-2BCD-3747-ADF5-2E222565A75F}" sibTransId="{652AB91A-3EED-8341-8DF6-E94E2F338D91}"/>
    <dgm:cxn modelId="{FDECCB74-3F21-0047-936F-E3C8522E1DFF}" type="presOf" srcId="{3A40FE4C-7AD1-ED42-A64E-384C2592A2D3}" destId="{FB776517-6229-4B45-949E-FEAF94EDB708}" srcOrd="0" destOrd="0" presId="urn:microsoft.com/office/officeart/2005/8/layout/default"/>
    <dgm:cxn modelId="{CB561755-0674-7644-A2E2-DB7D4A6FCB91}" type="presOf" srcId="{F1D812D9-D824-B447-A1E2-D7254AC6D7B9}" destId="{96E696F3-BC4F-884E-A419-1961E16D2EF7}" srcOrd="0" destOrd="0" presId="urn:microsoft.com/office/officeart/2005/8/layout/default"/>
    <dgm:cxn modelId="{625BE9A7-20C3-D54B-B21C-0B58478AE27F}" srcId="{AE60B69C-A00A-F040-ABEF-F538633531E4}" destId="{D0D2F620-2815-6941-AFBD-243C3DE73F36}" srcOrd="1" destOrd="0" parTransId="{79F9B6ED-0F1A-3F4E-86A0-92B58BAB6C05}" sibTransId="{F5CE782D-4620-CB4B-8ED5-625EFF86C6A3}"/>
    <dgm:cxn modelId="{61A6B9CF-5F82-3746-987C-BBA80D1D1E21}" srcId="{AE60B69C-A00A-F040-ABEF-F538633531E4}" destId="{3A40FE4C-7AD1-ED42-A64E-384C2592A2D3}" srcOrd="3" destOrd="0" parTransId="{BBF33BF9-25EB-5045-8FEA-56F0AA394BF4}" sibTransId="{0C3C5CC2-8619-6E40-B4F1-A76288E51315}"/>
    <dgm:cxn modelId="{2FB049E1-2CA5-214D-ACF9-6A710A883DE0}" type="presOf" srcId="{D0D2F620-2815-6941-AFBD-243C3DE73F36}" destId="{FA210185-CD10-5F4B-B8F2-B636C4E7E4D5}" srcOrd="0" destOrd="0" presId="urn:microsoft.com/office/officeart/2005/8/layout/default"/>
    <dgm:cxn modelId="{B2E978E7-1AFE-0C4C-9AD0-2ACF8A1AE1FD}" type="presOf" srcId="{6CB99C20-5ABD-324B-B3CA-4F8D98B63855}" destId="{A4EB90A3-61C4-5A4D-A9E7-F8FAB1BB8C6A}" srcOrd="0" destOrd="0" presId="urn:microsoft.com/office/officeart/2005/8/layout/default"/>
    <dgm:cxn modelId="{6B33E5E8-488E-F344-9E1A-C90C7CD81F1E}" srcId="{AE60B69C-A00A-F040-ABEF-F538633531E4}" destId="{F1D812D9-D824-B447-A1E2-D7254AC6D7B9}" srcOrd="0" destOrd="0" parTransId="{C1E35261-6606-944D-8692-D326CF25DDCD}" sibTransId="{BA15AD31-BD04-F844-B25E-5DED279341FA}"/>
    <dgm:cxn modelId="{524B7A33-2ACD-934D-9D98-A9FCFE698175}" type="presParOf" srcId="{B8FDFBF6-E3AC-FE40-B66C-19584AFC2193}" destId="{96E696F3-BC4F-884E-A419-1961E16D2EF7}" srcOrd="0" destOrd="0" presId="urn:microsoft.com/office/officeart/2005/8/layout/default"/>
    <dgm:cxn modelId="{A9969657-D383-AE48-801B-C2907F84A4CF}" type="presParOf" srcId="{B8FDFBF6-E3AC-FE40-B66C-19584AFC2193}" destId="{3F1B2388-0675-F543-836C-82F4E16EF089}" srcOrd="1" destOrd="0" presId="urn:microsoft.com/office/officeart/2005/8/layout/default"/>
    <dgm:cxn modelId="{3DA9FDFE-8780-7D4C-886C-E9F2390D83D8}" type="presParOf" srcId="{B8FDFBF6-E3AC-FE40-B66C-19584AFC2193}" destId="{FA210185-CD10-5F4B-B8F2-B636C4E7E4D5}" srcOrd="2" destOrd="0" presId="urn:microsoft.com/office/officeart/2005/8/layout/default"/>
    <dgm:cxn modelId="{427470AE-219A-6F45-99D3-A336CCEECA76}" type="presParOf" srcId="{B8FDFBF6-E3AC-FE40-B66C-19584AFC2193}" destId="{6600E10C-9B34-604F-B47C-B19E56F5981D}" srcOrd="3" destOrd="0" presId="urn:microsoft.com/office/officeart/2005/8/layout/default"/>
    <dgm:cxn modelId="{CA6D5100-B064-2349-A9A8-1B1EA959871A}" type="presParOf" srcId="{B8FDFBF6-E3AC-FE40-B66C-19584AFC2193}" destId="{A4EB90A3-61C4-5A4D-A9E7-F8FAB1BB8C6A}" srcOrd="4" destOrd="0" presId="urn:microsoft.com/office/officeart/2005/8/layout/default"/>
    <dgm:cxn modelId="{67A23FF4-DA64-DE48-AE97-3F2952FBC2AA}" type="presParOf" srcId="{B8FDFBF6-E3AC-FE40-B66C-19584AFC2193}" destId="{EE481AF1-E12C-9848-9E1A-B0ABBDCC1C5F}" srcOrd="5" destOrd="0" presId="urn:microsoft.com/office/officeart/2005/8/layout/default"/>
    <dgm:cxn modelId="{FED4BCAB-D4B2-1F4A-8DEA-7948F18645A7}" type="presParOf" srcId="{B8FDFBF6-E3AC-FE40-B66C-19584AFC2193}" destId="{FB776517-6229-4B45-949E-FEAF94EDB708}"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96F3-BC4F-884E-A419-1961E16D2EF7}">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dirty="0"/>
            <a:t>Filter</a:t>
          </a:r>
        </a:p>
      </dsp:txBody>
      <dsp:txXfrm>
        <a:off x="1748064" y="2975"/>
        <a:ext cx="3342605" cy="2005563"/>
      </dsp:txXfrm>
    </dsp:sp>
    <dsp:sp modelId="{FA210185-CD10-5F4B-B8F2-B636C4E7E4D5}">
      <dsp:nvSpPr>
        <dsp:cNvPr id="0" name=""/>
        <dsp:cNvSpPr/>
      </dsp:nvSpPr>
      <dsp:spPr>
        <a:xfrm>
          <a:off x="5424930" y="2975"/>
          <a:ext cx="3342605" cy="20055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dirty="0"/>
            <a:t>Split by Row</a:t>
          </a:r>
        </a:p>
      </dsp:txBody>
      <dsp:txXfrm>
        <a:off x="5424930" y="2975"/>
        <a:ext cx="3342605" cy="2005563"/>
      </dsp:txXfrm>
    </dsp:sp>
    <dsp:sp modelId="{A4EB90A3-61C4-5A4D-A9E7-F8FAB1BB8C6A}">
      <dsp:nvSpPr>
        <dsp:cNvPr id="0" name=""/>
        <dsp:cNvSpPr/>
      </dsp:nvSpPr>
      <dsp:spPr>
        <a:xfrm>
          <a:off x="1748064" y="2342799"/>
          <a:ext cx="3342605" cy="20055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dirty="0"/>
            <a:t>Split by Column</a:t>
          </a:r>
        </a:p>
      </dsp:txBody>
      <dsp:txXfrm>
        <a:off x="1748064" y="2342799"/>
        <a:ext cx="3342605" cy="2005563"/>
      </dsp:txXfrm>
    </dsp:sp>
    <dsp:sp modelId="{FB776517-6229-4B45-949E-FEAF94EDB708}">
      <dsp:nvSpPr>
        <dsp:cNvPr id="0" name=""/>
        <dsp:cNvSpPr/>
      </dsp:nvSpPr>
      <dsp:spPr>
        <a:xfrm>
          <a:off x="5424930" y="2342799"/>
          <a:ext cx="3342605" cy="20055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dirty="0"/>
            <a:t>Column Value</a:t>
          </a:r>
        </a:p>
      </dsp:txBody>
      <dsp:txXfrm>
        <a:off x="5424930"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8F43A4-FDC7-5048-9C55-B37BF188C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951E4B-6168-4F44-A996-155693893D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75306E-17AE-FE4F-A068-D358FBAB85E5}" type="datetimeFigureOut">
              <a:rPr lang="en-US" smtClean="0"/>
              <a:t>12/4/2020</a:t>
            </a:fld>
            <a:endParaRPr lang="en-US"/>
          </a:p>
        </p:txBody>
      </p:sp>
      <p:sp>
        <p:nvSpPr>
          <p:cNvPr id="4" name="Footer Placeholder 3">
            <a:extLst>
              <a:ext uri="{FF2B5EF4-FFF2-40B4-BE49-F238E27FC236}">
                <a16:creationId xmlns:a16="http://schemas.microsoft.com/office/drawing/2014/main" id="{B57A9D0F-028A-334F-9C4C-3404476711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43DBB5-5C5E-F34D-A707-4CC7FB0889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92CC26-50D2-4C45-80DF-B9D66A1C40C3}" type="slidenum">
              <a:rPr lang="en-US" smtClean="0"/>
              <a:t>‹#›</a:t>
            </a:fld>
            <a:endParaRPr lang="en-US"/>
          </a:p>
        </p:txBody>
      </p:sp>
    </p:spTree>
    <p:extLst>
      <p:ext uri="{BB962C8B-B14F-4D97-AF65-F5344CB8AC3E}">
        <p14:creationId xmlns:p14="http://schemas.microsoft.com/office/powerpoint/2010/main" val="1883356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278B8-FC04-7344-BEE2-7F64D4B08259}"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F332B-523F-114C-9A8D-1E7C723DC188}" type="slidenum">
              <a:rPr lang="en-US" smtClean="0"/>
              <a:t>‹#›</a:t>
            </a:fld>
            <a:endParaRPr lang="en-US"/>
          </a:p>
        </p:txBody>
      </p:sp>
    </p:spTree>
    <p:extLst>
      <p:ext uri="{BB962C8B-B14F-4D97-AF65-F5344CB8AC3E}">
        <p14:creationId xmlns:p14="http://schemas.microsoft.com/office/powerpoint/2010/main" val="22827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to know our audience and the story we are trying to tell.</a:t>
            </a:r>
          </a:p>
        </p:txBody>
      </p:sp>
      <p:sp>
        <p:nvSpPr>
          <p:cNvPr id="4" name="Slide Number Placeholder 3"/>
          <p:cNvSpPr>
            <a:spLocks noGrp="1"/>
          </p:cNvSpPr>
          <p:nvPr>
            <p:ph type="sldNum" sz="quarter" idx="5"/>
          </p:nvPr>
        </p:nvSpPr>
        <p:spPr/>
        <p:txBody>
          <a:bodyPr/>
          <a:lstStyle/>
          <a:p>
            <a:fld id="{406F332B-523F-114C-9A8D-1E7C723DC188}" type="slidenum">
              <a:rPr lang="en-US" smtClean="0"/>
              <a:t>3</a:t>
            </a:fld>
            <a:endParaRPr lang="en-US"/>
          </a:p>
        </p:txBody>
      </p:sp>
    </p:spTree>
    <p:extLst>
      <p:ext uri="{BB962C8B-B14F-4D97-AF65-F5344CB8AC3E}">
        <p14:creationId xmlns:p14="http://schemas.microsoft.com/office/powerpoint/2010/main" val="249327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ED407F-3BFF-F040-9EBE-7B86540A8B4A}" type="slidenum">
              <a:rPr lang="en-US" smtClean="0"/>
              <a:t>15</a:t>
            </a:fld>
            <a:endParaRPr lang="en-US"/>
          </a:p>
        </p:txBody>
      </p:sp>
    </p:spTree>
    <p:extLst>
      <p:ext uri="{BB962C8B-B14F-4D97-AF65-F5344CB8AC3E}">
        <p14:creationId xmlns:p14="http://schemas.microsoft.com/office/powerpoint/2010/main" val="207053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ED407F-3BFF-F040-9EBE-7B86540A8B4A}" type="slidenum">
              <a:rPr lang="en-US" smtClean="0"/>
              <a:t>16</a:t>
            </a:fld>
            <a:endParaRPr lang="en-US"/>
          </a:p>
        </p:txBody>
      </p:sp>
    </p:spTree>
    <p:extLst>
      <p:ext uri="{BB962C8B-B14F-4D97-AF65-F5344CB8AC3E}">
        <p14:creationId xmlns:p14="http://schemas.microsoft.com/office/powerpoint/2010/main" val="270629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ED407F-3BFF-F040-9EBE-7B86540A8B4A}" type="slidenum">
              <a:rPr lang="en-US" smtClean="0"/>
              <a:t>18</a:t>
            </a:fld>
            <a:endParaRPr lang="en-US"/>
          </a:p>
        </p:txBody>
      </p:sp>
    </p:spTree>
    <p:extLst>
      <p:ext uri="{BB962C8B-B14F-4D97-AF65-F5344CB8AC3E}">
        <p14:creationId xmlns:p14="http://schemas.microsoft.com/office/powerpoint/2010/main" val="191618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ED407F-3BFF-F040-9EBE-7B86540A8B4A}" type="slidenum">
              <a:rPr lang="en-US" smtClean="0"/>
              <a:t>19</a:t>
            </a:fld>
            <a:endParaRPr lang="en-US"/>
          </a:p>
        </p:txBody>
      </p:sp>
    </p:spTree>
    <p:extLst>
      <p:ext uri="{BB962C8B-B14F-4D97-AF65-F5344CB8AC3E}">
        <p14:creationId xmlns:p14="http://schemas.microsoft.com/office/powerpoint/2010/main" val="3540937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ED407F-3BFF-F040-9EBE-7B86540A8B4A}" type="slidenum">
              <a:rPr lang="en-US" smtClean="0"/>
              <a:t>20</a:t>
            </a:fld>
            <a:endParaRPr lang="en-US"/>
          </a:p>
        </p:txBody>
      </p:sp>
    </p:spTree>
    <p:extLst>
      <p:ext uri="{BB962C8B-B14F-4D97-AF65-F5344CB8AC3E}">
        <p14:creationId xmlns:p14="http://schemas.microsoft.com/office/powerpoint/2010/main" val="1481523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ED407F-3BFF-F040-9EBE-7B86540A8B4A}" type="slidenum">
              <a:rPr lang="en-US" smtClean="0"/>
              <a:t>21</a:t>
            </a:fld>
            <a:endParaRPr lang="en-US"/>
          </a:p>
        </p:txBody>
      </p:sp>
    </p:spTree>
    <p:extLst>
      <p:ext uri="{BB962C8B-B14F-4D97-AF65-F5344CB8AC3E}">
        <p14:creationId xmlns:p14="http://schemas.microsoft.com/office/powerpoint/2010/main" val="3665309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ED407F-3BFF-F040-9EBE-7B86540A8B4A}" type="slidenum">
              <a:rPr lang="en-US" smtClean="0"/>
              <a:t>22</a:t>
            </a:fld>
            <a:endParaRPr lang="en-US"/>
          </a:p>
        </p:txBody>
      </p:sp>
    </p:spTree>
    <p:extLst>
      <p:ext uri="{BB962C8B-B14F-4D97-AF65-F5344CB8AC3E}">
        <p14:creationId xmlns:p14="http://schemas.microsoft.com/office/powerpoint/2010/main" val="2230664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Filtering reduces the size of the result set; the more you can filter at the beginning the more efficient use of Splunk resources (processing power, etc.). All pivots are filtered by a time range. The narrower you can define the time range, the better.</a:t>
            </a:r>
          </a:p>
          <a:p>
            <a:endParaRPr lang="en-US" dirty="0"/>
          </a:p>
          <a:p>
            <a:r>
              <a:rPr lang="en-US" dirty="0"/>
              <a:t>Split by row splits out the pivot results by row</a:t>
            </a:r>
          </a:p>
          <a:p>
            <a:r>
              <a:rPr lang="en-US" dirty="0"/>
              <a:t>Split by column split out the pivot results by column</a:t>
            </a:r>
          </a:p>
          <a:p>
            <a:endParaRPr lang="en-US" dirty="0"/>
          </a:p>
          <a:p>
            <a:r>
              <a:rPr lang="en-US" dirty="0"/>
              <a:t>Column value is numeric and represents aggregates, like sums and averages. Where the field is not numeric, this is used for counting the occurrences in a field.</a:t>
            </a:r>
          </a:p>
        </p:txBody>
      </p:sp>
      <p:sp>
        <p:nvSpPr>
          <p:cNvPr id="4" name="Slide Number Placeholder 3"/>
          <p:cNvSpPr>
            <a:spLocks noGrp="1"/>
          </p:cNvSpPr>
          <p:nvPr>
            <p:ph type="sldNum" sz="quarter" idx="5"/>
          </p:nvPr>
        </p:nvSpPr>
        <p:spPr/>
        <p:txBody>
          <a:bodyPr/>
          <a:lstStyle/>
          <a:p>
            <a:fld id="{406F332B-523F-114C-9A8D-1E7C723DC188}" type="slidenum">
              <a:rPr lang="en-US" smtClean="0"/>
              <a:t>25</a:t>
            </a:fld>
            <a:endParaRPr lang="en-US"/>
          </a:p>
        </p:txBody>
      </p:sp>
    </p:spTree>
    <p:extLst>
      <p:ext uri="{BB962C8B-B14F-4D97-AF65-F5344CB8AC3E}">
        <p14:creationId xmlns:p14="http://schemas.microsoft.com/office/powerpoint/2010/main" val="2044555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it’s called pivot, like pivot tables in Excel or another spreadsheet, is because you can</a:t>
            </a:r>
          </a:p>
        </p:txBody>
      </p:sp>
      <p:sp>
        <p:nvSpPr>
          <p:cNvPr id="4" name="Slide Number Placeholder 3"/>
          <p:cNvSpPr>
            <a:spLocks noGrp="1"/>
          </p:cNvSpPr>
          <p:nvPr>
            <p:ph type="sldNum" sz="quarter" idx="5"/>
          </p:nvPr>
        </p:nvSpPr>
        <p:spPr/>
        <p:txBody>
          <a:bodyPr/>
          <a:lstStyle/>
          <a:p>
            <a:fld id="{406F332B-523F-114C-9A8D-1E7C723DC188}" type="slidenum">
              <a:rPr lang="en-US" smtClean="0"/>
              <a:t>26</a:t>
            </a:fld>
            <a:endParaRPr lang="en-US"/>
          </a:p>
        </p:txBody>
      </p:sp>
    </p:spTree>
    <p:extLst>
      <p:ext uri="{BB962C8B-B14F-4D97-AF65-F5344CB8AC3E}">
        <p14:creationId xmlns:p14="http://schemas.microsoft.com/office/powerpoint/2010/main" val="3118182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Literally pivot the rows and columns.</a:t>
            </a:r>
          </a:p>
        </p:txBody>
      </p:sp>
      <p:sp>
        <p:nvSpPr>
          <p:cNvPr id="4" name="Slide Number Placeholder 3"/>
          <p:cNvSpPr>
            <a:spLocks noGrp="1"/>
          </p:cNvSpPr>
          <p:nvPr>
            <p:ph type="sldNum" sz="quarter" idx="5"/>
          </p:nvPr>
        </p:nvSpPr>
        <p:spPr/>
        <p:txBody>
          <a:bodyPr/>
          <a:lstStyle/>
          <a:p>
            <a:fld id="{406F332B-523F-114C-9A8D-1E7C723DC188}" type="slidenum">
              <a:rPr lang="en-US" smtClean="0"/>
              <a:t>27</a:t>
            </a:fld>
            <a:endParaRPr lang="en-US"/>
          </a:p>
        </p:txBody>
      </p:sp>
    </p:spTree>
    <p:extLst>
      <p:ext uri="{BB962C8B-B14F-4D97-AF65-F5344CB8AC3E}">
        <p14:creationId xmlns:p14="http://schemas.microsoft.com/office/powerpoint/2010/main" val="79587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dimension is something we want to measure by. Think of a dimension as one side of a cube—that’s why we call cubes “three dimensions”</a:t>
            </a:r>
          </a:p>
          <a:p>
            <a:endParaRPr lang="en-US" dirty="0"/>
          </a:p>
          <a:p>
            <a:r>
              <a:rPr lang="en-US" dirty="0"/>
              <a:t>What are the dimensions of a cube? Height, width, and depth.</a:t>
            </a:r>
          </a:p>
          <a:p>
            <a:endParaRPr lang="en-US" dirty="0"/>
          </a:p>
          <a:p>
            <a:r>
              <a:rPr lang="en-US" dirty="0"/>
              <a:t>What if we want to measure something else, say date/time, customer, and purchase price?</a:t>
            </a:r>
          </a:p>
          <a:p>
            <a:endParaRPr lang="en-US" dirty="0"/>
          </a:p>
          <a:p>
            <a:r>
              <a:rPr lang="en-US" dirty="0"/>
              <a:t>Now, when we get a bunch of dates/times, a bunch of customers, and a bunch of purchase prices, we have a cube made up of smaller cubes.</a:t>
            </a:r>
          </a:p>
          <a:p>
            <a:endParaRPr lang="en-US" dirty="0"/>
          </a:p>
          <a:p>
            <a:r>
              <a:rPr lang="en-US" dirty="0"/>
              <a:t>Each small cube is one date/time, one customer, and one purchase price. This is called the grain. The grain is the lowest level of detail that satisfies the business requirement and that is in our data set.</a:t>
            </a:r>
          </a:p>
        </p:txBody>
      </p:sp>
      <p:sp>
        <p:nvSpPr>
          <p:cNvPr id="4" name="Slide Number Placeholder 3"/>
          <p:cNvSpPr>
            <a:spLocks noGrp="1"/>
          </p:cNvSpPr>
          <p:nvPr>
            <p:ph type="sldNum" sz="quarter" idx="5"/>
          </p:nvPr>
        </p:nvSpPr>
        <p:spPr/>
        <p:txBody>
          <a:bodyPr/>
          <a:lstStyle/>
          <a:p>
            <a:fld id="{406F332B-523F-114C-9A8D-1E7C723DC188}" type="slidenum">
              <a:rPr lang="en-US" smtClean="0"/>
              <a:t>5</a:t>
            </a:fld>
            <a:endParaRPr lang="en-US"/>
          </a:p>
        </p:txBody>
      </p:sp>
    </p:spTree>
    <p:extLst>
      <p:ext uri="{BB962C8B-B14F-4D97-AF65-F5344CB8AC3E}">
        <p14:creationId xmlns:p14="http://schemas.microsoft.com/office/powerpoint/2010/main" val="3905861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Splunk, a dataset is a collection of data that (usually) knowledge managers define and maintain for a specific business purpose. I data set is full of dimensions by which you measure the data.</a:t>
            </a:r>
          </a:p>
        </p:txBody>
      </p:sp>
      <p:sp>
        <p:nvSpPr>
          <p:cNvPr id="4" name="Slide Number Placeholder 3"/>
          <p:cNvSpPr>
            <a:spLocks noGrp="1"/>
          </p:cNvSpPr>
          <p:nvPr>
            <p:ph type="sldNum" sz="quarter" idx="5"/>
          </p:nvPr>
        </p:nvSpPr>
        <p:spPr/>
        <p:txBody>
          <a:bodyPr/>
          <a:lstStyle/>
          <a:p>
            <a:fld id="{406F332B-523F-114C-9A8D-1E7C723DC188}" type="slidenum">
              <a:rPr lang="en-US" smtClean="0"/>
              <a:t>6</a:t>
            </a:fld>
            <a:endParaRPr lang="en-US"/>
          </a:p>
        </p:txBody>
      </p:sp>
    </p:spTree>
    <p:extLst>
      <p:ext uri="{BB962C8B-B14F-4D97-AF65-F5344CB8AC3E}">
        <p14:creationId xmlns:p14="http://schemas.microsoft.com/office/powerpoint/2010/main" val="70679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Splunk, a data model is a collection of data sets. The Pivot tool we saw earlier in the class is powered by data models. Knowledge managers create data models so that data analysts can easily consume the data and use the Pivot tool to create reports and visualizations. This allows data analysts and business users to create powerful visualizations without needing to know SPL or the inner workings of Splunk.</a:t>
            </a:r>
          </a:p>
        </p:txBody>
      </p:sp>
      <p:sp>
        <p:nvSpPr>
          <p:cNvPr id="4" name="Slide Number Placeholder 3"/>
          <p:cNvSpPr>
            <a:spLocks noGrp="1"/>
          </p:cNvSpPr>
          <p:nvPr>
            <p:ph type="sldNum" sz="quarter" idx="5"/>
          </p:nvPr>
        </p:nvSpPr>
        <p:spPr/>
        <p:txBody>
          <a:bodyPr/>
          <a:lstStyle/>
          <a:p>
            <a:fld id="{406F332B-523F-114C-9A8D-1E7C723DC188}" type="slidenum">
              <a:rPr lang="en-US" smtClean="0"/>
              <a:t>7</a:t>
            </a:fld>
            <a:endParaRPr lang="en-US"/>
          </a:p>
        </p:txBody>
      </p:sp>
    </p:spTree>
    <p:extLst>
      <p:ext uri="{BB962C8B-B14F-4D97-AF65-F5344CB8AC3E}">
        <p14:creationId xmlns:p14="http://schemas.microsoft.com/office/powerpoint/2010/main" val="255376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just a few of Splunk’s chart types. These are the ones I see most often.</a:t>
            </a:r>
          </a:p>
          <a:p>
            <a:endParaRPr lang="en-US" dirty="0"/>
          </a:p>
          <a:p>
            <a:r>
              <a:rPr lang="en-US" dirty="0"/>
              <a:t>PIE – shows a single dimension with the slices representing frequency or density of values in a field. </a:t>
            </a:r>
          </a:p>
          <a:p>
            <a:r>
              <a:rPr lang="en-US" dirty="0"/>
              <a:t>Line – Show how a value changes over time</a:t>
            </a:r>
          </a:p>
          <a:p>
            <a:r>
              <a:rPr lang="en-US" dirty="0"/>
              <a:t>Area – Show changes in an aggregated over time</a:t>
            </a:r>
          </a:p>
          <a:p>
            <a:r>
              <a:rPr lang="en-US" dirty="0"/>
              <a:t>Column/Bar – Show discrete values. Great for comparing</a:t>
            </a:r>
          </a:p>
          <a:p>
            <a:r>
              <a:rPr lang="en-US" dirty="0"/>
              <a:t>Single value – When you have a number to communicate, use a single value.</a:t>
            </a:r>
          </a:p>
          <a:p>
            <a:r>
              <a:rPr lang="en-US" dirty="0"/>
              <a:t>Gauge – Show an aggregated metric compared to a range</a:t>
            </a:r>
          </a:p>
          <a:p>
            <a:r>
              <a:rPr lang="en-US" dirty="0"/>
              <a:t>Table / Heatmap</a:t>
            </a:r>
          </a:p>
        </p:txBody>
      </p:sp>
      <p:sp>
        <p:nvSpPr>
          <p:cNvPr id="4" name="Slide Number Placeholder 3"/>
          <p:cNvSpPr>
            <a:spLocks noGrp="1"/>
          </p:cNvSpPr>
          <p:nvPr>
            <p:ph type="sldNum" sz="quarter" idx="5"/>
          </p:nvPr>
        </p:nvSpPr>
        <p:spPr/>
        <p:txBody>
          <a:bodyPr/>
          <a:lstStyle/>
          <a:p>
            <a:fld id="{406F332B-523F-114C-9A8D-1E7C723DC188}" type="slidenum">
              <a:rPr lang="en-US" smtClean="0"/>
              <a:t>9</a:t>
            </a:fld>
            <a:endParaRPr lang="en-US"/>
          </a:p>
        </p:txBody>
      </p:sp>
    </p:spTree>
    <p:extLst>
      <p:ext uri="{BB962C8B-B14F-4D97-AF65-F5344CB8AC3E}">
        <p14:creationId xmlns:p14="http://schemas.microsoft.com/office/powerpoint/2010/main" val="839022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ED407F-3BFF-F040-9EBE-7B86540A8B4A}" type="slidenum">
              <a:rPr lang="en-US" smtClean="0"/>
              <a:t>11</a:t>
            </a:fld>
            <a:endParaRPr lang="en-US"/>
          </a:p>
        </p:txBody>
      </p:sp>
    </p:spTree>
    <p:extLst>
      <p:ext uri="{BB962C8B-B14F-4D97-AF65-F5344CB8AC3E}">
        <p14:creationId xmlns:p14="http://schemas.microsoft.com/office/powerpoint/2010/main" val="2519762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ED407F-3BFF-F040-9EBE-7B86540A8B4A}" type="slidenum">
              <a:rPr lang="en-US" smtClean="0"/>
              <a:t>12</a:t>
            </a:fld>
            <a:endParaRPr lang="en-US"/>
          </a:p>
        </p:txBody>
      </p:sp>
    </p:spTree>
    <p:extLst>
      <p:ext uri="{BB962C8B-B14F-4D97-AF65-F5344CB8AC3E}">
        <p14:creationId xmlns:p14="http://schemas.microsoft.com/office/powerpoint/2010/main" val="2848987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ED407F-3BFF-F040-9EBE-7B86540A8B4A}" type="slidenum">
              <a:rPr lang="en-US" smtClean="0"/>
              <a:t>13</a:t>
            </a:fld>
            <a:endParaRPr lang="en-US"/>
          </a:p>
        </p:txBody>
      </p:sp>
    </p:spTree>
    <p:extLst>
      <p:ext uri="{BB962C8B-B14F-4D97-AF65-F5344CB8AC3E}">
        <p14:creationId xmlns:p14="http://schemas.microsoft.com/office/powerpoint/2010/main" val="52253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models are hierarchical. They start with either a root event or root search. You can also have a root transaction, but one of the other two roots have to exist first.</a:t>
            </a:r>
          </a:p>
          <a:p>
            <a:endParaRPr lang="en-US" dirty="0"/>
          </a:p>
          <a:p>
            <a:r>
              <a:rPr lang="en-US" u="sng" dirty="0"/>
              <a:t>Roots</a:t>
            </a:r>
          </a:p>
          <a:p>
            <a:r>
              <a:rPr lang="en-US" dirty="0"/>
              <a:t>These roots have constraints. At the root level, constraints should be broad. In fact, roots are required to have and index-level constraint.</a:t>
            </a:r>
          </a:p>
          <a:p>
            <a:endParaRPr lang="en-US" dirty="0"/>
          </a:p>
          <a:p>
            <a:endParaRPr lang="en-US" dirty="0"/>
          </a:p>
        </p:txBody>
      </p:sp>
      <p:sp>
        <p:nvSpPr>
          <p:cNvPr id="4" name="Slide Number Placeholder 3"/>
          <p:cNvSpPr>
            <a:spLocks noGrp="1"/>
          </p:cNvSpPr>
          <p:nvPr>
            <p:ph type="sldNum" sz="quarter" idx="10"/>
          </p:nvPr>
        </p:nvSpPr>
        <p:spPr/>
        <p:txBody>
          <a:bodyPr/>
          <a:lstStyle/>
          <a:p>
            <a:fld id="{A0ED407F-3BFF-F040-9EBE-7B86540A8B4A}" type="slidenum">
              <a:rPr lang="en-US" smtClean="0"/>
              <a:t>14</a:t>
            </a:fld>
            <a:endParaRPr lang="en-US"/>
          </a:p>
        </p:txBody>
      </p:sp>
    </p:spTree>
    <p:extLst>
      <p:ext uri="{BB962C8B-B14F-4D97-AF65-F5344CB8AC3E}">
        <p14:creationId xmlns:p14="http://schemas.microsoft.com/office/powerpoint/2010/main" val="888472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verview">
    <p:spTree>
      <p:nvGrpSpPr>
        <p:cNvPr id="1" name=""/>
        <p:cNvGrpSpPr/>
        <p:nvPr/>
      </p:nvGrpSpPr>
      <p:grpSpPr>
        <a:xfrm>
          <a:off x="0" y="0"/>
          <a:ext cx="0" cy="0"/>
          <a:chOff x="0" y="0"/>
          <a:chExt cx="0" cy="0"/>
        </a:xfrm>
      </p:grpSpPr>
      <p:sp>
        <p:nvSpPr>
          <p:cNvPr id="6" name="Hexagon 5">
            <a:extLst>
              <a:ext uri="{FF2B5EF4-FFF2-40B4-BE49-F238E27FC236}">
                <a16:creationId xmlns:a16="http://schemas.microsoft.com/office/drawing/2014/main" id="{45185DFC-FD8D-2644-BCD7-7AF03C438FAA}"/>
              </a:ext>
            </a:extLst>
          </p:cNvPr>
          <p:cNvSpPr/>
          <p:nvPr userDrawn="1"/>
        </p:nvSpPr>
        <p:spPr>
          <a:xfrm>
            <a:off x="12236193" y="0"/>
            <a:ext cx="9337837" cy="6857999"/>
          </a:xfrm>
          <a:prstGeom prst="hexagon">
            <a:avLst/>
          </a:prstGeom>
          <a:blipFill dpi="0" rotWithShape="1">
            <a:blip r:embed="rId2">
              <a:extLst>
                <a:ext uri="{28A0092B-C50C-407E-A947-70E740481C1C}">
                  <a14:useLocalDpi xmlns:a14="http://schemas.microsoft.com/office/drawing/2010/main" val="0"/>
                </a:ext>
              </a:extLst>
            </a:blip>
            <a:srcRect/>
            <a:stretch>
              <a:fillRect l="-15586" t="-18948" r="-15162" b="1"/>
            </a:stretch>
          </a:blipFill>
          <a:ln>
            <a:noFill/>
            <a:prstDash val="sysDot"/>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49B2FF-0BA9-1D49-BBE6-716088BF8A89}"/>
              </a:ext>
            </a:extLst>
          </p:cNvPr>
          <p:cNvSpPr/>
          <p:nvPr userDrawn="1"/>
        </p:nvSpPr>
        <p:spPr>
          <a:xfrm>
            <a:off x="6389512" y="365125"/>
            <a:ext cx="4964288" cy="1325562"/>
          </a:xfrm>
          <a:prstGeom prst="rect">
            <a:avLst/>
          </a:prstGeom>
          <a:solidFill>
            <a:srgbClr val="FFFFFF">
              <a:alpha val="50196"/>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838200" y="2134689"/>
            <a:ext cx="5257800" cy="4358186"/>
          </a:xfrm>
        </p:spPr>
        <p:txBody>
          <a:bodyPr>
            <a:normAutofit/>
          </a:bodyPr>
          <a:lstStyle>
            <a:lvl1pPr marL="457200" indent="-457200">
              <a:buClr>
                <a:schemeClr val="accent2"/>
              </a:buClr>
              <a:buFont typeface=".Lucida Grande UI Regular"/>
              <a:buChar char="⇢"/>
              <a:defRPr sz="2800" baseline="0"/>
            </a:lvl1pPr>
            <a:lvl2pPr marL="457200" indent="0">
              <a:buClr>
                <a:schemeClr val="accent5"/>
              </a:buClr>
              <a:buFont typeface=".Lucida Grande UI Regular"/>
              <a:buNone/>
              <a:defRPr sz="2400"/>
            </a:lvl2pPr>
            <a:lvl3pPr marL="914400" indent="0">
              <a:buClr>
                <a:schemeClr val="accent5"/>
              </a:buClr>
              <a:buFont typeface=".Lucida Grande UI Regular"/>
              <a:buNone/>
              <a:defRPr sz="2000"/>
            </a:lvl3pPr>
            <a:lvl4pPr marL="1371600" indent="0">
              <a:buClr>
                <a:schemeClr val="accent5"/>
              </a:buClr>
              <a:buFont typeface=".Lucida Grande UI Regular"/>
              <a:buNone/>
              <a:defRPr sz="1800"/>
            </a:lvl4pPr>
            <a:lvl5pPr marL="2057400" indent="-228600">
              <a:buClr>
                <a:schemeClr val="accent5"/>
              </a:buClr>
              <a:buFont typeface=".Lucida Grande UI Regular"/>
              <a:buChar char="⇢"/>
              <a:defRPr sz="2000"/>
            </a:lvl5pPr>
            <a:lvl6pPr>
              <a:defRPr sz="2000"/>
            </a:lvl6pPr>
            <a:lvl7pPr>
              <a:defRPr sz="2000"/>
            </a:lvl7pPr>
            <a:lvl8pPr>
              <a:defRPr sz="2000"/>
            </a:lvl8pPr>
            <a:lvl9pPr>
              <a:defRPr sz="2000"/>
            </a:lvl9pPr>
          </a:lstStyle>
          <a:p>
            <a:pPr lvl="0"/>
            <a:r>
              <a:rPr lang="en-US" dirty="0"/>
              <a:t>We are going to cover this</a:t>
            </a:r>
          </a:p>
          <a:p>
            <a:pPr lvl="0"/>
            <a:r>
              <a:rPr lang="en-US" dirty="0"/>
              <a:t>Then this</a:t>
            </a:r>
          </a:p>
          <a:p>
            <a:pPr lvl="0"/>
            <a:r>
              <a:rPr lang="en-US" dirty="0"/>
              <a:t>Then this</a:t>
            </a:r>
          </a:p>
          <a:p>
            <a:pPr lvl="0"/>
            <a:r>
              <a:rPr lang="en-US" dirty="0"/>
              <a:t>Then this</a:t>
            </a:r>
          </a:p>
        </p:txBody>
      </p:sp>
      <p:sp>
        <p:nvSpPr>
          <p:cNvPr id="5" name="Title 4">
            <a:extLst>
              <a:ext uri="{FF2B5EF4-FFF2-40B4-BE49-F238E27FC236}">
                <a16:creationId xmlns:a16="http://schemas.microsoft.com/office/drawing/2014/main" id="{BEE5D464-C157-3D43-8895-C0F6CE99D381}"/>
              </a:ext>
            </a:extLst>
          </p:cNvPr>
          <p:cNvSpPr>
            <a:spLocks noGrp="1"/>
          </p:cNvSpPr>
          <p:nvPr>
            <p:ph type="title" hasCustomPrompt="1"/>
          </p:nvPr>
        </p:nvSpPr>
        <p:spPr/>
        <p:txBody>
          <a:bodyPr/>
          <a:lstStyle/>
          <a:p>
            <a:r>
              <a:rPr lang="en-US" dirty="0"/>
              <a:t>Section Overview</a:t>
            </a:r>
          </a:p>
        </p:txBody>
      </p:sp>
    </p:spTree>
    <p:extLst>
      <p:ext uri="{BB962C8B-B14F-4D97-AF65-F5344CB8AC3E}">
        <p14:creationId xmlns:p14="http://schemas.microsoft.com/office/powerpoint/2010/main" val="36928936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grpId="0" nodeType="withEffect" p14:presetBounceEnd="50000">
                                      <p:stCondLst>
                                        <p:cond delay="500"/>
                                      </p:stCondLst>
                                      <p:childTnLst>
                                        <p:animMotion origin="layout" path="M 1.45833E-6 0 L -0.46953 0 " pathEditMode="relative" rAng="0" ptsTypes="AA" p14:bounceEnd="50000">
                                          <p:cBhvr>
                                            <p:cTn id="6" dur="500" fill="hold"/>
                                            <p:tgtEl>
                                              <p:spTgt spid="6"/>
                                            </p:tgtEl>
                                            <p:attrNameLst>
                                              <p:attrName>ppt_x</p:attrName>
                                              <p:attrName>ppt_y</p:attrName>
                                            </p:attrNameLst>
                                          </p:cBhvr>
                                          <p:rCtr x="-23477"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grpId="0" nodeType="withEffect">
                                      <p:stCondLst>
                                        <p:cond delay="500"/>
                                      </p:stCondLst>
                                      <p:childTnLst>
                                        <p:animMotion origin="layout" path="M 1.45833E-6 0 L -0.46953 0 " pathEditMode="relative" rAng="0" ptsTypes="AA">
                                          <p:cBhvr>
                                            <p:cTn id="6" dur="500" fill="hold"/>
                                            <p:tgtEl>
                                              <p:spTgt spid="6"/>
                                            </p:tgtEl>
                                            <p:attrNameLst>
                                              <p:attrName>ppt_x</p:attrName>
                                              <p:attrName>ppt_y</p:attrName>
                                            </p:attrNameLst>
                                          </p:cBhvr>
                                          <p:rCtr x="-23477"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Content">
    <p:spTree>
      <p:nvGrpSpPr>
        <p:cNvPr id="1" name=""/>
        <p:cNvGrpSpPr/>
        <p:nvPr/>
      </p:nvGrpSpPr>
      <p:grpSpPr>
        <a:xfrm>
          <a:off x="0" y="0"/>
          <a:ext cx="0" cy="0"/>
          <a:chOff x="0" y="0"/>
          <a:chExt cx="0" cy="0"/>
        </a:xfrm>
      </p:grpSpPr>
      <p:sp>
        <p:nvSpPr>
          <p:cNvPr id="5" name="Alternate Process 4">
            <a:extLst>
              <a:ext uri="{FF2B5EF4-FFF2-40B4-BE49-F238E27FC236}">
                <a16:creationId xmlns:a16="http://schemas.microsoft.com/office/drawing/2014/main" id="{94528BF1-24A0-084B-8165-8471852AE3DD}"/>
              </a:ext>
            </a:extLst>
          </p:cNvPr>
          <p:cNvSpPr/>
          <p:nvPr userDrawn="1"/>
        </p:nvSpPr>
        <p:spPr>
          <a:xfrm>
            <a:off x="616524" y="1046019"/>
            <a:ext cx="3373582" cy="2189018"/>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bg1"/>
              </a:solidFill>
              <a:latin typeface="Oxygen" panose="02000503000000000000" pitchFamily="2" charset="77"/>
            </a:endParaRPr>
          </a:p>
        </p:txBody>
      </p:sp>
      <p:sp>
        <p:nvSpPr>
          <p:cNvPr id="6" name="Alternate Process 5">
            <a:extLst>
              <a:ext uri="{FF2B5EF4-FFF2-40B4-BE49-F238E27FC236}">
                <a16:creationId xmlns:a16="http://schemas.microsoft.com/office/drawing/2014/main" id="{A1D83379-1D56-6647-B550-DA8F051CA50A}"/>
              </a:ext>
            </a:extLst>
          </p:cNvPr>
          <p:cNvSpPr/>
          <p:nvPr userDrawn="1"/>
        </p:nvSpPr>
        <p:spPr>
          <a:xfrm>
            <a:off x="4384962" y="1046019"/>
            <a:ext cx="3373582" cy="218901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tx1"/>
              </a:solidFill>
              <a:latin typeface="Oxygen" panose="02000503000000000000" pitchFamily="2" charset="77"/>
            </a:endParaRPr>
          </a:p>
        </p:txBody>
      </p:sp>
      <p:sp>
        <p:nvSpPr>
          <p:cNvPr id="7" name="Alternate Process 6">
            <a:extLst>
              <a:ext uri="{FF2B5EF4-FFF2-40B4-BE49-F238E27FC236}">
                <a16:creationId xmlns:a16="http://schemas.microsoft.com/office/drawing/2014/main" id="{1DC68079-980D-2D49-84FF-E58DD0653228}"/>
              </a:ext>
            </a:extLst>
          </p:cNvPr>
          <p:cNvSpPr/>
          <p:nvPr userDrawn="1"/>
        </p:nvSpPr>
        <p:spPr>
          <a:xfrm>
            <a:off x="8153400" y="1046019"/>
            <a:ext cx="3373582" cy="2189018"/>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tx1"/>
              </a:solidFill>
              <a:latin typeface="Oxygen" panose="02000503000000000000" pitchFamily="2" charset="77"/>
            </a:endParaRPr>
          </a:p>
        </p:txBody>
      </p:sp>
      <p:sp>
        <p:nvSpPr>
          <p:cNvPr id="8" name="Alternate Process 7">
            <a:extLst>
              <a:ext uri="{FF2B5EF4-FFF2-40B4-BE49-F238E27FC236}">
                <a16:creationId xmlns:a16="http://schemas.microsoft.com/office/drawing/2014/main" id="{0D5EAA7C-6739-4D4C-992C-FA10EB2F4BFB}"/>
              </a:ext>
            </a:extLst>
          </p:cNvPr>
          <p:cNvSpPr/>
          <p:nvPr userDrawn="1"/>
        </p:nvSpPr>
        <p:spPr>
          <a:xfrm>
            <a:off x="616524" y="3583421"/>
            <a:ext cx="3373582" cy="2189018"/>
          </a:xfrm>
          <a:prstGeom prst="flowChartAlternate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latin typeface="Oxygen" panose="02000503000000000000" pitchFamily="2" charset="77"/>
            </a:endParaRPr>
          </a:p>
        </p:txBody>
      </p:sp>
      <p:sp>
        <p:nvSpPr>
          <p:cNvPr id="9" name="Alternate Process 8">
            <a:extLst>
              <a:ext uri="{FF2B5EF4-FFF2-40B4-BE49-F238E27FC236}">
                <a16:creationId xmlns:a16="http://schemas.microsoft.com/office/drawing/2014/main" id="{B4155194-9C9D-F442-B65D-B730CB78CA9C}"/>
              </a:ext>
            </a:extLst>
          </p:cNvPr>
          <p:cNvSpPr/>
          <p:nvPr userDrawn="1"/>
        </p:nvSpPr>
        <p:spPr>
          <a:xfrm>
            <a:off x="4384962" y="3624985"/>
            <a:ext cx="3373582" cy="2189018"/>
          </a:xfrm>
          <a:prstGeom prst="flowChartAlternate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latin typeface="Oxygen" panose="02000503000000000000" pitchFamily="2" charset="77"/>
            </a:endParaRPr>
          </a:p>
        </p:txBody>
      </p:sp>
      <p:sp>
        <p:nvSpPr>
          <p:cNvPr id="10" name="Alternate Process 9">
            <a:extLst>
              <a:ext uri="{FF2B5EF4-FFF2-40B4-BE49-F238E27FC236}">
                <a16:creationId xmlns:a16="http://schemas.microsoft.com/office/drawing/2014/main" id="{AB548219-D065-ED4C-9301-CC61B321533C}"/>
              </a:ext>
            </a:extLst>
          </p:cNvPr>
          <p:cNvSpPr/>
          <p:nvPr userDrawn="1"/>
        </p:nvSpPr>
        <p:spPr>
          <a:xfrm>
            <a:off x="8153400" y="3646777"/>
            <a:ext cx="3373582" cy="2189018"/>
          </a:xfrm>
          <a:prstGeom prst="flowChartAlternateProcess">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bg1"/>
              </a:solidFill>
              <a:latin typeface="Oxygen" panose="02000503000000000000" pitchFamily="2" charset="77"/>
            </a:endParaRPr>
          </a:p>
        </p:txBody>
      </p:sp>
      <p:sp>
        <p:nvSpPr>
          <p:cNvPr id="2" name="Footer Placeholder 1">
            <a:extLst>
              <a:ext uri="{FF2B5EF4-FFF2-40B4-BE49-F238E27FC236}">
                <a16:creationId xmlns:a16="http://schemas.microsoft.com/office/drawing/2014/main" id="{3E35B505-D991-4043-AB16-9BFDB178D577}"/>
              </a:ext>
            </a:extLst>
          </p:cNvPr>
          <p:cNvSpPr>
            <a:spLocks noGrp="1"/>
          </p:cNvSpPr>
          <p:nvPr>
            <p:ph type="ftr" sz="quarter" idx="10"/>
          </p:nvPr>
        </p:nvSpPr>
        <p:spPr>
          <a:xfrm>
            <a:off x="4038600" y="6356350"/>
            <a:ext cx="4114800" cy="365125"/>
          </a:xfrm>
          <a:prstGeom prst="rect">
            <a:avLst/>
          </a:prstGeom>
        </p:spPr>
        <p:txBody>
          <a:bodyPr/>
          <a:lstStyle/>
          <a:p>
            <a:r>
              <a:rPr lang="en-US"/>
              <a:t>© Adam Frisbee | @adam_frisbee | adamfrisbee.com</a:t>
            </a:r>
            <a:endParaRPr lang="en-US" dirty="0"/>
          </a:p>
        </p:txBody>
      </p:sp>
      <p:sp>
        <p:nvSpPr>
          <p:cNvPr id="11" name="Content Placeholder 3">
            <a:extLst>
              <a:ext uri="{FF2B5EF4-FFF2-40B4-BE49-F238E27FC236}">
                <a16:creationId xmlns:a16="http://schemas.microsoft.com/office/drawing/2014/main" id="{61C857C5-2E6E-CA45-8BAC-A34FD78F1BBE}"/>
              </a:ext>
            </a:extLst>
          </p:cNvPr>
          <p:cNvSpPr>
            <a:spLocks noGrp="1"/>
          </p:cNvSpPr>
          <p:nvPr>
            <p:ph sz="quarter" idx="11"/>
          </p:nvPr>
        </p:nvSpPr>
        <p:spPr>
          <a:xfrm>
            <a:off x="931840" y="1225919"/>
            <a:ext cx="2742949" cy="1829217"/>
          </a:xfrm>
        </p:spPr>
        <p:txBody>
          <a:bodyPr anchor="ctr"/>
          <a:lstStyle>
            <a:lvl1pPr marL="0" indent="0" algn="ctr">
              <a:buNone/>
              <a:defRPr/>
            </a:lvl1pPr>
          </a:lstStyle>
          <a:p>
            <a:pPr lvl="0"/>
            <a:r>
              <a:rPr lang="en-US"/>
              <a:t>Click to edit Master text styles</a:t>
            </a:r>
          </a:p>
        </p:txBody>
      </p:sp>
      <p:sp>
        <p:nvSpPr>
          <p:cNvPr id="12" name="Content Placeholder 3">
            <a:extLst>
              <a:ext uri="{FF2B5EF4-FFF2-40B4-BE49-F238E27FC236}">
                <a16:creationId xmlns:a16="http://schemas.microsoft.com/office/drawing/2014/main" id="{2DEE0D91-43F7-6A4E-BF91-92630B0E5217}"/>
              </a:ext>
            </a:extLst>
          </p:cNvPr>
          <p:cNvSpPr>
            <a:spLocks noGrp="1"/>
          </p:cNvSpPr>
          <p:nvPr>
            <p:ph sz="quarter" idx="12"/>
          </p:nvPr>
        </p:nvSpPr>
        <p:spPr>
          <a:xfrm>
            <a:off x="4700278" y="1225919"/>
            <a:ext cx="2742949" cy="1829217"/>
          </a:xfrm>
        </p:spPr>
        <p:txBody>
          <a:bodyPr anchor="ctr"/>
          <a:lstStyle>
            <a:lvl1pPr marL="0" indent="0" algn="ctr">
              <a:buNone/>
              <a:defRPr/>
            </a:lvl1pPr>
          </a:lstStyle>
          <a:p>
            <a:pPr lvl="0"/>
            <a:r>
              <a:rPr lang="en-US"/>
              <a:t>Click to edit Master text styles</a:t>
            </a:r>
          </a:p>
        </p:txBody>
      </p:sp>
      <p:sp>
        <p:nvSpPr>
          <p:cNvPr id="13" name="Content Placeholder 3">
            <a:extLst>
              <a:ext uri="{FF2B5EF4-FFF2-40B4-BE49-F238E27FC236}">
                <a16:creationId xmlns:a16="http://schemas.microsoft.com/office/drawing/2014/main" id="{63793AE6-AD07-F145-8E5E-7F61BE48EA88}"/>
              </a:ext>
            </a:extLst>
          </p:cNvPr>
          <p:cNvSpPr>
            <a:spLocks noGrp="1"/>
          </p:cNvSpPr>
          <p:nvPr>
            <p:ph sz="quarter" idx="13"/>
          </p:nvPr>
        </p:nvSpPr>
        <p:spPr>
          <a:xfrm>
            <a:off x="8468716" y="1225918"/>
            <a:ext cx="2742949" cy="1829217"/>
          </a:xfrm>
        </p:spPr>
        <p:txBody>
          <a:bodyPr anchor="ctr"/>
          <a:lstStyle>
            <a:lvl1pPr marL="0" indent="0" algn="ctr">
              <a:buNone/>
              <a:defRPr/>
            </a:lvl1pPr>
          </a:lstStyle>
          <a:p>
            <a:pPr lvl="0"/>
            <a:r>
              <a:rPr lang="en-US"/>
              <a:t>Click to edit Master text styles</a:t>
            </a:r>
          </a:p>
        </p:txBody>
      </p:sp>
      <p:sp>
        <p:nvSpPr>
          <p:cNvPr id="14" name="Content Placeholder 3">
            <a:extLst>
              <a:ext uri="{FF2B5EF4-FFF2-40B4-BE49-F238E27FC236}">
                <a16:creationId xmlns:a16="http://schemas.microsoft.com/office/drawing/2014/main" id="{D670588A-10CD-E446-B90D-10F9497865A1}"/>
              </a:ext>
            </a:extLst>
          </p:cNvPr>
          <p:cNvSpPr>
            <a:spLocks noGrp="1"/>
          </p:cNvSpPr>
          <p:nvPr>
            <p:ph sz="quarter" idx="14"/>
          </p:nvPr>
        </p:nvSpPr>
        <p:spPr>
          <a:xfrm>
            <a:off x="918963" y="3802864"/>
            <a:ext cx="2742949" cy="1829217"/>
          </a:xfrm>
        </p:spPr>
        <p:txBody>
          <a:bodyPr anchor="ctr"/>
          <a:lstStyle>
            <a:lvl1pPr marL="0" indent="0" algn="ctr">
              <a:buNone/>
              <a:defRPr/>
            </a:lvl1pPr>
          </a:lstStyle>
          <a:p>
            <a:pPr lvl="0"/>
            <a:r>
              <a:rPr lang="en-US"/>
              <a:t>Click to edit Master text styles</a:t>
            </a:r>
          </a:p>
        </p:txBody>
      </p:sp>
      <p:sp>
        <p:nvSpPr>
          <p:cNvPr id="15" name="Content Placeholder 3">
            <a:extLst>
              <a:ext uri="{FF2B5EF4-FFF2-40B4-BE49-F238E27FC236}">
                <a16:creationId xmlns:a16="http://schemas.microsoft.com/office/drawing/2014/main" id="{096BF265-C4FA-6B4D-9936-A99B910A7E77}"/>
              </a:ext>
            </a:extLst>
          </p:cNvPr>
          <p:cNvSpPr>
            <a:spLocks noGrp="1"/>
          </p:cNvSpPr>
          <p:nvPr>
            <p:ph sz="quarter" idx="15"/>
          </p:nvPr>
        </p:nvSpPr>
        <p:spPr>
          <a:xfrm>
            <a:off x="4700277" y="3827312"/>
            <a:ext cx="2742949" cy="1829217"/>
          </a:xfrm>
        </p:spPr>
        <p:txBody>
          <a:bodyPr anchor="ctr"/>
          <a:lstStyle>
            <a:lvl1pPr marL="0" indent="0" algn="ctr">
              <a:buNone/>
              <a:defRPr/>
            </a:lvl1pPr>
          </a:lstStyle>
          <a:p>
            <a:pPr lvl="0"/>
            <a:r>
              <a:rPr lang="en-US"/>
              <a:t>Click to edit Master text styles</a:t>
            </a:r>
          </a:p>
        </p:txBody>
      </p:sp>
      <p:sp>
        <p:nvSpPr>
          <p:cNvPr id="16" name="Content Placeholder 3">
            <a:extLst>
              <a:ext uri="{FF2B5EF4-FFF2-40B4-BE49-F238E27FC236}">
                <a16:creationId xmlns:a16="http://schemas.microsoft.com/office/drawing/2014/main" id="{57EA36B0-A5DC-E14B-8B5C-72944CEF1A48}"/>
              </a:ext>
            </a:extLst>
          </p:cNvPr>
          <p:cNvSpPr>
            <a:spLocks noGrp="1"/>
          </p:cNvSpPr>
          <p:nvPr>
            <p:ph sz="quarter" idx="16"/>
          </p:nvPr>
        </p:nvSpPr>
        <p:spPr>
          <a:xfrm>
            <a:off x="8456810" y="3826677"/>
            <a:ext cx="2742949" cy="1829217"/>
          </a:xfrm>
        </p:spPr>
        <p:txBody>
          <a:bodyPr anchor="ctr"/>
          <a:lstStyle>
            <a:lvl1pPr marL="0" indent="0" algn="ctr">
              <a:buNone/>
              <a:defRPr/>
            </a:lvl1pPr>
          </a:lstStyle>
          <a:p>
            <a:pPr lvl="0"/>
            <a:r>
              <a:rPr lang="en-US"/>
              <a:t>Click to edit Master text styles</a:t>
            </a:r>
          </a:p>
        </p:txBody>
      </p:sp>
    </p:spTree>
    <p:extLst>
      <p:ext uri="{BB962C8B-B14F-4D97-AF65-F5344CB8AC3E}">
        <p14:creationId xmlns:p14="http://schemas.microsoft.com/office/powerpoint/2010/main" val="305430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nodePh="1">
                                  <p:stCondLst>
                                    <p:cond delay="0"/>
                                  </p:stCondLst>
                                  <p:endCondLst>
                                    <p:cond evt="begin" delay="0">
                                      <p:tn val="31"/>
                                    </p:cond>
                                  </p:end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nodePh="1">
                                  <p:stCondLst>
                                    <p:cond delay="0"/>
                                  </p:stCondLst>
                                  <p:endCondLst>
                                    <p:cond evt="begin" delay="0">
                                      <p:tn val="37"/>
                                    </p:cond>
                                  </p:endCondLst>
                                  <p:childTnLst>
                                    <p:set>
                                      <p:cBhvr>
                                        <p:cTn id="3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1"/>
                        </p:tgtEl>
                        <p:attrNameLst>
                          <p:attrName>style.visibility</p:attrName>
                        </p:attrNameLst>
                      </p:cBhvr>
                      <p:to>
                        <p:strVal val="visible"/>
                      </p:to>
                    </p:set>
                  </p:childTnLst>
                </p:cTn>
              </p:par>
            </p:tnLst>
          </p:tmpl>
        </p:tmplLst>
      </p:bldP>
      <p:bldP spid="12"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6"/>
                        </p:tgtEl>
                        <p:attrNameLst>
                          <p:attrName>style.visibility</p:attrName>
                        </p:attrNameLst>
                      </p:cBhvr>
                      <p:to>
                        <p:strVal val="visible"/>
                      </p:to>
                    </p:se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099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DAB57A-5E76-4046-B847-5471D0283A8C}"/>
              </a:ext>
            </a:extLst>
          </p:cNvPr>
          <p:cNvPicPr>
            <a:picLocks noChangeAspect="1"/>
          </p:cNvPicPr>
          <p:nvPr userDrawn="1"/>
        </p:nvPicPr>
        <p:blipFill>
          <a:blip r:embed="rId2"/>
          <a:stretch>
            <a:fillRect/>
          </a:stretch>
        </p:blipFill>
        <p:spPr>
          <a:xfrm>
            <a:off x="10585714" y="5084118"/>
            <a:ext cx="1050776" cy="1511643"/>
          </a:xfrm>
          <a:prstGeom prst="rect">
            <a:avLst/>
          </a:prstGeom>
        </p:spPr>
      </p:pic>
      <p:pic>
        <p:nvPicPr>
          <p:cNvPr id="8" name="Picture 7">
            <a:extLst>
              <a:ext uri="{FF2B5EF4-FFF2-40B4-BE49-F238E27FC236}">
                <a16:creationId xmlns:a16="http://schemas.microsoft.com/office/drawing/2014/main" id="{6266A70D-49CF-084A-801F-3D7D157C7AD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331982" y="588513"/>
            <a:ext cx="9329614" cy="5113788"/>
          </a:xfrm>
          <a:prstGeom prst="rect">
            <a:avLst/>
          </a:prstGeom>
        </p:spPr>
      </p:pic>
      <p:sp>
        <p:nvSpPr>
          <p:cNvPr id="12" name="Right Arrow 11">
            <a:extLst>
              <a:ext uri="{FF2B5EF4-FFF2-40B4-BE49-F238E27FC236}">
                <a16:creationId xmlns:a16="http://schemas.microsoft.com/office/drawing/2014/main" id="{AC669AC9-358B-6F43-95BF-4C1B76F4AD42}"/>
              </a:ext>
            </a:extLst>
          </p:cNvPr>
          <p:cNvSpPr/>
          <p:nvPr userDrawn="1"/>
        </p:nvSpPr>
        <p:spPr>
          <a:xfrm rot="14242546">
            <a:off x="6937534" y="4067166"/>
            <a:ext cx="641131"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a:extLst>
              <a:ext uri="{FF2B5EF4-FFF2-40B4-BE49-F238E27FC236}">
                <a16:creationId xmlns:a16="http://schemas.microsoft.com/office/drawing/2014/main" id="{3702EA07-87FF-8342-BF5D-2C4CA89A01E8}"/>
              </a:ext>
            </a:extLst>
          </p:cNvPr>
          <p:cNvSpPr>
            <a:spLocks noGrp="1"/>
          </p:cNvSpPr>
          <p:nvPr>
            <p:ph type="body" sz="quarter" idx="10" hasCustomPrompt="1"/>
          </p:nvPr>
        </p:nvSpPr>
        <p:spPr>
          <a:xfrm>
            <a:off x="1689099" y="1117600"/>
            <a:ext cx="6751516" cy="3708400"/>
          </a:xfrm>
        </p:spPr>
        <p:txBody>
          <a:bodyPr/>
          <a:lstStyle/>
          <a:p>
            <a:pPr lvl="0"/>
            <a:r>
              <a:rPr lang="en-US" dirty="0"/>
              <a:t>In this demo, we will</a:t>
            </a:r>
          </a:p>
          <a:p>
            <a:pPr lvl="1"/>
            <a:r>
              <a:rPr lang="en-US" dirty="0"/>
              <a:t>Do this</a:t>
            </a:r>
          </a:p>
          <a:p>
            <a:pPr lvl="1"/>
            <a:r>
              <a:rPr lang="en-US" dirty="0"/>
              <a:t>Then we will do this</a:t>
            </a:r>
          </a:p>
          <a:p>
            <a:pPr lvl="1"/>
            <a:r>
              <a:rPr lang="en-US" dirty="0"/>
              <a:t>Then we will do this</a:t>
            </a:r>
          </a:p>
        </p:txBody>
      </p:sp>
      <p:sp>
        <p:nvSpPr>
          <p:cNvPr id="16" name="TextBox 15">
            <a:extLst>
              <a:ext uri="{FF2B5EF4-FFF2-40B4-BE49-F238E27FC236}">
                <a16:creationId xmlns:a16="http://schemas.microsoft.com/office/drawing/2014/main" id="{CC263BEA-0CAD-9B41-9F53-790FCB1C0629}"/>
              </a:ext>
            </a:extLst>
          </p:cNvPr>
          <p:cNvSpPr txBox="1"/>
          <p:nvPr userDrawn="1"/>
        </p:nvSpPr>
        <p:spPr>
          <a:xfrm>
            <a:off x="9314289" y="-1107996"/>
            <a:ext cx="2877711" cy="1107996"/>
          </a:xfrm>
          <a:prstGeom prst="rect">
            <a:avLst/>
          </a:prstGeom>
          <a:noFill/>
          <a:effectLst>
            <a:outerShdw blurRad="50800" dist="114300" dir="7020000" algn="t" rotWithShape="0">
              <a:prstClr val="black">
                <a:alpha val="40000"/>
              </a:prstClr>
            </a:outerShdw>
          </a:effectLst>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w="38100">
                  <a:solidFill>
                    <a:sysClr val="windowText" lastClr="000000"/>
                  </a:solidFill>
                </a:ln>
                <a:solidFill>
                  <a:schemeClr val="bg1"/>
                </a:solidFill>
                <a:effectLst/>
                <a:uLnTx/>
                <a:uFillTx/>
                <a:latin typeface="Stone Sans" pitchFamily="2" charset="0"/>
                <a:ea typeface="+mn-ea"/>
                <a:cs typeface="+mn-cs"/>
              </a:rPr>
              <a:t>Demo</a:t>
            </a:r>
            <a:endParaRPr lang="en-US" b="1" dirty="0">
              <a:ln w="38100">
                <a:solidFill>
                  <a:sysClr val="windowText" lastClr="000000"/>
                </a:solidFill>
              </a:ln>
              <a:solidFill>
                <a:schemeClr val="bg1"/>
              </a:solidFill>
              <a:latin typeface="Stone Sans" pitchFamily="2" charset="0"/>
            </a:endParaRPr>
          </a:p>
        </p:txBody>
      </p:sp>
    </p:spTree>
    <p:extLst>
      <p:ext uri="{BB962C8B-B14F-4D97-AF65-F5344CB8AC3E}">
        <p14:creationId xmlns:p14="http://schemas.microsoft.com/office/powerpoint/2010/main" val="139249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325 -0.01273 C -0.03086 -0.06296 -0.06485 -0.11319 -0.07604 -0.16643 C -0.08711 -0.21991 -0.06354 -0.3331 -0.06354 -0.3331 L -0.06354 -0.3331 " pathEditMode="relative" ptsTypes="AAAA">
                                      <p:cBhvr>
                                        <p:cTn id="14" dur="2000" fill="hold"/>
                                        <p:tgtEl>
                                          <p:spTgt spid="6"/>
                                        </p:tgtEl>
                                        <p:attrNameLst>
                                          <p:attrName>ppt_x</p:attrName>
                                          <p:attrName>ppt_y</p:attrName>
                                        </p:attrNameLst>
                                      </p:cBhvr>
                                    </p:animMotion>
                                  </p:childTnLst>
                                </p:cTn>
                              </p:par>
                              <p:par>
                                <p:cTn id="15" presetID="42" presetClass="path" presetSubtype="0" accel="50000" decel="50000" fill="hold" grpId="0" nodeType="withEffect">
                                  <p:stCondLst>
                                    <p:cond delay="0"/>
                                  </p:stCondLst>
                                  <p:childTnLst>
                                    <p:animMotion origin="layout" path="M -1.04167E-6 -2.96296E-6 L -0.0862 0.29607 " pathEditMode="relative" rAng="0" ptsTypes="AA">
                                      <p:cBhvr>
                                        <p:cTn id="16" dur="1000" fill="hold"/>
                                        <p:tgtEl>
                                          <p:spTgt spid="16"/>
                                        </p:tgtEl>
                                        <p:attrNameLst>
                                          <p:attrName>ppt_x</p:attrName>
                                          <p:attrName>ppt_y</p:attrName>
                                        </p:attrNameLst>
                                      </p:cBhvr>
                                      <p:rCtr x="-4310" y="14792"/>
                                    </p:animMotion>
                                  </p:childTnLst>
                                </p:cTn>
                              </p:par>
                              <p:par>
                                <p:cTn id="17" presetID="0" presetClass="path" presetSubtype="0" accel="50000" decel="50000" fill="hold" grpId="1" nodeType="withEffect">
                                  <p:stCondLst>
                                    <p:cond delay="0"/>
                                  </p:stCondLst>
                                  <p:childTnLst>
                                    <p:animMotion origin="layout" path="M -2.5E-6 -7.40741E-7 C -0.1108 -0.00208 -0.22148 -0.00417 -0.29218 -0.05995 C -0.36302 -0.11597 -0.42474 -0.33565 -0.42474 -0.33542 L -0.42474 -0.33565 L -0.43073 -0.34491 " pathEditMode="relative" rAng="0" ptsTypes="AAAAA">
                                      <p:cBhvr>
                                        <p:cTn id="18" dur="2000" fill="hold"/>
                                        <p:tgtEl>
                                          <p:spTgt spid="12"/>
                                        </p:tgtEl>
                                        <p:attrNameLst>
                                          <p:attrName>ppt_x</p:attrName>
                                          <p:attrName>ppt_y</p:attrName>
                                        </p:attrNameLst>
                                      </p:cBhvr>
                                      <p:rCtr x="-21536" y="-17245"/>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9" presetClass="entr" presetSubtype="0" fill="hold" grpId="0"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dissolve">
                                      <p:cBhvr>
                                        <p:cTn id="25" dur="500"/>
                                        <p:tgtEl>
                                          <p:spTgt spid="15">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xEl>
                                              <p:pRg st="1" end="1"/>
                                            </p:txEl>
                                          </p:spTgt>
                                        </p:tgtEl>
                                        <p:attrNameLst>
                                          <p:attrName>style.visibility</p:attrName>
                                        </p:attrNameLst>
                                      </p:cBhvr>
                                      <p:to>
                                        <p:strVal val="visible"/>
                                      </p:to>
                                    </p:set>
                                    <p:animEffect transition="in" filter="dissolve">
                                      <p:cBhvr>
                                        <p:cTn id="28" dur="500"/>
                                        <p:tgtEl>
                                          <p:spTgt spid="15">
                                            <p:txEl>
                                              <p:pRg st="1" end="1"/>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xEl>
                                              <p:pRg st="2" end="2"/>
                                            </p:txEl>
                                          </p:spTgt>
                                        </p:tgtEl>
                                        <p:attrNameLst>
                                          <p:attrName>style.visibility</p:attrName>
                                        </p:attrNameLst>
                                      </p:cBhvr>
                                      <p:to>
                                        <p:strVal val="visible"/>
                                      </p:to>
                                    </p:set>
                                    <p:animEffect transition="in" filter="dissolve">
                                      <p:cBhvr>
                                        <p:cTn id="31" dur="500"/>
                                        <p:tgtEl>
                                          <p:spTgt spid="15">
                                            <p:txEl>
                                              <p:pRg st="2" end="2"/>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Effect transition="in" filter="dissolve">
                                      <p:cBhvr>
                                        <p:cTn id="34"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5" grpId="0" build="p">
        <p:tmplLst>
          <p:tmpl lvl="1">
            <p:tnLst>
              <p:par>
                <p:cTn presetID="9"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dissolve">
                      <p:cBhvr>
                        <p:cTn dur="500"/>
                        <p:tgtEl>
                          <p:spTgt spid="15"/>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dissolve">
                      <p:cBhvr>
                        <p:cTn dur="500"/>
                        <p:tgtEl>
                          <p:spTgt spid="15"/>
                        </p:tgtEl>
                      </p:cBhvr>
                    </p:animEffect>
                  </p:childTnLst>
                </p:cTn>
              </p:par>
            </p:tnLst>
          </p:tmpl>
          <p:tmpl lvl="3">
            <p:tnLst>
              <p:par>
                <p:cTn presetID="9"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dissolve">
                      <p:cBhvr>
                        <p:cTn dur="500"/>
                        <p:tgtEl>
                          <p:spTgt spid="15"/>
                        </p:tgtEl>
                      </p:cBhvr>
                    </p:animEffect>
                  </p:childTnLst>
                </p:cTn>
              </p:par>
            </p:tnLst>
          </p:tmpl>
          <p:tmpl lvl="4">
            <p:tnLst>
              <p:par>
                <p:cTn presetID="9"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dissolve">
                      <p:cBhvr>
                        <p:cTn dur="500"/>
                        <p:tgtEl>
                          <p:spTgt spid="15"/>
                        </p:tgtEl>
                      </p:cBhvr>
                    </p:animEffect>
                  </p:childTnLst>
                </p:cTn>
              </p:par>
            </p:tnLst>
          </p:tmpl>
          <p:tmpl lvl="5">
            <p:tnLst>
              <p:par>
                <p:cTn presetID="9"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dissolve">
                      <p:cBhvr>
                        <p:cTn dur="500"/>
                        <p:tgtEl>
                          <p:spTgt spid="15"/>
                        </p:tgtEl>
                      </p:cBhvr>
                    </p:animEffect>
                  </p:childTnLst>
                </p:cTn>
              </p:par>
            </p:tnLst>
          </p:tmpl>
        </p:tmplLst>
      </p:bldP>
      <p:bldP spid="1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ummar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DA3064-0BC5-6341-8693-FA38D47F55EF}"/>
              </a:ext>
            </a:extLst>
          </p:cNvPr>
          <p:cNvSpPr/>
          <p:nvPr userDrawn="1"/>
        </p:nvSpPr>
        <p:spPr>
          <a:xfrm>
            <a:off x="7260771" y="-6858000"/>
            <a:ext cx="493122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51AF0E62-349B-044C-9C39-448784C3EFC8}"/>
              </a:ext>
            </a:extLst>
          </p:cNvPr>
          <p:cNvSpPr>
            <a:spLocks noGrp="1"/>
          </p:cNvSpPr>
          <p:nvPr>
            <p:ph type="body" sz="quarter" idx="10" hasCustomPrompt="1"/>
          </p:nvPr>
        </p:nvSpPr>
        <p:spPr>
          <a:xfrm>
            <a:off x="570932" y="1429521"/>
            <a:ext cx="6352382" cy="3253661"/>
          </a:xfrm>
        </p:spPr>
        <p:txBody>
          <a:bodyPr/>
          <a:lstStyle>
            <a:lvl1pPr marL="457200" indent="-457200">
              <a:buClr>
                <a:schemeClr val="accent2"/>
              </a:buClr>
              <a:buFont typeface=".Lucida Grande UI Regular"/>
              <a:buChar char="⇢"/>
              <a:defRPr/>
            </a:lvl1pPr>
            <a:lvl6pPr marL="2286000" indent="0">
              <a:buNone/>
              <a:defRPr/>
            </a:lvl6pPr>
          </a:lstStyle>
          <a:p>
            <a:pPr lvl="0"/>
            <a:r>
              <a:rPr lang="en-US" dirty="0"/>
              <a:t>We did this</a:t>
            </a:r>
          </a:p>
          <a:p>
            <a:pPr lvl="1"/>
            <a:r>
              <a:rPr lang="en-US" dirty="0"/>
              <a:t>You learned this</a:t>
            </a:r>
          </a:p>
          <a:p>
            <a:pPr lvl="1"/>
            <a:r>
              <a:rPr lang="en-US" dirty="0"/>
              <a:t>And this</a:t>
            </a:r>
          </a:p>
          <a:p>
            <a:pPr lvl="1"/>
            <a:r>
              <a:rPr lang="en-US" dirty="0"/>
              <a:t>And this</a:t>
            </a:r>
          </a:p>
          <a:p>
            <a:pPr lvl="0"/>
            <a:r>
              <a:rPr lang="en-US" dirty="0"/>
              <a:t>Then we did this</a:t>
            </a:r>
          </a:p>
        </p:txBody>
      </p:sp>
      <p:sp>
        <p:nvSpPr>
          <p:cNvPr id="9" name="TextBox 8">
            <a:extLst>
              <a:ext uri="{FF2B5EF4-FFF2-40B4-BE49-F238E27FC236}">
                <a16:creationId xmlns:a16="http://schemas.microsoft.com/office/drawing/2014/main" id="{1F4DAB06-EA61-1C4D-A7BF-71FBA7E00114}"/>
              </a:ext>
            </a:extLst>
          </p:cNvPr>
          <p:cNvSpPr txBox="1"/>
          <p:nvPr userDrawn="1"/>
        </p:nvSpPr>
        <p:spPr>
          <a:xfrm>
            <a:off x="570932" y="529389"/>
            <a:ext cx="2420856" cy="707886"/>
          </a:xfrm>
          <a:prstGeom prst="rect">
            <a:avLst/>
          </a:prstGeom>
          <a:noFill/>
        </p:spPr>
        <p:txBody>
          <a:bodyPr wrap="none" rtlCol="0">
            <a:spAutoFit/>
          </a:bodyPr>
          <a:lstStyle/>
          <a:p>
            <a:r>
              <a:rPr lang="en-US" sz="4000" dirty="0">
                <a:latin typeface="Stone Sans" pitchFamily="2" charset="0"/>
              </a:rPr>
              <a:t>Summary</a:t>
            </a:r>
          </a:p>
        </p:txBody>
      </p:sp>
      <p:pic>
        <p:nvPicPr>
          <p:cNvPr id="11" name="Picture 10">
            <a:extLst>
              <a:ext uri="{FF2B5EF4-FFF2-40B4-BE49-F238E27FC236}">
                <a16:creationId xmlns:a16="http://schemas.microsoft.com/office/drawing/2014/main" id="{010A892F-3493-CB44-922C-0256F802AD66}"/>
              </a:ext>
            </a:extLst>
          </p:cNvPr>
          <p:cNvPicPr>
            <a:picLocks noChangeAspect="1"/>
          </p:cNvPicPr>
          <p:nvPr userDrawn="1"/>
        </p:nvPicPr>
        <p:blipFill rotWithShape="1">
          <a:blip r:embed="rId2">
            <a:biLevel thresh="25000"/>
          </a:blip>
          <a:srcRect l="16200" t="6888" r="19901" b="6517"/>
          <a:stretch/>
        </p:blipFill>
        <p:spPr>
          <a:xfrm>
            <a:off x="7928126" y="883332"/>
            <a:ext cx="3596517" cy="4874044"/>
          </a:xfrm>
          <a:prstGeom prst="rect">
            <a:avLst/>
          </a:prstGeom>
        </p:spPr>
      </p:pic>
    </p:spTree>
    <p:extLst>
      <p:ext uri="{BB962C8B-B14F-4D97-AF65-F5344CB8AC3E}">
        <p14:creationId xmlns:p14="http://schemas.microsoft.com/office/powerpoint/2010/main" val="50053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54167E-6 0 L 0.00221 1 " pathEditMode="relative" rAng="0" ptsTypes="AA">
                                      <p:cBhvr>
                                        <p:cTn id="6" dur="1000" fill="hold"/>
                                        <p:tgtEl>
                                          <p:spTgt spid="4"/>
                                        </p:tgtEl>
                                        <p:attrNameLst>
                                          <p:attrName>ppt_x</p:attrName>
                                          <p:attrName>ppt_y</p:attrName>
                                        </p:attrNameLst>
                                      </p:cBhvr>
                                      <p:rCtr x="104" y="5000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uiExpand="1"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8A3B30-7D95-4545-8B12-543F5A40E301}"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5295B-CFCA-CC4D-8DBB-B0BE8A48C762}" type="slidenum">
              <a:rPr lang="en-US" smtClean="0"/>
              <a:t>‹#›</a:t>
            </a:fld>
            <a:endParaRPr lang="en-US"/>
          </a:p>
        </p:txBody>
      </p:sp>
    </p:spTree>
    <p:extLst>
      <p:ext uri="{BB962C8B-B14F-4D97-AF65-F5344CB8AC3E}">
        <p14:creationId xmlns:p14="http://schemas.microsoft.com/office/powerpoint/2010/main" val="132631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477107"/>
            <a:ext cx="9144000" cy="872197"/>
          </a:xfrm>
          <a:prstGeom prst="rect">
            <a:avLst/>
          </a:prstGeom>
        </p:spPr>
        <p:txBody>
          <a:bodyPr anchor="b">
            <a:noAutofit/>
          </a:bodyPr>
          <a:lstStyle>
            <a:lvl1pPr algn="ctr">
              <a:defRPr sz="4800"/>
            </a:lvl1pPr>
          </a:lstStyle>
          <a:p>
            <a:r>
              <a:rPr lang="en-US" dirty="0"/>
              <a:t>Sub-Section Header</a:t>
            </a:r>
          </a:p>
        </p:txBody>
      </p:sp>
      <p:sp>
        <p:nvSpPr>
          <p:cNvPr id="4" name="Footer Placeholder 3">
            <a:extLst>
              <a:ext uri="{FF2B5EF4-FFF2-40B4-BE49-F238E27FC236}">
                <a16:creationId xmlns:a16="http://schemas.microsoft.com/office/drawing/2014/main" id="{5C3A140E-EBF5-7A4B-8F26-78545DCFFACE}"/>
              </a:ext>
            </a:extLst>
          </p:cNvPr>
          <p:cNvSpPr>
            <a:spLocks noGrp="1"/>
          </p:cNvSpPr>
          <p:nvPr>
            <p:ph type="ftr" sz="quarter" idx="10"/>
          </p:nvPr>
        </p:nvSpPr>
        <p:spPr>
          <a:xfrm>
            <a:off x="4038600" y="6356350"/>
            <a:ext cx="4114800" cy="365125"/>
          </a:xfrm>
          <a:prstGeom prst="rect">
            <a:avLst/>
          </a:prstGeom>
        </p:spPr>
        <p:txBody>
          <a:bodyPr/>
          <a:lstStyle/>
          <a:p>
            <a:r>
              <a:rPr lang="en-US"/>
              <a:t>© Adam Frisbee | @adam_frisbee | adamfrisbee.com</a:t>
            </a:r>
            <a:endParaRPr lang="en-US" dirty="0"/>
          </a:p>
        </p:txBody>
      </p:sp>
      <p:cxnSp>
        <p:nvCxnSpPr>
          <p:cNvPr id="7" name="Straight Connector 6">
            <a:extLst>
              <a:ext uri="{FF2B5EF4-FFF2-40B4-BE49-F238E27FC236}">
                <a16:creationId xmlns:a16="http://schemas.microsoft.com/office/drawing/2014/main" id="{DB7F3FD1-DEDA-C94C-8CD8-6A2A4BB95ACB}"/>
              </a:ext>
            </a:extLst>
          </p:cNvPr>
          <p:cNvCxnSpPr/>
          <p:nvPr userDrawn="1"/>
        </p:nvCxnSpPr>
        <p:spPr>
          <a:xfrm>
            <a:off x="-9542417" y="3004923"/>
            <a:ext cx="9270609"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66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4.44444E-6 L 0.90247 -4.44444E-6 " pathEditMode="relative" rAng="0" ptsTypes="AA">
                                      <p:cBhvr>
                                        <p:cTn id="6" dur="1000" fill="hold"/>
                                        <p:tgtEl>
                                          <p:spTgt spid="7"/>
                                        </p:tgtEl>
                                        <p:attrNameLst>
                                          <p:attrName>ppt_x</p:attrName>
                                          <p:attrName>ppt_y</p:attrName>
                                        </p:attrNameLst>
                                      </p:cBhvr>
                                      <p:rCtr x="451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tic Picture Lef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4113B4-52E1-CD47-B59C-0EA8A03F8EB0}"/>
              </a:ext>
            </a:extLst>
          </p:cNvPr>
          <p:cNvPicPr>
            <a:picLocks noChangeAspect="1"/>
          </p:cNvPicPr>
          <p:nvPr userDrawn="1"/>
        </p:nvPicPr>
        <p:blipFill rotWithShape="1">
          <a:blip r:embed="rId2">
            <a:alphaModFix amt="20000"/>
          </a:blip>
          <a:srcRect l="39550" t="38830" r="26135" b="9006"/>
          <a:stretch/>
        </p:blipFill>
        <p:spPr>
          <a:xfrm>
            <a:off x="9052560" y="-568446"/>
            <a:ext cx="3529263" cy="3577389"/>
          </a:xfrm>
          <a:prstGeom prst="rect">
            <a:avLst/>
          </a:prstGeom>
          <a:effectLst>
            <a:glow>
              <a:schemeClr val="accent1">
                <a:alpha val="40000"/>
              </a:schemeClr>
            </a:glow>
            <a:softEdge rad="800100"/>
          </a:effectLst>
        </p:spPr>
      </p:pic>
      <p:sp>
        <p:nvSpPr>
          <p:cNvPr id="3" name="Content Placeholder 2"/>
          <p:cNvSpPr>
            <a:spLocks noGrp="1"/>
          </p:cNvSpPr>
          <p:nvPr>
            <p:ph idx="1"/>
          </p:nvPr>
        </p:nvSpPr>
        <p:spPr>
          <a:xfrm>
            <a:off x="5183188" y="2084832"/>
            <a:ext cx="6170604" cy="3776218"/>
          </a:xfrm>
        </p:spPr>
        <p:txBody>
          <a:bodyPr/>
          <a:lstStyle>
            <a:lvl1pPr marL="457200" indent="-457200">
              <a:buClr>
                <a:schemeClr val="accent2"/>
              </a:buClr>
              <a:buFont typeface=".Lucida Grande UI Regular"/>
              <a:buChar char="⇢"/>
              <a:defRPr sz="3200"/>
            </a:lvl1pPr>
            <a:lvl2pPr marL="685800" indent="-228600">
              <a:buClr>
                <a:schemeClr val="accent5"/>
              </a:buClr>
              <a:buFont typeface=".Lucida Grande UI Regular"/>
              <a:buChar char="⇢"/>
              <a:defRPr sz="2800"/>
            </a:lvl2pPr>
            <a:lvl3pPr marL="1143000" indent="-228600">
              <a:buClr>
                <a:schemeClr val="accent5"/>
              </a:buClr>
              <a:buFont typeface=".Lucida Grande UI Regular"/>
              <a:buChar char="⇢"/>
              <a:defRPr sz="2400"/>
            </a:lvl3pPr>
            <a:lvl4pPr marL="1600200" indent="-228600">
              <a:buClr>
                <a:schemeClr val="accent5"/>
              </a:buClr>
              <a:buFont typeface=".Lucida Grande UI Regular"/>
              <a:buChar char="⇢"/>
              <a:defRPr sz="2000"/>
            </a:lvl4pPr>
            <a:lvl5pPr marL="2057400" indent="-228600">
              <a:buClr>
                <a:schemeClr val="accent5"/>
              </a:buClr>
              <a:buFont typeface=".Lucida Grande UI Regular"/>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A30A5B5-0020-BB42-893C-E6C37B5BE895}"/>
              </a:ext>
            </a:extLst>
          </p:cNvPr>
          <p:cNvCxnSpPr>
            <a:cxnSpLocks/>
          </p:cNvCxnSpPr>
          <p:nvPr userDrawn="1"/>
        </p:nvCxnSpPr>
        <p:spPr>
          <a:xfrm>
            <a:off x="4834725" y="2081655"/>
            <a:ext cx="0" cy="3776217"/>
          </a:xfrm>
          <a:prstGeom prst="line">
            <a:avLst/>
          </a:prstGeom>
          <a:ln w="76200" cmpd="sng">
            <a:gradFill>
              <a:gsLst>
                <a:gs pos="0">
                  <a:schemeClr val="accent1">
                    <a:lumMod val="5000"/>
                    <a:lumOff val="95000"/>
                  </a:schemeClr>
                </a:gs>
                <a:gs pos="21000">
                  <a:schemeClr val="accent1">
                    <a:lumMod val="45000"/>
                    <a:lumOff val="55000"/>
                  </a:schemeClr>
                </a:gs>
                <a:gs pos="100000">
                  <a:schemeClr val="accent2"/>
                </a:gs>
              </a:gsLst>
              <a:lin ang="5400000" scaled="1"/>
            </a:gradFill>
            <a:prstDash val="solid"/>
          </a:ln>
          <a:effectLst/>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3342FF9-AE25-164E-B043-7DAD33F2133C}"/>
              </a:ext>
            </a:extLst>
          </p:cNvPr>
          <p:cNvSpPr>
            <a:spLocks noGrp="1"/>
          </p:cNvSpPr>
          <p:nvPr>
            <p:ph type="ftr" sz="quarter" idx="11"/>
          </p:nvPr>
        </p:nvSpPr>
        <p:spPr>
          <a:xfrm>
            <a:off x="4038600" y="6356350"/>
            <a:ext cx="4114800" cy="365125"/>
          </a:xfrm>
          <a:prstGeom prst="rect">
            <a:avLst/>
          </a:prstGeom>
        </p:spPr>
        <p:txBody>
          <a:bodyPr/>
          <a:lstStyle/>
          <a:p>
            <a:r>
              <a:rPr lang="en-US" dirty="0"/>
              <a:t>© Adam Frisbee | @</a:t>
            </a:r>
            <a:r>
              <a:rPr lang="en-US" dirty="0" err="1"/>
              <a:t>adam_frisbee</a:t>
            </a:r>
            <a:r>
              <a:rPr lang="en-US" dirty="0"/>
              <a:t> | </a:t>
            </a:r>
            <a:r>
              <a:rPr lang="en-US" dirty="0" err="1"/>
              <a:t>adamfrisbee.com</a:t>
            </a:r>
            <a:endParaRPr lang="en-US" dirty="0"/>
          </a:p>
        </p:txBody>
      </p:sp>
      <p:sp>
        <p:nvSpPr>
          <p:cNvPr id="4" name="Title 3">
            <a:extLst>
              <a:ext uri="{FF2B5EF4-FFF2-40B4-BE49-F238E27FC236}">
                <a16:creationId xmlns:a16="http://schemas.microsoft.com/office/drawing/2014/main" id="{8D821982-96DC-1E44-B64E-37D09C08D6B4}"/>
              </a:ext>
            </a:extLst>
          </p:cNvPr>
          <p:cNvSpPr>
            <a:spLocks noGrp="1"/>
          </p:cNvSpPr>
          <p:nvPr>
            <p:ph type="title" hasCustomPrompt="1"/>
          </p:nvPr>
        </p:nvSpPr>
        <p:spPr/>
        <p:txBody>
          <a:bodyPr/>
          <a:lstStyle/>
          <a:p>
            <a:r>
              <a:rPr lang="en-US" dirty="0"/>
              <a:t>Static picture left</a:t>
            </a:r>
          </a:p>
        </p:txBody>
      </p:sp>
      <p:sp>
        <p:nvSpPr>
          <p:cNvPr id="13" name="Picture Placeholder 12">
            <a:extLst>
              <a:ext uri="{FF2B5EF4-FFF2-40B4-BE49-F238E27FC236}">
                <a16:creationId xmlns:a16="http://schemas.microsoft.com/office/drawing/2014/main" id="{7D8DEB00-7129-344B-901E-145064506945}"/>
              </a:ext>
            </a:extLst>
          </p:cNvPr>
          <p:cNvSpPr>
            <a:spLocks noGrp="1"/>
          </p:cNvSpPr>
          <p:nvPr>
            <p:ph type="pic" sz="quarter" idx="12"/>
          </p:nvPr>
        </p:nvSpPr>
        <p:spPr>
          <a:xfrm>
            <a:off x="838199" y="2190750"/>
            <a:ext cx="3705629" cy="366712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2662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right)">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ed Picture Lef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4113B4-52E1-CD47-B59C-0EA8A03F8EB0}"/>
              </a:ext>
            </a:extLst>
          </p:cNvPr>
          <p:cNvPicPr>
            <a:picLocks noChangeAspect="1"/>
          </p:cNvPicPr>
          <p:nvPr userDrawn="1"/>
        </p:nvPicPr>
        <p:blipFill rotWithShape="1">
          <a:blip r:embed="rId2">
            <a:alphaModFix amt="20000"/>
          </a:blip>
          <a:srcRect l="39550" t="38830" r="26135" b="9006"/>
          <a:stretch/>
        </p:blipFill>
        <p:spPr>
          <a:xfrm>
            <a:off x="9052560" y="-568446"/>
            <a:ext cx="3529263" cy="3577389"/>
          </a:xfrm>
          <a:prstGeom prst="rect">
            <a:avLst/>
          </a:prstGeom>
          <a:effectLst>
            <a:glow>
              <a:schemeClr val="accent1">
                <a:alpha val="40000"/>
              </a:schemeClr>
            </a:glow>
            <a:softEdge rad="800100"/>
          </a:effectLst>
        </p:spPr>
      </p:pic>
      <p:sp>
        <p:nvSpPr>
          <p:cNvPr id="3" name="Content Placeholder 2"/>
          <p:cNvSpPr>
            <a:spLocks noGrp="1"/>
          </p:cNvSpPr>
          <p:nvPr>
            <p:ph idx="1"/>
          </p:nvPr>
        </p:nvSpPr>
        <p:spPr>
          <a:xfrm>
            <a:off x="5183188" y="2084832"/>
            <a:ext cx="6170604" cy="3776218"/>
          </a:xfrm>
        </p:spPr>
        <p:txBody>
          <a:bodyPr/>
          <a:lstStyle>
            <a:lvl1pPr marL="457200" indent="-457200">
              <a:buClr>
                <a:schemeClr val="accent2"/>
              </a:buClr>
              <a:buFont typeface=".Lucida Grande UI Regular"/>
              <a:buChar char="⇢"/>
              <a:defRPr sz="3200"/>
            </a:lvl1pPr>
            <a:lvl2pPr marL="685800" indent="-228600">
              <a:buClr>
                <a:schemeClr val="accent5"/>
              </a:buClr>
              <a:buFont typeface=".Lucida Grande UI Regular"/>
              <a:buChar char="⇢"/>
              <a:defRPr sz="2800"/>
            </a:lvl2pPr>
            <a:lvl3pPr marL="1143000" indent="-228600">
              <a:buClr>
                <a:schemeClr val="accent5"/>
              </a:buClr>
              <a:buFont typeface=".Lucida Grande UI Regular"/>
              <a:buChar char="⇢"/>
              <a:defRPr sz="2400"/>
            </a:lvl3pPr>
            <a:lvl4pPr marL="1600200" indent="-228600">
              <a:buClr>
                <a:schemeClr val="accent5"/>
              </a:buClr>
              <a:buFont typeface=".Lucida Grande UI Regular"/>
              <a:buChar char="⇢"/>
              <a:defRPr sz="2000"/>
            </a:lvl4pPr>
            <a:lvl5pPr marL="2057400" indent="-228600">
              <a:buClr>
                <a:schemeClr val="accent5"/>
              </a:buClr>
              <a:buFont typeface=".Lucida Grande UI Regular"/>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285E7E6C-DA8B-1741-B77B-3ADC92A3B8D3}"/>
              </a:ext>
            </a:extLst>
          </p:cNvPr>
          <p:cNvSpPr>
            <a:spLocks noGrp="1"/>
          </p:cNvSpPr>
          <p:nvPr>
            <p:ph type="pic" sz="quarter" idx="10"/>
          </p:nvPr>
        </p:nvSpPr>
        <p:spPr>
          <a:xfrm>
            <a:off x="209405" y="2084832"/>
            <a:ext cx="3829184" cy="3776217"/>
          </a:xfrm>
        </p:spPr>
        <p:txBody>
          <a:bodyPr/>
          <a:lstStyle>
            <a:lvl1pPr marL="0" indent="0">
              <a:buNone/>
              <a:defRPr/>
            </a:lvl1pPr>
          </a:lstStyle>
          <a:p>
            <a:r>
              <a:rPr lang="en-US"/>
              <a:t>Click icon to add picture</a:t>
            </a:r>
            <a:endParaRPr lang="en-US" dirty="0"/>
          </a:p>
        </p:txBody>
      </p:sp>
      <p:cxnSp>
        <p:nvCxnSpPr>
          <p:cNvPr id="12" name="Straight Connector 11">
            <a:extLst>
              <a:ext uri="{FF2B5EF4-FFF2-40B4-BE49-F238E27FC236}">
                <a16:creationId xmlns:a16="http://schemas.microsoft.com/office/drawing/2014/main" id="{1A30A5B5-0020-BB42-893C-E6C37B5BE895}"/>
              </a:ext>
            </a:extLst>
          </p:cNvPr>
          <p:cNvCxnSpPr>
            <a:cxnSpLocks/>
          </p:cNvCxnSpPr>
          <p:nvPr userDrawn="1"/>
        </p:nvCxnSpPr>
        <p:spPr>
          <a:xfrm>
            <a:off x="4808943" y="2084832"/>
            <a:ext cx="0" cy="3776217"/>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3342FF9-AE25-164E-B043-7DAD33F2133C}"/>
              </a:ext>
            </a:extLst>
          </p:cNvPr>
          <p:cNvSpPr>
            <a:spLocks noGrp="1"/>
          </p:cNvSpPr>
          <p:nvPr>
            <p:ph type="ftr" sz="quarter" idx="11"/>
          </p:nvPr>
        </p:nvSpPr>
        <p:spPr>
          <a:xfrm>
            <a:off x="4038600" y="6356350"/>
            <a:ext cx="4114800" cy="365125"/>
          </a:xfrm>
          <a:prstGeom prst="rect">
            <a:avLst/>
          </a:prstGeom>
        </p:spPr>
        <p:txBody>
          <a:bodyPr/>
          <a:lstStyle/>
          <a:p>
            <a:r>
              <a:rPr lang="en-US" dirty="0"/>
              <a:t>© Adam Frisbee | @</a:t>
            </a:r>
            <a:r>
              <a:rPr lang="en-US" dirty="0" err="1"/>
              <a:t>adam_frisbee</a:t>
            </a:r>
            <a:r>
              <a:rPr lang="en-US" dirty="0"/>
              <a:t> | </a:t>
            </a:r>
            <a:r>
              <a:rPr lang="en-US" dirty="0" err="1"/>
              <a:t>adamfrisbee.com</a:t>
            </a:r>
            <a:endParaRPr lang="en-US" dirty="0"/>
          </a:p>
        </p:txBody>
      </p:sp>
      <p:sp>
        <p:nvSpPr>
          <p:cNvPr id="4" name="Title 3">
            <a:extLst>
              <a:ext uri="{FF2B5EF4-FFF2-40B4-BE49-F238E27FC236}">
                <a16:creationId xmlns:a16="http://schemas.microsoft.com/office/drawing/2014/main" id="{8D821982-96DC-1E44-B64E-37D09C08D6B4}"/>
              </a:ext>
            </a:extLst>
          </p:cNvPr>
          <p:cNvSpPr>
            <a:spLocks noGrp="1"/>
          </p:cNvSpPr>
          <p:nvPr>
            <p:ph type="title" hasCustomPrompt="1"/>
          </p:nvPr>
        </p:nvSpPr>
        <p:spPr/>
        <p:txBody>
          <a:bodyPr/>
          <a:lstStyle/>
          <a:p>
            <a:r>
              <a:rPr lang="en-US" dirty="0"/>
              <a:t>Animated picture left</a:t>
            </a:r>
          </a:p>
        </p:txBody>
      </p:sp>
    </p:spTree>
    <p:extLst>
      <p:ext uri="{BB962C8B-B14F-4D97-AF65-F5344CB8AC3E}">
        <p14:creationId xmlns:p14="http://schemas.microsoft.com/office/powerpoint/2010/main" val="328798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nodePh="1">
                                  <p:stCondLst>
                                    <p:cond delay="0"/>
                                  </p:stCondLst>
                                  <p:endCondLst>
                                    <p:cond evt="begin" delay="0">
                                      <p:tn val="5"/>
                                    </p:cond>
                                  </p:endCondLst>
                                  <p:childTnLst>
                                    <p:animMotion origin="layout" path="M 1.25E-6 3.33333E-6 L 0.02995 -0.0007 " pathEditMode="relative" rAng="0" ptsTypes="AA">
                                      <p:cBhvr>
                                        <p:cTn id="6" dur="500" fill="hold"/>
                                        <p:tgtEl>
                                          <p:spTgt spid="10"/>
                                        </p:tgtEl>
                                        <p:attrNameLst>
                                          <p:attrName>ppt_x</p:attrName>
                                          <p:attrName>ppt_y</p:attrName>
                                        </p:attrNameLst>
                                      </p:cBhvr>
                                      <p:rCtr x="1497" y="-46"/>
                                    </p:animMotion>
                                  </p:childTnLst>
                                </p:cTn>
                              </p:par>
                              <p:par>
                                <p:cTn id="7" presetID="12" presetClass="entr" presetSubtype="8" fill="hold" nodeType="withEffect">
                                  <p:stCondLst>
                                    <p:cond delay="500"/>
                                  </p:stCondLst>
                                  <p:childTnLst>
                                    <p:set>
                                      <p:cBhvr>
                                        <p:cTn id="8" dur="1" fill="hold">
                                          <p:stCondLst>
                                            <p:cond delay="0"/>
                                          </p:stCondLst>
                                        </p:cTn>
                                        <p:tgtEl>
                                          <p:spTgt spid="12"/>
                                        </p:tgtEl>
                                        <p:attrNameLst>
                                          <p:attrName>style.visibility</p:attrName>
                                        </p:attrNameLst>
                                      </p:cBhvr>
                                      <p:to>
                                        <p:strVal val="visible"/>
                                      </p:to>
                                    </p:set>
                                    <p:anim calcmode="lin" valueType="num">
                                      <p:cBhvr additive="base">
                                        <p:cTn id="9" dur="500"/>
                                        <p:tgtEl>
                                          <p:spTgt spid="12"/>
                                        </p:tgtEl>
                                        <p:attrNameLst>
                                          <p:attrName>ppt_x</p:attrName>
                                        </p:attrNameLst>
                                      </p:cBhvr>
                                      <p:tavLst>
                                        <p:tav tm="0">
                                          <p:val>
                                            <p:strVal val="#ppt_x-#ppt_w*1.125000"/>
                                          </p:val>
                                        </p:tav>
                                        <p:tav tm="100000">
                                          <p:val>
                                            <p:strVal val="#ppt_x"/>
                                          </p:val>
                                        </p:tav>
                                      </p:tavLst>
                                    </p:anim>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mpa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p>
            <a:r>
              <a:rPr lang="en-US" dirty="0"/>
              <a:t>Compare</a:t>
            </a:r>
          </a:p>
        </p:txBody>
      </p:sp>
      <p:sp>
        <p:nvSpPr>
          <p:cNvPr id="3" name="Content Placeholder 2"/>
          <p:cNvSpPr>
            <a:spLocks noGrp="1"/>
          </p:cNvSpPr>
          <p:nvPr>
            <p:ph sz="half" idx="1"/>
          </p:nvPr>
        </p:nvSpPr>
        <p:spPr>
          <a:xfrm>
            <a:off x="838200" y="1825625"/>
            <a:ext cx="4388556" cy="4351338"/>
          </a:xfrm>
        </p:spPr>
        <p:txBody>
          <a:bodyPr/>
          <a:lstStyle>
            <a:lvl1pPr marL="457200" indent="-457200">
              <a:buClr>
                <a:schemeClr val="accent2"/>
              </a:buClr>
              <a:buFont typeface=".Lucida Grande UI Regular"/>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65242" y="1825625"/>
            <a:ext cx="4388557" cy="4351338"/>
          </a:xfrm>
        </p:spPr>
        <p:txBody>
          <a:bodyPr/>
          <a:lstStyle>
            <a:lvl1pPr marL="457200" indent="-457200">
              <a:buClr>
                <a:schemeClr val="accent2"/>
              </a:buClr>
              <a:buFont typeface=".Lucida Grande UI Regular"/>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4D2C271-3C7A-CD46-9649-E18133BDF375}"/>
              </a:ext>
            </a:extLst>
          </p:cNvPr>
          <p:cNvSpPr>
            <a:spLocks noGrp="1"/>
          </p:cNvSpPr>
          <p:nvPr>
            <p:ph type="ftr" sz="quarter" idx="10"/>
          </p:nvPr>
        </p:nvSpPr>
        <p:spPr>
          <a:xfrm>
            <a:off x="4038600" y="6356350"/>
            <a:ext cx="4114800" cy="365125"/>
          </a:xfrm>
          <a:prstGeom prst="rect">
            <a:avLst/>
          </a:prstGeom>
        </p:spPr>
        <p:txBody>
          <a:bodyPr/>
          <a:lstStyle/>
          <a:p>
            <a:r>
              <a:rPr lang="en-US"/>
              <a:t>© Adam Frisbee | @adam_frisbee | adamfrisbee.com</a:t>
            </a:r>
            <a:endParaRPr lang="en-US" dirty="0"/>
          </a:p>
        </p:txBody>
      </p:sp>
      <p:pic>
        <p:nvPicPr>
          <p:cNvPr id="7" name="Picture 6">
            <a:extLst>
              <a:ext uri="{FF2B5EF4-FFF2-40B4-BE49-F238E27FC236}">
                <a16:creationId xmlns:a16="http://schemas.microsoft.com/office/drawing/2014/main" id="{2270307A-3FDF-4C4B-BE9C-8873BC596BDD}"/>
              </a:ext>
            </a:extLst>
          </p:cNvPr>
          <p:cNvPicPr>
            <a:picLocks noChangeAspect="1"/>
          </p:cNvPicPr>
          <p:nvPr userDrawn="1"/>
        </p:nvPicPr>
        <p:blipFill>
          <a:blip r:embed="rId2">
            <a:duotone>
              <a:schemeClr val="accent2">
                <a:shade val="45000"/>
                <a:satMod val="135000"/>
              </a:schemeClr>
              <a:prstClr val="white"/>
            </a:duotone>
          </a:blip>
          <a:stretch>
            <a:fillRect/>
          </a:stretch>
        </p:blipFill>
        <p:spPr>
          <a:xfrm rot="19287151">
            <a:off x="5087055" y="2845241"/>
            <a:ext cx="2017889" cy="2017889"/>
          </a:xfrm>
          <a:prstGeom prst="rect">
            <a:avLst/>
          </a:prstGeom>
        </p:spPr>
      </p:pic>
    </p:spTree>
    <p:extLst>
      <p:ext uri="{BB962C8B-B14F-4D97-AF65-F5344CB8AC3E}">
        <p14:creationId xmlns:p14="http://schemas.microsoft.com/office/powerpoint/2010/main" val="82703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xagon">
    <p:spTree>
      <p:nvGrpSpPr>
        <p:cNvPr id="1" name=""/>
        <p:cNvGrpSpPr/>
        <p:nvPr/>
      </p:nvGrpSpPr>
      <p:grpSpPr>
        <a:xfrm>
          <a:off x="0" y="0"/>
          <a:ext cx="0" cy="0"/>
          <a:chOff x="0" y="0"/>
          <a:chExt cx="0" cy="0"/>
        </a:xfrm>
      </p:grpSpPr>
      <p:sp>
        <p:nvSpPr>
          <p:cNvPr id="11" name="Triangle 10">
            <a:extLst>
              <a:ext uri="{FF2B5EF4-FFF2-40B4-BE49-F238E27FC236}">
                <a16:creationId xmlns:a16="http://schemas.microsoft.com/office/drawing/2014/main" id="{E31902E0-7BD6-E64C-B861-0D19CC300851}"/>
              </a:ext>
            </a:extLst>
          </p:cNvPr>
          <p:cNvSpPr/>
          <p:nvPr userDrawn="1"/>
        </p:nvSpPr>
        <p:spPr>
          <a:xfrm rot="10800000">
            <a:off x="4648200" y="857955"/>
            <a:ext cx="2895600" cy="24892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Oxygen" panose="02000503000000000000" pitchFamily="2" charset="77"/>
            </a:endParaRPr>
          </a:p>
        </p:txBody>
      </p:sp>
      <p:sp>
        <p:nvSpPr>
          <p:cNvPr id="12" name="Triangle 11">
            <a:extLst>
              <a:ext uri="{FF2B5EF4-FFF2-40B4-BE49-F238E27FC236}">
                <a16:creationId xmlns:a16="http://schemas.microsoft.com/office/drawing/2014/main" id="{EC3E15BB-D533-C447-A206-ED6D67B1552A}"/>
              </a:ext>
            </a:extLst>
          </p:cNvPr>
          <p:cNvSpPr/>
          <p:nvPr userDrawn="1"/>
        </p:nvSpPr>
        <p:spPr>
          <a:xfrm rot="14434340">
            <a:off x="5829670" y="1554324"/>
            <a:ext cx="2895600" cy="24892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Oxygen" panose="02000503000000000000" pitchFamily="2" charset="77"/>
            </a:endParaRPr>
          </a:p>
        </p:txBody>
      </p:sp>
      <p:sp>
        <p:nvSpPr>
          <p:cNvPr id="13" name="Triangle 12">
            <a:extLst>
              <a:ext uri="{FF2B5EF4-FFF2-40B4-BE49-F238E27FC236}">
                <a16:creationId xmlns:a16="http://schemas.microsoft.com/office/drawing/2014/main" id="{4AB5DFD3-C62D-2B44-98B8-4D0E06BFDA6F}"/>
              </a:ext>
            </a:extLst>
          </p:cNvPr>
          <p:cNvSpPr/>
          <p:nvPr userDrawn="1"/>
        </p:nvSpPr>
        <p:spPr>
          <a:xfrm rot="18026298">
            <a:off x="5812233" y="2905467"/>
            <a:ext cx="2895600" cy="24892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Oxygen" panose="02000503000000000000" pitchFamily="2" charset="77"/>
            </a:endParaRPr>
          </a:p>
        </p:txBody>
      </p:sp>
      <p:sp>
        <p:nvSpPr>
          <p:cNvPr id="14" name="Triangle 13">
            <a:extLst>
              <a:ext uri="{FF2B5EF4-FFF2-40B4-BE49-F238E27FC236}">
                <a16:creationId xmlns:a16="http://schemas.microsoft.com/office/drawing/2014/main" id="{1CD1EF5B-5CEE-A845-A4CC-BD24DAE72678}"/>
              </a:ext>
            </a:extLst>
          </p:cNvPr>
          <p:cNvSpPr/>
          <p:nvPr userDrawn="1"/>
        </p:nvSpPr>
        <p:spPr>
          <a:xfrm rot="7213277">
            <a:off x="3474516" y="1538403"/>
            <a:ext cx="2895600" cy="24892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Oxygen" panose="02000503000000000000" pitchFamily="2" charset="77"/>
            </a:endParaRPr>
          </a:p>
        </p:txBody>
      </p:sp>
      <p:sp>
        <p:nvSpPr>
          <p:cNvPr id="15" name="Triangle 14">
            <a:extLst>
              <a:ext uri="{FF2B5EF4-FFF2-40B4-BE49-F238E27FC236}">
                <a16:creationId xmlns:a16="http://schemas.microsoft.com/office/drawing/2014/main" id="{ECA4BCC2-29D1-3741-9082-F7C1C6BA377A}"/>
              </a:ext>
            </a:extLst>
          </p:cNvPr>
          <p:cNvSpPr/>
          <p:nvPr userDrawn="1"/>
        </p:nvSpPr>
        <p:spPr>
          <a:xfrm rot="3611414">
            <a:off x="3455140" y="2903473"/>
            <a:ext cx="2895600" cy="24892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Oxygen" panose="02000503000000000000" pitchFamily="2" charset="77"/>
            </a:endParaRPr>
          </a:p>
        </p:txBody>
      </p:sp>
      <p:sp>
        <p:nvSpPr>
          <p:cNvPr id="16" name="Triangle 15">
            <a:extLst>
              <a:ext uri="{FF2B5EF4-FFF2-40B4-BE49-F238E27FC236}">
                <a16:creationId xmlns:a16="http://schemas.microsoft.com/office/drawing/2014/main" id="{61B32392-5EAE-5C45-A548-AC25E1E18AF8}"/>
              </a:ext>
            </a:extLst>
          </p:cNvPr>
          <p:cNvSpPr/>
          <p:nvPr userDrawn="1"/>
        </p:nvSpPr>
        <p:spPr>
          <a:xfrm>
            <a:off x="4639998" y="3577545"/>
            <a:ext cx="2895600" cy="24892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Oxygen" panose="02000503000000000000" pitchFamily="2" charset="77"/>
            </a:endParaRPr>
          </a:p>
        </p:txBody>
      </p:sp>
      <p:sp>
        <p:nvSpPr>
          <p:cNvPr id="10" name="Content Placeholder 9">
            <a:extLst>
              <a:ext uri="{FF2B5EF4-FFF2-40B4-BE49-F238E27FC236}">
                <a16:creationId xmlns:a16="http://schemas.microsoft.com/office/drawing/2014/main" id="{4B5D361C-2F7C-854F-8069-08C8387E9B96}"/>
              </a:ext>
            </a:extLst>
          </p:cNvPr>
          <p:cNvSpPr>
            <a:spLocks noGrp="1"/>
          </p:cNvSpPr>
          <p:nvPr>
            <p:ph sz="quarter" idx="12"/>
          </p:nvPr>
        </p:nvSpPr>
        <p:spPr>
          <a:xfrm>
            <a:off x="4122143" y="1901100"/>
            <a:ext cx="914400" cy="1369854"/>
          </a:xfrm>
        </p:spPr>
        <p:txBody>
          <a:bodyPr>
            <a:noAutofit/>
          </a:bodyPr>
          <a:lstStyle>
            <a:lvl1pPr marL="0" indent="0">
              <a:buNone/>
              <a:defRPr sz="1800"/>
            </a:lvl1pPr>
            <a:lvl5pPr>
              <a:defRPr sz="1000"/>
            </a:lvl5pPr>
          </a:lstStyle>
          <a:p>
            <a:pPr lvl="0"/>
            <a:r>
              <a:rPr lang="en-US"/>
              <a:t>Click to edit Master text styles</a:t>
            </a:r>
          </a:p>
        </p:txBody>
      </p:sp>
      <p:sp>
        <p:nvSpPr>
          <p:cNvPr id="18" name="Content Placeholder 17">
            <a:extLst>
              <a:ext uri="{FF2B5EF4-FFF2-40B4-BE49-F238E27FC236}">
                <a16:creationId xmlns:a16="http://schemas.microsoft.com/office/drawing/2014/main" id="{F78D4A3C-D5F6-1640-BF6A-CB80808526C3}"/>
              </a:ext>
            </a:extLst>
          </p:cNvPr>
          <p:cNvSpPr>
            <a:spLocks noGrp="1"/>
          </p:cNvSpPr>
          <p:nvPr>
            <p:ph sz="quarter" idx="13"/>
          </p:nvPr>
        </p:nvSpPr>
        <p:spPr>
          <a:xfrm>
            <a:off x="4122143" y="3700790"/>
            <a:ext cx="914400" cy="1369853"/>
          </a:xfrm>
        </p:spPr>
        <p:txBody>
          <a:bodyPr>
            <a:noAutofit/>
          </a:bodyPr>
          <a:lstStyle>
            <a:lvl1pPr marL="0" indent="0">
              <a:buNone/>
              <a:defRPr sz="1600"/>
            </a:lvl1pPr>
            <a:lvl5pPr marL="1828800" indent="0">
              <a:buNone/>
              <a:defRPr sz="1000"/>
            </a:lvl5pPr>
          </a:lstStyle>
          <a:p>
            <a:pPr lvl="0"/>
            <a:r>
              <a:rPr lang="en-US"/>
              <a:t>Click to edit Master text styles</a:t>
            </a:r>
          </a:p>
        </p:txBody>
      </p:sp>
      <p:sp>
        <p:nvSpPr>
          <p:cNvPr id="20" name="Content Placeholder 19">
            <a:extLst>
              <a:ext uri="{FF2B5EF4-FFF2-40B4-BE49-F238E27FC236}">
                <a16:creationId xmlns:a16="http://schemas.microsoft.com/office/drawing/2014/main" id="{86A80EF7-4966-9E42-92FC-7A4D50808932}"/>
              </a:ext>
            </a:extLst>
          </p:cNvPr>
          <p:cNvSpPr>
            <a:spLocks noGrp="1"/>
          </p:cNvSpPr>
          <p:nvPr>
            <p:ph sz="quarter" idx="14"/>
          </p:nvPr>
        </p:nvSpPr>
        <p:spPr>
          <a:xfrm>
            <a:off x="5649862" y="4574498"/>
            <a:ext cx="947695" cy="1370571"/>
          </a:xfrm>
        </p:spPr>
        <p:txBody>
          <a:bodyPr>
            <a:noAutofit/>
          </a:bodyPr>
          <a:lstStyle>
            <a:lvl1pPr marL="0" indent="0">
              <a:buNone/>
              <a:defRPr sz="1600"/>
            </a:lvl1pPr>
            <a:lvl5pPr marL="1828800" indent="0">
              <a:buNone/>
              <a:defRPr sz="1000"/>
            </a:lvl5pPr>
          </a:lstStyle>
          <a:p>
            <a:pPr lvl="0"/>
            <a:r>
              <a:rPr lang="en-US"/>
              <a:t>Click to edit Master text styles</a:t>
            </a:r>
          </a:p>
        </p:txBody>
      </p:sp>
      <p:sp>
        <p:nvSpPr>
          <p:cNvPr id="22" name="Content Placeholder 21">
            <a:extLst>
              <a:ext uri="{FF2B5EF4-FFF2-40B4-BE49-F238E27FC236}">
                <a16:creationId xmlns:a16="http://schemas.microsoft.com/office/drawing/2014/main" id="{A8181D33-8BDF-5D44-8704-773A99FE97AD}"/>
              </a:ext>
            </a:extLst>
          </p:cNvPr>
          <p:cNvSpPr>
            <a:spLocks noGrp="1"/>
          </p:cNvSpPr>
          <p:nvPr>
            <p:ph sz="quarter" idx="15" hasCustomPrompt="1"/>
          </p:nvPr>
        </p:nvSpPr>
        <p:spPr>
          <a:xfrm>
            <a:off x="7143453" y="3660764"/>
            <a:ext cx="967487" cy="1409879"/>
          </a:xfrm>
        </p:spPr>
        <p:txBody>
          <a:bodyPr>
            <a:noAutofit/>
          </a:bodyPr>
          <a:lstStyle>
            <a:lvl1pPr marL="0" indent="0">
              <a:buNone/>
              <a:defRPr sz="1600"/>
            </a:lvl1pPr>
            <a:lvl5pPr marL="1828800" indent="0">
              <a:buNone/>
              <a:defRPr/>
            </a:lvl5pPr>
          </a:lstStyle>
          <a:p>
            <a:pPr lvl="0"/>
            <a:r>
              <a:rPr lang="en-US" dirty="0"/>
              <a:t>Click to edit Master text </a:t>
            </a:r>
            <a:r>
              <a:rPr lang="en-US" dirty="0" err="1"/>
              <a:t>stylesdit</a:t>
            </a:r>
            <a:r>
              <a:rPr lang="en-US" dirty="0"/>
              <a:t> Master text styles</a:t>
            </a:r>
          </a:p>
        </p:txBody>
      </p:sp>
      <p:sp>
        <p:nvSpPr>
          <p:cNvPr id="24" name="Content Placeholder 23">
            <a:extLst>
              <a:ext uri="{FF2B5EF4-FFF2-40B4-BE49-F238E27FC236}">
                <a16:creationId xmlns:a16="http://schemas.microsoft.com/office/drawing/2014/main" id="{12FEC077-8CF0-6C45-8D19-B683AAEE5A58}"/>
              </a:ext>
            </a:extLst>
          </p:cNvPr>
          <p:cNvSpPr>
            <a:spLocks noGrp="1"/>
          </p:cNvSpPr>
          <p:nvPr>
            <p:ph sz="quarter" idx="16"/>
          </p:nvPr>
        </p:nvSpPr>
        <p:spPr>
          <a:xfrm>
            <a:off x="7212049" y="1901100"/>
            <a:ext cx="914400" cy="1360448"/>
          </a:xfrm>
        </p:spPr>
        <p:txBody>
          <a:bodyPr>
            <a:normAutofit/>
          </a:bodyPr>
          <a:lstStyle>
            <a:lvl1pPr marL="0" indent="0">
              <a:buFont typeface="Arial" panose="020B0604020202020204" pitchFamily="34" charset="0"/>
              <a:buNone/>
              <a:defRPr sz="1600"/>
            </a:lvl1pPr>
            <a:lvl5pPr marL="1828800" indent="0">
              <a:buNone/>
              <a:defRPr/>
            </a:lvl5pPr>
          </a:lstStyle>
          <a:p>
            <a:pPr lvl="0"/>
            <a:r>
              <a:rPr lang="en-US"/>
              <a:t>Click to edit Master text styles</a:t>
            </a:r>
          </a:p>
        </p:txBody>
      </p:sp>
      <p:sp>
        <p:nvSpPr>
          <p:cNvPr id="17" name="Content Placeholder 23">
            <a:extLst>
              <a:ext uri="{FF2B5EF4-FFF2-40B4-BE49-F238E27FC236}">
                <a16:creationId xmlns:a16="http://schemas.microsoft.com/office/drawing/2014/main" id="{22B58768-355B-E545-88F7-DEE066DFDF15}"/>
              </a:ext>
            </a:extLst>
          </p:cNvPr>
          <p:cNvSpPr>
            <a:spLocks noGrp="1"/>
          </p:cNvSpPr>
          <p:nvPr>
            <p:ph sz="quarter" idx="17"/>
          </p:nvPr>
        </p:nvSpPr>
        <p:spPr>
          <a:xfrm>
            <a:off x="5646222" y="1061967"/>
            <a:ext cx="914400" cy="1360448"/>
          </a:xfrm>
        </p:spPr>
        <p:txBody>
          <a:bodyPr>
            <a:normAutofit/>
          </a:bodyPr>
          <a:lstStyle>
            <a:lvl1pPr marL="0" indent="0">
              <a:buFont typeface="Arial" panose="020B0604020202020204" pitchFamily="34" charset="0"/>
              <a:buNone/>
              <a:defRPr sz="1600"/>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60306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300" fill="hold"/>
                                        <p:tgtEl>
                                          <p:spTgt spid="11"/>
                                        </p:tgtEl>
                                        <p:attrNameLst>
                                          <p:attrName>ppt_x</p:attrName>
                                        </p:attrNameLst>
                                      </p:cBhvr>
                                      <p:tavLst>
                                        <p:tav tm="0">
                                          <p:val>
                                            <p:strVal val="#ppt_x"/>
                                          </p:val>
                                        </p:tav>
                                        <p:tav tm="100000">
                                          <p:val>
                                            <p:strVal val="#ppt_x"/>
                                          </p:val>
                                        </p:tav>
                                      </p:tavLst>
                                    </p:anim>
                                    <p:anim calcmode="lin" valueType="num">
                                      <p:cBhvr additive="base">
                                        <p:cTn id="8" dur="3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ppt_x"/>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 fill="hold"/>
                                        <p:tgtEl>
                                          <p:spTgt spid="12"/>
                                        </p:tgtEl>
                                        <p:attrNameLst>
                                          <p:attrName>ppt_x</p:attrName>
                                        </p:attrNameLst>
                                      </p:cBhvr>
                                      <p:tavLst>
                                        <p:tav tm="0">
                                          <p:val>
                                            <p:strVal val="1+#ppt_w/2"/>
                                          </p:val>
                                        </p:tav>
                                        <p:tav tm="100000">
                                          <p:val>
                                            <p:strVal val="#ppt_x"/>
                                          </p:val>
                                        </p:tav>
                                      </p:tavLst>
                                    </p:anim>
                                    <p:anim calcmode="lin" valueType="num">
                                      <p:cBhvr additive="base">
                                        <p:cTn id="16" dur="3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300" fill="hold"/>
                                        <p:tgtEl>
                                          <p:spTgt spid="13"/>
                                        </p:tgtEl>
                                        <p:attrNameLst>
                                          <p:attrName>ppt_x</p:attrName>
                                        </p:attrNameLst>
                                      </p:cBhvr>
                                      <p:tavLst>
                                        <p:tav tm="0">
                                          <p:val>
                                            <p:strVal val="1+#ppt_w/2"/>
                                          </p:val>
                                        </p:tav>
                                        <p:tav tm="100000">
                                          <p:val>
                                            <p:strVal val="#ppt_x"/>
                                          </p:val>
                                        </p:tav>
                                      </p:tavLst>
                                    </p:anim>
                                    <p:anim calcmode="lin" valueType="num">
                                      <p:cBhvr additive="base">
                                        <p:cTn id="20" dur="3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300" fill="hold"/>
                                        <p:tgtEl>
                                          <p:spTgt spid="15"/>
                                        </p:tgtEl>
                                        <p:attrNameLst>
                                          <p:attrName>ppt_x</p:attrName>
                                        </p:attrNameLst>
                                      </p:cBhvr>
                                      <p:tavLst>
                                        <p:tav tm="0">
                                          <p:val>
                                            <p:strVal val="0-#ppt_w/2"/>
                                          </p:val>
                                        </p:tav>
                                        <p:tav tm="100000">
                                          <p:val>
                                            <p:strVal val="#ppt_x"/>
                                          </p:val>
                                        </p:tav>
                                      </p:tavLst>
                                    </p:anim>
                                    <p:anim calcmode="lin" valueType="num">
                                      <p:cBhvr additive="base">
                                        <p:cTn id="24" dur="3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10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300" fill="hold"/>
                                        <p:tgtEl>
                                          <p:spTgt spid="14"/>
                                        </p:tgtEl>
                                        <p:attrNameLst>
                                          <p:attrName>ppt_x</p:attrName>
                                        </p:attrNameLst>
                                      </p:cBhvr>
                                      <p:tavLst>
                                        <p:tav tm="0">
                                          <p:val>
                                            <p:strVal val="0-#ppt_w/2"/>
                                          </p:val>
                                        </p:tav>
                                        <p:tav tm="100000">
                                          <p:val>
                                            <p:strVal val="#ppt_x"/>
                                          </p:val>
                                        </p:tav>
                                      </p:tavLst>
                                    </p:anim>
                                    <p:anim calcmode="lin" valueType="num">
                                      <p:cBhvr additive="base">
                                        <p:cTn id="28" dur="300" fill="hold"/>
                                        <p:tgtEl>
                                          <p:spTgt spid="14"/>
                                        </p:tgtEl>
                                        <p:attrNameLst>
                                          <p:attrName>ppt_y</p:attrName>
                                        </p:attrNameLst>
                                      </p:cBhvr>
                                      <p:tavLst>
                                        <p:tav tm="0">
                                          <p:val>
                                            <p:strVal val="0-#ppt_h/2"/>
                                          </p:val>
                                        </p:tav>
                                        <p:tav tm="100000">
                                          <p:val>
                                            <p:strVal val="#ppt_y"/>
                                          </p:val>
                                        </p:tav>
                                      </p:tavLst>
                                    </p:anim>
                                  </p:childTnLst>
                                </p:cTn>
                              </p:par>
                              <p:par>
                                <p:cTn id="29" presetID="1" presetClass="entr" presetSubtype="0" fill="hold" grpId="0" nodeType="withEffect">
                                  <p:stCondLst>
                                    <p:cond delay="120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1200"/>
                                  </p:stCondLst>
                                  <p:childTnLst>
                                    <p:set>
                                      <p:cBhvr>
                                        <p:cTn id="32" dur="1" fill="hold">
                                          <p:stCondLst>
                                            <p:cond delay="0"/>
                                          </p:stCondLst>
                                        </p:cTn>
                                        <p:tgtEl>
                                          <p:spTgt spid="24">
                                            <p:txEl>
                                              <p:pRg st="0" end="0"/>
                                            </p:txEl>
                                          </p:spTgt>
                                        </p:tgtEl>
                                        <p:attrNameLst>
                                          <p:attrName>style.visibility</p:attrName>
                                        </p:attrNameLst>
                                      </p:cBhvr>
                                      <p:to>
                                        <p:strVal val="visible"/>
                                      </p:to>
                                    </p:set>
                                  </p:childTnLst>
                                </p:cTn>
                              </p:par>
                              <p:par>
                                <p:cTn id="33" presetID="1" presetClass="entr" presetSubtype="0" fill="hold" grpId="0" nodeType="withEffect">
                                  <p:stCondLst>
                                    <p:cond delay="1200"/>
                                  </p:stCondLst>
                                  <p:childTnLst>
                                    <p:set>
                                      <p:cBhvr>
                                        <p:cTn id="34" dur="1" fill="hold">
                                          <p:stCondLst>
                                            <p:cond delay="0"/>
                                          </p:stCondLst>
                                        </p:cTn>
                                        <p:tgtEl>
                                          <p:spTgt spid="22">
                                            <p:txEl>
                                              <p:pRg st="0" end="0"/>
                                            </p:txEl>
                                          </p:spTgt>
                                        </p:tgtEl>
                                        <p:attrNameLst>
                                          <p:attrName>style.visibility</p:attrName>
                                        </p:attrNameLst>
                                      </p:cBhvr>
                                      <p:to>
                                        <p:strVal val="visible"/>
                                      </p:to>
                                    </p:set>
                                  </p:childTnLst>
                                </p:cTn>
                              </p:par>
                              <p:par>
                                <p:cTn id="35" presetID="1" presetClass="entr" presetSubtype="0" fill="hold" grpId="0" nodeType="withEffect">
                                  <p:stCondLst>
                                    <p:cond delay="1200"/>
                                  </p:stCondLst>
                                  <p:childTnLst>
                                    <p:set>
                                      <p:cBhvr>
                                        <p:cTn id="36" dur="1" fill="hold">
                                          <p:stCondLst>
                                            <p:cond delay="0"/>
                                          </p:stCondLst>
                                        </p:cTn>
                                        <p:tgtEl>
                                          <p:spTgt spid="20">
                                            <p:txEl>
                                              <p:pRg st="0" end="0"/>
                                            </p:txEl>
                                          </p:spTgt>
                                        </p:tgtEl>
                                        <p:attrNameLst>
                                          <p:attrName>style.visibility</p:attrName>
                                        </p:attrNameLst>
                                      </p:cBhvr>
                                      <p:to>
                                        <p:strVal val="visible"/>
                                      </p:to>
                                    </p:set>
                                  </p:childTnLst>
                                </p:cTn>
                              </p:par>
                              <p:par>
                                <p:cTn id="37" presetID="1" presetClass="entr" presetSubtype="0" fill="hold" grpId="0" nodeType="withEffect">
                                  <p:stCondLst>
                                    <p:cond delay="1200"/>
                                  </p:stCondLst>
                                  <p:childTnLst>
                                    <p:set>
                                      <p:cBhvr>
                                        <p:cTn id="38" dur="1" fill="hold">
                                          <p:stCondLst>
                                            <p:cond delay="0"/>
                                          </p:stCondLst>
                                        </p:cTn>
                                        <p:tgtEl>
                                          <p:spTgt spid="18">
                                            <p:txEl>
                                              <p:pRg st="0" end="0"/>
                                            </p:txEl>
                                          </p:spTgt>
                                        </p:tgtEl>
                                        <p:attrNameLst>
                                          <p:attrName>style.visibility</p:attrName>
                                        </p:attrNameLst>
                                      </p:cBhvr>
                                      <p:to>
                                        <p:strVal val="visible"/>
                                      </p:to>
                                    </p:set>
                                  </p:childTnLst>
                                </p:cTn>
                              </p:par>
                              <p:par>
                                <p:cTn id="39" presetID="1" presetClass="entr" presetSubtype="0" fill="hold" grpId="0" nodeType="withEffect">
                                  <p:stCondLst>
                                    <p:cond delay="1200"/>
                                  </p:stCondLst>
                                  <p:childTnLst>
                                    <p:set>
                                      <p:cBhvr>
                                        <p:cTn id="4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0" grpId="0" build="p">
        <p:tmplLst>
          <p:tmpl lvl="1">
            <p:tnLst>
              <p:par>
                <p:cTn presetID="1" presetClass="entr" presetSubtype="0" fill="hold" nodeType="withEffect">
                  <p:stCondLst>
                    <p:cond delay="1200"/>
                  </p:stCondLst>
                  <p:childTnLst>
                    <p:set>
                      <p:cBhvr>
                        <p:cTn dur="1" fill="hold">
                          <p:stCondLst>
                            <p:cond delay="0"/>
                          </p:stCondLst>
                        </p:cTn>
                        <p:tgtEl>
                          <p:spTgt spid="10"/>
                        </p:tgtEl>
                        <p:attrNameLst>
                          <p:attrName>style.visibility</p:attrName>
                        </p:attrNameLst>
                      </p:cBhvr>
                      <p:to>
                        <p:strVal val="visible"/>
                      </p:to>
                    </p:set>
                  </p:childTnLst>
                </p:cTn>
              </p:par>
            </p:tnLst>
          </p:tmpl>
        </p:tmplLst>
      </p:bldP>
      <p:bldP spid="18" grpId="0" build="p">
        <p:tmplLst>
          <p:tmpl lvl="1">
            <p:tnLst>
              <p:par>
                <p:cTn presetID="1" presetClass="entr" presetSubtype="0" fill="hold" nodeType="withEffect">
                  <p:stCondLst>
                    <p:cond delay="120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20" grpId="0" build="p">
        <p:tmplLst>
          <p:tmpl lvl="1">
            <p:tnLst>
              <p:par>
                <p:cTn presetID="1" presetClass="entr" presetSubtype="0" fill="hold" nodeType="withEffect">
                  <p:stCondLst>
                    <p:cond delay="1200"/>
                  </p:stCondLst>
                  <p:childTnLst>
                    <p:set>
                      <p:cBhvr>
                        <p:cTn dur="1" fill="hold">
                          <p:stCondLst>
                            <p:cond delay="0"/>
                          </p:stCondLst>
                        </p:cTn>
                        <p:tgtEl>
                          <p:spTgt spid="20"/>
                        </p:tgtEl>
                        <p:attrNameLst>
                          <p:attrName>style.visibility</p:attrName>
                        </p:attrNameLst>
                      </p:cBhvr>
                      <p:to>
                        <p:strVal val="visible"/>
                      </p:to>
                    </p:set>
                  </p:childTnLst>
                </p:cTn>
              </p:par>
            </p:tnLst>
          </p:tmpl>
        </p:tmplLst>
      </p:bldP>
      <p:bldP spid="22" grpId="0" build="p">
        <p:tmplLst>
          <p:tmpl lvl="1">
            <p:tnLst>
              <p:par>
                <p:cTn presetID="1" presetClass="entr" presetSubtype="0" fill="hold" nodeType="withEffect">
                  <p:stCondLst>
                    <p:cond delay="120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4" grpId="0" build="p">
        <p:tmplLst>
          <p:tmpl lvl="1">
            <p:tnLst>
              <p:par>
                <p:cTn presetID="1" presetClass="entr" presetSubtype="0" fill="hold" nodeType="withEffect">
                  <p:stCondLst>
                    <p:cond delay="1200"/>
                  </p:stCondLst>
                  <p:childTnLst>
                    <p:set>
                      <p:cBhvr>
                        <p:cTn dur="1" fill="hold">
                          <p:stCondLst>
                            <p:cond delay="0"/>
                          </p:stCondLst>
                        </p:cTn>
                        <p:tgtEl>
                          <p:spTgt spid="24"/>
                        </p:tgtEl>
                        <p:attrNameLst>
                          <p:attrName>style.visibility</p:attrName>
                        </p:attrNameLst>
                      </p:cBhvr>
                      <p:to>
                        <p:strVal val="visible"/>
                      </p:to>
                    </p:set>
                  </p:childTnLst>
                </p:cTn>
              </p:par>
            </p:tnLst>
          </p:tmpl>
        </p:tmplLst>
      </p:bldP>
      <p:bldP spid="17" grpId="0" build="p">
        <p:tmplLst>
          <p:tmpl lvl="1">
            <p:tnLst>
              <p:par>
                <p:cTn presetID="1" presetClass="entr" presetSubtype="0" fill="hold" nodeType="withEffect">
                  <p:stCondLst>
                    <p:cond delay="120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or Important Statement">
    <p:bg>
      <p:bgPr>
        <a:gradFill flip="none" rotWithShape="1">
          <a:gsLst>
            <a:gs pos="0">
              <a:schemeClr val="accent1">
                <a:lumMod val="5000"/>
                <a:lumOff val="95000"/>
              </a:schemeClr>
            </a:gs>
            <a:gs pos="38000">
              <a:schemeClr val="accent2"/>
            </a:gs>
            <a:gs pos="76000">
              <a:schemeClr val="accent2">
                <a:lumMod val="20000"/>
                <a:lumOff val="80000"/>
              </a:schemeClr>
            </a:gs>
            <a:gs pos="62000">
              <a:schemeClr val="accent2">
                <a:lumMod val="40000"/>
                <a:lumOff val="60000"/>
              </a:schemeClr>
            </a:gs>
            <a:gs pos="90000">
              <a:schemeClr val="accent2">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8C181E-68C2-674D-B0F7-27F515BB252E}"/>
              </a:ext>
            </a:extLst>
          </p:cNvPr>
          <p:cNvSpPr>
            <a:spLocks noGrp="1"/>
          </p:cNvSpPr>
          <p:nvPr>
            <p:ph type="ftr" sz="quarter" idx="10"/>
          </p:nvPr>
        </p:nvSpPr>
        <p:spPr>
          <a:xfrm>
            <a:off x="4038600" y="6356350"/>
            <a:ext cx="4114800" cy="365125"/>
          </a:xfrm>
          <a:prstGeom prst="rect">
            <a:avLst/>
          </a:prstGeom>
        </p:spPr>
        <p:txBody>
          <a:bodyPr/>
          <a:lstStyle/>
          <a:p>
            <a:r>
              <a:rPr lang="en-US"/>
              <a:t>© Adam Frisbee | @adam_frisbee | adamfrisbee.com</a:t>
            </a:r>
            <a:endParaRPr lang="en-US" dirty="0"/>
          </a:p>
        </p:txBody>
      </p:sp>
      <p:sp>
        <p:nvSpPr>
          <p:cNvPr id="6" name="Text Placeholder 5">
            <a:extLst>
              <a:ext uri="{FF2B5EF4-FFF2-40B4-BE49-F238E27FC236}">
                <a16:creationId xmlns:a16="http://schemas.microsoft.com/office/drawing/2014/main" id="{85365446-4B13-6043-A402-9D36961BC5B4}"/>
              </a:ext>
            </a:extLst>
          </p:cNvPr>
          <p:cNvSpPr>
            <a:spLocks noGrp="1"/>
          </p:cNvSpPr>
          <p:nvPr>
            <p:ph type="body" sz="quarter" idx="11" hasCustomPrompt="1"/>
          </p:nvPr>
        </p:nvSpPr>
        <p:spPr>
          <a:xfrm>
            <a:off x="841248" y="987552"/>
            <a:ext cx="10351008" cy="4700015"/>
          </a:xfrm>
        </p:spPr>
        <p:txBody>
          <a:bodyPr>
            <a:normAutofit/>
          </a:bodyPr>
          <a:lstStyle>
            <a:lvl1pPr marL="0" indent="0" algn="ctr">
              <a:buNone/>
              <a:defRPr sz="5400" b="1" i="1">
                <a:ln>
                  <a:solidFill>
                    <a:sysClr val="windowText" lastClr="000000"/>
                  </a:solidFill>
                </a:ln>
                <a:solidFill>
                  <a:schemeClr val="bg1"/>
                </a:solidFill>
                <a:latin typeface="Stone Sans" pitchFamily="2" charset="0"/>
              </a:defRPr>
            </a:lvl1pPr>
            <a:lvl2pPr marL="457200" indent="0">
              <a:buNone/>
              <a:defRPr sz="4800" b="1" i="0">
                <a:ln>
                  <a:solidFill>
                    <a:sysClr val="windowText" lastClr="000000"/>
                  </a:solidFill>
                </a:ln>
                <a:solidFill>
                  <a:schemeClr val="bg1"/>
                </a:solidFill>
                <a:latin typeface="Stone Sans Semi Bold" pitchFamily="2" charset="0"/>
              </a:defRPr>
            </a:lvl2pPr>
            <a:lvl3pPr marL="914400" indent="0">
              <a:buNone/>
              <a:defRPr sz="4400" b="1" i="0">
                <a:ln>
                  <a:solidFill>
                    <a:sysClr val="windowText" lastClr="000000"/>
                  </a:solidFill>
                </a:ln>
                <a:solidFill>
                  <a:schemeClr val="bg1"/>
                </a:solidFill>
                <a:latin typeface="Stone Sans Semi Bold" pitchFamily="2" charset="0"/>
              </a:defRPr>
            </a:lvl3pPr>
            <a:lvl4pPr marL="1371600" indent="0">
              <a:buNone/>
              <a:defRPr sz="4000" b="1" i="0">
                <a:ln>
                  <a:solidFill>
                    <a:sysClr val="windowText" lastClr="000000"/>
                  </a:solidFill>
                </a:ln>
                <a:solidFill>
                  <a:schemeClr val="bg1"/>
                </a:solidFill>
                <a:latin typeface="Stone Sans Semi Bold" pitchFamily="2" charset="0"/>
              </a:defRPr>
            </a:lvl4pPr>
            <a:lvl5pPr marL="1828800" indent="0">
              <a:buNone/>
              <a:defRPr sz="4000" b="1" i="0">
                <a:ln>
                  <a:solidFill>
                    <a:sysClr val="windowText" lastClr="000000"/>
                  </a:solidFill>
                </a:ln>
                <a:solidFill>
                  <a:schemeClr val="bg1"/>
                </a:solidFill>
                <a:latin typeface="Stone Sans Semi Bold" pitchFamily="2" charset="0"/>
              </a:defRPr>
            </a:lvl5pPr>
          </a:lstStyle>
          <a:p>
            <a:pPr lvl="0"/>
            <a:r>
              <a:rPr lang="en-US" dirty="0"/>
              <a:t>Quote or important statement</a:t>
            </a:r>
          </a:p>
        </p:txBody>
      </p:sp>
    </p:spTree>
    <p:extLst>
      <p:ext uri="{BB962C8B-B14F-4D97-AF65-F5344CB8AC3E}">
        <p14:creationId xmlns:p14="http://schemas.microsoft.com/office/powerpoint/2010/main" val="398275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5" name="Alternate Process 4">
            <a:extLst>
              <a:ext uri="{FF2B5EF4-FFF2-40B4-BE49-F238E27FC236}">
                <a16:creationId xmlns:a16="http://schemas.microsoft.com/office/drawing/2014/main" id="{4666EEEB-C914-A74E-86A1-6D8990F4D36F}"/>
              </a:ext>
            </a:extLst>
          </p:cNvPr>
          <p:cNvSpPr/>
          <p:nvPr userDrawn="1"/>
        </p:nvSpPr>
        <p:spPr>
          <a:xfrm>
            <a:off x="2327562" y="850034"/>
            <a:ext cx="3373582" cy="2189018"/>
          </a:xfrm>
          <a:prstGeom prst="flowChartAlternate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Oxygen" panose="02000503000000000000" pitchFamily="2" charset="77"/>
            </a:endParaRPr>
          </a:p>
        </p:txBody>
      </p:sp>
      <p:sp>
        <p:nvSpPr>
          <p:cNvPr id="6" name="Alternate Process 5">
            <a:extLst>
              <a:ext uri="{FF2B5EF4-FFF2-40B4-BE49-F238E27FC236}">
                <a16:creationId xmlns:a16="http://schemas.microsoft.com/office/drawing/2014/main" id="{F463DE26-BBA2-E949-B1DF-9FEAA575A61B}"/>
              </a:ext>
            </a:extLst>
          </p:cNvPr>
          <p:cNvSpPr/>
          <p:nvPr userDrawn="1"/>
        </p:nvSpPr>
        <p:spPr>
          <a:xfrm>
            <a:off x="6096000" y="850034"/>
            <a:ext cx="3373582" cy="2189018"/>
          </a:xfrm>
          <a:prstGeom prst="flowChartAlternate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xygen" panose="02000503000000000000" pitchFamily="2" charset="77"/>
            </a:endParaRPr>
          </a:p>
        </p:txBody>
      </p:sp>
      <p:sp>
        <p:nvSpPr>
          <p:cNvPr id="7" name="Alternate Process 6">
            <a:extLst>
              <a:ext uri="{FF2B5EF4-FFF2-40B4-BE49-F238E27FC236}">
                <a16:creationId xmlns:a16="http://schemas.microsoft.com/office/drawing/2014/main" id="{AA7FC81F-033C-2F42-93DF-9E1DEC14944E}"/>
              </a:ext>
            </a:extLst>
          </p:cNvPr>
          <p:cNvSpPr/>
          <p:nvPr userDrawn="1"/>
        </p:nvSpPr>
        <p:spPr>
          <a:xfrm>
            <a:off x="2327562" y="3387436"/>
            <a:ext cx="3373582" cy="218901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xygen" panose="02000503000000000000" pitchFamily="2" charset="77"/>
            </a:endParaRPr>
          </a:p>
        </p:txBody>
      </p:sp>
      <p:sp>
        <p:nvSpPr>
          <p:cNvPr id="8" name="Alternate Process 7">
            <a:extLst>
              <a:ext uri="{FF2B5EF4-FFF2-40B4-BE49-F238E27FC236}">
                <a16:creationId xmlns:a16="http://schemas.microsoft.com/office/drawing/2014/main" id="{BA435837-85DE-2540-8C77-CD287F6E3F4B}"/>
              </a:ext>
            </a:extLst>
          </p:cNvPr>
          <p:cNvSpPr/>
          <p:nvPr userDrawn="1"/>
        </p:nvSpPr>
        <p:spPr>
          <a:xfrm>
            <a:off x="6096000" y="3429000"/>
            <a:ext cx="3373582" cy="2189018"/>
          </a:xfrm>
          <a:prstGeom prst="flowChartAlternateProces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xygen" panose="02000503000000000000" pitchFamily="2" charset="77"/>
            </a:endParaRPr>
          </a:p>
        </p:txBody>
      </p:sp>
      <p:sp>
        <p:nvSpPr>
          <p:cNvPr id="4" name="Content Placeholder 3">
            <a:extLst>
              <a:ext uri="{FF2B5EF4-FFF2-40B4-BE49-F238E27FC236}">
                <a16:creationId xmlns:a16="http://schemas.microsoft.com/office/drawing/2014/main" id="{A2C91DAC-3F4A-494B-A6AB-8E9DFAB9D3A4}"/>
              </a:ext>
            </a:extLst>
          </p:cNvPr>
          <p:cNvSpPr>
            <a:spLocks noGrp="1"/>
          </p:cNvSpPr>
          <p:nvPr>
            <p:ph sz="quarter" idx="11"/>
          </p:nvPr>
        </p:nvSpPr>
        <p:spPr>
          <a:xfrm>
            <a:off x="2667125" y="986172"/>
            <a:ext cx="2742949" cy="1829217"/>
          </a:xfrm>
        </p:spPr>
        <p:txBody>
          <a:bodyPr anchor="ctr"/>
          <a:lstStyle>
            <a:lvl1pPr marL="0" indent="0" algn="ctr">
              <a:buNone/>
              <a:defRPr/>
            </a:lvl1pPr>
          </a:lstStyle>
          <a:p>
            <a:pPr lvl="0"/>
            <a:r>
              <a:rPr lang="en-US"/>
              <a:t>Click to edit Master text styles</a:t>
            </a:r>
          </a:p>
        </p:txBody>
      </p:sp>
      <p:sp>
        <p:nvSpPr>
          <p:cNvPr id="10" name="Content Placeholder 9">
            <a:extLst>
              <a:ext uri="{FF2B5EF4-FFF2-40B4-BE49-F238E27FC236}">
                <a16:creationId xmlns:a16="http://schemas.microsoft.com/office/drawing/2014/main" id="{9C76BA22-3F87-DD49-B688-5E68CE02A060}"/>
              </a:ext>
            </a:extLst>
          </p:cNvPr>
          <p:cNvSpPr>
            <a:spLocks noGrp="1"/>
          </p:cNvSpPr>
          <p:nvPr>
            <p:ph sz="quarter" idx="12"/>
          </p:nvPr>
        </p:nvSpPr>
        <p:spPr>
          <a:xfrm>
            <a:off x="6414826" y="1006836"/>
            <a:ext cx="2735930" cy="1875414"/>
          </a:xfrm>
        </p:spPr>
        <p:txBody>
          <a:bodyPr anchor="ctr"/>
          <a:lstStyle>
            <a:lvl1pPr marL="0" indent="0" algn="ctr">
              <a:buNone/>
              <a:defRPr/>
            </a:lvl1pPr>
          </a:lstStyle>
          <a:p>
            <a:pPr lvl="0"/>
            <a:r>
              <a:rPr lang="en-US"/>
              <a:t>Click to edit Master text styles</a:t>
            </a:r>
          </a:p>
        </p:txBody>
      </p:sp>
      <p:sp>
        <p:nvSpPr>
          <p:cNvPr id="12" name="Content Placeholder 11">
            <a:extLst>
              <a:ext uri="{FF2B5EF4-FFF2-40B4-BE49-F238E27FC236}">
                <a16:creationId xmlns:a16="http://schemas.microsoft.com/office/drawing/2014/main" id="{1BCAA612-59BE-5E45-98CB-F57F83E71DEB}"/>
              </a:ext>
            </a:extLst>
          </p:cNvPr>
          <p:cNvSpPr>
            <a:spLocks noGrp="1"/>
          </p:cNvSpPr>
          <p:nvPr>
            <p:ph sz="quarter" idx="13"/>
          </p:nvPr>
        </p:nvSpPr>
        <p:spPr>
          <a:xfrm>
            <a:off x="2642816" y="3604563"/>
            <a:ext cx="2743074" cy="1837891"/>
          </a:xfrm>
        </p:spPr>
        <p:txBody>
          <a:bodyPr anchor="ctr"/>
          <a:lstStyle>
            <a:lvl1pPr marL="0" indent="0" algn="ctr">
              <a:buNone/>
              <a:defRPr/>
            </a:lvl1pPr>
          </a:lstStyle>
          <a:p>
            <a:pPr lvl="0"/>
            <a:r>
              <a:rPr lang="en-US"/>
              <a:t>Click to edit Master text styles</a:t>
            </a:r>
          </a:p>
        </p:txBody>
      </p:sp>
      <p:sp>
        <p:nvSpPr>
          <p:cNvPr id="13" name="Content Placeholder 11">
            <a:extLst>
              <a:ext uri="{FF2B5EF4-FFF2-40B4-BE49-F238E27FC236}">
                <a16:creationId xmlns:a16="http://schemas.microsoft.com/office/drawing/2014/main" id="{B9939F36-7AC5-974D-953E-FEEC0B20B312}"/>
              </a:ext>
            </a:extLst>
          </p:cNvPr>
          <p:cNvSpPr>
            <a:spLocks noGrp="1"/>
          </p:cNvSpPr>
          <p:nvPr>
            <p:ph sz="quarter" idx="14"/>
          </p:nvPr>
        </p:nvSpPr>
        <p:spPr>
          <a:xfrm>
            <a:off x="6414826" y="3636092"/>
            <a:ext cx="2743074" cy="1837891"/>
          </a:xfrm>
        </p:spPr>
        <p:txBody>
          <a:bodyPr anchor="ctr"/>
          <a:lstStyle>
            <a:lvl1pPr marL="0" indent="0" algn="ctr">
              <a:buNone/>
              <a:defRPr/>
            </a:lvl1pPr>
          </a:lstStyle>
          <a:p>
            <a:pPr lvl="0"/>
            <a:r>
              <a:rPr lang="en-US"/>
              <a:t>Click to edit Master text styles</a:t>
            </a:r>
          </a:p>
        </p:txBody>
      </p:sp>
    </p:spTree>
    <p:extLst>
      <p:ext uri="{BB962C8B-B14F-4D97-AF65-F5344CB8AC3E}">
        <p14:creationId xmlns:p14="http://schemas.microsoft.com/office/powerpoint/2010/main" val="152828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4"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4"/>
                        </p:tgtEl>
                        <p:attrNameLst>
                          <p:attrName>style.visibility</p:attrName>
                        </p:attrNameLst>
                      </p:cBhvr>
                      <p:to>
                        <p:strVal val="visible"/>
                      </p:to>
                    </p:set>
                  </p:childTnLst>
                </p:cTn>
              </p:par>
            </p:tnLst>
          </p:tmpl>
        </p:tmplLst>
      </p:bldP>
      <p:bldP spid="1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childTnLst>
                </p:cTn>
              </p:par>
            </p:tnLst>
          </p:tmpl>
        </p:tmplLst>
      </p:bldP>
      <p:bldP spid="12"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ntent">
    <p:spTree>
      <p:nvGrpSpPr>
        <p:cNvPr id="1" name=""/>
        <p:cNvGrpSpPr/>
        <p:nvPr/>
      </p:nvGrpSpPr>
      <p:grpSpPr>
        <a:xfrm>
          <a:off x="0" y="0"/>
          <a:ext cx="0" cy="0"/>
          <a:chOff x="0" y="0"/>
          <a:chExt cx="0" cy="0"/>
        </a:xfrm>
      </p:grpSpPr>
      <p:sp>
        <p:nvSpPr>
          <p:cNvPr id="5" name="Alternate Process 4">
            <a:extLst>
              <a:ext uri="{FF2B5EF4-FFF2-40B4-BE49-F238E27FC236}">
                <a16:creationId xmlns:a16="http://schemas.microsoft.com/office/drawing/2014/main" id="{94528BF1-24A0-084B-8165-8471852AE3DD}"/>
              </a:ext>
            </a:extLst>
          </p:cNvPr>
          <p:cNvSpPr/>
          <p:nvPr userDrawn="1"/>
        </p:nvSpPr>
        <p:spPr>
          <a:xfrm>
            <a:off x="2303315" y="1040356"/>
            <a:ext cx="3373582" cy="2189018"/>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bg1"/>
              </a:solidFill>
              <a:latin typeface="Oxygen" panose="02000503000000000000" pitchFamily="2" charset="77"/>
            </a:endParaRPr>
          </a:p>
        </p:txBody>
      </p:sp>
      <p:sp>
        <p:nvSpPr>
          <p:cNvPr id="6" name="Alternate Process 5">
            <a:extLst>
              <a:ext uri="{FF2B5EF4-FFF2-40B4-BE49-F238E27FC236}">
                <a16:creationId xmlns:a16="http://schemas.microsoft.com/office/drawing/2014/main" id="{A1D83379-1D56-6647-B550-DA8F051CA50A}"/>
              </a:ext>
            </a:extLst>
          </p:cNvPr>
          <p:cNvSpPr/>
          <p:nvPr userDrawn="1"/>
        </p:nvSpPr>
        <p:spPr>
          <a:xfrm>
            <a:off x="6199787" y="1017938"/>
            <a:ext cx="3373582" cy="218901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tx1"/>
              </a:solidFill>
              <a:latin typeface="Oxygen" panose="02000503000000000000" pitchFamily="2" charset="77"/>
            </a:endParaRPr>
          </a:p>
        </p:txBody>
      </p:sp>
      <p:sp>
        <p:nvSpPr>
          <p:cNvPr id="8" name="Alternate Process 7">
            <a:extLst>
              <a:ext uri="{FF2B5EF4-FFF2-40B4-BE49-F238E27FC236}">
                <a16:creationId xmlns:a16="http://schemas.microsoft.com/office/drawing/2014/main" id="{0D5EAA7C-6739-4D4C-992C-FA10EB2F4BFB}"/>
              </a:ext>
            </a:extLst>
          </p:cNvPr>
          <p:cNvSpPr/>
          <p:nvPr userDrawn="1"/>
        </p:nvSpPr>
        <p:spPr>
          <a:xfrm>
            <a:off x="616524" y="3583421"/>
            <a:ext cx="3373582" cy="2189018"/>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latin typeface="Oxygen" panose="02000503000000000000" pitchFamily="2" charset="77"/>
            </a:endParaRPr>
          </a:p>
        </p:txBody>
      </p:sp>
      <p:sp>
        <p:nvSpPr>
          <p:cNvPr id="9" name="Alternate Process 8">
            <a:extLst>
              <a:ext uri="{FF2B5EF4-FFF2-40B4-BE49-F238E27FC236}">
                <a16:creationId xmlns:a16="http://schemas.microsoft.com/office/drawing/2014/main" id="{B4155194-9C9D-F442-B65D-B730CB78CA9C}"/>
              </a:ext>
            </a:extLst>
          </p:cNvPr>
          <p:cNvSpPr/>
          <p:nvPr userDrawn="1"/>
        </p:nvSpPr>
        <p:spPr>
          <a:xfrm>
            <a:off x="4384962" y="3624985"/>
            <a:ext cx="3373582" cy="2189018"/>
          </a:xfrm>
          <a:prstGeom prst="flowChartAlternate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latin typeface="Oxygen" panose="02000503000000000000" pitchFamily="2" charset="77"/>
            </a:endParaRPr>
          </a:p>
        </p:txBody>
      </p:sp>
      <p:sp>
        <p:nvSpPr>
          <p:cNvPr id="10" name="Alternate Process 9">
            <a:extLst>
              <a:ext uri="{FF2B5EF4-FFF2-40B4-BE49-F238E27FC236}">
                <a16:creationId xmlns:a16="http://schemas.microsoft.com/office/drawing/2014/main" id="{AB548219-D065-ED4C-9301-CC61B321533C}"/>
              </a:ext>
            </a:extLst>
          </p:cNvPr>
          <p:cNvSpPr/>
          <p:nvPr userDrawn="1"/>
        </p:nvSpPr>
        <p:spPr>
          <a:xfrm>
            <a:off x="8153400" y="3646777"/>
            <a:ext cx="3373582" cy="2189018"/>
          </a:xfrm>
          <a:prstGeom prst="flowChartAlternateProcess">
            <a:avLst/>
          </a:prstGeom>
          <a:solidFill>
            <a:srgbClr val="7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US" dirty="0">
              <a:solidFill>
                <a:schemeClr val="bg1"/>
              </a:solidFill>
              <a:latin typeface="Oxygen" panose="02000503000000000000" pitchFamily="2" charset="77"/>
            </a:endParaRPr>
          </a:p>
        </p:txBody>
      </p:sp>
      <p:sp>
        <p:nvSpPr>
          <p:cNvPr id="2" name="Footer Placeholder 1">
            <a:extLst>
              <a:ext uri="{FF2B5EF4-FFF2-40B4-BE49-F238E27FC236}">
                <a16:creationId xmlns:a16="http://schemas.microsoft.com/office/drawing/2014/main" id="{3E35B505-D991-4043-AB16-9BFDB178D577}"/>
              </a:ext>
            </a:extLst>
          </p:cNvPr>
          <p:cNvSpPr>
            <a:spLocks noGrp="1"/>
          </p:cNvSpPr>
          <p:nvPr>
            <p:ph type="ftr" sz="quarter" idx="10"/>
          </p:nvPr>
        </p:nvSpPr>
        <p:spPr>
          <a:xfrm>
            <a:off x="4038600" y="6356350"/>
            <a:ext cx="4114800" cy="365125"/>
          </a:xfrm>
          <a:prstGeom prst="rect">
            <a:avLst/>
          </a:prstGeom>
        </p:spPr>
        <p:txBody>
          <a:bodyPr/>
          <a:lstStyle/>
          <a:p>
            <a:r>
              <a:rPr lang="en-US"/>
              <a:t>© Adam Frisbee | @adam_frisbee | adamfrisbee.com</a:t>
            </a:r>
            <a:endParaRPr lang="en-US" dirty="0"/>
          </a:p>
        </p:txBody>
      </p:sp>
      <p:sp>
        <p:nvSpPr>
          <p:cNvPr id="11" name="Content Placeholder 3">
            <a:extLst>
              <a:ext uri="{FF2B5EF4-FFF2-40B4-BE49-F238E27FC236}">
                <a16:creationId xmlns:a16="http://schemas.microsoft.com/office/drawing/2014/main" id="{61C857C5-2E6E-CA45-8BAC-A34FD78F1BBE}"/>
              </a:ext>
            </a:extLst>
          </p:cNvPr>
          <p:cNvSpPr>
            <a:spLocks noGrp="1"/>
          </p:cNvSpPr>
          <p:nvPr>
            <p:ph sz="quarter" idx="11"/>
          </p:nvPr>
        </p:nvSpPr>
        <p:spPr>
          <a:xfrm>
            <a:off x="2618631" y="1201471"/>
            <a:ext cx="2742949" cy="1829217"/>
          </a:xfrm>
        </p:spPr>
        <p:txBody>
          <a:bodyPr anchor="ctr"/>
          <a:lstStyle>
            <a:lvl1pPr marL="0" indent="0" algn="ctr">
              <a:buNone/>
              <a:defRPr/>
            </a:lvl1pPr>
          </a:lstStyle>
          <a:p>
            <a:pPr lvl="0"/>
            <a:r>
              <a:rPr lang="en-US"/>
              <a:t>Click to edit Master text styles</a:t>
            </a:r>
          </a:p>
        </p:txBody>
      </p:sp>
      <p:sp>
        <p:nvSpPr>
          <p:cNvPr id="12" name="Content Placeholder 3">
            <a:extLst>
              <a:ext uri="{FF2B5EF4-FFF2-40B4-BE49-F238E27FC236}">
                <a16:creationId xmlns:a16="http://schemas.microsoft.com/office/drawing/2014/main" id="{2DEE0D91-43F7-6A4E-BF91-92630B0E5217}"/>
              </a:ext>
            </a:extLst>
          </p:cNvPr>
          <p:cNvSpPr>
            <a:spLocks noGrp="1"/>
          </p:cNvSpPr>
          <p:nvPr>
            <p:ph sz="quarter" idx="12"/>
          </p:nvPr>
        </p:nvSpPr>
        <p:spPr>
          <a:xfrm>
            <a:off x="6515103" y="1202851"/>
            <a:ext cx="2742949" cy="1829217"/>
          </a:xfrm>
        </p:spPr>
        <p:txBody>
          <a:bodyPr anchor="ctr"/>
          <a:lstStyle>
            <a:lvl1pPr marL="0" indent="0" algn="ctr">
              <a:buNone/>
              <a:defRPr/>
            </a:lvl1pPr>
          </a:lstStyle>
          <a:p>
            <a:pPr lvl="0"/>
            <a:r>
              <a:rPr lang="en-US"/>
              <a:t>Click to edit Master text styles</a:t>
            </a:r>
          </a:p>
        </p:txBody>
      </p:sp>
      <p:sp>
        <p:nvSpPr>
          <p:cNvPr id="14" name="Content Placeholder 3">
            <a:extLst>
              <a:ext uri="{FF2B5EF4-FFF2-40B4-BE49-F238E27FC236}">
                <a16:creationId xmlns:a16="http://schemas.microsoft.com/office/drawing/2014/main" id="{D670588A-10CD-E446-B90D-10F9497865A1}"/>
              </a:ext>
            </a:extLst>
          </p:cNvPr>
          <p:cNvSpPr>
            <a:spLocks noGrp="1"/>
          </p:cNvSpPr>
          <p:nvPr>
            <p:ph sz="quarter" idx="14"/>
          </p:nvPr>
        </p:nvSpPr>
        <p:spPr>
          <a:xfrm>
            <a:off x="918963" y="3802864"/>
            <a:ext cx="2742949" cy="1829217"/>
          </a:xfrm>
        </p:spPr>
        <p:txBody>
          <a:bodyPr anchor="ctr"/>
          <a:lstStyle>
            <a:lvl1pPr marL="0" indent="0" algn="ctr">
              <a:buNone/>
              <a:defRPr/>
            </a:lvl1pPr>
          </a:lstStyle>
          <a:p>
            <a:pPr lvl="0"/>
            <a:r>
              <a:rPr lang="en-US"/>
              <a:t>Click to edit Master text styles</a:t>
            </a:r>
          </a:p>
        </p:txBody>
      </p:sp>
      <p:sp>
        <p:nvSpPr>
          <p:cNvPr id="15" name="Content Placeholder 3">
            <a:extLst>
              <a:ext uri="{FF2B5EF4-FFF2-40B4-BE49-F238E27FC236}">
                <a16:creationId xmlns:a16="http://schemas.microsoft.com/office/drawing/2014/main" id="{096BF265-C4FA-6B4D-9936-A99B910A7E77}"/>
              </a:ext>
            </a:extLst>
          </p:cNvPr>
          <p:cNvSpPr>
            <a:spLocks noGrp="1"/>
          </p:cNvSpPr>
          <p:nvPr>
            <p:ph sz="quarter" idx="15"/>
          </p:nvPr>
        </p:nvSpPr>
        <p:spPr>
          <a:xfrm>
            <a:off x="4700277" y="3827312"/>
            <a:ext cx="2742949" cy="1829217"/>
          </a:xfrm>
        </p:spPr>
        <p:txBody>
          <a:bodyPr anchor="ctr"/>
          <a:lstStyle>
            <a:lvl1pPr marL="0" indent="0" algn="ctr">
              <a:buNone/>
              <a:defRPr/>
            </a:lvl1pPr>
          </a:lstStyle>
          <a:p>
            <a:pPr lvl="0"/>
            <a:r>
              <a:rPr lang="en-US"/>
              <a:t>Click to edit Master text styles</a:t>
            </a:r>
          </a:p>
        </p:txBody>
      </p:sp>
      <p:sp>
        <p:nvSpPr>
          <p:cNvPr id="16" name="Content Placeholder 3">
            <a:extLst>
              <a:ext uri="{FF2B5EF4-FFF2-40B4-BE49-F238E27FC236}">
                <a16:creationId xmlns:a16="http://schemas.microsoft.com/office/drawing/2014/main" id="{57EA36B0-A5DC-E14B-8B5C-72944CEF1A48}"/>
              </a:ext>
            </a:extLst>
          </p:cNvPr>
          <p:cNvSpPr>
            <a:spLocks noGrp="1"/>
          </p:cNvSpPr>
          <p:nvPr>
            <p:ph sz="quarter" idx="16"/>
          </p:nvPr>
        </p:nvSpPr>
        <p:spPr>
          <a:xfrm>
            <a:off x="8456810" y="3826677"/>
            <a:ext cx="2742949" cy="1829217"/>
          </a:xfrm>
        </p:spPr>
        <p:txBody>
          <a:bodyPr anchor="ctr"/>
          <a:lstStyle>
            <a:lvl1pPr marL="0" indent="0" algn="ctr">
              <a:buNone/>
              <a:defRPr/>
            </a:lvl1pPr>
          </a:lstStyle>
          <a:p>
            <a:pPr lvl="0"/>
            <a:r>
              <a:rPr lang="en-US"/>
              <a:t>Click to edit Master text styles</a:t>
            </a:r>
          </a:p>
        </p:txBody>
      </p:sp>
    </p:spTree>
    <p:extLst>
      <p:ext uri="{BB962C8B-B14F-4D97-AF65-F5344CB8AC3E}">
        <p14:creationId xmlns:p14="http://schemas.microsoft.com/office/powerpoint/2010/main" val="82568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nodePh="1">
                                  <p:stCondLst>
                                    <p:cond delay="0"/>
                                  </p:stCondLst>
                                  <p:endCondLst>
                                    <p:cond evt="begin" delay="0">
                                      <p:tn val="31"/>
                                    </p:cond>
                                  </p:endCondLst>
                                  <p:childTnLst>
                                    <p:set>
                                      <p:cBhvr>
                                        <p:cTn id="3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1"/>
                        </p:tgtEl>
                        <p:attrNameLst>
                          <p:attrName>style.visibility</p:attrName>
                        </p:attrNameLst>
                      </p:cBhvr>
                      <p:to>
                        <p:strVal val="visible"/>
                      </p:to>
                    </p:set>
                  </p:childTnLst>
                </p:cTn>
              </p:par>
            </p:tnLst>
          </p:tmpl>
        </p:tmplLst>
      </p:bldP>
      <p:bldP spid="12"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childTnLst>
                </p:cTn>
              </p:par>
            </p:tnLst>
          </p:tmpl>
        </p:tmplLst>
      </p:bldP>
      <p:bldP spid="14"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16"/>
                        </p:tgtEl>
                        <p:attrNameLst>
                          <p:attrName>style.visibility</p:attrName>
                        </p:attrNameLst>
                      </p:cBhvr>
                      <p:to>
                        <p:strVal val="visible"/>
                      </p:to>
                    </p:se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F9B55F9A-D3D4-D042-B158-D3D578A5A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D9443153-ACD1-A540-900E-174F275D5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Adam Frisbee, </a:t>
            </a:r>
            <a:r>
              <a:rPr lang="en-US" dirty="0" err="1"/>
              <a:t>adamfrisbee.com</a:t>
            </a:r>
            <a:r>
              <a:rPr lang="en-US" dirty="0"/>
              <a:t>, @</a:t>
            </a:r>
            <a:r>
              <a:rPr lang="en-US" dirty="0" err="1"/>
              <a:t>adam_frisbee</a:t>
            </a:r>
            <a:endParaRPr lang="en-US" dirty="0"/>
          </a:p>
        </p:txBody>
      </p:sp>
    </p:spTree>
    <p:extLst>
      <p:ext uri="{BB962C8B-B14F-4D97-AF65-F5344CB8AC3E}">
        <p14:creationId xmlns:p14="http://schemas.microsoft.com/office/powerpoint/2010/main" val="1391239520"/>
      </p:ext>
    </p:extLst>
  </p:cSld>
  <p:clrMap bg1="lt1" tx1="dk1" bg2="lt2" tx2="dk2" accent1="accent1" accent2="accent2" accent3="accent3" accent4="accent4" accent5="accent5" accent6="accent6" hlink="hlink" folHlink="folHlink"/>
  <p:sldLayoutIdLst>
    <p:sldLayoutId id="2147483663" r:id="rId1"/>
    <p:sldLayoutId id="2147483649" r:id="rId2"/>
    <p:sldLayoutId id="2147483666" r:id="rId3"/>
    <p:sldLayoutId id="2147483659" r:id="rId4"/>
    <p:sldLayoutId id="2147483652" r:id="rId5"/>
    <p:sldLayoutId id="2147483655" r:id="rId6"/>
    <p:sldLayoutId id="2147483662" r:id="rId7"/>
    <p:sldLayoutId id="2147483658" r:id="rId8"/>
    <p:sldLayoutId id="2147483667" r:id="rId9"/>
    <p:sldLayoutId id="2147483657" r:id="rId10"/>
    <p:sldLayoutId id="2147483660" r:id="rId11"/>
    <p:sldLayoutId id="2147483664" r:id="rId12"/>
    <p:sldLayoutId id="2147483665" r:id="rId13"/>
    <p:sldLayoutId id="2147483668" r:id="rId14"/>
  </p:sldLayoutIdLst>
  <p:txStyles>
    <p:titleStyle>
      <a:lvl1pPr algn="l" defTabSz="914400" rtl="0" eaLnBrk="1" latinLnBrk="0" hangingPunct="1">
        <a:lnSpc>
          <a:spcPct val="90000"/>
        </a:lnSpc>
        <a:spcBef>
          <a:spcPct val="0"/>
        </a:spcBef>
        <a:buNone/>
        <a:defRPr sz="4400" kern="1200">
          <a:solidFill>
            <a:schemeClr val="tx1"/>
          </a:solidFill>
          <a:latin typeface="Stone Sans" pitchFamily="2" charset="0"/>
          <a:ea typeface="+mj-ea"/>
          <a:cs typeface="+mj-cs"/>
        </a:defRPr>
      </a:lvl1pPr>
    </p:titleStyle>
    <p:bodyStyle>
      <a:lvl1pPr marL="457200" indent="-457200" algn="l" defTabSz="914400" rtl="0" eaLnBrk="1" latinLnBrk="0" hangingPunct="1">
        <a:lnSpc>
          <a:spcPct val="90000"/>
        </a:lnSpc>
        <a:spcBef>
          <a:spcPts val="1000"/>
        </a:spcBef>
        <a:buClr>
          <a:schemeClr val="accent2"/>
        </a:buClr>
        <a:buFont typeface=".Lucida Grande UI Regular"/>
        <a:buChar char="⇢"/>
        <a:defRPr sz="2800" kern="1200">
          <a:solidFill>
            <a:schemeClr val="tx1"/>
          </a:solidFill>
          <a:latin typeface="Oxygen" panose="02000503000000000000" pitchFamily="2" charset="77"/>
          <a:ea typeface="+mn-ea"/>
          <a:cs typeface="+mn-cs"/>
        </a:defRPr>
      </a:lvl1pPr>
      <a:lvl2pPr marL="685800" indent="-228600" algn="l" defTabSz="914400" rtl="0" eaLnBrk="1" latinLnBrk="0" hangingPunct="1">
        <a:lnSpc>
          <a:spcPct val="90000"/>
        </a:lnSpc>
        <a:spcBef>
          <a:spcPts val="500"/>
        </a:spcBef>
        <a:buClr>
          <a:schemeClr val="accent5"/>
        </a:buClr>
        <a:buFont typeface=".Lucida Grande UI Regular"/>
        <a:buChar char="⇢"/>
        <a:defRPr sz="2400" kern="1200">
          <a:solidFill>
            <a:schemeClr val="tx1"/>
          </a:solidFill>
          <a:latin typeface="Oxygen" panose="02000503000000000000" pitchFamily="2" charset="77"/>
          <a:ea typeface="+mn-ea"/>
          <a:cs typeface="+mn-cs"/>
        </a:defRPr>
      </a:lvl2pPr>
      <a:lvl3pPr marL="1143000" indent="-228600" algn="l" defTabSz="914400" rtl="0" eaLnBrk="1" latinLnBrk="0" hangingPunct="1">
        <a:lnSpc>
          <a:spcPct val="90000"/>
        </a:lnSpc>
        <a:spcBef>
          <a:spcPts val="500"/>
        </a:spcBef>
        <a:buClr>
          <a:schemeClr val="accent5"/>
        </a:buClr>
        <a:buFont typeface=".Lucida Grande UI Regular"/>
        <a:buChar char="⇢"/>
        <a:defRPr sz="2000" kern="1200">
          <a:solidFill>
            <a:schemeClr val="tx1"/>
          </a:solidFill>
          <a:latin typeface="Oxygen" panose="02000503000000000000" pitchFamily="2" charset="77"/>
          <a:ea typeface="+mn-ea"/>
          <a:cs typeface="+mn-cs"/>
        </a:defRPr>
      </a:lvl3pPr>
      <a:lvl4pPr marL="1600200" indent="-228600" algn="l" defTabSz="914400" rtl="0" eaLnBrk="1" latinLnBrk="0" hangingPunct="1">
        <a:lnSpc>
          <a:spcPct val="90000"/>
        </a:lnSpc>
        <a:spcBef>
          <a:spcPts val="500"/>
        </a:spcBef>
        <a:buClr>
          <a:schemeClr val="accent5"/>
        </a:buClr>
        <a:buFont typeface=".Lucida Grande UI Regular"/>
        <a:buChar char="⇢"/>
        <a:defRPr sz="1800" kern="1200">
          <a:solidFill>
            <a:schemeClr val="tx1"/>
          </a:solidFill>
          <a:latin typeface="Oxygen" panose="02000503000000000000" pitchFamily="2" charset="77"/>
          <a:ea typeface="+mn-ea"/>
          <a:cs typeface="+mn-cs"/>
        </a:defRPr>
      </a:lvl4pPr>
      <a:lvl5pPr marL="2057400" indent="-228600" algn="l" defTabSz="914400" rtl="0" eaLnBrk="1" latinLnBrk="0" hangingPunct="1">
        <a:lnSpc>
          <a:spcPct val="90000"/>
        </a:lnSpc>
        <a:spcBef>
          <a:spcPts val="500"/>
        </a:spcBef>
        <a:buClr>
          <a:schemeClr val="accent5"/>
        </a:buClr>
        <a:buFont typeface=".Lucida Grande UI Regular"/>
        <a:buChar char="⇢"/>
        <a:defRPr sz="1800" kern="1200">
          <a:solidFill>
            <a:schemeClr val="tx1"/>
          </a:solidFill>
          <a:latin typeface="Oxygen" panose="02000503000000000000" pitchFamily="2" charset="77"/>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7C5485-6A45-8D49-97A1-B99133C9CFEA}"/>
              </a:ext>
            </a:extLst>
          </p:cNvPr>
          <p:cNvSpPr>
            <a:spLocks noGrp="1"/>
          </p:cNvSpPr>
          <p:nvPr>
            <p:ph idx="1"/>
          </p:nvPr>
        </p:nvSpPr>
        <p:spPr/>
        <p:txBody>
          <a:bodyPr/>
          <a:lstStyle/>
          <a:p>
            <a:r>
              <a:rPr lang="en-US" dirty="0"/>
              <a:t>The basics of visualization</a:t>
            </a:r>
          </a:p>
          <a:p>
            <a:r>
              <a:rPr lang="en-US" dirty="0"/>
              <a:t>Modeling data using data models</a:t>
            </a:r>
          </a:p>
          <a:p>
            <a:r>
              <a:rPr lang="en-US" dirty="0"/>
              <a:t>Reporting and alerting</a:t>
            </a:r>
          </a:p>
          <a:p>
            <a:r>
              <a:rPr lang="en-US" dirty="0"/>
              <a:t>The Pivot tool</a:t>
            </a:r>
          </a:p>
          <a:p>
            <a:pPr marL="0" indent="0">
              <a:buNone/>
            </a:pPr>
            <a:endParaRPr lang="en-US" dirty="0"/>
          </a:p>
        </p:txBody>
      </p:sp>
      <p:sp>
        <p:nvSpPr>
          <p:cNvPr id="3" name="Title 2">
            <a:extLst>
              <a:ext uri="{FF2B5EF4-FFF2-40B4-BE49-F238E27FC236}">
                <a16:creationId xmlns:a16="http://schemas.microsoft.com/office/drawing/2014/main" id="{38C57CE4-C061-0543-AB12-F7C496D36E22}"/>
              </a:ext>
            </a:extLst>
          </p:cNvPr>
          <p:cNvSpPr>
            <a:spLocks noGrp="1"/>
          </p:cNvSpPr>
          <p:nvPr>
            <p:ph type="title"/>
          </p:nvPr>
        </p:nvSpPr>
        <p:spPr/>
        <p:txBody>
          <a:bodyPr/>
          <a:lstStyle/>
          <a:p>
            <a:r>
              <a:rPr lang="en-US" dirty="0"/>
              <a:t>Visualizing Your Data</a:t>
            </a:r>
          </a:p>
        </p:txBody>
      </p:sp>
    </p:spTree>
    <p:extLst>
      <p:ext uri="{BB962C8B-B14F-4D97-AF65-F5344CB8AC3E}">
        <p14:creationId xmlns:p14="http://schemas.microsoft.com/office/powerpoint/2010/main" val="104625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6613-3682-904D-88B5-17A7C79F20C3}"/>
              </a:ext>
            </a:extLst>
          </p:cNvPr>
          <p:cNvSpPr>
            <a:spLocks noGrp="1"/>
          </p:cNvSpPr>
          <p:nvPr>
            <p:ph type="ctrTitle"/>
          </p:nvPr>
        </p:nvSpPr>
        <p:spPr/>
        <p:txBody>
          <a:bodyPr/>
          <a:lstStyle/>
          <a:p>
            <a:r>
              <a:rPr lang="en-US" dirty="0"/>
              <a:t>Data Models</a:t>
            </a:r>
          </a:p>
        </p:txBody>
      </p:sp>
    </p:spTree>
    <p:extLst>
      <p:ext uri="{BB962C8B-B14F-4D97-AF65-F5344CB8AC3E}">
        <p14:creationId xmlns:p14="http://schemas.microsoft.com/office/powerpoint/2010/main" val="1390682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Data Models</a:t>
            </a:r>
            <a:endParaRPr lang="en-US" dirty="0"/>
          </a:p>
        </p:txBody>
      </p:sp>
      <p:sp>
        <p:nvSpPr>
          <p:cNvPr id="5" name="TextBox 4"/>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
        <p:nvSpPr>
          <p:cNvPr id="3" name="Content Placeholder 2"/>
          <p:cNvSpPr>
            <a:spLocks noGrp="1"/>
          </p:cNvSpPr>
          <p:nvPr>
            <p:ph idx="1"/>
          </p:nvPr>
        </p:nvSpPr>
        <p:spPr/>
        <p:txBody>
          <a:bodyPr>
            <a:normAutofit/>
          </a:bodyPr>
          <a:lstStyle/>
          <a:p>
            <a:r>
              <a:rPr lang="en-US" sz="3200" dirty="0">
                <a:latin typeface="Oxygen" charset="0"/>
                <a:ea typeface="Oxygen" charset="0"/>
                <a:cs typeface="Oxygen" charset="0"/>
              </a:rPr>
              <a:t>Make machine data easier to use</a:t>
            </a:r>
          </a:p>
          <a:p>
            <a:r>
              <a:rPr lang="en-US" sz="3200" dirty="0">
                <a:latin typeface="Oxygen" charset="0"/>
                <a:ea typeface="Oxygen" charset="0"/>
                <a:cs typeface="Oxygen" charset="0"/>
              </a:rPr>
              <a:t>Simplify complex data through abstraction</a:t>
            </a:r>
          </a:p>
          <a:p>
            <a:r>
              <a:rPr lang="en-US" sz="3200" dirty="0">
                <a:latin typeface="Oxygen" charset="0"/>
                <a:ea typeface="Oxygen" charset="0"/>
                <a:cs typeface="Oxygen" charset="0"/>
              </a:rPr>
              <a:t>Group specific types of data</a:t>
            </a:r>
          </a:p>
        </p:txBody>
      </p:sp>
    </p:spTree>
    <p:extLst>
      <p:ext uri="{BB962C8B-B14F-4D97-AF65-F5344CB8AC3E}">
        <p14:creationId xmlns:p14="http://schemas.microsoft.com/office/powerpoint/2010/main" val="144130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angle 3"/>
          <p:cNvSpPr/>
          <p:nvPr/>
        </p:nvSpPr>
        <p:spPr>
          <a:xfrm>
            <a:off x="4728446" y="3204446"/>
            <a:ext cx="2735108" cy="2006826"/>
          </a:xfrm>
          <a:prstGeom prst="triangle">
            <a:avLst>
              <a:gd name="adj" fmla="val 48225"/>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Stone Sans" charset="0"/>
                <a:ea typeface="Stone Sans" charset="0"/>
                <a:cs typeface="Stone Sans" charset="0"/>
              </a:rPr>
              <a:t>Data Models</a:t>
            </a:r>
            <a:endParaRPr lang="en-US" dirty="0"/>
          </a:p>
        </p:txBody>
      </p:sp>
      <p:sp>
        <p:nvSpPr>
          <p:cNvPr id="5" name="TextBox 4"/>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sz="3200" dirty="0">
                  <a:latin typeface="Oxygen" charset="0"/>
                  <a:ea typeface="Oxygen" charset="0"/>
                  <a:cs typeface="Oxygen" charset="0"/>
                </a:endParaRPr>
              </a:p>
              <a:p>
                <a:pPr marL="0" indent="0">
                  <a:buNone/>
                </a:pPr>
                <a:r>
                  <a:rPr lang="en-US" sz="3200" dirty="0">
                    <a:latin typeface="Oxygen" charset="0"/>
                    <a:ea typeface="Oxygen" charset="0"/>
                    <a:cs typeface="Oxygen" charset="0"/>
                  </a:rPr>
                  <a:t>We see data models all the time in the “real world.”</a:t>
                </a:r>
              </a:p>
              <a:p>
                <a:pPr marL="0" indent="0">
                  <a:buNone/>
                </a:pPr>
                <a:endParaRPr lang="en-US" sz="3200" dirty="0">
                  <a:latin typeface="Oxygen" charset="0"/>
                  <a:ea typeface="Oxygen" charset="0"/>
                  <a:cs typeface="Oxygen" charset="0"/>
                </a:endParaRPr>
              </a:p>
              <a:p>
                <a:pPr marL="0" indent="0">
                  <a:buNone/>
                </a:pPr>
                <a:endParaRPr lang="en-US" sz="3200" b="0" i="1" dirty="0">
                  <a:latin typeface="Cambria Math" charset="0"/>
                  <a:ea typeface="Oxygen" charset="0"/>
                  <a:cs typeface="Oxygen" charset="0"/>
                </a:endParaRP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charset="0"/>
                          <a:ea typeface="Oxygen" charset="0"/>
                          <a:cs typeface="Oxygen" charset="0"/>
                        </a:rPr>
                        <m:t>𝑎</m:t>
                      </m:r>
                      <m:r>
                        <a:rPr lang="en-US" sz="3200" b="0" i="1" smtClean="0">
                          <a:latin typeface="Cambria Math" charset="0"/>
                          <a:ea typeface="Oxygen" charset="0"/>
                          <a:cs typeface="Oxygen" charset="0"/>
                        </a:rPr>
                        <m:t>=</m:t>
                      </m:r>
                      <m:f>
                        <m:fPr>
                          <m:ctrlPr>
                            <a:rPr lang="en-US" sz="3200" b="0" i="1" smtClean="0">
                              <a:latin typeface="Cambria Math" panose="02040503050406030204" pitchFamily="18" charset="0"/>
                              <a:ea typeface="Oxygen" charset="0"/>
                              <a:cs typeface="Oxygen" charset="0"/>
                            </a:rPr>
                          </m:ctrlPr>
                        </m:fPr>
                        <m:num>
                          <m:r>
                            <a:rPr lang="en-US" sz="3200" b="0" i="1" smtClean="0">
                              <a:latin typeface="Cambria Math" charset="0"/>
                              <a:ea typeface="Oxygen" charset="0"/>
                              <a:cs typeface="Oxygen" charset="0"/>
                            </a:rPr>
                            <m:t>1</m:t>
                          </m:r>
                        </m:num>
                        <m:den>
                          <m:r>
                            <a:rPr lang="en-US" sz="3200" b="0" i="1" smtClean="0">
                              <a:latin typeface="Cambria Math" charset="0"/>
                              <a:ea typeface="Oxygen" charset="0"/>
                              <a:cs typeface="Oxygen" charset="0"/>
                            </a:rPr>
                            <m:t>2</m:t>
                          </m:r>
                        </m:den>
                      </m:f>
                      <m:r>
                        <a:rPr lang="en-US" sz="3200" b="0" i="1" smtClean="0">
                          <a:latin typeface="Cambria Math" charset="0"/>
                          <a:ea typeface="Oxygen" charset="0"/>
                          <a:cs typeface="Oxygen" charset="0"/>
                        </a:rPr>
                        <m:t>𝑏h</m:t>
                      </m:r>
                    </m:oMath>
                  </m:oMathPara>
                </a14:m>
                <a:endParaRPr lang="en-US" sz="3200" dirty="0">
                  <a:latin typeface="Oxygen" charset="0"/>
                  <a:ea typeface="Oxygen" charset="0"/>
                  <a:cs typeface="Oxyge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07"/>
                </a:stretch>
              </a:blipFill>
            </p:spPr>
            <p:txBody>
              <a:bodyPr/>
              <a:lstStyle/>
              <a:p>
                <a:r>
                  <a:rPr lang="en-US">
                    <a:noFill/>
                  </a:rPr>
                  <a:t> </a:t>
                </a:r>
              </a:p>
            </p:txBody>
          </p:sp>
        </mc:Fallback>
      </mc:AlternateContent>
    </p:spTree>
    <p:extLst>
      <p:ext uri="{BB962C8B-B14F-4D97-AF65-F5344CB8AC3E}">
        <p14:creationId xmlns:p14="http://schemas.microsoft.com/office/powerpoint/2010/main" val="370185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Data Models </a:t>
            </a:r>
            <a:endParaRPr lang="en-US" dirty="0"/>
          </a:p>
        </p:txBody>
      </p:sp>
      <p:sp>
        <p:nvSpPr>
          <p:cNvPr id="5" name="TextBox 4"/>
          <p:cNvSpPr txBox="1"/>
          <p:nvPr/>
        </p:nvSpPr>
        <p:spPr>
          <a:xfrm>
            <a:off x="838200" y="6399768"/>
            <a:ext cx="6462025"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r>
              <a:rPr lang="de-DE" dirty="0">
                <a:latin typeface="Oxygen" charset="0"/>
                <a:ea typeface="Oxygen" charset="0"/>
                <a:cs typeface="Oxygen" charset="0"/>
              </a:rPr>
              <a:t>, </a:t>
            </a:r>
            <a:r>
              <a:rPr lang="de-DE" dirty="0" err="1">
                <a:latin typeface="Oxygen" charset="0"/>
                <a:ea typeface="Oxygen" charset="0"/>
                <a:cs typeface="Oxygen" charset="0"/>
              </a:rPr>
              <a:t>image</a:t>
            </a:r>
            <a:r>
              <a:rPr lang="de-DE" dirty="0">
                <a:latin typeface="Oxygen" charset="0"/>
                <a:ea typeface="Oxygen" charset="0"/>
                <a:cs typeface="Oxygen" charset="0"/>
              </a:rPr>
              <a:t> </a:t>
            </a:r>
            <a:r>
              <a:rPr lang="de-DE" dirty="0" err="1">
                <a:latin typeface="Oxygen" charset="0"/>
                <a:ea typeface="Oxygen" charset="0"/>
                <a:cs typeface="Oxygen" charset="0"/>
              </a:rPr>
              <a:t>from</a:t>
            </a:r>
            <a:r>
              <a:rPr lang="de-DE" dirty="0">
                <a:latin typeface="Oxygen" charset="0"/>
                <a:ea typeface="Oxygen" charset="0"/>
                <a:cs typeface="Oxygen" charset="0"/>
              </a:rPr>
              <a:t> Open </a:t>
            </a:r>
            <a:r>
              <a:rPr lang="de-DE" dirty="0" err="1">
                <a:latin typeface="Oxygen" charset="0"/>
                <a:ea typeface="Oxygen" charset="0"/>
                <a:cs typeface="Oxygen" charset="0"/>
              </a:rPr>
              <a:t>Clipart</a:t>
            </a:r>
            <a:endParaRPr lang="en-US" dirty="0">
              <a:latin typeface="Oxygen" charset="0"/>
              <a:ea typeface="Oxygen" charset="0"/>
              <a:cs typeface="Oxygen" charset="0"/>
            </a:endParaRPr>
          </a:p>
        </p:txBody>
      </p:sp>
      <p:sp>
        <p:nvSpPr>
          <p:cNvPr id="3" name="Content Placeholder 2"/>
          <p:cNvSpPr>
            <a:spLocks noGrp="1"/>
          </p:cNvSpPr>
          <p:nvPr>
            <p:ph idx="1"/>
          </p:nvPr>
        </p:nvSpPr>
        <p:spPr/>
        <p:txBody>
          <a:bodyPr>
            <a:normAutofit/>
          </a:bodyPr>
          <a:lstStyle/>
          <a:p>
            <a:r>
              <a:rPr lang="en-US" sz="3200" dirty="0">
                <a:latin typeface="Oxygen" charset="0"/>
                <a:ea typeface="Oxygen" charset="0"/>
                <a:cs typeface="Oxygen" charset="0"/>
              </a:rPr>
              <a:t>Stacks of datasets</a:t>
            </a:r>
          </a:p>
          <a:p>
            <a:r>
              <a:rPr lang="en-US" sz="3200" dirty="0">
                <a:latin typeface="Oxygen" charset="0"/>
                <a:ea typeface="Oxygen" charset="0"/>
                <a:cs typeface="Oxygen" charset="0"/>
              </a:rPr>
              <a:t>Datasets are stacks of</a:t>
            </a:r>
            <a:br>
              <a:rPr lang="en-US" sz="3200" dirty="0">
                <a:latin typeface="Oxygen" charset="0"/>
                <a:ea typeface="Oxygen" charset="0"/>
                <a:cs typeface="Oxygen" charset="0"/>
              </a:rPr>
            </a:br>
            <a:r>
              <a:rPr lang="en-US" sz="3200" dirty="0">
                <a:latin typeface="Oxygen" charset="0"/>
                <a:ea typeface="Oxygen" charset="0"/>
                <a:cs typeface="Oxygen" charset="0"/>
              </a:rPr>
              <a:t>knowledge objects</a:t>
            </a:r>
          </a:p>
          <a:p>
            <a:r>
              <a:rPr lang="en-US" sz="3200" dirty="0">
                <a:latin typeface="Oxygen" charset="0"/>
                <a:ea typeface="Oxygen" charset="0"/>
                <a:cs typeface="Oxygen" charset="0"/>
              </a:rPr>
              <a:t>Knowledge objects include</a:t>
            </a:r>
          </a:p>
          <a:p>
            <a:pPr lvl="1"/>
            <a:r>
              <a:rPr lang="en-US" dirty="0">
                <a:latin typeface="Oxygen" charset="0"/>
                <a:ea typeface="Oxygen" charset="0"/>
                <a:cs typeface="Oxygen" charset="0"/>
              </a:rPr>
              <a:t>Saved searches, field extractions,</a:t>
            </a:r>
            <a:br>
              <a:rPr lang="en-US" dirty="0">
                <a:latin typeface="Oxygen" charset="0"/>
                <a:ea typeface="Oxygen" charset="0"/>
                <a:cs typeface="Oxygen" charset="0"/>
              </a:rPr>
            </a:br>
            <a:r>
              <a:rPr lang="en-US" dirty="0">
                <a:latin typeface="Oxygen" charset="0"/>
                <a:ea typeface="Oxygen" charset="0"/>
                <a:cs typeface="Oxygen" charset="0"/>
              </a:rPr>
              <a:t>tags, and more</a:t>
            </a:r>
          </a:p>
          <a:p>
            <a:pPr marL="0" indent="0">
              <a:buNone/>
            </a:pPr>
            <a:endParaRPr lang="en-US" sz="3200" dirty="0">
              <a:latin typeface="Oxygen" charset="0"/>
              <a:ea typeface="Oxygen" charset="0"/>
              <a:cs typeface="Oxygen"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333501"/>
            <a:ext cx="4291509" cy="4487853"/>
          </a:xfrm>
          <a:prstGeom prst="rect">
            <a:avLst/>
          </a:prstGeom>
        </p:spPr>
      </p:pic>
    </p:spTree>
    <p:extLst>
      <p:ext uri="{BB962C8B-B14F-4D97-AF65-F5344CB8AC3E}">
        <p14:creationId xmlns:p14="http://schemas.microsoft.com/office/powerpoint/2010/main" val="138582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Data Models</a:t>
            </a:r>
            <a:endParaRPr lang="en-US" dirty="0"/>
          </a:p>
        </p:txBody>
      </p:sp>
      <p:sp>
        <p:nvSpPr>
          <p:cNvPr id="5" name="TextBox 4"/>
          <p:cNvSpPr txBox="1"/>
          <p:nvPr/>
        </p:nvSpPr>
        <p:spPr>
          <a:xfrm>
            <a:off x="838200" y="6399768"/>
            <a:ext cx="6462025"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r>
              <a:rPr lang="de-DE" dirty="0">
                <a:latin typeface="Oxygen" charset="0"/>
                <a:ea typeface="Oxygen" charset="0"/>
                <a:cs typeface="Oxygen" charset="0"/>
              </a:rPr>
              <a:t>, </a:t>
            </a:r>
            <a:r>
              <a:rPr lang="de-DE" dirty="0" err="1">
                <a:latin typeface="Oxygen" charset="0"/>
                <a:ea typeface="Oxygen" charset="0"/>
                <a:cs typeface="Oxygen" charset="0"/>
              </a:rPr>
              <a:t>image</a:t>
            </a:r>
            <a:r>
              <a:rPr lang="de-DE" dirty="0">
                <a:latin typeface="Oxygen" charset="0"/>
                <a:ea typeface="Oxygen" charset="0"/>
                <a:cs typeface="Oxygen" charset="0"/>
              </a:rPr>
              <a:t> </a:t>
            </a:r>
            <a:r>
              <a:rPr lang="de-DE" dirty="0" err="1">
                <a:latin typeface="Oxygen" charset="0"/>
                <a:ea typeface="Oxygen" charset="0"/>
                <a:cs typeface="Oxygen" charset="0"/>
              </a:rPr>
              <a:t>from</a:t>
            </a:r>
            <a:r>
              <a:rPr lang="de-DE" dirty="0">
                <a:latin typeface="Oxygen" charset="0"/>
                <a:ea typeface="Oxygen" charset="0"/>
                <a:cs typeface="Oxygen" charset="0"/>
              </a:rPr>
              <a:t> Open </a:t>
            </a:r>
            <a:r>
              <a:rPr lang="de-DE" dirty="0" err="1">
                <a:latin typeface="Oxygen" charset="0"/>
                <a:ea typeface="Oxygen" charset="0"/>
                <a:cs typeface="Oxygen" charset="0"/>
              </a:rPr>
              <a:t>Clipart</a:t>
            </a:r>
            <a:endParaRPr lang="en-US" dirty="0">
              <a:latin typeface="Oxygen" charset="0"/>
              <a:ea typeface="Oxygen" charset="0"/>
              <a:cs typeface="Oxygen"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758" y="1553083"/>
            <a:ext cx="3587690" cy="3751834"/>
          </a:xfrm>
          <a:prstGeom prst="rect">
            <a:avLst/>
          </a:prstGeom>
        </p:spPr>
      </p:pic>
      <p:sp>
        <p:nvSpPr>
          <p:cNvPr id="35" name="TextBox 34"/>
          <p:cNvSpPr txBox="1"/>
          <p:nvPr/>
        </p:nvSpPr>
        <p:spPr>
          <a:xfrm>
            <a:off x="7840327" y="5237524"/>
            <a:ext cx="1404552" cy="369332"/>
          </a:xfrm>
          <a:prstGeom prst="rect">
            <a:avLst/>
          </a:prstGeom>
          <a:noFill/>
        </p:spPr>
        <p:txBody>
          <a:bodyPr wrap="none" rtlCol="0">
            <a:spAutoFit/>
          </a:bodyPr>
          <a:lstStyle/>
          <a:p>
            <a:r>
              <a:rPr lang="en-US" dirty="0">
                <a:latin typeface="Oxygen" charset="0"/>
                <a:ea typeface="Oxygen" charset="0"/>
                <a:cs typeface="Oxygen" charset="0"/>
              </a:rPr>
              <a:t>Data Model</a:t>
            </a:r>
          </a:p>
        </p:txBody>
      </p:sp>
      <p:sp>
        <p:nvSpPr>
          <p:cNvPr id="38" name="Rectangle 37"/>
          <p:cNvSpPr/>
          <p:nvPr/>
        </p:nvSpPr>
        <p:spPr>
          <a:xfrm>
            <a:off x="838200" y="1622046"/>
            <a:ext cx="1743974" cy="26517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Oxygen" charset="0"/>
                <a:ea typeface="Oxygen" charset="0"/>
                <a:cs typeface="Oxygen" charset="0"/>
              </a:rPr>
              <a:t>Root Events</a:t>
            </a:r>
          </a:p>
        </p:txBody>
      </p:sp>
      <p:sp>
        <p:nvSpPr>
          <p:cNvPr id="49" name="Rectangle 48"/>
          <p:cNvSpPr/>
          <p:nvPr/>
        </p:nvSpPr>
        <p:spPr>
          <a:xfrm>
            <a:off x="838200" y="3856224"/>
            <a:ext cx="1743974" cy="26517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xygen" charset="0"/>
                <a:ea typeface="Oxygen" charset="0"/>
                <a:cs typeface="Oxygen" charset="0"/>
              </a:rPr>
              <a:t>Root Searches</a:t>
            </a:r>
          </a:p>
        </p:txBody>
      </p:sp>
      <p:sp>
        <p:nvSpPr>
          <p:cNvPr id="50" name="Rectangle 49"/>
          <p:cNvSpPr/>
          <p:nvPr/>
        </p:nvSpPr>
        <p:spPr>
          <a:xfrm>
            <a:off x="1086709" y="1994409"/>
            <a:ext cx="1743974" cy="2651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xygen" charset="0"/>
                <a:ea typeface="Oxygen" charset="0"/>
                <a:cs typeface="Oxygen" charset="0"/>
              </a:rPr>
              <a:t>Event Constraints</a:t>
            </a:r>
          </a:p>
        </p:txBody>
      </p:sp>
      <p:sp>
        <p:nvSpPr>
          <p:cNvPr id="51" name="Rectangle 50"/>
          <p:cNvSpPr/>
          <p:nvPr/>
        </p:nvSpPr>
        <p:spPr>
          <a:xfrm>
            <a:off x="1086709" y="4228587"/>
            <a:ext cx="1743974" cy="2651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xygen" charset="0"/>
                <a:ea typeface="Oxygen" charset="0"/>
                <a:cs typeface="Oxygen" charset="0"/>
              </a:rPr>
              <a:t>Search Constraints</a:t>
            </a:r>
          </a:p>
        </p:txBody>
      </p:sp>
      <p:cxnSp>
        <p:nvCxnSpPr>
          <p:cNvPr id="58" name="Straight Arrow Connector 57"/>
          <p:cNvCxnSpPr>
            <a:cxnSpLocks/>
          </p:cNvCxnSpPr>
          <p:nvPr/>
        </p:nvCxnSpPr>
        <p:spPr>
          <a:xfrm>
            <a:off x="4167398" y="3966781"/>
            <a:ext cx="2581360"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0929AAB-FEDD-4914-A844-9C9DC0A46771}"/>
              </a:ext>
            </a:extLst>
          </p:cNvPr>
          <p:cNvSpPr/>
          <p:nvPr/>
        </p:nvSpPr>
        <p:spPr>
          <a:xfrm>
            <a:off x="1333839" y="2739135"/>
            <a:ext cx="1743974" cy="26517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Oxygen" charset="0"/>
                <a:ea typeface="Oxygen" charset="0"/>
                <a:cs typeface="Oxygen" charset="0"/>
              </a:rPr>
              <a:t>Child Events</a:t>
            </a:r>
          </a:p>
        </p:txBody>
      </p:sp>
      <p:sp>
        <p:nvSpPr>
          <p:cNvPr id="23" name="Rectangle 22">
            <a:extLst>
              <a:ext uri="{FF2B5EF4-FFF2-40B4-BE49-F238E27FC236}">
                <a16:creationId xmlns:a16="http://schemas.microsoft.com/office/drawing/2014/main" id="{4FD923B4-4513-4733-BA78-8EBEDEEB2ACA}"/>
              </a:ext>
            </a:extLst>
          </p:cNvPr>
          <p:cNvSpPr/>
          <p:nvPr/>
        </p:nvSpPr>
        <p:spPr>
          <a:xfrm>
            <a:off x="1086709" y="2366772"/>
            <a:ext cx="1743974" cy="2651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xygen" charset="0"/>
                <a:ea typeface="Oxygen" charset="0"/>
                <a:cs typeface="Oxygen" charset="0"/>
              </a:rPr>
              <a:t>Event Knowledge</a:t>
            </a:r>
          </a:p>
        </p:txBody>
      </p:sp>
      <p:sp>
        <p:nvSpPr>
          <p:cNvPr id="24" name="Rectangle 23">
            <a:extLst>
              <a:ext uri="{FF2B5EF4-FFF2-40B4-BE49-F238E27FC236}">
                <a16:creationId xmlns:a16="http://schemas.microsoft.com/office/drawing/2014/main" id="{30817D62-6D52-49CD-9064-ECBA8E3505E6}"/>
              </a:ext>
            </a:extLst>
          </p:cNvPr>
          <p:cNvSpPr/>
          <p:nvPr/>
        </p:nvSpPr>
        <p:spPr>
          <a:xfrm>
            <a:off x="1623159" y="3111498"/>
            <a:ext cx="1743974" cy="2651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xygen" charset="0"/>
                <a:ea typeface="Oxygen" charset="0"/>
                <a:cs typeface="Oxygen" charset="0"/>
              </a:rPr>
              <a:t>Constraints</a:t>
            </a:r>
          </a:p>
        </p:txBody>
      </p:sp>
      <p:sp>
        <p:nvSpPr>
          <p:cNvPr id="25" name="Rectangle 24">
            <a:extLst>
              <a:ext uri="{FF2B5EF4-FFF2-40B4-BE49-F238E27FC236}">
                <a16:creationId xmlns:a16="http://schemas.microsoft.com/office/drawing/2014/main" id="{275A207A-57C6-4951-986F-DDB22BB6E8ED}"/>
              </a:ext>
            </a:extLst>
          </p:cNvPr>
          <p:cNvSpPr/>
          <p:nvPr/>
        </p:nvSpPr>
        <p:spPr>
          <a:xfrm>
            <a:off x="1623159" y="3483861"/>
            <a:ext cx="1743974" cy="2651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xygen" charset="0"/>
                <a:ea typeface="Oxygen" charset="0"/>
                <a:cs typeface="Oxygen" charset="0"/>
              </a:rPr>
              <a:t>Knowledge Objects</a:t>
            </a:r>
          </a:p>
        </p:txBody>
      </p:sp>
      <p:sp>
        <p:nvSpPr>
          <p:cNvPr id="28" name="Rectangle 27">
            <a:extLst>
              <a:ext uri="{FF2B5EF4-FFF2-40B4-BE49-F238E27FC236}">
                <a16:creationId xmlns:a16="http://schemas.microsoft.com/office/drawing/2014/main" id="{AA8D8744-89B4-4157-A14A-F51FB51D64BF}"/>
              </a:ext>
            </a:extLst>
          </p:cNvPr>
          <p:cNvSpPr/>
          <p:nvPr/>
        </p:nvSpPr>
        <p:spPr>
          <a:xfrm>
            <a:off x="1086709" y="4600950"/>
            <a:ext cx="1743974" cy="2651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xygen" charset="0"/>
                <a:ea typeface="Oxygen" charset="0"/>
                <a:cs typeface="Oxygen" charset="0"/>
              </a:rPr>
              <a:t>Search Knowledge</a:t>
            </a:r>
          </a:p>
        </p:txBody>
      </p:sp>
      <p:sp>
        <p:nvSpPr>
          <p:cNvPr id="29" name="Rectangle 28">
            <a:extLst>
              <a:ext uri="{FF2B5EF4-FFF2-40B4-BE49-F238E27FC236}">
                <a16:creationId xmlns:a16="http://schemas.microsoft.com/office/drawing/2014/main" id="{B7CAC289-53F9-48C6-86BF-C30C370CF5C1}"/>
              </a:ext>
            </a:extLst>
          </p:cNvPr>
          <p:cNvSpPr/>
          <p:nvPr/>
        </p:nvSpPr>
        <p:spPr>
          <a:xfrm>
            <a:off x="1333839" y="4973313"/>
            <a:ext cx="1743974" cy="26517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Oxygen" charset="0"/>
                <a:ea typeface="Oxygen" charset="0"/>
                <a:cs typeface="Oxygen" charset="0"/>
              </a:rPr>
              <a:t>Child Searches</a:t>
            </a:r>
          </a:p>
        </p:txBody>
      </p:sp>
      <p:sp>
        <p:nvSpPr>
          <p:cNvPr id="30" name="Rectangle 29">
            <a:extLst>
              <a:ext uri="{FF2B5EF4-FFF2-40B4-BE49-F238E27FC236}">
                <a16:creationId xmlns:a16="http://schemas.microsoft.com/office/drawing/2014/main" id="{62CDC761-4057-4FB6-B2D8-FA0FD8AF0593}"/>
              </a:ext>
            </a:extLst>
          </p:cNvPr>
          <p:cNvSpPr/>
          <p:nvPr/>
        </p:nvSpPr>
        <p:spPr>
          <a:xfrm>
            <a:off x="1623159" y="5345676"/>
            <a:ext cx="1743974" cy="2651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xygen" charset="0"/>
                <a:ea typeface="Oxygen" charset="0"/>
                <a:cs typeface="Oxygen" charset="0"/>
              </a:rPr>
              <a:t>Constraints</a:t>
            </a:r>
          </a:p>
        </p:txBody>
      </p:sp>
      <p:sp>
        <p:nvSpPr>
          <p:cNvPr id="31" name="Rectangle 30">
            <a:extLst>
              <a:ext uri="{FF2B5EF4-FFF2-40B4-BE49-F238E27FC236}">
                <a16:creationId xmlns:a16="http://schemas.microsoft.com/office/drawing/2014/main" id="{A03CFA4C-CA78-42B6-AAED-A148782CFF7B}"/>
              </a:ext>
            </a:extLst>
          </p:cNvPr>
          <p:cNvSpPr/>
          <p:nvPr/>
        </p:nvSpPr>
        <p:spPr>
          <a:xfrm>
            <a:off x="1623159" y="5718041"/>
            <a:ext cx="1743974" cy="2651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Oxygen" charset="0"/>
                <a:ea typeface="Oxygen" charset="0"/>
                <a:cs typeface="Oxygen" charset="0"/>
              </a:rPr>
              <a:t>Knowledge Objects</a:t>
            </a:r>
          </a:p>
        </p:txBody>
      </p:sp>
    </p:spTree>
    <p:extLst>
      <p:ext uri="{BB962C8B-B14F-4D97-AF65-F5344CB8AC3E}">
        <p14:creationId xmlns:p14="http://schemas.microsoft.com/office/powerpoint/2010/main" val="8700630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Data Models</a:t>
            </a:r>
            <a:endParaRPr lang="en-US" dirty="0"/>
          </a:p>
        </p:txBody>
      </p:sp>
      <p:sp>
        <p:nvSpPr>
          <p:cNvPr id="5" name="TextBox 4"/>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
        <p:nvSpPr>
          <p:cNvPr id="3" name="Content Placeholder 2"/>
          <p:cNvSpPr>
            <a:spLocks noGrp="1"/>
          </p:cNvSpPr>
          <p:nvPr>
            <p:ph idx="1"/>
          </p:nvPr>
        </p:nvSpPr>
        <p:spPr/>
        <p:txBody>
          <a:bodyPr>
            <a:normAutofit/>
          </a:bodyPr>
          <a:lstStyle/>
          <a:p>
            <a:r>
              <a:rPr lang="en-US" b="1" dirty="0">
                <a:latin typeface="Oxygen" charset="0"/>
                <a:ea typeface="Oxygen" charset="0"/>
                <a:cs typeface="Oxygen" charset="0"/>
              </a:rPr>
              <a:t>Events</a:t>
            </a:r>
            <a:r>
              <a:rPr lang="en-US" dirty="0">
                <a:latin typeface="Oxygen" charset="0"/>
                <a:ea typeface="Oxygen" charset="0"/>
                <a:cs typeface="Oxygen" charset="0"/>
              </a:rPr>
              <a:t> </a:t>
            </a:r>
            <a:r>
              <a:rPr lang="mr-IN" dirty="0">
                <a:latin typeface="Oxygen" charset="0"/>
                <a:ea typeface="Oxygen" charset="0"/>
                <a:cs typeface="Oxygen" charset="0"/>
              </a:rPr>
              <a:t>–</a:t>
            </a:r>
            <a:r>
              <a:rPr lang="en-US" dirty="0">
                <a:latin typeface="Oxygen" charset="0"/>
                <a:ea typeface="Oxygen" charset="0"/>
                <a:cs typeface="Oxygen" charset="0"/>
              </a:rPr>
              <a:t> most commonly used</a:t>
            </a:r>
          </a:p>
          <a:p>
            <a:pPr lvl="1"/>
            <a:r>
              <a:rPr lang="en-US" dirty="0">
                <a:solidFill>
                  <a:schemeClr val="accent1">
                    <a:lumMod val="75000"/>
                  </a:schemeClr>
                </a:solidFill>
                <a:latin typeface="Oxygen" charset="0"/>
                <a:ea typeface="Oxygen" charset="0"/>
                <a:cs typeface="Oxygen" charset="0"/>
              </a:rPr>
              <a:t>Event constraints </a:t>
            </a:r>
            <a:r>
              <a:rPr lang="mr-IN" dirty="0">
                <a:latin typeface="Oxygen" charset="0"/>
                <a:ea typeface="Oxygen" charset="0"/>
                <a:cs typeface="Oxygen" charset="0"/>
              </a:rPr>
              <a:t>–</a:t>
            </a:r>
            <a:r>
              <a:rPr lang="en-US" dirty="0">
                <a:latin typeface="Oxygen" charset="0"/>
                <a:ea typeface="Oxygen" charset="0"/>
                <a:cs typeface="Oxygen" charset="0"/>
              </a:rPr>
              <a:t> Must include an index constraint (</a:t>
            </a:r>
            <a:r>
              <a:rPr lang="en-US" dirty="0">
                <a:latin typeface="Courier New" panose="02070309020205020404" pitchFamily="49" charset="0"/>
                <a:ea typeface="Oxygen" charset="0"/>
                <a:cs typeface="Courier New" panose="02070309020205020404" pitchFamily="49" charset="0"/>
              </a:rPr>
              <a:t>index=</a:t>
            </a:r>
            <a:r>
              <a:rPr lang="en-US" dirty="0">
                <a:latin typeface="Oxygen" charset="0"/>
                <a:ea typeface="Oxygen" charset="0"/>
                <a:cs typeface="Oxygen" charset="0"/>
              </a:rPr>
              <a:t>)</a:t>
            </a:r>
          </a:p>
          <a:p>
            <a:r>
              <a:rPr lang="en-US" b="1" dirty="0">
                <a:latin typeface="Oxygen" charset="0"/>
                <a:ea typeface="Oxygen" charset="0"/>
                <a:cs typeface="Oxygen" charset="0"/>
              </a:rPr>
              <a:t>Searches</a:t>
            </a:r>
            <a:r>
              <a:rPr lang="en-US" dirty="0">
                <a:latin typeface="Oxygen" charset="0"/>
                <a:ea typeface="Oxygen" charset="0"/>
                <a:cs typeface="Oxygen" charset="0"/>
              </a:rPr>
              <a:t> </a:t>
            </a:r>
            <a:r>
              <a:rPr lang="mr-IN" dirty="0">
                <a:latin typeface="Oxygen" charset="0"/>
                <a:ea typeface="Oxygen" charset="0"/>
                <a:cs typeface="Oxygen" charset="0"/>
              </a:rPr>
              <a:t>–</a:t>
            </a:r>
            <a:r>
              <a:rPr lang="en-US" dirty="0">
                <a:latin typeface="Oxygen" charset="0"/>
                <a:ea typeface="Oxygen" charset="0"/>
                <a:cs typeface="Oxygen" charset="0"/>
              </a:rPr>
              <a:t> Spunk saved searches that include transforming commands, etc.</a:t>
            </a:r>
          </a:p>
          <a:p>
            <a:pPr lvl="1"/>
            <a:r>
              <a:rPr lang="en-US" dirty="0">
                <a:solidFill>
                  <a:schemeClr val="accent1">
                    <a:lumMod val="75000"/>
                  </a:schemeClr>
                </a:solidFill>
                <a:latin typeface="Oxygen" charset="0"/>
                <a:ea typeface="Oxygen" charset="0"/>
                <a:cs typeface="Oxygen" charset="0"/>
              </a:rPr>
              <a:t>Search constraints </a:t>
            </a:r>
            <a:r>
              <a:rPr lang="mr-IN" dirty="0">
                <a:latin typeface="Oxygen" charset="0"/>
                <a:ea typeface="Oxygen" charset="0"/>
                <a:cs typeface="Oxygen" charset="0"/>
              </a:rPr>
              <a:t>–</a:t>
            </a:r>
            <a:r>
              <a:rPr lang="en-US" dirty="0">
                <a:latin typeface="Oxygen" charset="0"/>
                <a:ea typeface="Oxygen" charset="0"/>
                <a:cs typeface="Oxygen" charset="0"/>
              </a:rPr>
              <a:t> Constrained to the full search string (Must include an index constraint (</a:t>
            </a:r>
            <a:r>
              <a:rPr lang="en-US" dirty="0">
                <a:latin typeface="Courier New" panose="02070309020205020404" pitchFamily="49" charset="0"/>
                <a:ea typeface="Oxygen" charset="0"/>
                <a:cs typeface="Courier New" panose="02070309020205020404" pitchFamily="49" charset="0"/>
              </a:rPr>
              <a:t>index=</a:t>
            </a:r>
            <a:r>
              <a:rPr lang="en-US" dirty="0">
                <a:latin typeface="Oxygen" panose="02000503000000000000" pitchFamily="2" charset="0"/>
                <a:ea typeface="Oxygen" charset="0"/>
                <a:cs typeface="Courier New" panose="02070309020205020404" pitchFamily="49" charset="0"/>
              </a:rPr>
              <a:t>))</a:t>
            </a:r>
          </a:p>
          <a:p>
            <a:r>
              <a:rPr lang="en-US" b="1" dirty="0">
                <a:latin typeface="Oxygen" charset="0"/>
                <a:ea typeface="Oxygen" charset="0"/>
                <a:cs typeface="Oxygen" charset="0"/>
              </a:rPr>
              <a:t>Transactions</a:t>
            </a:r>
            <a:r>
              <a:rPr lang="en-US" dirty="0">
                <a:latin typeface="Oxygen" charset="0"/>
                <a:ea typeface="Oxygen" charset="0"/>
                <a:cs typeface="Oxygen" charset="0"/>
              </a:rPr>
              <a:t> </a:t>
            </a:r>
            <a:r>
              <a:rPr lang="mr-IN" dirty="0">
                <a:latin typeface="Oxygen" charset="0"/>
                <a:ea typeface="Oxygen" charset="0"/>
                <a:cs typeface="Oxygen" charset="0"/>
              </a:rPr>
              <a:t>–</a:t>
            </a:r>
            <a:r>
              <a:rPr lang="en-US" dirty="0">
                <a:latin typeface="Oxygen" charset="0"/>
                <a:ea typeface="Oxygen" charset="0"/>
                <a:cs typeface="Oxygen" charset="0"/>
              </a:rPr>
              <a:t> Combine multiple events from one or many sources into a single event</a:t>
            </a:r>
          </a:p>
          <a:p>
            <a:pPr lvl="1"/>
            <a:r>
              <a:rPr lang="en-US" dirty="0">
                <a:solidFill>
                  <a:schemeClr val="accent1">
                    <a:lumMod val="75000"/>
                  </a:schemeClr>
                </a:solidFill>
                <a:latin typeface="Oxygen" charset="0"/>
                <a:ea typeface="Oxygen" charset="0"/>
                <a:cs typeface="Oxygen" charset="0"/>
              </a:rPr>
              <a:t>Transaction constraints </a:t>
            </a:r>
            <a:r>
              <a:rPr lang="mr-IN" dirty="0">
                <a:latin typeface="Oxygen" charset="0"/>
                <a:ea typeface="Oxygen" charset="0"/>
                <a:cs typeface="Oxygen" charset="0"/>
              </a:rPr>
              <a:t>–</a:t>
            </a:r>
            <a:r>
              <a:rPr lang="en-US" dirty="0">
                <a:latin typeface="Oxygen" charset="0"/>
                <a:ea typeface="Oxygen" charset="0"/>
                <a:cs typeface="Oxygen" charset="0"/>
              </a:rPr>
              <a:t> must be legally formed transaction search</a:t>
            </a:r>
          </a:p>
        </p:txBody>
      </p:sp>
    </p:spTree>
    <p:extLst>
      <p:ext uri="{BB962C8B-B14F-4D97-AF65-F5344CB8AC3E}">
        <p14:creationId xmlns:p14="http://schemas.microsoft.com/office/powerpoint/2010/main" val="243943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Data Models</a:t>
            </a:r>
            <a:endParaRPr lang="en-US" dirty="0"/>
          </a:p>
        </p:txBody>
      </p:sp>
      <p:sp>
        <p:nvSpPr>
          <p:cNvPr id="5" name="TextBox 4"/>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
        <p:nvSpPr>
          <p:cNvPr id="3" name="Content Placeholder 2"/>
          <p:cNvSpPr>
            <a:spLocks noGrp="1"/>
          </p:cNvSpPr>
          <p:nvPr>
            <p:ph idx="1"/>
          </p:nvPr>
        </p:nvSpPr>
        <p:spPr/>
        <p:txBody>
          <a:bodyPr>
            <a:normAutofit/>
          </a:bodyPr>
          <a:lstStyle/>
          <a:p>
            <a:r>
              <a:rPr lang="en-US" sz="3200" dirty="0">
                <a:latin typeface="Oxygen" charset="0"/>
                <a:ea typeface="Oxygen" charset="0"/>
                <a:cs typeface="Oxygen" charset="0"/>
              </a:rPr>
              <a:t>Fields</a:t>
            </a:r>
          </a:p>
          <a:p>
            <a:r>
              <a:rPr lang="en-US" dirty="0">
                <a:latin typeface="Oxygen" charset="0"/>
                <a:ea typeface="Oxygen" charset="0"/>
                <a:cs typeface="Oxygen" charset="0"/>
              </a:rPr>
              <a:t>Can be added to roots and children</a:t>
            </a:r>
          </a:p>
          <a:p>
            <a:r>
              <a:rPr lang="en-US" dirty="0">
                <a:latin typeface="Oxygen" charset="0"/>
                <a:ea typeface="Oxygen" charset="0"/>
                <a:cs typeface="Oxygen" charset="0"/>
              </a:rPr>
              <a:t>Children inherit all fields from their parent</a:t>
            </a:r>
          </a:p>
          <a:p>
            <a:pPr lvl="1"/>
            <a:r>
              <a:rPr lang="en-US" dirty="0">
                <a:latin typeface="Oxygen" charset="0"/>
                <a:ea typeface="Oxygen" charset="0"/>
                <a:cs typeface="Oxygen" charset="0"/>
              </a:rPr>
              <a:t>Auto extracted </a:t>
            </a:r>
            <a:r>
              <a:rPr lang="mr-IN" dirty="0">
                <a:latin typeface="Oxygen" charset="0"/>
                <a:ea typeface="Oxygen" charset="0"/>
                <a:cs typeface="Oxygen" charset="0"/>
              </a:rPr>
              <a:t>–</a:t>
            </a:r>
            <a:r>
              <a:rPr lang="en-US" dirty="0">
                <a:latin typeface="Oxygen" charset="0"/>
                <a:ea typeface="Oxygen" charset="0"/>
                <a:cs typeface="Oxygen" charset="0"/>
              </a:rPr>
              <a:t> </a:t>
            </a:r>
            <a:r>
              <a:rPr lang="en-US" dirty="0" err="1">
                <a:latin typeface="Oxygen" charset="0"/>
                <a:ea typeface="Oxygen" charset="0"/>
                <a:cs typeface="Oxygen" charset="0"/>
              </a:rPr>
              <a:t>Splunk</a:t>
            </a:r>
            <a:r>
              <a:rPr lang="en-US" dirty="0">
                <a:latin typeface="Oxygen" charset="0"/>
                <a:ea typeface="Oxygen" charset="0"/>
                <a:cs typeface="Oxygen" charset="0"/>
              </a:rPr>
              <a:t> automatically discovered fields</a:t>
            </a:r>
          </a:p>
          <a:p>
            <a:pPr lvl="1"/>
            <a:r>
              <a:rPr lang="en-US" dirty="0" err="1">
                <a:latin typeface="Oxygen" charset="0"/>
                <a:ea typeface="Oxygen" charset="0"/>
                <a:cs typeface="Oxygen" charset="0"/>
              </a:rPr>
              <a:t>Eval</a:t>
            </a:r>
            <a:r>
              <a:rPr lang="en-US" dirty="0">
                <a:latin typeface="Oxygen" charset="0"/>
                <a:ea typeface="Oxygen" charset="0"/>
                <a:cs typeface="Oxygen" charset="0"/>
              </a:rPr>
              <a:t> </a:t>
            </a:r>
            <a:r>
              <a:rPr lang="mr-IN" dirty="0">
                <a:latin typeface="Oxygen" charset="0"/>
                <a:ea typeface="Oxygen" charset="0"/>
                <a:cs typeface="Oxygen" charset="0"/>
              </a:rPr>
              <a:t>–</a:t>
            </a:r>
            <a:r>
              <a:rPr lang="en-US" dirty="0">
                <a:latin typeface="Oxygen" charset="0"/>
                <a:ea typeface="Oxygen" charset="0"/>
                <a:cs typeface="Oxygen" charset="0"/>
              </a:rPr>
              <a:t> A field generated as a result of an </a:t>
            </a:r>
            <a:r>
              <a:rPr lang="en-US" dirty="0" err="1">
                <a:latin typeface="Consolas" charset="0"/>
                <a:ea typeface="Consolas" charset="0"/>
                <a:cs typeface="Consolas" charset="0"/>
              </a:rPr>
              <a:t>eval</a:t>
            </a:r>
            <a:r>
              <a:rPr lang="en-US" dirty="0">
                <a:latin typeface="Oxygen" charset="0"/>
                <a:ea typeface="Oxygen" charset="0"/>
                <a:cs typeface="Oxygen" charset="0"/>
              </a:rPr>
              <a:t> expression</a:t>
            </a:r>
          </a:p>
          <a:p>
            <a:pPr lvl="1"/>
            <a:r>
              <a:rPr lang="en-US" dirty="0">
                <a:latin typeface="Oxygen" charset="0"/>
                <a:ea typeface="Oxygen" charset="0"/>
                <a:cs typeface="Oxygen" charset="0"/>
              </a:rPr>
              <a:t>Lookup </a:t>
            </a:r>
            <a:r>
              <a:rPr lang="mr-IN" dirty="0">
                <a:latin typeface="Oxygen" charset="0"/>
                <a:ea typeface="Oxygen" charset="0"/>
                <a:cs typeface="Oxygen" charset="0"/>
              </a:rPr>
              <a:t>–</a:t>
            </a:r>
            <a:r>
              <a:rPr lang="en-US" dirty="0">
                <a:latin typeface="Oxygen" charset="0"/>
                <a:ea typeface="Oxygen" charset="0"/>
                <a:cs typeface="Oxygen" charset="0"/>
              </a:rPr>
              <a:t> Fields that are the result of a lookup</a:t>
            </a:r>
          </a:p>
          <a:p>
            <a:pPr lvl="1"/>
            <a:r>
              <a:rPr lang="en-US" dirty="0">
                <a:latin typeface="Oxygen" charset="0"/>
                <a:ea typeface="Oxygen" charset="0"/>
                <a:cs typeface="Oxygen" charset="0"/>
              </a:rPr>
              <a:t>Regular expression </a:t>
            </a:r>
            <a:r>
              <a:rPr lang="mr-IN" dirty="0">
                <a:latin typeface="Oxygen" charset="0"/>
                <a:ea typeface="Oxygen" charset="0"/>
                <a:cs typeface="Oxygen" charset="0"/>
              </a:rPr>
              <a:t>–</a:t>
            </a:r>
            <a:r>
              <a:rPr lang="en-US" dirty="0">
                <a:latin typeface="Oxygen" charset="0"/>
                <a:ea typeface="Oxygen" charset="0"/>
                <a:cs typeface="Oxygen" charset="0"/>
              </a:rPr>
              <a:t> Fields extracted by </a:t>
            </a:r>
            <a:r>
              <a:rPr lang="en-US" dirty="0">
                <a:latin typeface="Consolas" charset="0"/>
                <a:ea typeface="Consolas" charset="0"/>
                <a:cs typeface="Consolas" charset="0"/>
              </a:rPr>
              <a:t>regex</a:t>
            </a:r>
          </a:p>
        </p:txBody>
      </p:sp>
    </p:spTree>
    <p:extLst>
      <p:ext uri="{BB962C8B-B14F-4D97-AF65-F5344CB8AC3E}">
        <p14:creationId xmlns:p14="http://schemas.microsoft.com/office/powerpoint/2010/main" val="258121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3EF0-D84A-E845-8D96-0544EEBB736C}"/>
              </a:ext>
            </a:extLst>
          </p:cNvPr>
          <p:cNvSpPr>
            <a:spLocks noGrp="1"/>
          </p:cNvSpPr>
          <p:nvPr>
            <p:ph type="ctrTitle"/>
          </p:nvPr>
        </p:nvSpPr>
        <p:spPr/>
        <p:txBody>
          <a:bodyPr/>
          <a:lstStyle/>
          <a:p>
            <a:r>
              <a:rPr lang="en-US" dirty="0"/>
              <a:t>Reporting and Alerting</a:t>
            </a:r>
          </a:p>
        </p:txBody>
      </p:sp>
    </p:spTree>
    <p:extLst>
      <p:ext uri="{BB962C8B-B14F-4D97-AF65-F5344CB8AC3E}">
        <p14:creationId xmlns:p14="http://schemas.microsoft.com/office/powerpoint/2010/main" val="1502964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Reporting and Alerting</a:t>
            </a:r>
            <a:endParaRPr lang="en-US" dirty="0"/>
          </a:p>
        </p:txBody>
      </p:sp>
      <p:sp>
        <p:nvSpPr>
          <p:cNvPr id="5" name="TextBox 4"/>
          <p:cNvSpPr txBox="1"/>
          <p:nvPr/>
        </p:nvSpPr>
        <p:spPr>
          <a:xfrm>
            <a:off x="838200" y="6399768"/>
            <a:ext cx="6569427"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r>
              <a:rPr lang="de-DE" dirty="0">
                <a:latin typeface="Oxygen" charset="0"/>
                <a:ea typeface="Oxygen" charset="0"/>
                <a:cs typeface="Oxygen" charset="0"/>
              </a:rPr>
              <a:t>, </a:t>
            </a:r>
            <a:r>
              <a:rPr lang="de-DE" dirty="0" err="1">
                <a:latin typeface="Oxygen" charset="0"/>
                <a:ea typeface="Oxygen" charset="0"/>
                <a:cs typeface="Oxygen" charset="0"/>
              </a:rPr>
              <a:t>images</a:t>
            </a:r>
            <a:r>
              <a:rPr lang="de-DE" dirty="0">
                <a:latin typeface="Oxygen" charset="0"/>
                <a:ea typeface="Oxygen" charset="0"/>
                <a:cs typeface="Oxygen" charset="0"/>
              </a:rPr>
              <a:t> </a:t>
            </a:r>
            <a:r>
              <a:rPr lang="de-DE" dirty="0" err="1">
                <a:latin typeface="Oxygen" charset="0"/>
                <a:ea typeface="Oxygen" charset="0"/>
                <a:cs typeface="Oxygen" charset="0"/>
              </a:rPr>
              <a:t>from</a:t>
            </a:r>
            <a:r>
              <a:rPr lang="de-DE" dirty="0">
                <a:latin typeface="Oxygen" charset="0"/>
                <a:ea typeface="Oxygen" charset="0"/>
                <a:cs typeface="Oxygen" charset="0"/>
              </a:rPr>
              <a:t> Open </a:t>
            </a:r>
            <a:r>
              <a:rPr lang="de-DE" dirty="0" err="1">
                <a:latin typeface="Oxygen" charset="0"/>
                <a:ea typeface="Oxygen" charset="0"/>
                <a:cs typeface="Oxygen" charset="0"/>
              </a:rPr>
              <a:t>Clipart</a:t>
            </a:r>
            <a:endParaRPr lang="en-US" dirty="0">
              <a:latin typeface="Oxygen" charset="0"/>
              <a:ea typeface="Oxygen" charset="0"/>
              <a:cs typeface="Oxygen" charset="0"/>
            </a:endParaRPr>
          </a:p>
        </p:txBody>
      </p:sp>
      <p:sp>
        <p:nvSpPr>
          <p:cNvPr id="3" name="Content Placeholder 2"/>
          <p:cNvSpPr>
            <a:spLocks noGrp="1"/>
          </p:cNvSpPr>
          <p:nvPr>
            <p:ph idx="1"/>
          </p:nvPr>
        </p:nvSpPr>
        <p:spPr/>
        <p:txBody>
          <a:bodyPr/>
          <a:lstStyle/>
          <a:p>
            <a:r>
              <a:rPr lang="en-US" sz="3200" dirty="0">
                <a:latin typeface="Oxygen" charset="0"/>
                <a:ea typeface="Oxygen" charset="0"/>
                <a:cs typeface="Oxygen" charset="0"/>
              </a:rPr>
              <a:t>Reports and alerts are knowledge objects in </a:t>
            </a:r>
            <a:r>
              <a:rPr lang="en-US" sz="3200" dirty="0" err="1">
                <a:latin typeface="Oxygen" charset="0"/>
                <a:ea typeface="Oxygen" charset="0"/>
                <a:cs typeface="Oxygen" charset="0"/>
              </a:rPr>
              <a:t>Splunk</a:t>
            </a:r>
            <a:endParaRPr lang="en-US" sz="3200" dirty="0">
              <a:latin typeface="Oxygen" charset="0"/>
              <a:ea typeface="Oxygen" charset="0"/>
              <a:cs typeface="Oxygen" charset="0"/>
            </a:endParaRPr>
          </a:p>
          <a:p>
            <a:r>
              <a:rPr lang="en-US" sz="3200" dirty="0">
                <a:latin typeface="Oxygen" charset="0"/>
                <a:ea typeface="Oxygen" charset="0"/>
                <a:cs typeface="Oxygen" charset="0"/>
              </a:rPr>
              <a:t>To create reports and alerts, you need a </a:t>
            </a:r>
            <a:r>
              <a:rPr lang="en-US" sz="3200" dirty="0" err="1">
                <a:latin typeface="Oxygen" charset="0"/>
                <a:ea typeface="Oxygen" charset="0"/>
                <a:cs typeface="Oxygen" charset="0"/>
              </a:rPr>
              <a:t>Splunk</a:t>
            </a:r>
            <a:r>
              <a:rPr lang="en-US" sz="3200" dirty="0">
                <a:latin typeface="Oxygen" charset="0"/>
                <a:ea typeface="Oxygen" charset="0"/>
                <a:cs typeface="Oxygen" charset="0"/>
              </a:rPr>
              <a:t> Enterprise license </a:t>
            </a:r>
          </a:p>
          <a:p>
            <a:pPr lvl="1"/>
            <a:r>
              <a:rPr lang="en-US" dirty="0">
                <a:latin typeface="Oxygen" charset="0"/>
                <a:ea typeface="Oxygen" charset="0"/>
                <a:cs typeface="Oxygen" charset="0"/>
              </a:rPr>
              <a:t>The free license disables these features</a:t>
            </a:r>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4333279"/>
            <a:ext cx="1917700" cy="18436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0466" y="4035130"/>
            <a:ext cx="1647200" cy="2000647"/>
          </a:xfrm>
          <a:prstGeom prst="rect">
            <a:avLst/>
          </a:prstGeom>
        </p:spPr>
      </p:pic>
    </p:spTree>
    <p:extLst>
      <p:ext uri="{BB962C8B-B14F-4D97-AF65-F5344CB8AC3E}">
        <p14:creationId xmlns:p14="http://schemas.microsoft.com/office/powerpoint/2010/main" val="92047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Reporting and Alerting</a:t>
            </a:r>
            <a:endParaRPr lang="en-US" dirty="0"/>
          </a:p>
        </p:txBody>
      </p:sp>
      <p:sp>
        <p:nvSpPr>
          <p:cNvPr id="5" name="TextBox 4"/>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
        <p:nvSpPr>
          <p:cNvPr id="3" name="Content Placeholder 2"/>
          <p:cNvSpPr>
            <a:spLocks noGrp="1"/>
          </p:cNvSpPr>
          <p:nvPr>
            <p:ph idx="1"/>
          </p:nvPr>
        </p:nvSpPr>
        <p:spPr/>
        <p:txBody>
          <a:bodyPr/>
          <a:lstStyle/>
          <a:p>
            <a:pPr marL="0" indent="0">
              <a:buNone/>
            </a:pPr>
            <a:r>
              <a:rPr lang="en-US" dirty="0">
                <a:latin typeface="Oxygen" charset="0"/>
                <a:ea typeface="Oxygen" charset="0"/>
                <a:cs typeface="Oxygen" charset="0"/>
              </a:rPr>
              <a:t>Reports</a:t>
            </a:r>
          </a:p>
          <a:p>
            <a:r>
              <a:rPr lang="en-US" dirty="0">
                <a:latin typeface="Oxygen" charset="0"/>
                <a:ea typeface="Oxygen" charset="0"/>
                <a:cs typeface="Oxygen" charset="0"/>
              </a:rPr>
              <a:t>Saved searches that can run on a schedule and perform an action</a:t>
            </a:r>
          </a:p>
          <a:p>
            <a:pPr lvl="1"/>
            <a:r>
              <a:rPr lang="en-US" dirty="0">
                <a:latin typeface="Oxygen" charset="0"/>
                <a:ea typeface="Oxygen" charset="0"/>
                <a:cs typeface="Oxygen" charset="0"/>
              </a:rPr>
              <a:t>Send an e-mail to report consumers</a:t>
            </a:r>
          </a:p>
          <a:p>
            <a:pPr lvl="1"/>
            <a:r>
              <a:rPr lang="en-US" dirty="0">
                <a:latin typeface="Oxygen" charset="0"/>
                <a:ea typeface="Oxygen" charset="0"/>
                <a:cs typeface="Oxygen" charset="0"/>
              </a:rPr>
              <a:t>Embed on a web page</a:t>
            </a:r>
          </a:p>
          <a:p>
            <a:pPr lvl="1"/>
            <a:r>
              <a:rPr lang="en-US" dirty="0">
                <a:latin typeface="Oxygen" charset="0"/>
                <a:ea typeface="Oxygen" charset="0"/>
                <a:cs typeface="Oxygen" charset="0"/>
              </a:rPr>
              <a:t>Update a dashboard panel</a:t>
            </a:r>
          </a:p>
          <a:p>
            <a:pPr lvl="1"/>
            <a:r>
              <a:rPr lang="en-US" dirty="0">
                <a:latin typeface="Oxygen" charset="0"/>
                <a:ea typeface="Oxygen" charset="0"/>
                <a:cs typeface="Oxygen" charset="0"/>
              </a:rPr>
              <a:t>Run a script</a:t>
            </a:r>
          </a:p>
        </p:txBody>
      </p:sp>
    </p:spTree>
    <p:extLst>
      <p:ext uri="{BB962C8B-B14F-4D97-AF65-F5344CB8AC3E}">
        <p14:creationId xmlns:p14="http://schemas.microsoft.com/office/powerpoint/2010/main" val="33773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E5E94-2856-4DF8-A8B5-B33204637A35}"/>
              </a:ext>
            </a:extLst>
          </p:cNvPr>
          <p:cNvSpPr>
            <a:spLocks noGrp="1"/>
          </p:cNvSpPr>
          <p:nvPr>
            <p:ph type="ctrTitle"/>
          </p:nvPr>
        </p:nvSpPr>
        <p:spPr/>
        <p:txBody>
          <a:bodyPr/>
          <a:lstStyle/>
          <a:p>
            <a:r>
              <a:rPr lang="en-US" dirty="0"/>
              <a:t>The Basics of Visualization</a:t>
            </a:r>
          </a:p>
        </p:txBody>
      </p:sp>
    </p:spTree>
    <p:extLst>
      <p:ext uri="{BB962C8B-B14F-4D97-AF65-F5344CB8AC3E}">
        <p14:creationId xmlns:p14="http://schemas.microsoft.com/office/powerpoint/2010/main" val="3051397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Reporting and Alerting</a:t>
            </a:r>
            <a:endParaRPr lang="en-US" dirty="0"/>
          </a:p>
        </p:txBody>
      </p:sp>
      <p:sp>
        <p:nvSpPr>
          <p:cNvPr id="5" name="TextBox 4"/>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
        <p:nvSpPr>
          <p:cNvPr id="3" name="Content Placeholder 2"/>
          <p:cNvSpPr>
            <a:spLocks noGrp="1"/>
          </p:cNvSpPr>
          <p:nvPr>
            <p:ph idx="1"/>
          </p:nvPr>
        </p:nvSpPr>
        <p:spPr/>
        <p:txBody>
          <a:bodyPr/>
          <a:lstStyle/>
          <a:p>
            <a:pPr marL="0" indent="0">
              <a:buNone/>
            </a:pPr>
            <a:r>
              <a:rPr lang="en-US" dirty="0">
                <a:latin typeface="Oxygen" charset="0"/>
                <a:ea typeface="Oxygen" charset="0"/>
                <a:cs typeface="Oxygen" charset="0"/>
              </a:rPr>
              <a:t>Reports</a:t>
            </a:r>
          </a:p>
          <a:p>
            <a:r>
              <a:rPr lang="en-US" dirty="0">
                <a:latin typeface="Oxygen" charset="0"/>
                <a:ea typeface="Oxygen" charset="0"/>
                <a:cs typeface="Oxygen" charset="0"/>
              </a:rPr>
              <a:t>Scheduled reports can run</a:t>
            </a:r>
          </a:p>
          <a:p>
            <a:pPr lvl="1"/>
            <a:r>
              <a:rPr lang="en-US" dirty="0">
                <a:latin typeface="Oxygen" charset="0"/>
                <a:ea typeface="Oxygen" charset="0"/>
                <a:cs typeface="Oxygen" charset="0"/>
              </a:rPr>
              <a:t>Every hour</a:t>
            </a:r>
          </a:p>
          <a:p>
            <a:pPr lvl="1"/>
            <a:r>
              <a:rPr lang="en-US" dirty="0">
                <a:latin typeface="Oxygen" charset="0"/>
                <a:ea typeface="Oxygen" charset="0"/>
                <a:cs typeface="Oxygen" charset="0"/>
              </a:rPr>
              <a:t>Every day</a:t>
            </a:r>
          </a:p>
          <a:p>
            <a:pPr lvl="1"/>
            <a:r>
              <a:rPr lang="en-US" dirty="0">
                <a:latin typeface="Oxygen" charset="0"/>
                <a:ea typeface="Oxygen" charset="0"/>
                <a:cs typeface="Oxygen" charset="0"/>
              </a:rPr>
              <a:t>Every week</a:t>
            </a:r>
          </a:p>
          <a:p>
            <a:pPr lvl="1"/>
            <a:r>
              <a:rPr lang="en-US" dirty="0">
                <a:latin typeface="Oxygen" charset="0"/>
                <a:ea typeface="Oxygen" charset="0"/>
                <a:cs typeface="Oxygen" charset="0"/>
              </a:rPr>
              <a:t>Every month</a:t>
            </a:r>
          </a:p>
          <a:p>
            <a:pPr lvl="1"/>
            <a:r>
              <a:rPr lang="en-US" dirty="0">
                <a:latin typeface="Oxygen" charset="0"/>
                <a:ea typeface="Oxygen" charset="0"/>
                <a:cs typeface="Oxygen" charset="0"/>
              </a:rPr>
              <a:t>On a </a:t>
            </a:r>
            <a:r>
              <a:rPr lang="en-US" dirty="0" err="1">
                <a:latin typeface="Oxygen" charset="0"/>
                <a:ea typeface="Oxygen" charset="0"/>
                <a:cs typeface="Oxygen" charset="0"/>
              </a:rPr>
              <a:t>chron</a:t>
            </a:r>
            <a:r>
              <a:rPr lang="en-US" dirty="0">
                <a:latin typeface="Oxygen" charset="0"/>
                <a:ea typeface="Oxygen" charset="0"/>
                <a:cs typeface="Oxygen" charset="0"/>
              </a:rPr>
              <a:t> schedule that you define</a:t>
            </a:r>
          </a:p>
          <a:p>
            <a:r>
              <a:rPr lang="en-US" dirty="0">
                <a:latin typeface="Oxygen" charset="0"/>
                <a:ea typeface="Oxygen" charset="0"/>
                <a:cs typeface="Oxygen" charset="0"/>
              </a:rPr>
              <a:t>You can stagger the report running window</a:t>
            </a:r>
          </a:p>
          <a:p>
            <a:pPr lvl="1"/>
            <a:r>
              <a:rPr lang="en-US" dirty="0">
                <a:latin typeface="Oxygen" charset="0"/>
                <a:ea typeface="Oxygen" charset="0"/>
                <a:cs typeface="Oxygen" charset="0"/>
              </a:rPr>
              <a:t>Useful if you have a lot of reports running at the same time</a:t>
            </a:r>
          </a:p>
          <a:p>
            <a:pPr lvl="1"/>
            <a:endParaRPr lang="en-US" dirty="0">
              <a:latin typeface="Oxygen" charset="0"/>
              <a:ea typeface="Oxygen" charset="0"/>
              <a:cs typeface="Oxygen" charset="0"/>
            </a:endParaRPr>
          </a:p>
        </p:txBody>
      </p:sp>
    </p:spTree>
    <p:extLst>
      <p:ext uri="{BB962C8B-B14F-4D97-AF65-F5344CB8AC3E}">
        <p14:creationId xmlns:p14="http://schemas.microsoft.com/office/powerpoint/2010/main" val="116471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Reporting and Alerting</a:t>
            </a:r>
            <a:endParaRPr lang="en-US" dirty="0"/>
          </a:p>
        </p:txBody>
      </p:sp>
      <p:sp>
        <p:nvSpPr>
          <p:cNvPr id="5" name="TextBox 4"/>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
        <p:nvSpPr>
          <p:cNvPr id="3" name="Content Placeholder 2"/>
          <p:cNvSpPr>
            <a:spLocks noGrp="1"/>
          </p:cNvSpPr>
          <p:nvPr>
            <p:ph idx="1"/>
          </p:nvPr>
        </p:nvSpPr>
        <p:spPr/>
        <p:txBody>
          <a:bodyPr/>
          <a:lstStyle/>
          <a:p>
            <a:pPr marL="0" indent="0">
              <a:buNone/>
            </a:pPr>
            <a:r>
              <a:rPr lang="en-US" dirty="0">
                <a:latin typeface="Oxygen" charset="0"/>
                <a:ea typeface="Oxygen" charset="0"/>
                <a:cs typeface="Oxygen" charset="0"/>
              </a:rPr>
              <a:t>Alerts</a:t>
            </a:r>
          </a:p>
          <a:p>
            <a:r>
              <a:rPr lang="en-US" dirty="0">
                <a:latin typeface="Oxygen" charset="0"/>
                <a:ea typeface="Oxygen" charset="0"/>
                <a:cs typeface="Oxygen" charset="0"/>
              </a:rPr>
              <a:t>Can be scheduled or in real-time</a:t>
            </a:r>
          </a:p>
          <a:p>
            <a:r>
              <a:rPr lang="en-US" dirty="0">
                <a:latin typeface="Oxygen" charset="0"/>
                <a:ea typeface="Oxygen" charset="0"/>
                <a:cs typeface="Oxygen" charset="0"/>
              </a:rPr>
              <a:t>Triggered when the results of a search meet a specific condition that you define</a:t>
            </a:r>
          </a:p>
          <a:p>
            <a:pPr lvl="1"/>
            <a:r>
              <a:rPr lang="en-US" dirty="0">
                <a:latin typeface="Oxygen" charset="0"/>
                <a:ea typeface="Oxygen" charset="0"/>
                <a:cs typeface="Oxygen" charset="0"/>
              </a:rPr>
              <a:t>For example, if the search </a:t>
            </a:r>
            <a:r>
              <a:rPr lang="en-US" dirty="0">
                <a:latin typeface="Consolas" charset="0"/>
                <a:ea typeface="Consolas" charset="0"/>
                <a:cs typeface="Consolas" charset="0"/>
              </a:rPr>
              <a:t>host=firewall1 user=* authentication=failed</a:t>
            </a:r>
            <a:r>
              <a:rPr lang="en-US" dirty="0">
                <a:latin typeface="Oxygen" charset="0"/>
                <a:ea typeface="Oxygen" charset="0"/>
                <a:cs typeface="Oxygen" charset="0"/>
              </a:rPr>
              <a:t> returns anything, trigger an alert</a:t>
            </a:r>
          </a:p>
          <a:p>
            <a:pPr lvl="1"/>
            <a:endParaRPr lang="en-US" dirty="0">
              <a:latin typeface="Oxygen" charset="0"/>
              <a:ea typeface="Oxygen" charset="0"/>
              <a:cs typeface="Oxygen" charset="0"/>
            </a:endParaRPr>
          </a:p>
        </p:txBody>
      </p:sp>
    </p:spTree>
    <p:extLst>
      <p:ext uri="{BB962C8B-B14F-4D97-AF65-F5344CB8AC3E}">
        <p14:creationId xmlns:p14="http://schemas.microsoft.com/office/powerpoint/2010/main" val="90381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tone Sans" charset="0"/>
                <a:ea typeface="Stone Sans" charset="0"/>
                <a:cs typeface="Stone Sans" charset="0"/>
              </a:rPr>
              <a:t>Reporting and Alerting</a:t>
            </a:r>
            <a:endParaRPr lang="en-US" dirty="0"/>
          </a:p>
        </p:txBody>
      </p:sp>
      <p:sp>
        <p:nvSpPr>
          <p:cNvPr id="5" name="TextBox 4"/>
          <p:cNvSpPr txBox="1"/>
          <p:nvPr/>
        </p:nvSpPr>
        <p:spPr>
          <a:xfrm>
            <a:off x="838200" y="6399768"/>
            <a:ext cx="3775393" cy="369332"/>
          </a:xfrm>
          <a:prstGeom prst="rect">
            <a:avLst/>
          </a:prstGeom>
          <a:noFill/>
        </p:spPr>
        <p:txBody>
          <a:bodyPr wrap="none" rtlCol="0">
            <a:spAutoFit/>
          </a:bodyPr>
          <a:lstStyle/>
          <a:p>
            <a:r>
              <a:rPr lang="de-DE" dirty="0">
                <a:latin typeface="Oxygen" charset="0"/>
                <a:ea typeface="Oxygen" charset="0"/>
                <a:cs typeface="Oxygen" charset="0"/>
              </a:rPr>
              <a:t>© Adam Frisbee, </a:t>
            </a:r>
            <a:r>
              <a:rPr lang="de-DE" dirty="0" err="1">
                <a:latin typeface="Oxygen" charset="0"/>
                <a:ea typeface="Oxygen" charset="0"/>
                <a:cs typeface="Oxygen" charset="0"/>
              </a:rPr>
              <a:t>adamfrisbee.com</a:t>
            </a:r>
            <a:endParaRPr lang="en-US" dirty="0">
              <a:latin typeface="Oxygen" charset="0"/>
              <a:ea typeface="Oxygen" charset="0"/>
              <a:cs typeface="Oxygen" charset="0"/>
            </a:endParaRPr>
          </a:p>
        </p:txBody>
      </p:sp>
      <p:sp>
        <p:nvSpPr>
          <p:cNvPr id="3" name="Content Placeholder 2"/>
          <p:cNvSpPr>
            <a:spLocks noGrp="1"/>
          </p:cNvSpPr>
          <p:nvPr>
            <p:ph idx="1"/>
          </p:nvPr>
        </p:nvSpPr>
        <p:spPr/>
        <p:txBody>
          <a:bodyPr/>
          <a:lstStyle/>
          <a:p>
            <a:pPr marL="0" indent="0">
              <a:buNone/>
            </a:pPr>
            <a:r>
              <a:rPr lang="en-US" dirty="0">
                <a:latin typeface="Oxygen" charset="0"/>
                <a:ea typeface="Oxygen" charset="0"/>
                <a:cs typeface="Oxygen" charset="0"/>
              </a:rPr>
              <a:t>Alerts</a:t>
            </a:r>
          </a:p>
          <a:p>
            <a:r>
              <a:rPr lang="en-US" dirty="0">
                <a:latin typeface="Oxygen" charset="0"/>
                <a:ea typeface="Oxygen" charset="0"/>
                <a:cs typeface="Oxygen" charset="0"/>
              </a:rPr>
              <a:t>Alert actions can include</a:t>
            </a:r>
          </a:p>
          <a:p>
            <a:pPr lvl="1"/>
            <a:r>
              <a:rPr lang="en-US" dirty="0">
                <a:latin typeface="Oxygen" charset="0"/>
                <a:ea typeface="Oxygen" charset="0"/>
                <a:cs typeface="Oxygen" charset="0"/>
              </a:rPr>
              <a:t>Send an email</a:t>
            </a:r>
          </a:p>
          <a:p>
            <a:pPr lvl="1"/>
            <a:r>
              <a:rPr lang="en-US" dirty="0">
                <a:latin typeface="Oxygen" charset="0"/>
                <a:ea typeface="Oxygen" charset="0"/>
                <a:cs typeface="Oxygen" charset="0"/>
              </a:rPr>
              <a:t>Trigger a script</a:t>
            </a:r>
          </a:p>
          <a:p>
            <a:pPr lvl="1"/>
            <a:r>
              <a:rPr lang="en-US" dirty="0">
                <a:latin typeface="Oxygen" charset="0"/>
                <a:ea typeface="Oxygen" charset="0"/>
                <a:cs typeface="Oxygen" charset="0"/>
              </a:rPr>
              <a:t>Use a </a:t>
            </a:r>
            <a:r>
              <a:rPr lang="en-US" dirty="0" err="1">
                <a:latin typeface="Oxygen" charset="0"/>
                <a:ea typeface="Oxygen" charset="0"/>
                <a:cs typeface="Oxygen" charset="0"/>
              </a:rPr>
              <a:t>webhook</a:t>
            </a:r>
            <a:endParaRPr lang="en-US" dirty="0">
              <a:latin typeface="Oxygen" charset="0"/>
              <a:ea typeface="Oxygen" charset="0"/>
              <a:cs typeface="Oxygen" charset="0"/>
            </a:endParaRPr>
          </a:p>
          <a:p>
            <a:pPr lvl="1"/>
            <a:r>
              <a:rPr lang="en-US" dirty="0">
                <a:latin typeface="Oxygen" charset="0"/>
                <a:ea typeface="Oxygen" charset="0"/>
                <a:cs typeface="Oxygen" charset="0"/>
              </a:rPr>
              <a:t>List in triggered alerts</a:t>
            </a:r>
          </a:p>
          <a:p>
            <a:pPr lvl="1"/>
            <a:r>
              <a:rPr lang="en-US" dirty="0">
                <a:latin typeface="Oxygen" charset="0"/>
                <a:ea typeface="Oxygen" charset="0"/>
                <a:cs typeface="Oxygen" charset="0"/>
              </a:rPr>
              <a:t>Use an app (like </a:t>
            </a:r>
            <a:r>
              <a:rPr lang="en-US" dirty="0" err="1">
                <a:latin typeface="Oxygen" charset="0"/>
                <a:ea typeface="Oxygen" charset="0"/>
                <a:cs typeface="Oxygen" charset="0"/>
              </a:rPr>
              <a:t>PagerDuty</a:t>
            </a:r>
            <a:r>
              <a:rPr lang="en-US" dirty="0">
                <a:latin typeface="Oxygen" charset="0"/>
                <a:ea typeface="Oxygen" charset="0"/>
                <a:cs typeface="Oxygen" charset="0"/>
              </a:rPr>
              <a:t> or Slack)</a:t>
            </a:r>
          </a:p>
        </p:txBody>
      </p:sp>
    </p:spTree>
    <p:extLst>
      <p:ext uri="{BB962C8B-B14F-4D97-AF65-F5344CB8AC3E}">
        <p14:creationId xmlns:p14="http://schemas.microsoft.com/office/powerpoint/2010/main" val="168375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2ED9-DEC3-3A46-B7A6-A0674F537BA3}"/>
              </a:ext>
            </a:extLst>
          </p:cNvPr>
          <p:cNvSpPr>
            <a:spLocks noGrp="1"/>
          </p:cNvSpPr>
          <p:nvPr>
            <p:ph type="ctrTitle"/>
          </p:nvPr>
        </p:nvSpPr>
        <p:spPr/>
        <p:txBody>
          <a:bodyPr/>
          <a:lstStyle/>
          <a:p>
            <a:r>
              <a:rPr lang="en-US" dirty="0"/>
              <a:t>The Pivot Tool</a:t>
            </a:r>
          </a:p>
        </p:txBody>
      </p:sp>
    </p:spTree>
    <p:extLst>
      <p:ext uri="{BB962C8B-B14F-4D97-AF65-F5344CB8AC3E}">
        <p14:creationId xmlns:p14="http://schemas.microsoft.com/office/powerpoint/2010/main" val="3867685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AC873F-7E24-534E-BEAD-D7C5F567DF54}"/>
              </a:ext>
            </a:extLst>
          </p:cNvPr>
          <p:cNvSpPr>
            <a:spLocks noGrp="1"/>
          </p:cNvSpPr>
          <p:nvPr>
            <p:ph idx="1"/>
          </p:nvPr>
        </p:nvSpPr>
        <p:spPr/>
        <p:txBody>
          <a:bodyPr/>
          <a:lstStyle/>
          <a:p>
            <a:r>
              <a:rPr lang="en-US" dirty="0"/>
              <a:t>Create dashboards, reports, and alerts without using SPL</a:t>
            </a:r>
          </a:p>
          <a:p>
            <a:r>
              <a:rPr lang="en-US" dirty="0"/>
              <a:t>Provides a drag-and-drop interface to Splunk users</a:t>
            </a:r>
          </a:p>
          <a:p>
            <a:r>
              <a:rPr lang="en-US" dirty="0"/>
              <a:t>Pivot functionality is built on data models</a:t>
            </a:r>
          </a:p>
        </p:txBody>
      </p:sp>
      <p:pic>
        <p:nvPicPr>
          <p:cNvPr id="6" name="Picture Placeholder 5">
            <a:extLst>
              <a:ext uri="{FF2B5EF4-FFF2-40B4-BE49-F238E27FC236}">
                <a16:creationId xmlns:a16="http://schemas.microsoft.com/office/drawing/2014/main" id="{939CE237-32B2-1E49-A999-B089B1545345}"/>
              </a:ext>
            </a:extLst>
          </p:cNvPr>
          <p:cNvPicPr>
            <a:picLocks noGrp="1" noChangeAspect="1"/>
          </p:cNvPicPr>
          <p:nvPr>
            <p:ph type="pic" sz="quarter" idx="10"/>
          </p:nvPr>
        </p:nvPicPr>
        <p:blipFill rotWithShape="1">
          <a:blip r:embed="rId2"/>
          <a:srcRect l="13928" t="15280" r="14792" b="14416"/>
          <a:stretch/>
        </p:blipFill>
        <p:spPr>
          <a:xfrm>
            <a:off x="209405" y="2084832"/>
            <a:ext cx="3829184" cy="3776217"/>
          </a:xfrm>
        </p:spPr>
      </p:pic>
      <p:sp>
        <p:nvSpPr>
          <p:cNvPr id="4" name="Title 3">
            <a:extLst>
              <a:ext uri="{FF2B5EF4-FFF2-40B4-BE49-F238E27FC236}">
                <a16:creationId xmlns:a16="http://schemas.microsoft.com/office/drawing/2014/main" id="{6197BC8A-2151-FC4D-AC77-B3C698BC3194}"/>
              </a:ext>
            </a:extLst>
          </p:cNvPr>
          <p:cNvSpPr>
            <a:spLocks noGrp="1"/>
          </p:cNvSpPr>
          <p:nvPr>
            <p:ph type="title"/>
          </p:nvPr>
        </p:nvSpPr>
        <p:spPr/>
        <p:txBody>
          <a:bodyPr/>
          <a:lstStyle/>
          <a:p>
            <a:r>
              <a:rPr lang="en-US" dirty="0"/>
              <a:t>Why Use the Pivot Tool</a:t>
            </a:r>
          </a:p>
        </p:txBody>
      </p:sp>
    </p:spTree>
    <p:extLst>
      <p:ext uri="{BB962C8B-B14F-4D97-AF65-F5344CB8AC3E}">
        <p14:creationId xmlns:p14="http://schemas.microsoft.com/office/powerpoint/2010/main" val="347393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9689-6CD9-2D41-9F9F-CC11D8987036}"/>
              </a:ext>
            </a:extLst>
          </p:cNvPr>
          <p:cNvSpPr>
            <a:spLocks noGrp="1"/>
          </p:cNvSpPr>
          <p:nvPr>
            <p:ph type="title"/>
          </p:nvPr>
        </p:nvSpPr>
        <p:spPr/>
        <p:txBody>
          <a:bodyPr/>
          <a:lstStyle/>
          <a:p>
            <a:r>
              <a:rPr lang="en-US" dirty="0"/>
              <a:t>Basic Pivot Functions</a:t>
            </a:r>
          </a:p>
        </p:txBody>
      </p:sp>
      <p:graphicFrame>
        <p:nvGraphicFramePr>
          <p:cNvPr id="4" name="Content Placeholder 3">
            <a:extLst>
              <a:ext uri="{FF2B5EF4-FFF2-40B4-BE49-F238E27FC236}">
                <a16:creationId xmlns:a16="http://schemas.microsoft.com/office/drawing/2014/main" id="{0BE127DB-258A-A449-8AF2-0E152AC33163}"/>
              </a:ext>
            </a:extLst>
          </p:cNvPr>
          <p:cNvGraphicFramePr>
            <a:graphicFrameLocks noGrp="1"/>
          </p:cNvGraphicFramePr>
          <p:nvPr>
            <p:ph idx="1"/>
            <p:extLst>
              <p:ext uri="{D42A27DB-BD31-4B8C-83A1-F6EECF244321}">
                <p14:modId xmlns:p14="http://schemas.microsoft.com/office/powerpoint/2010/main" val="17527340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454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6AA50ABA-0BFB-9645-BD76-33BF4E510CF5}"/>
              </a:ext>
            </a:extLst>
          </p:cNvPr>
          <p:cNvPicPr>
            <a:picLocks noChangeAspect="1"/>
          </p:cNvPicPr>
          <p:nvPr/>
        </p:nvPicPr>
        <p:blipFill rotWithShape="1">
          <a:blip r:embed="rId3"/>
          <a:srcRect l="13928" t="15280" r="14792" b="14416"/>
          <a:stretch/>
        </p:blipFill>
        <p:spPr>
          <a:xfrm>
            <a:off x="3100179" y="474619"/>
            <a:ext cx="5991641" cy="5908762"/>
          </a:xfrm>
          <a:prstGeom prst="rect">
            <a:avLst/>
          </a:prstGeom>
        </p:spPr>
      </p:pic>
      <p:sp>
        <p:nvSpPr>
          <p:cNvPr id="3" name="Rectangle 2">
            <a:extLst>
              <a:ext uri="{FF2B5EF4-FFF2-40B4-BE49-F238E27FC236}">
                <a16:creationId xmlns:a16="http://schemas.microsoft.com/office/drawing/2014/main" id="{6792A70F-AD38-3146-8719-FAE31D42A856}"/>
              </a:ext>
            </a:extLst>
          </p:cNvPr>
          <p:cNvSpPr/>
          <p:nvPr/>
        </p:nvSpPr>
        <p:spPr>
          <a:xfrm>
            <a:off x="4750130" y="767443"/>
            <a:ext cx="3985656" cy="1025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189F4DF-0190-6D4F-8260-11C4FC426D76}"/>
              </a:ext>
            </a:extLst>
          </p:cNvPr>
          <p:cNvSpPr/>
          <p:nvPr/>
        </p:nvSpPr>
        <p:spPr>
          <a:xfrm rot="5400000">
            <a:off x="2024246" y="3476748"/>
            <a:ext cx="4029447" cy="10185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600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6AA50ABA-0BFB-9645-BD76-33BF4E510CF5}"/>
              </a:ext>
            </a:extLst>
          </p:cNvPr>
          <p:cNvPicPr>
            <a:picLocks noChangeAspect="1"/>
          </p:cNvPicPr>
          <p:nvPr/>
        </p:nvPicPr>
        <p:blipFill rotWithShape="1">
          <a:blip r:embed="rId3"/>
          <a:srcRect l="13928" t="15280" r="14792" b="14416"/>
          <a:stretch/>
        </p:blipFill>
        <p:spPr>
          <a:xfrm>
            <a:off x="3100179" y="474619"/>
            <a:ext cx="5991641" cy="5908762"/>
          </a:xfrm>
          <a:prstGeom prst="rect">
            <a:avLst/>
          </a:prstGeom>
        </p:spPr>
      </p:pic>
      <p:sp>
        <p:nvSpPr>
          <p:cNvPr id="3" name="Rectangle 2">
            <a:extLst>
              <a:ext uri="{FF2B5EF4-FFF2-40B4-BE49-F238E27FC236}">
                <a16:creationId xmlns:a16="http://schemas.microsoft.com/office/drawing/2014/main" id="{6792A70F-AD38-3146-8719-FAE31D42A856}"/>
              </a:ext>
            </a:extLst>
          </p:cNvPr>
          <p:cNvSpPr/>
          <p:nvPr/>
        </p:nvSpPr>
        <p:spPr>
          <a:xfrm rot="5400000">
            <a:off x="2016580" y="3498025"/>
            <a:ext cx="4058392" cy="1028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189F4DF-0190-6D4F-8260-11C4FC426D76}"/>
              </a:ext>
            </a:extLst>
          </p:cNvPr>
          <p:cNvSpPr/>
          <p:nvPr/>
        </p:nvSpPr>
        <p:spPr>
          <a:xfrm>
            <a:off x="4750130" y="755197"/>
            <a:ext cx="4018313" cy="10261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108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9A446-6011-BB42-9303-A52A11F92A52}"/>
              </a:ext>
            </a:extLst>
          </p:cNvPr>
          <p:cNvSpPr>
            <a:spLocks noGrp="1"/>
          </p:cNvSpPr>
          <p:nvPr>
            <p:ph type="body" sz="quarter" idx="10"/>
          </p:nvPr>
        </p:nvSpPr>
        <p:spPr/>
        <p:txBody>
          <a:bodyPr/>
          <a:lstStyle/>
          <a:p>
            <a:r>
              <a:rPr lang="en-US" dirty="0"/>
              <a:t>Build a dashboard</a:t>
            </a:r>
          </a:p>
          <a:p>
            <a:pPr lvl="1"/>
            <a:r>
              <a:rPr lang="en-US" dirty="0"/>
              <a:t>Explore an existing data model</a:t>
            </a:r>
          </a:p>
          <a:p>
            <a:pPr lvl="1"/>
            <a:r>
              <a:rPr lang="en-US" dirty="0"/>
              <a:t>Create visualizations in the pivot tool</a:t>
            </a:r>
          </a:p>
          <a:p>
            <a:r>
              <a:rPr lang="en-US" dirty="0"/>
              <a:t>Build a basic data model</a:t>
            </a:r>
          </a:p>
        </p:txBody>
      </p:sp>
    </p:spTree>
    <p:extLst>
      <p:ext uri="{BB962C8B-B14F-4D97-AF65-F5344CB8AC3E}">
        <p14:creationId xmlns:p14="http://schemas.microsoft.com/office/powerpoint/2010/main" val="755305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2A4E4D-B154-2345-BB3F-A802135D636A}"/>
              </a:ext>
            </a:extLst>
          </p:cNvPr>
          <p:cNvSpPr>
            <a:spLocks noGrp="1"/>
          </p:cNvSpPr>
          <p:nvPr>
            <p:ph type="body" sz="quarter" idx="10"/>
          </p:nvPr>
        </p:nvSpPr>
        <p:spPr/>
        <p:txBody>
          <a:bodyPr/>
          <a:lstStyle/>
          <a:p>
            <a:r>
              <a:rPr lang="en-US" dirty="0"/>
              <a:t>Explored the pivot editor</a:t>
            </a:r>
          </a:p>
          <a:p>
            <a:r>
              <a:rPr lang="en-US" dirty="0"/>
              <a:t>Built reports and alerts</a:t>
            </a:r>
          </a:p>
          <a:p>
            <a:r>
              <a:rPr lang="en-US" dirty="0"/>
              <a:t>Built a data model</a:t>
            </a:r>
          </a:p>
        </p:txBody>
      </p:sp>
    </p:spTree>
    <p:extLst>
      <p:ext uri="{BB962C8B-B14F-4D97-AF65-F5344CB8AC3E}">
        <p14:creationId xmlns:p14="http://schemas.microsoft.com/office/powerpoint/2010/main" val="264093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124C6-CF6E-4654-8700-6F1E29C5FB1E}"/>
              </a:ext>
            </a:extLst>
          </p:cNvPr>
          <p:cNvSpPr txBox="1"/>
          <p:nvPr/>
        </p:nvSpPr>
        <p:spPr>
          <a:xfrm>
            <a:off x="2043179" y="2372157"/>
            <a:ext cx="8105641" cy="1692771"/>
          </a:xfrm>
          <a:prstGeom prst="rect">
            <a:avLst/>
          </a:prstGeom>
          <a:noFill/>
        </p:spPr>
        <p:txBody>
          <a:bodyPr wrap="square" rtlCol="0">
            <a:spAutoFit/>
          </a:bodyPr>
          <a:lstStyle/>
          <a:p>
            <a:r>
              <a:rPr lang="en-US" sz="3600" dirty="0">
                <a:latin typeface="Oxygen" panose="02000503000000000000" pitchFamily="2" charset="0"/>
              </a:rPr>
              <a:t>Success in data visualization does not start with data visualization.</a:t>
            </a:r>
          </a:p>
          <a:p>
            <a:r>
              <a:rPr lang="en-US" sz="1600" dirty="0">
                <a:latin typeface="Oxygen" panose="02000503000000000000" pitchFamily="2" charset="0"/>
              </a:rPr>
              <a:t>Cole </a:t>
            </a:r>
            <a:r>
              <a:rPr lang="en-US" sz="1600" dirty="0" err="1">
                <a:latin typeface="Oxygen" panose="02000503000000000000" pitchFamily="2" charset="0"/>
              </a:rPr>
              <a:t>Nussbaumer</a:t>
            </a:r>
            <a:r>
              <a:rPr lang="en-US" sz="1600" dirty="0">
                <a:latin typeface="Oxygen" panose="02000503000000000000" pitchFamily="2" charset="0"/>
              </a:rPr>
              <a:t> </a:t>
            </a:r>
            <a:r>
              <a:rPr lang="en-US" sz="1600" dirty="0" err="1">
                <a:latin typeface="Oxygen" panose="02000503000000000000" pitchFamily="2" charset="0"/>
              </a:rPr>
              <a:t>Knaflic</a:t>
            </a:r>
            <a:r>
              <a:rPr lang="en-US" sz="1600" dirty="0">
                <a:latin typeface="Oxygen" panose="02000503000000000000" pitchFamily="2" charset="0"/>
              </a:rPr>
              <a:t>, Storytelling with Data: A Data Visualization Guide for Business Professionals</a:t>
            </a:r>
          </a:p>
        </p:txBody>
      </p:sp>
    </p:spTree>
    <p:extLst>
      <p:ext uri="{BB962C8B-B14F-4D97-AF65-F5344CB8AC3E}">
        <p14:creationId xmlns:p14="http://schemas.microsoft.com/office/powerpoint/2010/main" val="284358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E912-4DEF-424C-B605-614F532165E9}"/>
              </a:ext>
            </a:extLst>
          </p:cNvPr>
          <p:cNvSpPr>
            <a:spLocks noGrp="1"/>
          </p:cNvSpPr>
          <p:nvPr>
            <p:ph type="title"/>
          </p:nvPr>
        </p:nvSpPr>
        <p:spPr/>
        <p:txBody>
          <a:bodyPr/>
          <a:lstStyle/>
          <a:p>
            <a:r>
              <a:rPr lang="en-US" dirty="0"/>
              <a:t>Why Visualize Data?</a:t>
            </a:r>
          </a:p>
        </p:txBody>
      </p:sp>
      <p:sp>
        <p:nvSpPr>
          <p:cNvPr id="3" name="Content Placeholder 2">
            <a:extLst>
              <a:ext uri="{FF2B5EF4-FFF2-40B4-BE49-F238E27FC236}">
                <a16:creationId xmlns:a16="http://schemas.microsoft.com/office/drawing/2014/main" id="{1C347D1C-8F25-4785-9DA6-D5FC0A3A7147}"/>
              </a:ext>
            </a:extLst>
          </p:cNvPr>
          <p:cNvSpPr>
            <a:spLocks noGrp="1"/>
          </p:cNvSpPr>
          <p:nvPr>
            <p:ph idx="1"/>
          </p:nvPr>
        </p:nvSpPr>
        <p:spPr/>
        <p:txBody>
          <a:bodyPr/>
          <a:lstStyle/>
          <a:p>
            <a:r>
              <a:rPr lang="en-US" dirty="0"/>
              <a:t>Data alone is not very interesting to look at</a:t>
            </a:r>
          </a:p>
          <a:p>
            <a:r>
              <a:rPr lang="en-US" dirty="0"/>
              <a:t>Non-technical people might not be interested in tabular data</a:t>
            </a:r>
          </a:p>
          <a:p>
            <a:r>
              <a:rPr lang="en-US" dirty="0"/>
              <a:t>Visualizing data is more human centric</a:t>
            </a:r>
          </a:p>
          <a:p>
            <a:pPr lvl="1"/>
            <a:r>
              <a:rPr lang="en-US" dirty="0"/>
              <a:t>Humans are pattern recognizing machines</a:t>
            </a:r>
          </a:p>
          <a:p>
            <a:pPr lvl="1"/>
            <a:r>
              <a:rPr lang="en-US" dirty="0"/>
              <a:t>From an early age, we are taught to visualize data</a:t>
            </a:r>
          </a:p>
          <a:p>
            <a:pPr lvl="1"/>
            <a:r>
              <a:rPr lang="en-US" dirty="0"/>
              <a:t>Visualizations are art, and therefore have an emotional impact on us</a:t>
            </a:r>
          </a:p>
          <a:p>
            <a:pPr lvl="1"/>
            <a:endParaRPr lang="en-US" dirty="0"/>
          </a:p>
        </p:txBody>
      </p:sp>
    </p:spTree>
    <p:extLst>
      <p:ext uri="{BB962C8B-B14F-4D97-AF65-F5344CB8AC3E}">
        <p14:creationId xmlns:p14="http://schemas.microsoft.com/office/powerpoint/2010/main" val="346216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DC2-F377-B14D-B534-83ECBDFC66D1}"/>
              </a:ext>
            </a:extLst>
          </p:cNvPr>
          <p:cNvSpPr>
            <a:spLocks noGrp="1"/>
          </p:cNvSpPr>
          <p:nvPr>
            <p:ph type="title"/>
          </p:nvPr>
        </p:nvSpPr>
        <p:spPr/>
        <p:txBody>
          <a:bodyPr/>
          <a:lstStyle/>
          <a:p>
            <a:r>
              <a:rPr lang="en-US" dirty="0"/>
              <a:t>Dimensions</a:t>
            </a:r>
          </a:p>
        </p:txBody>
      </p:sp>
      <p:pic>
        <p:nvPicPr>
          <p:cNvPr id="5" name="Picture 4">
            <a:extLst>
              <a:ext uri="{FF2B5EF4-FFF2-40B4-BE49-F238E27FC236}">
                <a16:creationId xmlns:a16="http://schemas.microsoft.com/office/drawing/2014/main" id="{3C56BF1A-6A98-AA44-8080-1922326E84B3}"/>
              </a:ext>
            </a:extLst>
          </p:cNvPr>
          <p:cNvPicPr>
            <a:picLocks noChangeAspect="1"/>
          </p:cNvPicPr>
          <p:nvPr/>
        </p:nvPicPr>
        <p:blipFill rotWithShape="1">
          <a:blip r:embed="rId3"/>
          <a:srcRect l="15593" t="18621" r="15900" b="16552"/>
          <a:stretch/>
        </p:blipFill>
        <p:spPr>
          <a:xfrm>
            <a:off x="2007545" y="2062437"/>
            <a:ext cx="2424032" cy="2293883"/>
          </a:xfrm>
          <a:prstGeom prst="rect">
            <a:avLst/>
          </a:prstGeom>
        </p:spPr>
      </p:pic>
      <p:sp>
        <p:nvSpPr>
          <p:cNvPr id="6" name="TextBox 5">
            <a:extLst>
              <a:ext uri="{FF2B5EF4-FFF2-40B4-BE49-F238E27FC236}">
                <a16:creationId xmlns:a16="http://schemas.microsoft.com/office/drawing/2014/main" id="{6E56D7AA-91AB-5542-9328-61A9C268DB49}"/>
              </a:ext>
            </a:extLst>
          </p:cNvPr>
          <p:cNvSpPr txBox="1"/>
          <p:nvPr/>
        </p:nvSpPr>
        <p:spPr>
          <a:xfrm>
            <a:off x="1451287" y="4448349"/>
            <a:ext cx="3536546" cy="738664"/>
          </a:xfrm>
          <a:prstGeom prst="rect">
            <a:avLst/>
          </a:prstGeom>
          <a:noFill/>
        </p:spPr>
        <p:txBody>
          <a:bodyPr wrap="none" rtlCol="0">
            <a:spAutoFit/>
          </a:bodyPr>
          <a:lstStyle/>
          <a:p>
            <a:pPr algn="ctr"/>
            <a:r>
              <a:rPr lang="en-US" sz="2400" dirty="0">
                <a:solidFill>
                  <a:schemeClr val="accent5"/>
                </a:solidFill>
                <a:latin typeface="Oxygen" panose="02000503000000000000" pitchFamily="2" charset="77"/>
              </a:rPr>
              <a:t>Dimension</a:t>
            </a:r>
            <a:br>
              <a:rPr lang="en-US" dirty="0">
                <a:latin typeface="Oxygen" panose="02000503000000000000" pitchFamily="2" charset="77"/>
              </a:rPr>
            </a:br>
            <a:r>
              <a:rPr lang="en-US" dirty="0">
                <a:latin typeface="Oxygen" panose="02000503000000000000" pitchFamily="2" charset="77"/>
              </a:rPr>
              <a:t>Something you want to measure</a:t>
            </a:r>
          </a:p>
        </p:txBody>
      </p:sp>
      <p:sp>
        <p:nvSpPr>
          <p:cNvPr id="7" name="TextBox 6">
            <a:extLst>
              <a:ext uri="{FF2B5EF4-FFF2-40B4-BE49-F238E27FC236}">
                <a16:creationId xmlns:a16="http://schemas.microsoft.com/office/drawing/2014/main" id="{02C7F91B-B77C-D647-92FF-8881924407EA}"/>
              </a:ext>
            </a:extLst>
          </p:cNvPr>
          <p:cNvSpPr txBox="1"/>
          <p:nvPr/>
        </p:nvSpPr>
        <p:spPr>
          <a:xfrm>
            <a:off x="4543165" y="3986988"/>
            <a:ext cx="1286121" cy="369332"/>
          </a:xfrm>
          <a:prstGeom prst="rect">
            <a:avLst/>
          </a:prstGeom>
          <a:noFill/>
        </p:spPr>
        <p:txBody>
          <a:bodyPr wrap="none" rtlCol="0">
            <a:spAutoFit/>
          </a:bodyPr>
          <a:lstStyle/>
          <a:p>
            <a:r>
              <a:rPr lang="en-US" dirty="0"/>
              <a:t>Date / Time</a:t>
            </a:r>
          </a:p>
        </p:txBody>
      </p:sp>
      <p:sp>
        <p:nvSpPr>
          <p:cNvPr id="8" name="TextBox 7">
            <a:extLst>
              <a:ext uri="{FF2B5EF4-FFF2-40B4-BE49-F238E27FC236}">
                <a16:creationId xmlns:a16="http://schemas.microsoft.com/office/drawing/2014/main" id="{691B91E4-0EC0-C44F-905B-C36FE9EC26C9}"/>
              </a:ext>
            </a:extLst>
          </p:cNvPr>
          <p:cNvSpPr txBox="1"/>
          <p:nvPr/>
        </p:nvSpPr>
        <p:spPr>
          <a:xfrm>
            <a:off x="2672776" y="1690688"/>
            <a:ext cx="1093569" cy="369332"/>
          </a:xfrm>
          <a:prstGeom prst="rect">
            <a:avLst/>
          </a:prstGeom>
          <a:noFill/>
        </p:spPr>
        <p:txBody>
          <a:bodyPr wrap="none" rtlCol="0">
            <a:spAutoFit/>
          </a:bodyPr>
          <a:lstStyle/>
          <a:p>
            <a:r>
              <a:rPr lang="en-US" dirty="0"/>
              <a:t>Customer</a:t>
            </a:r>
          </a:p>
        </p:txBody>
      </p:sp>
      <p:sp>
        <p:nvSpPr>
          <p:cNvPr id="9" name="TextBox 8">
            <a:extLst>
              <a:ext uri="{FF2B5EF4-FFF2-40B4-BE49-F238E27FC236}">
                <a16:creationId xmlns:a16="http://schemas.microsoft.com/office/drawing/2014/main" id="{852DAE93-1F78-4A47-865D-736EF4976BD0}"/>
              </a:ext>
            </a:extLst>
          </p:cNvPr>
          <p:cNvSpPr txBox="1"/>
          <p:nvPr/>
        </p:nvSpPr>
        <p:spPr>
          <a:xfrm>
            <a:off x="452504" y="3986988"/>
            <a:ext cx="1555041" cy="369332"/>
          </a:xfrm>
          <a:prstGeom prst="rect">
            <a:avLst/>
          </a:prstGeom>
          <a:noFill/>
        </p:spPr>
        <p:txBody>
          <a:bodyPr wrap="none" rtlCol="0">
            <a:spAutoFit/>
          </a:bodyPr>
          <a:lstStyle/>
          <a:p>
            <a:r>
              <a:rPr lang="en-US" dirty="0"/>
              <a:t>Purchase Price</a:t>
            </a:r>
          </a:p>
        </p:txBody>
      </p:sp>
      <p:pic>
        <p:nvPicPr>
          <p:cNvPr id="11" name="Picture 10">
            <a:extLst>
              <a:ext uri="{FF2B5EF4-FFF2-40B4-BE49-F238E27FC236}">
                <a16:creationId xmlns:a16="http://schemas.microsoft.com/office/drawing/2014/main" id="{7EBC732F-13A3-FE4B-B535-7EB183A521B5}"/>
              </a:ext>
            </a:extLst>
          </p:cNvPr>
          <p:cNvPicPr>
            <a:picLocks noChangeAspect="1"/>
          </p:cNvPicPr>
          <p:nvPr/>
        </p:nvPicPr>
        <p:blipFill rotWithShape="1">
          <a:blip r:embed="rId4"/>
          <a:srcRect l="19502" t="18161" r="19809" b="18621"/>
          <a:stretch/>
        </p:blipFill>
        <p:spPr>
          <a:xfrm>
            <a:off x="7483977" y="1027906"/>
            <a:ext cx="2617078" cy="2726122"/>
          </a:xfrm>
          <a:prstGeom prst="rect">
            <a:avLst/>
          </a:prstGeom>
        </p:spPr>
      </p:pic>
      <p:pic>
        <p:nvPicPr>
          <p:cNvPr id="40" name="Picture 39">
            <a:extLst>
              <a:ext uri="{FF2B5EF4-FFF2-40B4-BE49-F238E27FC236}">
                <a16:creationId xmlns:a16="http://schemas.microsoft.com/office/drawing/2014/main" id="{792471A4-A696-9946-9796-4CE16F8904BF}"/>
              </a:ext>
            </a:extLst>
          </p:cNvPr>
          <p:cNvPicPr>
            <a:picLocks noChangeAspect="1"/>
          </p:cNvPicPr>
          <p:nvPr/>
        </p:nvPicPr>
        <p:blipFill rotWithShape="1">
          <a:blip r:embed="rId5"/>
          <a:srcRect l="24163" t="24308" r="24726" b="22019"/>
          <a:stretch/>
        </p:blipFill>
        <p:spPr>
          <a:xfrm>
            <a:off x="8094927" y="3882418"/>
            <a:ext cx="1451991" cy="1524776"/>
          </a:xfrm>
          <a:prstGeom prst="rect">
            <a:avLst/>
          </a:prstGeom>
        </p:spPr>
      </p:pic>
      <p:pic>
        <p:nvPicPr>
          <p:cNvPr id="41" name="Picture 40">
            <a:extLst>
              <a:ext uri="{FF2B5EF4-FFF2-40B4-BE49-F238E27FC236}">
                <a16:creationId xmlns:a16="http://schemas.microsoft.com/office/drawing/2014/main" id="{CAA44E32-712E-8C44-9B1C-A3A543E25A00}"/>
              </a:ext>
            </a:extLst>
          </p:cNvPr>
          <p:cNvPicPr>
            <a:picLocks noChangeAspect="1"/>
          </p:cNvPicPr>
          <p:nvPr/>
        </p:nvPicPr>
        <p:blipFill rotWithShape="1">
          <a:blip r:embed="rId5"/>
          <a:srcRect l="24163" t="24308" r="24726" b="22019"/>
          <a:stretch/>
        </p:blipFill>
        <p:spPr>
          <a:xfrm>
            <a:off x="9792963" y="3882418"/>
            <a:ext cx="1451991" cy="1524776"/>
          </a:xfrm>
          <a:prstGeom prst="rect">
            <a:avLst/>
          </a:prstGeom>
        </p:spPr>
      </p:pic>
      <p:pic>
        <p:nvPicPr>
          <p:cNvPr id="42" name="Picture 41">
            <a:extLst>
              <a:ext uri="{FF2B5EF4-FFF2-40B4-BE49-F238E27FC236}">
                <a16:creationId xmlns:a16="http://schemas.microsoft.com/office/drawing/2014/main" id="{8A12CAF9-99D4-6E40-B238-B03B1F0818CC}"/>
              </a:ext>
            </a:extLst>
          </p:cNvPr>
          <p:cNvPicPr>
            <a:picLocks noChangeAspect="1"/>
          </p:cNvPicPr>
          <p:nvPr/>
        </p:nvPicPr>
        <p:blipFill rotWithShape="1">
          <a:blip r:embed="rId5"/>
          <a:srcRect l="24163" t="24308" r="24726" b="22019"/>
          <a:stretch/>
        </p:blipFill>
        <p:spPr>
          <a:xfrm>
            <a:off x="6527478" y="3882418"/>
            <a:ext cx="1451991" cy="1524776"/>
          </a:xfrm>
          <a:prstGeom prst="rect">
            <a:avLst/>
          </a:prstGeom>
        </p:spPr>
      </p:pic>
    </p:spTree>
    <p:extLst>
      <p:ext uri="{BB962C8B-B14F-4D97-AF65-F5344CB8AC3E}">
        <p14:creationId xmlns:p14="http://schemas.microsoft.com/office/powerpoint/2010/main" val="42923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par>
                                <p:cTn id="32" presetID="9"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dissolve">
                                      <p:cBhvr>
                                        <p:cTn id="34" dur="500"/>
                                        <p:tgtEl>
                                          <p:spTgt spid="40"/>
                                        </p:tgtEl>
                                      </p:cBhvr>
                                    </p:animEffect>
                                  </p:childTnLst>
                                </p:cTn>
                              </p:par>
                              <p:par>
                                <p:cTn id="35" presetID="9"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dissolv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DC2-F377-B14D-B534-83ECBDFC66D1}"/>
              </a:ext>
            </a:extLst>
          </p:cNvPr>
          <p:cNvSpPr>
            <a:spLocks noGrp="1"/>
          </p:cNvSpPr>
          <p:nvPr>
            <p:ph type="title"/>
          </p:nvPr>
        </p:nvSpPr>
        <p:spPr/>
        <p:txBody>
          <a:bodyPr/>
          <a:lstStyle/>
          <a:p>
            <a:r>
              <a:rPr lang="en-US" dirty="0"/>
              <a:t>Dataset</a:t>
            </a:r>
          </a:p>
        </p:txBody>
      </p:sp>
      <p:graphicFrame>
        <p:nvGraphicFramePr>
          <p:cNvPr id="3" name="Table 3">
            <a:extLst>
              <a:ext uri="{FF2B5EF4-FFF2-40B4-BE49-F238E27FC236}">
                <a16:creationId xmlns:a16="http://schemas.microsoft.com/office/drawing/2014/main" id="{D08C2BCA-EDC6-BE44-8D0E-75DDDAA3029C}"/>
              </a:ext>
            </a:extLst>
          </p:cNvPr>
          <p:cNvGraphicFramePr>
            <a:graphicFrameLocks noGrp="1"/>
          </p:cNvGraphicFramePr>
          <p:nvPr>
            <p:extLst>
              <p:ext uri="{D42A27DB-BD31-4B8C-83A1-F6EECF244321}">
                <p14:modId xmlns:p14="http://schemas.microsoft.com/office/powerpoint/2010/main" val="497385797"/>
              </p:ext>
            </p:extLst>
          </p:nvPr>
        </p:nvGraphicFramePr>
        <p:xfrm>
          <a:off x="3048000" y="2131060"/>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38003259"/>
                    </a:ext>
                  </a:extLst>
                </a:gridCol>
                <a:gridCol w="2032000">
                  <a:extLst>
                    <a:ext uri="{9D8B030D-6E8A-4147-A177-3AD203B41FA5}">
                      <a16:colId xmlns:a16="http://schemas.microsoft.com/office/drawing/2014/main" val="925269563"/>
                    </a:ext>
                  </a:extLst>
                </a:gridCol>
                <a:gridCol w="2032000">
                  <a:extLst>
                    <a:ext uri="{9D8B030D-6E8A-4147-A177-3AD203B41FA5}">
                      <a16:colId xmlns:a16="http://schemas.microsoft.com/office/drawing/2014/main" val="3698384613"/>
                    </a:ext>
                  </a:extLst>
                </a:gridCol>
              </a:tblGrid>
              <a:tr h="370840">
                <a:tc>
                  <a:txBody>
                    <a:bodyPr/>
                    <a:lstStyle/>
                    <a:p>
                      <a:r>
                        <a:rPr lang="en-US" dirty="0"/>
                        <a:t>Time/Date</a:t>
                      </a:r>
                    </a:p>
                  </a:txBody>
                  <a:tcPr/>
                </a:tc>
                <a:tc>
                  <a:txBody>
                    <a:bodyPr/>
                    <a:lstStyle/>
                    <a:p>
                      <a:r>
                        <a:rPr lang="en-US" dirty="0"/>
                        <a:t>Customer</a:t>
                      </a:r>
                    </a:p>
                  </a:txBody>
                  <a:tcPr/>
                </a:tc>
                <a:tc>
                  <a:txBody>
                    <a:bodyPr/>
                    <a:lstStyle/>
                    <a:p>
                      <a:r>
                        <a:rPr lang="en-US" dirty="0"/>
                        <a:t>Purchase Price</a:t>
                      </a:r>
                    </a:p>
                  </a:txBody>
                  <a:tcPr/>
                </a:tc>
                <a:extLst>
                  <a:ext uri="{0D108BD9-81ED-4DB2-BD59-A6C34878D82A}">
                    <a16:rowId xmlns:a16="http://schemas.microsoft.com/office/drawing/2014/main" val="4155560506"/>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27719564"/>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05118930"/>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6116070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20322938"/>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96518538"/>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10804370"/>
                  </a:ext>
                </a:extLst>
              </a:tr>
            </a:tbl>
          </a:graphicData>
        </a:graphic>
      </p:graphicFrame>
    </p:spTree>
    <p:extLst>
      <p:ext uri="{BB962C8B-B14F-4D97-AF65-F5344CB8AC3E}">
        <p14:creationId xmlns:p14="http://schemas.microsoft.com/office/powerpoint/2010/main" val="1097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DC2-F377-B14D-B534-83ECBDFC66D1}"/>
              </a:ext>
            </a:extLst>
          </p:cNvPr>
          <p:cNvSpPr>
            <a:spLocks noGrp="1"/>
          </p:cNvSpPr>
          <p:nvPr>
            <p:ph type="title"/>
          </p:nvPr>
        </p:nvSpPr>
        <p:spPr/>
        <p:txBody>
          <a:bodyPr/>
          <a:lstStyle/>
          <a:p>
            <a:r>
              <a:rPr lang="en-US" dirty="0"/>
              <a:t>Data Model</a:t>
            </a:r>
          </a:p>
        </p:txBody>
      </p:sp>
      <p:graphicFrame>
        <p:nvGraphicFramePr>
          <p:cNvPr id="3" name="Table 3">
            <a:extLst>
              <a:ext uri="{FF2B5EF4-FFF2-40B4-BE49-F238E27FC236}">
                <a16:creationId xmlns:a16="http://schemas.microsoft.com/office/drawing/2014/main" id="{D08C2BCA-EDC6-BE44-8D0E-75DDDAA3029C}"/>
              </a:ext>
            </a:extLst>
          </p:cNvPr>
          <p:cNvGraphicFramePr>
            <a:graphicFrameLocks noGrp="1"/>
          </p:cNvGraphicFramePr>
          <p:nvPr>
            <p:extLst>
              <p:ext uri="{D42A27DB-BD31-4B8C-83A1-F6EECF244321}">
                <p14:modId xmlns:p14="http://schemas.microsoft.com/office/powerpoint/2010/main" val="1823268483"/>
              </p:ext>
            </p:extLst>
          </p:nvPr>
        </p:nvGraphicFramePr>
        <p:xfrm>
          <a:off x="1137557" y="2131060"/>
          <a:ext cx="4136571" cy="1463040"/>
        </p:xfrm>
        <a:graphic>
          <a:graphicData uri="http://schemas.openxmlformats.org/drawingml/2006/table">
            <a:tbl>
              <a:tblPr firstRow="1" bandRow="1">
                <a:tableStyleId>{5C22544A-7EE6-4342-B048-85BDC9FD1C3A}</a:tableStyleId>
              </a:tblPr>
              <a:tblGrid>
                <a:gridCol w="1378857">
                  <a:extLst>
                    <a:ext uri="{9D8B030D-6E8A-4147-A177-3AD203B41FA5}">
                      <a16:colId xmlns:a16="http://schemas.microsoft.com/office/drawing/2014/main" val="3238003259"/>
                    </a:ext>
                  </a:extLst>
                </a:gridCol>
                <a:gridCol w="1378857">
                  <a:extLst>
                    <a:ext uri="{9D8B030D-6E8A-4147-A177-3AD203B41FA5}">
                      <a16:colId xmlns:a16="http://schemas.microsoft.com/office/drawing/2014/main" val="925269563"/>
                    </a:ext>
                  </a:extLst>
                </a:gridCol>
                <a:gridCol w="1378857">
                  <a:extLst>
                    <a:ext uri="{9D8B030D-6E8A-4147-A177-3AD203B41FA5}">
                      <a16:colId xmlns:a16="http://schemas.microsoft.com/office/drawing/2014/main" val="3698384613"/>
                    </a:ext>
                  </a:extLst>
                </a:gridCol>
              </a:tblGrid>
              <a:tr h="2997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55560506"/>
                  </a:ext>
                </a:extLst>
              </a:tr>
              <a:tr h="29972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27719564"/>
                  </a:ext>
                </a:extLst>
              </a:tr>
              <a:tr h="29972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05118930"/>
                  </a:ext>
                </a:extLst>
              </a:tr>
              <a:tr h="2997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61160701"/>
                  </a:ext>
                </a:extLst>
              </a:tr>
            </a:tbl>
          </a:graphicData>
        </a:graphic>
      </p:graphicFrame>
      <p:graphicFrame>
        <p:nvGraphicFramePr>
          <p:cNvPr id="4" name="Table 3">
            <a:extLst>
              <a:ext uri="{FF2B5EF4-FFF2-40B4-BE49-F238E27FC236}">
                <a16:creationId xmlns:a16="http://schemas.microsoft.com/office/drawing/2014/main" id="{99F4B9C9-AE44-8B4F-ACB6-E2E5C4291961}"/>
              </a:ext>
            </a:extLst>
          </p:cNvPr>
          <p:cNvGraphicFramePr>
            <a:graphicFrameLocks noGrp="1"/>
          </p:cNvGraphicFramePr>
          <p:nvPr>
            <p:extLst>
              <p:ext uri="{D42A27DB-BD31-4B8C-83A1-F6EECF244321}">
                <p14:modId xmlns:p14="http://schemas.microsoft.com/office/powerpoint/2010/main" val="2296536524"/>
              </p:ext>
            </p:extLst>
          </p:nvPr>
        </p:nvGraphicFramePr>
        <p:xfrm>
          <a:off x="6096000" y="1091111"/>
          <a:ext cx="4136571" cy="2560320"/>
        </p:xfrm>
        <a:graphic>
          <a:graphicData uri="http://schemas.openxmlformats.org/drawingml/2006/table">
            <a:tbl>
              <a:tblPr firstRow="1" bandRow="1">
                <a:tableStyleId>{93296810-A885-4BE3-A3E7-6D5BEEA58F35}</a:tableStyleId>
              </a:tblPr>
              <a:tblGrid>
                <a:gridCol w="1378857">
                  <a:extLst>
                    <a:ext uri="{9D8B030D-6E8A-4147-A177-3AD203B41FA5}">
                      <a16:colId xmlns:a16="http://schemas.microsoft.com/office/drawing/2014/main" val="3238003259"/>
                    </a:ext>
                  </a:extLst>
                </a:gridCol>
                <a:gridCol w="1378857">
                  <a:extLst>
                    <a:ext uri="{9D8B030D-6E8A-4147-A177-3AD203B41FA5}">
                      <a16:colId xmlns:a16="http://schemas.microsoft.com/office/drawing/2014/main" val="925269563"/>
                    </a:ext>
                  </a:extLst>
                </a:gridCol>
                <a:gridCol w="1378857">
                  <a:extLst>
                    <a:ext uri="{9D8B030D-6E8A-4147-A177-3AD203B41FA5}">
                      <a16:colId xmlns:a16="http://schemas.microsoft.com/office/drawing/2014/main" val="3698384613"/>
                    </a:ext>
                  </a:extLst>
                </a:gridCol>
              </a:tblGrid>
              <a:tr h="29718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55560506"/>
                  </a:ext>
                </a:extLst>
              </a:tr>
              <a:tr h="29972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27719564"/>
                  </a:ext>
                </a:extLst>
              </a:tr>
              <a:tr h="29972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05118930"/>
                  </a:ext>
                </a:extLst>
              </a:tr>
              <a:tr h="2997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61160701"/>
                  </a:ext>
                </a:extLst>
              </a:tr>
              <a:tr h="2997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20322938"/>
                  </a:ext>
                </a:extLst>
              </a:tr>
              <a:tr h="2997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96518538"/>
                  </a:ext>
                </a:extLst>
              </a:tr>
              <a:tr h="2997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10804370"/>
                  </a:ext>
                </a:extLst>
              </a:tr>
            </a:tbl>
          </a:graphicData>
        </a:graphic>
      </p:graphicFrame>
      <p:graphicFrame>
        <p:nvGraphicFramePr>
          <p:cNvPr id="5" name="Table 3">
            <a:extLst>
              <a:ext uri="{FF2B5EF4-FFF2-40B4-BE49-F238E27FC236}">
                <a16:creationId xmlns:a16="http://schemas.microsoft.com/office/drawing/2014/main" id="{8D64DA1C-7535-3841-B3AB-3980AF6078D9}"/>
              </a:ext>
            </a:extLst>
          </p:cNvPr>
          <p:cNvGraphicFramePr>
            <a:graphicFrameLocks noGrp="1"/>
          </p:cNvGraphicFramePr>
          <p:nvPr>
            <p:extLst>
              <p:ext uri="{D42A27DB-BD31-4B8C-83A1-F6EECF244321}">
                <p14:modId xmlns:p14="http://schemas.microsoft.com/office/powerpoint/2010/main" val="2668246881"/>
              </p:ext>
            </p:extLst>
          </p:nvPr>
        </p:nvGraphicFramePr>
        <p:xfrm>
          <a:off x="3205842" y="4303849"/>
          <a:ext cx="4136571" cy="1828800"/>
        </p:xfrm>
        <a:graphic>
          <a:graphicData uri="http://schemas.openxmlformats.org/drawingml/2006/table">
            <a:tbl>
              <a:tblPr firstRow="1" bandRow="1">
                <a:tableStyleId>{21E4AEA4-8DFA-4A89-87EB-49C32662AFE0}</a:tableStyleId>
              </a:tblPr>
              <a:tblGrid>
                <a:gridCol w="1378857">
                  <a:extLst>
                    <a:ext uri="{9D8B030D-6E8A-4147-A177-3AD203B41FA5}">
                      <a16:colId xmlns:a16="http://schemas.microsoft.com/office/drawing/2014/main" val="3238003259"/>
                    </a:ext>
                  </a:extLst>
                </a:gridCol>
                <a:gridCol w="1378857">
                  <a:extLst>
                    <a:ext uri="{9D8B030D-6E8A-4147-A177-3AD203B41FA5}">
                      <a16:colId xmlns:a16="http://schemas.microsoft.com/office/drawing/2014/main" val="925269563"/>
                    </a:ext>
                  </a:extLst>
                </a:gridCol>
                <a:gridCol w="1378857">
                  <a:extLst>
                    <a:ext uri="{9D8B030D-6E8A-4147-A177-3AD203B41FA5}">
                      <a16:colId xmlns:a16="http://schemas.microsoft.com/office/drawing/2014/main" val="3698384613"/>
                    </a:ext>
                  </a:extLst>
                </a:gridCol>
              </a:tblGrid>
              <a:tr h="2997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55560506"/>
                  </a:ext>
                </a:extLst>
              </a:tr>
              <a:tr h="29972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27719564"/>
                  </a:ext>
                </a:extLst>
              </a:tr>
              <a:tr h="29972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05118930"/>
                  </a:ext>
                </a:extLst>
              </a:tr>
              <a:tr h="2997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61160701"/>
                  </a:ext>
                </a:extLst>
              </a:tr>
              <a:tr h="2997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87241963"/>
                  </a:ext>
                </a:extLst>
              </a:tr>
            </a:tbl>
          </a:graphicData>
        </a:graphic>
      </p:graphicFrame>
    </p:spTree>
    <p:extLst>
      <p:ext uri="{BB962C8B-B14F-4D97-AF65-F5344CB8AC3E}">
        <p14:creationId xmlns:p14="http://schemas.microsoft.com/office/powerpoint/2010/main" val="109841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F809-479E-4848-807F-C4A9F3760B6C}"/>
              </a:ext>
            </a:extLst>
          </p:cNvPr>
          <p:cNvSpPr>
            <a:spLocks noGrp="1"/>
          </p:cNvSpPr>
          <p:nvPr>
            <p:ph type="title"/>
          </p:nvPr>
        </p:nvSpPr>
        <p:spPr/>
        <p:txBody>
          <a:bodyPr/>
          <a:lstStyle/>
          <a:p>
            <a:r>
              <a:rPr lang="en-US" dirty="0"/>
              <a:t>Data Visualization Context</a:t>
            </a:r>
          </a:p>
        </p:txBody>
      </p:sp>
      <p:sp>
        <p:nvSpPr>
          <p:cNvPr id="3" name="Content Placeholder 2">
            <a:extLst>
              <a:ext uri="{FF2B5EF4-FFF2-40B4-BE49-F238E27FC236}">
                <a16:creationId xmlns:a16="http://schemas.microsoft.com/office/drawing/2014/main" id="{9AC55EE5-7AFA-414B-BB95-E1291EAB02AA}"/>
              </a:ext>
            </a:extLst>
          </p:cNvPr>
          <p:cNvSpPr>
            <a:spLocks noGrp="1"/>
          </p:cNvSpPr>
          <p:nvPr>
            <p:ph idx="1"/>
          </p:nvPr>
        </p:nvSpPr>
        <p:spPr/>
        <p:txBody>
          <a:bodyPr/>
          <a:lstStyle/>
          <a:p>
            <a:r>
              <a:rPr lang="en-US" dirty="0"/>
              <a:t>Understand your audience</a:t>
            </a:r>
          </a:p>
          <a:p>
            <a:pPr lvl="1"/>
            <a:r>
              <a:rPr lang="en-US" dirty="0"/>
              <a:t>Executives usually have different needs than individual contributors</a:t>
            </a:r>
          </a:p>
          <a:p>
            <a:pPr lvl="1"/>
            <a:r>
              <a:rPr lang="en-US" dirty="0"/>
              <a:t>Publicly available dashboards might display different data than internal-only reports and dashboards</a:t>
            </a:r>
          </a:p>
          <a:p>
            <a:r>
              <a:rPr lang="en-US" dirty="0"/>
              <a:t>Understand your own goals</a:t>
            </a:r>
          </a:p>
          <a:p>
            <a:pPr lvl="1"/>
            <a:r>
              <a:rPr lang="en-US" dirty="0"/>
              <a:t>What is the message for which you are using this visualization?</a:t>
            </a:r>
          </a:p>
          <a:p>
            <a:pPr lvl="1"/>
            <a:r>
              <a:rPr lang="en-US" dirty="0"/>
              <a:t>Like the famous “author’s purpose” consider the PIE: do you want to persuade, inform, or entertain?</a:t>
            </a:r>
          </a:p>
          <a:p>
            <a:pPr lvl="1"/>
            <a:endParaRPr lang="en-US" dirty="0"/>
          </a:p>
        </p:txBody>
      </p:sp>
    </p:spTree>
    <p:extLst>
      <p:ext uri="{BB962C8B-B14F-4D97-AF65-F5344CB8AC3E}">
        <p14:creationId xmlns:p14="http://schemas.microsoft.com/office/powerpoint/2010/main" val="92809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964E-4267-4370-90AA-0B164208498F}"/>
              </a:ext>
            </a:extLst>
          </p:cNvPr>
          <p:cNvSpPr>
            <a:spLocks noGrp="1"/>
          </p:cNvSpPr>
          <p:nvPr>
            <p:ph type="title"/>
          </p:nvPr>
        </p:nvSpPr>
        <p:spPr/>
        <p:txBody>
          <a:bodyPr/>
          <a:lstStyle/>
          <a:p>
            <a:r>
              <a:rPr lang="en-US" dirty="0"/>
              <a:t>Types of Visualizations in Splunk</a:t>
            </a:r>
          </a:p>
        </p:txBody>
      </p:sp>
      <p:pic>
        <p:nvPicPr>
          <p:cNvPr id="9" name="Picture 8">
            <a:extLst>
              <a:ext uri="{FF2B5EF4-FFF2-40B4-BE49-F238E27FC236}">
                <a16:creationId xmlns:a16="http://schemas.microsoft.com/office/drawing/2014/main" id="{6D37F8EF-F912-4A6B-908C-A3F1C9DE2674}"/>
              </a:ext>
            </a:extLst>
          </p:cNvPr>
          <p:cNvPicPr>
            <a:picLocks noChangeAspect="1"/>
          </p:cNvPicPr>
          <p:nvPr/>
        </p:nvPicPr>
        <p:blipFill rotWithShape="1">
          <a:blip r:embed="rId3"/>
          <a:srcRect l="21330" t="21408" r="21018" b="21314"/>
          <a:stretch/>
        </p:blipFill>
        <p:spPr>
          <a:xfrm>
            <a:off x="1349758" y="2000519"/>
            <a:ext cx="1905609" cy="1893194"/>
          </a:xfrm>
          <a:prstGeom prst="rect">
            <a:avLst/>
          </a:prstGeom>
        </p:spPr>
      </p:pic>
      <p:pic>
        <p:nvPicPr>
          <p:cNvPr id="11" name="Picture 10">
            <a:extLst>
              <a:ext uri="{FF2B5EF4-FFF2-40B4-BE49-F238E27FC236}">
                <a16:creationId xmlns:a16="http://schemas.microsoft.com/office/drawing/2014/main" id="{E8B50D6B-2E51-4BEF-9E58-2C3BB1309DED}"/>
              </a:ext>
            </a:extLst>
          </p:cNvPr>
          <p:cNvPicPr>
            <a:picLocks noChangeAspect="1"/>
          </p:cNvPicPr>
          <p:nvPr/>
        </p:nvPicPr>
        <p:blipFill rotWithShape="1">
          <a:blip r:embed="rId4"/>
          <a:srcRect l="19703" t="20094" r="19077" b="19812"/>
          <a:stretch/>
        </p:blipFill>
        <p:spPr>
          <a:xfrm>
            <a:off x="3779225" y="1833092"/>
            <a:ext cx="2017228" cy="1980102"/>
          </a:xfrm>
          <a:prstGeom prst="rect">
            <a:avLst/>
          </a:prstGeom>
        </p:spPr>
      </p:pic>
      <p:pic>
        <p:nvPicPr>
          <p:cNvPr id="13" name="Picture 12">
            <a:extLst>
              <a:ext uri="{FF2B5EF4-FFF2-40B4-BE49-F238E27FC236}">
                <a16:creationId xmlns:a16="http://schemas.microsoft.com/office/drawing/2014/main" id="{C41FBDFF-30AE-4274-9E69-EE54CED08806}"/>
              </a:ext>
            </a:extLst>
          </p:cNvPr>
          <p:cNvPicPr>
            <a:picLocks noChangeAspect="1"/>
          </p:cNvPicPr>
          <p:nvPr/>
        </p:nvPicPr>
        <p:blipFill rotWithShape="1">
          <a:blip r:embed="rId5"/>
          <a:srcRect l="19828" t="20344" r="19139" b="18685"/>
          <a:stretch/>
        </p:blipFill>
        <p:spPr>
          <a:xfrm>
            <a:off x="5848158" y="1868483"/>
            <a:ext cx="1946708" cy="1944711"/>
          </a:xfrm>
          <a:prstGeom prst="rect">
            <a:avLst/>
          </a:prstGeom>
        </p:spPr>
      </p:pic>
      <p:pic>
        <p:nvPicPr>
          <p:cNvPr id="15" name="Picture 14">
            <a:extLst>
              <a:ext uri="{FF2B5EF4-FFF2-40B4-BE49-F238E27FC236}">
                <a16:creationId xmlns:a16="http://schemas.microsoft.com/office/drawing/2014/main" id="{664BFCAC-F81D-40B3-B08C-B4D197B0A550}"/>
              </a:ext>
            </a:extLst>
          </p:cNvPr>
          <p:cNvPicPr>
            <a:picLocks noChangeAspect="1"/>
          </p:cNvPicPr>
          <p:nvPr/>
        </p:nvPicPr>
        <p:blipFill rotWithShape="1">
          <a:blip r:embed="rId6"/>
          <a:srcRect l="17763" t="18779" r="18512" b="17685"/>
          <a:stretch/>
        </p:blipFill>
        <p:spPr>
          <a:xfrm>
            <a:off x="8069580" y="1910366"/>
            <a:ext cx="1908452" cy="1902828"/>
          </a:xfrm>
          <a:prstGeom prst="rect">
            <a:avLst/>
          </a:prstGeom>
        </p:spPr>
      </p:pic>
      <p:sp>
        <p:nvSpPr>
          <p:cNvPr id="16" name="Rectangle 15">
            <a:extLst>
              <a:ext uri="{FF2B5EF4-FFF2-40B4-BE49-F238E27FC236}">
                <a16:creationId xmlns:a16="http://schemas.microsoft.com/office/drawing/2014/main" id="{29E4CCD2-6E61-40A2-B752-855C2442A7C7}"/>
              </a:ext>
            </a:extLst>
          </p:cNvPr>
          <p:cNvSpPr/>
          <p:nvPr/>
        </p:nvSpPr>
        <p:spPr>
          <a:xfrm>
            <a:off x="3882816" y="4670738"/>
            <a:ext cx="3211132" cy="914400"/>
          </a:xfrm>
          <a:prstGeom prst="rect">
            <a:avLst/>
          </a:prstGeom>
          <a:solidFill>
            <a:srgbClr val="506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Oxygen" panose="02000503000000000000" pitchFamily="2" charset="0"/>
              </a:rPr>
              <a:t>13.2 </a:t>
            </a:r>
            <a:r>
              <a:rPr lang="en-US" sz="1600" dirty="0">
                <a:latin typeface="Oxygen" panose="02000503000000000000" pitchFamily="2" charset="0"/>
              </a:rPr>
              <a:t>Hours</a:t>
            </a:r>
            <a:endParaRPr lang="en-US" sz="4000" dirty="0">
              <a:latin typeface="Oxygen" panose="02000503000000000000" pitchFamily="2" charset="0"/>
            </a:endParaRPr>
          </a:p>
          <a:p>
            <a:pPr algn="ctr"/>
            <a:r>
              <a:rPr lang="en-US" sz="1100" dirty="0">
                <a:latin typeface="Oxygen" panose="02000503000000000000" pitchFamily="2" charset="0"/>
              </a:rPr>
              <a:t>Average Ticket Resolution Time</a:t>
            </a:r>
            <a:endParaRPr lang="en-US" dirty="0">
              <a:latin typeface="Oxygen" panose="02000503000000000000" pitchFamily="2" charset="0"/>
            </a:endParaRPr>
          </a:p>
        </p:txBody>
      </p:sp>
      <p:pic>
        <p:nvPicPr>
          <p:cNvPr id="18" name="Picture 17">
            <a:extLst>
              <a:ext uri="{FF2B5EF4-FFF2-40B4-BE49-F238E27FC236}">
                <a16:creationId xmlns:a16="http://schemas.microsoft.com/office/drawing/2014/main" id="{AB49C208-A229-4B10-A621-B964357F1B7C}"/>
              </a:ext>
            </a:extLst>
          </p:cNvPr>
          <p:cNvPicPr>
            <a:picLocks noChangeAspect="1"/>
          </p:cNvPicPr>
          <p:nvPr/>
        </p:nvPicPr>
        <p:blipFill rotWithShape="1">
          <a:blip r:embed="rId7"/>
          <a:srcRect l="18295" t="29702" r="19208" b="31902"/>
          <a:stretch/>
        </p:blipFill>
        <p:spPr>
          <a:xfrm>
            <a:off x="7542695" y="4032872"/>
            <a:ext cx="2759688" cy="1695393"/>
          </a:xfrm>
          <a:prstGeom prst="rect">
            <a:avLst/>
          </a:prstGeom>
        </p:spPr>
      </p:pic>
      <p:graphicFrame>
        <p:nvGraphicFramePr>
          <p:cNvPr id="19" name="Table 19">
            <a:extLst>
              <a:ext uri="{FF2B5EF4-FFF2-40B4-BE49-F238E27FC236}">
                <a16:creationId xmlns:a16="http://schemas.microsoft.com/office/drawing/2014/main" id="{2B48A1B9-4891-49DD-AF03-8EE8F5163AEB}"/>
              </a:ext>
            </a:extLst>
          </p:cNvPr>
          <p:cNvGraphicFramePr>
            <a:graphicFrameLocks noGrp="1"/>
          </p:cNvGraphicFramePr>
          <p:nvPr>
            <p:extLst>
              <p:ext uri="{D42A27DB-BD31-4B8C-83A1-F6EECF244321}">
                <p14:modId xmlns:p14="http://schemas.microsoft.com/office/powerpoint/2010/main" val="1303453968"/>
              </p:ext>
            </p:extLst>
          </p:nvPr>
        </p:nvGraphicFramePr>
        <p:xfrm>
          <a:off x="1069478" y="4396418"/>
          <a:ext cx="2466168" cy="1463040"/>
        </p:xfrm>
        <a:graphic>
          <a:graphicData uri="http://schemas.openxmlformats.org/drawingml/2006/table">
            <a:tbl>
              <a:tblPr firstRow="1" bandRow="1">
                <a:tableStyleId>{5940675A-B579-460E-94D1-54222C63F5DA}</a:tableStyleId>
              </a:tblPr>
              <a:tblGrid>
                <a:gridCol w="822056">
                  <a:extLst>
                    <a:ext uri="{9D8B030D-6E8A-4147-A177-3AD203B41FA5}">
                      <a16:colId xmlns:a16="http://schemas.microsoft.com/office/drawing/2014/main" val="1076072904"/>
                    </a:ext>
                  </a:extLst>
                </a:gridCol>
                <a:gridCol w="822056">
                  <a:extLst>
                    <a:ext uri="{9D8B030D-6E8A-4147-A177-3AD203B41FA5}">
                      <a16:colId xmlns:a16="http://schemas.microsoft.com/office/drawing/2014/main" val="3393316353"/>
                    </a:ext>
                  </a:extLst>
                </a:gridCol>
                <a:gridCol w="822056">
                  <a:extLst>
                    <a:ext uri="{9D8B030D-6E8A-4147-A177-3AD203B41FA5}">
                      <a16:colId xmlns:a16="http://schemas.microsoft.com/office/drawing/2014/main" val="2903465896"/>
                    </a:ext>
                  </a:extLst>
                </a:gridCol>
              </a:tblGrid>
              <a:tr h="173762">
                <a:tc>
                  <a:txBody>
                    <a:bodyPr/>
                    <a:lstStyle/>
                    <a:p>
                      <a:endParaRPr lang="en-US" dirty="0"/>
                    </a:p>
                  </a:txBody>
                  <a:tcPr>
                    <a:solidFill>
                      <a:srgbClr val="CCECFF"/>
                    </a:solidFill>
                  </a:tcPr>
                </a:tc>
                <a:tc>
                  <a:txBody>
                    <a:bodyPr/>
                    <a:lstStyle/>
                    <a:p>
                      <a:endParaRPr lang="en-US" dirty="0"/>
                    </a:p>
                  </a:txBody>
                  <a:tcPr>
                    <a:solidFill>
                      <a:srgbClr val="5069DA"/>
                    </a:solidFill>
                  </a:tcPr>
                </a:tc>
                <a:tc>
                  <a:txBody>
                    <a:bodyPr/>
                    <a:lstStyle/>
                    <a:p>
                      <a:endParaRPr lang="en-US" dirty="0"/>
                    </a:p>
                  </a:txBody>
                  <a:tcPr>
                    <a:solidFill>
                      <a:srgbClr val="66CCFF"/>
                    </a:solidFill>
                  </a:tcPr>
                </a:tc>
                <a:extLst>
                  <a:ext uri="{0D108BD9-81ED-4DB2-BD59-A6C34878D82A}">
                    <a16:rowId xmlns:a16="http://schemas.microsoft.com/office/drawing/2014/main" val="2458836925"/>
                  </a:ext>
                </a:extLst>
              </a:tr>
              <a:tr h="173762">
                <a:tc>
                  <a:txBody>
                    <a:bodyPr/>
                    <a:lstStyle/>
                    <a:p>
                      <a:endParaRPr lang="en-US" dirty="0"/>
                    </a:p>
                  </a:txBody>
                  <a:tcPr>
                    <a:solidFill>
                      <a:srgbClr val="66CCFF"/>
                    </a:solidFill>
                  </a:tcPr>
                </a:tc>
                <a:tc>
                  <a:txBody>
                    <a:bodyPr/>
                    <a:lstStyle/>
                    <a:p>
                      <a:endParaRPr lang="en-US" dirty="0"/>
                    </a:p>
                  </a:txBody>
                  <a:tcPr>
                    <a:solidFill>
                      <a:srgbClr val="66CCFF"/>
                    </a:solidFill>
                  </a:tcPr>
                </a:tc>
                <a:tc>
                  <a:txBody>
                    <a:bodyPr/>
                    <a:lstStyle/>
                    <a:p>
                      <a:endParaRPr lang="en-US" dirty="0"/>
                    </a:p>
                  </a:txBody>
                  <a:tcPr>
                    <a:solidFill>
                      <a:srgbClr val="5069DA"/>
                    </a:solidFill>
                  </a:tcPr>
                </a:tc>
                <a:extLst>
                  <a:ext uri="{0D108BD9-81ED-4DB2-BD59-A6C34878D82A}">
                    <a16:rowId xmlns:a16="http://schemas.microsoft.com/office/drawing/2014/main" val="65174491"/>
                  </a:ext>
                </a:extLst>
              </a:tr>
              <a:tr h="173762">
                <a:tc>
                  <a:txBody>
                    <a:bodyPr/>
                    <a:lstStyle/>
                    <a:p>
                      <a:endParaRPr lang="en-US" dirty="0"/>
                    </a:p>
                  </a:txBody>
                  <a:tcPr>
                    <a:solidFill>
                      <a:srgbClr val="66CCFF"/>
                    </a:solidFill>
                  </a:tcPr>
                </a:tc>
                <a:tc>
                  <a:txBody>
                    <a:bodyPr/>
                    <a:lstStyle/>
                    <a:p>
                      <a:endParaRPr lang="en-US" dirty="0"/>
                    </a:p>
                  </a:txBody>
                  <a:tcPr>
                    <a:solidFill>
                      <a:srgbClr val="5069DA"/>
                    </a:solidFill>
                  </a:tcPr>
                </a:tc>
                <a:tc>
                  <a:txBody>
                    <a:bodyPr/>
                    <a:lstStyle/>
                    <a:p>
                      <a:endParaRPr lang="en-US" dirty="0"/>
                    </a:p>
                  </a:txBody>
                  <a:tcPr>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232904378"/>
                  </a:ext>
                </a:extLst>
              </a:tr>
              <a:tr h="173762">
                <a:tc>
                  <a:txBody>
                    <a:bodyPr/>
                    <a:lstStyle/>
                    <a:p>
                      <a:endParaRPr lang="en-US" dirty="0"/>
                    </a:p>
                  </a:txBody>
                  <a:tcPr>
                    <a:solidFill>
                      <a:srgbClr val="CCECFF"/>
                    </a:solidFill>
                  </a:tcPr>
                </a:tc>
                <a:tc>
                  <a:txBody>
                    <a:bodyPr/>
                    <a:lstStyle/>
                    <a:p>
                      <a:endParaRPr lang="en-US" dirty="0"/>
                    </a:p>
                  </a:txBody>
                  <a:tcPr>
                    <a:lnR w="12700" cap="flat" cmpd="sng" algn="ctr">
                      <a:solidFill>
                        <a:schemeClr val="tx1"/>
                      </a:solidFill>
                      <a:prstDash val="solid"/>
                      <a:round/>
                      <a:headEnd type="none" w="med" len="med"/>
                      <a:tailEnd type="none" w="med" len="med"/>
                    </a:lnR>
                    <a:solidFill>
                      <a:srgbClr val="5069DA"/>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69DA"/>
                    </a:solidFill>
                  </a:tcPr>
                </a:tc>
                <a:extLst>
                  <a:ext uri="{0D108BD9-81ED-4DB2-BD59-A6C34878D82A}">
                    <a16:rowId xmlns:a16="http://schemas.microsoft.com/office/drawing/2014/main" val="1597581281"/>
                  </a:ext>
                </a:extLst>
              </a:tr>
            </a:tbl>
          </a:graphicData>
        </a:graphic>
      </p:graphicFrame>
    </p:spTree>
    <p:extLst>
      <p:ext uri="{BB962C8B-B14F-4D97-AF65-F5344CB8AC3E}">
        <p14:creationId xmlns:p14="http://schemas.microsoft.com/office/powerpoint/2010/main" val="13849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up)">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ppt_y</p:attrName>
                                        </p:attrNameLst>
                                      </p:cBhvr>
                                      <p:tavLst>
                                        <p:tav tm="0">
                                          <p:val>
                                            <p:strVal val="#ppt_y+#ppt_h*1.125000"/>
                                          </p:val>
                                        </p:tav>
                                        <p:tav tm="100000">
                                          <p:val>
                                            <p:strVal val="#ppt_y"/>
                                          </p:val>
                                        </p:tav>
                                      </p:tavLst>
                                    </p:anim>
                                    <p:animEffect transition="in" filter="wipe(up)">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ppt_y</p:attrName>
                                        </p:attrNameLst>
                                      </p:cBhvr>
                                      <p:tavLst>
                                        <p:tav tm="0">
                                          <p:val>
                                            <p:strVal val="#ppt_y+#ppt_h*1.125000"/>
                                          </p:val>
                                        </p:tav>
                                        <p:tav tm="100000">
                                          <p:val>
                                            <p:strVal val="#ppt_y"/>
                                          </p:val>
                                        </p:tav>
                                      </p:tavLst>
                                    </p:anim>
                                    <p:animEffect transition="in" filter="wipe(u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p:tgtEl>
                                          <p:spTgt spid="19"/>
                                        </p:tgtEl>
                                        <p:attrNameLst>
                                          <p:attrName>ppt_y</p:attrName>
                                        </p:attrNameLst>
                                      </p:cBhvr>
                                      <p:tavLst>
                                        <p:tav tm="0">
                                          <p:val>
                                            <p:strVal val="#ppt_y+#ppt_h*1.125000"/>
                                          </p:val>
                                        </p:tav>
                                        <p:tav tm="100000">
                                          <p:val>
                                            <p:strVal val="#ppt_y"/>
                                          </p:val>
                                        </p:tav>
                                      </p:tavLst>
                                    </p:anim>
                                    <p:animEffect transition="in" filter="wipe(up)">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p:tgtEl>
                                          <p:spTgt spid="16"/>
                                        </p:tgtEl>
                                        <p:attrNameLst>
                                          <p:attrName>ppt_y</p:attrName>
                                        </p:attrNameLst>
                                      </p:cBhvr>
                                      <p:tavLst>
                                        <p:tav tm="0">
                                          <p:val>
                                            <p:strVal val="#ppt_y+#ppt_h*1.125000"/>
                                          </p:val>
                                        </p:tav>
                                        <p:tav tm="100000">
                                          <p:val>
                                            <p:strVal val="#ppt_y"/>
                                          </p:val>
                                        </p:tav>
                                      </p:tavLst>
                                    </p:anim>
                                    <p:animEffect transition="in" filter="wipe(up)">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p:tgtEl>
                                          <p:spTgt spid="18"/>
                                        </p:tgtEl>
                                        <p:attrNameLst>
                                          <p:attrName>ppt_y</p:attrName>
                                        </p:attrNameLst>
                                      </p:cBhvr>
                                      <p:tavLst>
                                        <p:tav tm="0">
                                          <p:val>
                                            <p:strVal val="#ppt_y+#ppt_h*1.125000"/>
                                          </p:val>
                                        </p:tav>
                                        <p:tav tm="100000">
                                          <p:val>
                                            <p:strVal val="#ppt_y"/>
                                          </p:val>
                                        </p:tav>
                                      </p:tavLst>
                                    </p:anim>
                                    <p:animEffect transition="in" filter="wipe(up)">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Office Theme">
  <a:themeElements>
    <a:clrScheme name="SplunkCourses">
      <a:dk1>
        <a:srgbClr val="000000"/>
      </a:dk1>
      <a:lt1>
        <a:srgbClr val="FFFFFF"/>
      </a:lt1>
      <a:dk2>
        <a:srgbClr val="44546A"/>
      </a:dk2>
      <a:lt2>
        <a:srgbClr val="E7E6E6"/>
      </a:lt2>
      <a:accent1>
        <a:srgbClr val="2AB67B"/>
      </a:accent1>
      <a:accent2>
        <a:srgbClr val="11A7BB"/>
      </a:accent2>
      <a:accent3>
        <a:srgbClr val="10BC10"/>
      </a:accent3>
      <a:accent4>
        <a:srgbClr val="30ED30"/>
      </a:accent4>
      <a:accent5>
        <a:srgbClr val="47A024"/>
      </a:accent5>
      <a:accent6>
        <a:srgbClr val="FFD53C"/>
      </a:accent6>
      <a:hlink>
        <a:srgbClr val="57A392"/>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Template" id="{26A0C1B6-715F-AC44-BCED-62087F6A59BD}" vid="{34A612B6-9B41-6346-AAFA-9D125A4274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1723</TotalTime>
  <Words>1348</Words>
  <Application>Microsoft Office PowerPoint</Application>
  <PresentationFormat>Widescreen</PresentationFormat>
  <Paragraphs>195</Paragraphs>
  <Slides>29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.Lucida Grande UI Regular</vt:lpstr>
      <vt:lpstr>Arial</vt:lpstr>
      <vt:lpstr>Calibri</vt:lpstr>
      <vt:lpstr>Cambria Math</vt:lpstr>
      <vt:lpstr>Consolas</vt:lpstr>
      <vt:lpstr>Courier New</vt:lpstr>
      <vt:lpstr>Oxygen</vt:lpstr>
      <vt:lpstr>Stone Sans</vt:lpstr>
      <vt:lpstr>Stone Sans Semi Bold</vt:lpstr>
      <vt:lpstr>Office Theme</vt:lpstr>
      <vt:lpstr>Visualizing Your Data</vt:lpstr>
      <vt:lpstr>The Basics of Visualization</vt:lpstr>
      <vt:lpstr>PowerPoint Presentation</vt:lpstr>
      <vt:lpstr>Why Visualize Data?</vt:lpstr>
      <vt:lpstr>Dimensions</vt:lpstr>
      <vt:lpstr>Dataset</vt:lpstr>
      <vt:lpstr>Data Model</vt:lpstr>
      <vt:lpstr>Data Visualization Context</vt:lpstr>
      <vt:lpstr>Types of Visualizations in Splunk</vt:lpstr>
      <vt:lpstr>Data Models</vt:lpstr>
      <vt:lpstr>Data Models</vt:lpstr>
      <vt:lpstr>Data Models</vt:lpstr>
      <vt:lpstr>Data Models </vt:lpstr>
      <vt:lpstr>Data Models</vt:lpstr>
      <vt:lpstr>Data Models</vt:lpstr>
      <vt:lpstr>Data Models</vt:lpstr>
      <vt:lpstr>Reporting and Alerting</vt:lpstr>
      <vt:lpstr>Reporting and Alerting</vt:lpstr>
      <vt:lpstr>Reporting and Alerting</vt:lpstr>
      <vt:lpstr>Reporting and Alerting</vt:lpstr>
      <vt:lpstr>Reporting and Alerting</vt:lpstr>
      <vt:lpstr>Reporting and Alerting</vt:lpstr>
      <vt:lpstr>The Pivot Tool</vt:lpstr>
      <vt:lpstr>Why Use the Pivot Tool</vt:lpstr>
      <vt:lpstr>Basic Pivot Functions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Adam Frisbee</dc:creator>
  <cp:lastModifiedBy>Adam Frisbee</cp:lastModifiedBy>
  <cp:revision>34</cp:revision>
  <dcterms:created xsi:type="dcterms:W3CDTF">2020-10-12T18:15:01Z</dcterms:created>
  <dcterms:modified xsi:type="dcterms:W3CDTF">2020-12-05T05:58:40Z</dcterms:modified>
</cp:coreProperties>
</file>