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71" r:id="rId11"/>
    <p:sldId id="272" r:id="rId12"/>
    <p:sldId id="273" r:id="rId13"/>
    <p:sldId id="266" r:id="rId14"/>
    <p:sldId id="268" r:id="rId15"/>
    <p:sldId id="267" r:id="rId16"/>
    <p:sldId id="269" r:id="rId17"/>
    <p:sldId id="275" r:id="rId18"/>
    <p:sldId id="27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88D8D-1C88-42F5-8026-887443CE73D9}" v="142" dt="2020-05-20T03:48:30.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deForPhilly/chime" TargetMode="External"/><Relationship Id="rId7" Type="http://schemas.openxmlformats.org/officeDocument/2006/relationships/hyperlink" Target="https://codeforphilly.github.io/chime/" TargetMode="External"/><Relationship Id="rId2" Type="http://schemas.openxmlformats.org/officeDocument/2006/relationships/hyperlink" Target="https://coronavirus-resources.esri.com/datasets/37ad6eb0d1034cd58844314a9b305de2" TargetMode="External"/><Relationship Id="rId1" Type="http://schemas.openxmlformats.org/officeDocument/2006/relationships/slideLayout" Target="../slideLayouts/slideLayout2.xml"/><Relationship Id="rId6" Type="http://schemas.openxmlformats.org/officeDocument/2006/relationships/hyperlink" Target="https://www.dbei.med.upenn.edu/bio/michael-z-levy-phd" TargetMode="External"/><Relationship Id="rId5" Type="http://schemas.openxmlformats.org/officeDocument/2006/relationships/hyperlink" Target="https://mathworld.wolfram.com/SIRModel.html" TargetMode="External"/><Relationship Id="rId4" Type="http://schemas.openxmlformats.org/officeDocument/2006/relationships/hyperlink" Target="https://penn-chime.phl.i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enn-chime.phl.io/" TargetMode="External"/><Relationship Id="rId2" Type="http://schemas.openxmlformats.org/officeDocument/2006/relationships/hyperlink" Target="https://github.com/CodeForPhilly/chime/releases/tag/v1.1.5" TargetMode="External"/><Relationship Id="rId1" Type="http://schemas.openxmlformats.org/officeDocument/2006/relationships/slideLayout" Target="../slideLayouts/slideLayout8.xml"/><Relationship Id="rId6" Type="http://schemas.openxmlformats.org/officeDocument/2006/relationships/hyperlink" Target="https://github.com/pennsignals/chime_sims/blob/master/README.md" TargetMode="External"/><Relationship Id="rId5" Type="http://schemas.openxmlformats.org/officeDocument/2006/relationships/hyperlink" Target="https://mathworld.wolfram.com/SIRModel.html"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www.djangoproject.com/" TargetMode="External"/><Relationship Id="rId7" Type="http://schemas.openxmlformats.org/officeDocument/2006/relationships/image" Target="../media/image14.png"/><Relationship Id="rId2" Type="http://schemas.openxmlformats.org/officeDocument/2006/relationships/hyperlink" Target="https://www.streamlit.io/"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blue-granite.com/blog/sir-modeling-on-azure-covid-19-hospital-impact-model-for-epidemics" TargetMode="External"/><Relationship Id="rId4" Type="http://schemas.openxmlformats.org/officeDocument/2006/relationships/hyperlink" Target="https://flask.palletsprojects.com/en/1.1.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llenai.org/" TargetMode="External"/><Relationship Id="rId7" Type="http://schemas.openxmlformats.org/officeDocument/2006/relationships/hyperlink" Target="https://www.semanticscholar.org/cord19" TargetMode="External"/><Relationship Id="rId2" Type="http://schemas.openxmlformats.org/officeDocument/2006/relationships/hyperlink" Target="https://azure.microsoft.com/en-us/services/open-datasets/catalog/covid-19-open-research/" TargetMode="External"/><Relationship Id="rId1" Type="http://schemas.openxmlformats.org/officeDocument/2006/relationships/slideLayout" Target="../slideLayouts/slideLayout2.xml"/><Relationship Id="rId6" Type="http://schemas.openxmlformats.org/officeDocument/2006/relationships/hyperlink" Target="https://azure.microsoft.com/en-us/services/open-datasets/catalog/" TargetMode="External"/><Relationship Id="rId5" Type="http://schemas.openxmlformats.org/officeDocument/2006/relationships/hyperlink" Target="https://www.medrxiv.org/" TargetMode="External"/><Relationship Id="rId4" Type="http://schemas.openxmlformats.org/officeDocument/2006/relationships/hyperlink" Target="https://www.biorxiv.or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facebook.com/groups/670932227050506/permalink/673493760127686/" TargetMode="External"/><Relationship Id="rId13" Type="http://schemas.openxmlformats.org/officeDocument/2006/relationships/hyperlink" Target="https://towardsdatascience.com/top-5-r-resources-on-covid-19-coronavirus-1d4c8df6d85f" TargetMode="External"/><Relationship Id="rId3" Type="http://schemas.openxmlformats.org/officeDocument/2006/relationships/hyperlink" Target="https://covid19.healthdata.org/united-states-of-america" TargetMode="External"/><Relationship Id="rId7" Type="http://schemas.openxmlformats.org/officeDocument/2006/relationships/hyperlink" Target="https://www.zdnet.com/article/how-open-source-software-is-tackling-covid-19-coronavirus/" TargetMode="External"/><Relationship Id="rId12" Type="http://schemas.openxmlformats.org/officeDocument/2006/relationships/hyperlink" Target="https://www.bsg.ox.ac.uk/research/research-projects/coronavirus-government-response-tracker" TargetMode="External"/><Relationship Id="rId2" Type="http://schemas.openxmlformats.org/officeDocument/2006/relationships/hyperlink" Target="https://penn-chime.phl.io/" TargetMode="External"/><Relationship Id="rId1" Type="http://schemas.openxmlformats.org/officeDocument/2006/relationships/slideLayout" Target="../slideLayouts/slideLayout2.xml"/><Relationship Id="rId6" Type="http://schemas.openxmlformats.org/officeDocument/2006/relationships/hyperlink" Target="http://predictivehealthcare.pennmedicine.org/2020/03/14/accouncing-chime.html" TargetMode="External"/><Relationship Id="rId11" Type="http://schemas.openxmlformats.org/officeDocument/2006/relationships/hyperlink" Target="https://www.gov.uk/government/publications/covid-19-track-coronavirus-cases" TargetMode="External"/><Relationship Id="rId5" Type="http://schemas.openxmlformats.org/officeDocument/2006/relationships/hyperlink" Target="https://www.youtube.com/watch?v=hMa5XPCjDDE" TargetMode="External"/><Relationship Id="rId10" Type="http://schemas.openxmlformats.org/officeDocument/2006/relationships/hyperlink" Target="https://www.ecdc.europa.eu/en/publications-data/download-todays-data-geographic-distribution-covid-19-cases-worldwide" TargetMode="External"/><Relationship Id="rId4" Type="http://schemas.openxmlformats.org/officeDocument/2006/relationships/hyperlink" Target="https://www.wbtv.com/2020/04/13/limited-data-makes-it-tough-model-coronaviruss-spread-experts-say/" TargetMode="External"/><Relationship Id="rId9" Type="http://schemas.openxmlformats.org/officeDocument/2006/relationships/hyperlink" Target="https://www.kaggle.com/allen-institute-for-ai/CORD-19-research-challeng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towardsdatascience.com/a-short-review-of-covid-19-data-sources-ba7f7aa1c342" TargetMode="External"/><Relationship Id="rId3" Type="http://schemas.openxmlformats.org/officeDocument/2006/relationships/hyperlink" Target="https://www.kaggle.com/allen-institute-for-ai/CORD-19-research-challenge" TargetMode="External"/><Relationship Id="rId7" Type="http://schemas.openxmlformats.org/officeDocument/2006/relationships/hyperlink" Target="https://joachim-gassen.github.io/2020/03/tidying-the-new-johns-hopkins-covid-19-datasests/"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6" Type="http://schemas.openxmlformats.org/officeDocument/2006/relationships/hyperlink" Target="https://covidtracking.com/" TargetMode="External"/><Relationship Id="rId5" Type="http://schemas.openxmlformats.org/officeDocument/2006/relationships/hyperlink" Target="https://www.ecdc.europa.eu/en/publications-data/download-todays-data-geographic-distribution-covid-19-cases-worldwide" TargetMode="External"/><Relationship Id="rId10" Type="http://schemas.openxmlformats.org/officeDocument/2006/relationships/hyperlink" Target="https://github.com/beoutbreakprepared/nCoV2019/tree/master/latest_data" TargetMode="External"/><Relationship Id="rId4" Type="http://schemas.openxmlformats.org/officeDocument/2006/relationships/hyperlink" Target="https://www.kaggle.com/sudalairajkumar/novel-corona-virus-2019-dataset" TargetMode="External"/><Relationship Id="rId9" Type="http://schemas.openxmlformats.org/officeDocument/2006/relationships/hyperlink" Target="https://coronavirus-disasterresponse.hub.arcgis.com/datasets/51b7109ab2cc49e29783babad27d64a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ue-granite.com/blog/sir-modeling-on-azure-covid-19-hospital-impact-model-for-epidemic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blue-granite.com/blog/sir-modeling-on-azure-covid-19-hospital-impact-model-for-epidem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lue-granite.com/blog/sir-modeling-on-azure-covid-19-hospital-impact-model-for-epidemic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blue-granite.com/blog/sir-modeling-on-azure-covid-19-hospital-impact-model-for-epidem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theguardian.com/world/2020/mar/23/coronavirus-uk-how-many-confirmed-cases-are-in-your-area" TargetMode="External"/><Relationship Id="rId3" Type="http://schemas.openxmlformats.org/officeDocument/2006/relationships/image" Target="../media/image9.png"/><Relationship Id="rId7" Type="http://schemas.openxmlformats.org/officeDocument/2006/relationships/hyperlink" Target="https://www.worldometers.info/coronavirus/country/uk/" TargetMode="External"/><Relationship Id="rId2" Type="http://schemas.openxmlformats.org/officeDocument/2006/relationships/hyperlink" Target="https://towardsdatascience.com/top-5-r-resources-on-covid-19-coronavirus-1d4c8df6d85f" TargetMode="External"/><Relationship Id="rId1" Type="http://schemas.openxmlformats.org/officeDocument/2006/relationships/slideLayout" Target="../slideLayouts/slideLayout2.xml"/><Relationship Id="rId6" Type="http://schemas.openxmlformats.org/officeDocument/2006/relationships/hyperlink" Target="https://en.wikipedia.org/wiki/2020_coronavirus_pandemic_in_the_United_Kingdom" TargetMode="External"/><Relationship Id="rId5" Type="http://schemas.openxmlformats.org/officeDocument/2006/relationships/hyperlink" Target="https://tjwilding.wordpress.com/2020/03/20/epidemic-modelling-of-covid-19-in-the-uk-using-an-sir-model/" TargetMode="External"/><Relationship Id="rId4" Type="http://schemas.openxmlformats.org/officeDocument/2006/relationships/hyperlink" Target="https://tjwilding.wordpress.co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freakonometrics.hypotheses.org/author/freakonometrics" TargetMode="External"/><Relationship Id="rId7" Type="http://schemas.openxmlformats.org/officeDocument/2006/relationships/hyperlink" Target="https://freakonometrics.hypotheses.org/60900" TargetMode="External"/><Relationship Id="rId2" Type="http://schemas.openxmlformats.org/officeDocument/2006/relationships/hyperlink" Target="https://towardsdatascience.com/top-5-r-resources-on-covid-19-coronavirus-1d4c8df6d85f" TargetMode="External"/><Relationship Id="rId1" Type="http://schemas.openxmlformats.org/officeDocument/2006/relationships/slideLayout" Target="../slideLayouts/slideLayout2.xml"/><Relationship Id="rId6" Type="http://schemas.openxmlformats.org/officeDocument/2006/relationships/hyperlink" Target="https://freakonometrics.hypotheses.org/60514" TargetMode="External"/><Relationship Id="rId5" Type="http://schemas.openxmlformats.org/officeDocument/2006/relationships/hyperlink" Target="https://freakonometrics.hypotheses.org/60543" TargetMode="External"/><Relationship Id="rId4" Type="http://schemas.openxmlformats.org/officeDocument/2006/relationships/hyperlink" Target="https://freakonometrics.hypotheses.org/60482"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blog.ephorie.de/covid-19-analyze-mobility-trends-with-r" TargetMode="External"/><Relationship Id="rId3" Type="http://schemas.openxmlformats.org/officeDocument/2006/relationships/image" Target="../media/image11.png"/><Relationship Id="rId7" Type="http://schemas.openxmlformats.org/officeDocument/2006/relationships/hyperlink" Target="https://blog.ephorie.de/covid-19-in-the-us-back-of-the-envelope-calculation-of-actual-infections-and-future-deaths" TargetMode="External"/><Relationship Id="rId2" Type="http://schemas.openxmlformats.org/officeDocument/2006/relationships/hyperlink" Target="https://towardsdatascience.com/top-5-r-resources-on-covid-19-coronavirus-1d4c8df6d85f" TargetMode="External"/><Relationship Id="rId1" Type="http://schemas.openxmlformats.org/officeDocument/2006/relationships/slideLayout" Target="../slideLayouts/slideLayout2.xml"/><Relationship Id="rId6" Type="http://schemas.openxmlformats.org/officeDocument/2006/relationships/hyperlink" Target="https://interaktiv.morgenpost.de/corona-virus-karte-infektionen-deutschland-weltweit/data/Coronavirus.history.v2.csv" TargetMode="External"/><Relationship Id="rId5" Type="http://schemas.openxmlformats.org/officeDocument/2006/relationships/hyperlink" Target="https://blog.ephorie.de/covid-19-the-case-of-germany" TargetMode="External"/><Relationship Id="rId4" Type="http://schemas.openxmlformats.org/officeDocument/2006/relationships/hyperlink" Target="https://blog.ephorie.de/" TargetMode="External"/><Relationship Id="rId9" Type="http://schemas.openxmlformats.org/officeDocument/2006/relationships/hyperlink" Target="https://www.apple.com/covid19/mo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2000" b="1" spc="200" dirty="0">
                <a:solidFill>
                  <a:srgbClr val="FFFFFF"/>
                </a:solidFill>
              </a:rPr>
              <a:t>How Software is helping with Covid-19  Machine Learning and Azure</a:t>
            </a:r>
            <a:endParaRPr lang="en-US" sz="20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CHIME Model</a:t>
            </a:r>
          </a:p>
        </p:txBody>
      </p:sp>
      <p:sp>
        <p:nvSpPr>
          <p:cNvPr id="3" name="Rectangle 2">
            <a:extLst>
              <a:ext uri="{FF2B5EF4-FFF2-40B4-BE49-F238E27FC236}">
                <a16:creationId xmlns:a16="http://schemas.microsoft.com/office/drawing/2014/main" id="{15987148-0DFC-4388-AAD5-4EC4EC6B7179}"/>
              </a:ext>
            </a:extLst>
          </p:cNvPr>
          <p:cNvSpPr/>
          <p:nvPr/>
        </p:nvSpPr>
        <p:spPr>
          <a:xfrm>
            <a:off x="1143138" y="4843807"/>
            <a:ext cx="7321118" cy="276999"/>
          </a:xfrm>
          <a:prstGeom prst="rect">
            <a:avLst/>
          </a:prstGeom>
        </p:spPr>
        <p:txBody>
          <a:bodyPr wrap="square">
            <a:spAutoFit/>
          </a:bodyPr>
          <a:lstStyle/>
          <a:p>
            <a:pPr algn="just"/>
            <a:r>
              <a:rPr lang="en-US" sz="1200" dirty="0">
                <a:hlinkClick r:id="rId2"/>
              </a:rPr>
              <a:t>https://coronavirus-resources.esri.com/datasets/37ad6eb0d1034cd58844314a9b305de2</a:t>
            </a:r>
            <a:endParaRPr lang="en-US" sz="1200" dirty="0"/>
          </a:p>
        </p:txBody>
      </p:sp>
      <p:sp>
        <p:nvSpPr>
          <p:cNvPr id="4" name="Rectangle 3">
            <a:extLst>
              <a:ext uri="{FF2B5EF4-FFF2-40B4-BE49-F238E27FC236}">
                <a16:creationId xmlns:a16="http://schemas.microsoft.com/office/drawing/2014/main" id="{53A99751-6883-4812-AEB3-CB651B676AB6}"/>
              </a:ext>
            </a:extLst>
          </p:cNvPr>
          <p:cNvSpPr/>
          <p:nvPr/>
        </p:nvSpPr>
        <p:spPr>
          <a:xfrm>
            <a:off x="1143138" y="4566808"/>
            <a:ext cx="3209533" cy="276999"/>
          </a:xfrm>
          <a:prstGeom prst="rect">
            <a:avLst/>
          </a:prstGeom>
        </p:spPr>
        <p:txBody>
          <a:bodyPr wrap="none">
            <a:spAutoFit/>
          </a:bodyPr>
          <a:lstStyle/>
          <a:p>
            <a:r>
              <a:rPr lang="en-US" sz="1200" dirty="0">
                <a:hlinkClick r:id="rId3"/>
              </a:rPr>
              <a:t>https://github.com/CodeForPhilly/chime</a:t>
            </a:r>
            <a:endParaRPr lang="en-US" sz="1200" dirty="0"/>
          </a:p>
        </p:txBody>
      </p:sp>
      <p:sp>
        <p:nvSpPr>
          <p:cNvPr id="8" name="Rectangle 7">
            <a:extLst>
              <a:ext uri="{FF2B5EF4-FFF2-40B4-BE49-F238E27FC236}">
                <a16:creationId xmlns:a16="http://schemas.microsoft.com/office/drawing/2014/main" id="{7219074D-00D0-43B5-AA36-5E85137DED22}"/>
              </a:ext>
            </a:extLst>
          </p:cNvPr>
          <p:cNvSpPr/>
          <p:nvPr/>
        </p:nvSpPr>
        <p:spPr>
          <a:xfrm>
            <a:off x="1066800" y="1639149"/>
            <a:ext cx="10438660" cy="2308324"/>
          </a:xfrm>
          <a:prstGeom prst="rect">
            <a:avLst/>
          </a:prstGeom>
        </p:spPr>
        <p:txBody>
          <a:bodyPr wrap="square">
            <a:spAutoFit/>
          </a:bodyPr>
          <a:lstStyle/>
          <a:p>
            <a:pPr algn="just"/>
            <a:r>
              <a:rPr lang="en-US" dirty="0">
                <a:solidFill>
                  <a:srgbClr val="24292E"/>
                </a:solidFill>
                <a:latin typeface="-apple-system"/>
              </a:rPr>
              <a:t>The </a:t>
            </a:r>
            <a:r>
              <a:rPr lang="en-US" dirty="0">
                <a:solidFill>
                  <a:srgbClr val="0366D6"/>
                </a:solidFill>
                <a:latin typeface="-apple-system"/>
                <a:hlinkClick r:id="rId4"/>
              </a:rPr>
              <a:t>CHIME</a:t>
            </a:r>
            <a:r>
              <a:rPr lang="en-US" dirty="0">
                <a:solidFill>
                  <a:srgbClr val="24292E"/>
                </a:solidFill>
                <a:latin typeface="-apple-system"/>
              </a:rPr>
              <a:t> (COVID-19 Hospital Impact Model for Epidemics) Application is designed to assist hospitals and public health officials with understanding hospital capacity needs as they relate to the COVID pandemic. CHIME enables capacity planning by providing estimates of total daily (i.e. new) and running totals of (i.e. census) inpatient hospitalizations, ICU admissions, and patients requiring ventilation. These estimates are generated using a </a:t>
            </a:r>
            <a:r>
              <a:rPr lang="en-US" dirty="0">
                <a:solidFill>
                  <a:srgbClr val="0366D6"/>
                </a:solidFill>
                <a:latin typeface="-apple-system"/>
                <a:hlinkClick r:id="rId5"/>
              </a:rPr>
              <a:t>SIR (Susceptible, Infected, Recovered)</a:t>
            </a:r>
            <a:r>
              <a:rPr lang="en-US" dirty="0">
                <a:solidFill>
                  <a:srgbClr val="24292E"/>
                </a:solidFill>
                <a:latin typeface="-apple-system"/>
              </a:rPr>
              <a:t> model, a standard epidemiological modeling technique. Our model has been validated by several epidemiologists including </a:t>
            </a:r>
            <a:r>
              <a:rPr lang="en-US" dirty="0">
                <a:solidFill>
                  <a:srgbClr val="0366D6"/>
                </a:solidFill>
                <a:latin typeface="-apple-system"/>
                <a:hlinkClick r:id="rId6"/>
              </a:rPr>
              <a:t>Michael Z. Levy, PhD</a:t>
            </a:r>
            <a:r>
              <a:rPr lang="en-US" dirty="0">
                <a:solidFill>
                  <a:srgbClr val="24292E"/>
                </a:solidFill>
                <a:latin typeface="-apple-system"/>
              </a:rPr>
              <a:t>, Associate Professor of Epidemiology, Department of Biostatistics, Epidemiology and Informatics at the Perelman School of Medicine.</a:t>
            </a:r>
            <a:endParaRPr lang="en-US" dirty="0"/>
          </a:p>
        </p:txBody>
      </p:sp>
      <p:sp>
        <p:nvSpPr>
          <p:cNvPr id="9" name="Rectangle 8">
            <a:extLst>
              <a:ext uri="{FF2B5EF4-FFF2-40B4-BE49-F238E27FC236}">
                <a16:creationId xmlns:a16="http://schemas.microsoft.com/office/drawing/2014/main" id="{8F318901-C751-4588-AD22-D08F7F94C263}"/>
              </a:ext>
            </a:extLst>
          </p:cNvPr>
          <p:cNvSpPr/>
          <p:nvPr/>
        </p:nvSpPr>
        <p:spPr>
          <a:xfrm>
            <a:off x="1143138" y="5120806"/>
            <a:ext cx="2999539" cy="276999"/>
          </a:xfrm>
          <a:prstGeom prst="rect">
            <a:avLst/>
          </a:prstGeom>
        </p:spPr>
        <p:txBody>
          <a:bodyPr wrap="none">
            <a:spAutoFit/>
          </a:bodyPr>
          <a:lstStyle/>
          <a:p>
            <a:r>
              <a:rPr lang="en-US" sz="1200" dirty="0">
                <a:hlinkClick r:id="rId7"/>
              </a:rPr>
              <a:t>https://codeforphilly.github.io/chime/</a:t>
            </a:r>
            <a:endParaRPr lang="en-US" sz="1200" dirty="0"/>
          </a:p>
        </p:txBody>
      </p:sp>
    </p:spTree>
    <p:extLst>
      <p:ext uri="{BB962C8B-B14F-4D97-AF65-F5344CB8AC3E}">
        <p14:creationId xmlns:p14="http://schemas.microsoft.com/office/powerpoint/2010/main" val="80926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a:xfrm>
            <a:off x="8458200" y="607392"/>
            <a:ext cx="3161963" cy="1645920"/>
          </a:xfrm>
        </p:spPr>
        <p:txBody>
          <a:bodyPr anchor="b">
            <a:normAutofit/>
          </a:bodyPr>
          <a:lstStyle/>
          <a:p>
            <a:r>
              <a:rPr lang="en-US" sz="2200" b="1"/>
              <a:t>CHIME </a:t>
            </a:r>
            <a:r>
              <a:rPr lang="en-US" sz="2200" b="1">
                <a:hlinkClick r:id="rId2"/>
              </a:rPr>
              <a:t>v1.1.5</a:t>
            </a:r>
            <a:r>
              <a:rPr lang="en-US" sz="2200" b="1"/>
              <a:t> (2020-04-08)</a:t>
            </a:r>
            <a:endParaRPr lang="en-US" sz="2200"/>
          </a:p>
        </p:txBody>
      </p:sp>
      <p:pic>
        <p:nvPicPr>
          <p:cNvPr id="2" name="Picture 1">
            <a:hlinkClick r:id="rId3"/>
            <a:extLst>
              <a:ext uri="{FF2B5EF4-FFF2-40B4-BE49-F238E27FC236}">
                <a16:creationId xmlns:a16="http://schemas.microsoft.com/office/drawing/2014/main" id="{4A2E9181-1E1D-45EC-B39E-0625FCCCBF7B}"/>
              </a:ext>
            </a:extLst>
          </p:cNvPr>
          <p:cNvPicPr>
            <a:picLocks noChangeAspect="1"/>
          </p:cNvPicPr>
          <p:nvPr/>
        </p:nvPicPr>
        <p:blipFill>
          <a:blip r:embed="rId4"/>
          <a:stretch>
            <a:fillRect/>
          </a:stretch>
        </p:blipFill>
        <p:spPr>
          <a:xfrm>
            <a:off x="685800" y="884873"/>
            <a:ext cx="6858000" cy="4783454"/>
          </a:xfrm>
          <a:prstGeom prst="rect">
            <a:avLst/>
          </a:prstGeom>
          <a:noFill/>
        </p:spPr>
      </p:pic>
      <p:sp>
        <p:nvSpPr>
          <p:cNvPr id="10" name="Text Placeholder 3">
            <a:extLst>
              <a:ext uri="{FF2B5EF4-FFF2-40B4-BE49-F238E27FC236}">
                <a16:creationId xmlns:a16="http://schemas.microsoft.com/office/drawing/2014/main" id="{29B0F4D1-FB42-4C95-8439-0E9EF9389C66}"/>
              </a:ext>
            </a:extLst>
          </p:cNvPr>
          <p:cNvSpPr>
            <a:spLocks noGrp="1"/>
          </p:cNvSpPr>
          <p:nvPr>
            <p:ph type="body" sz="half" idx="2"/>
          </p:nvPr>
        </p:nvSpPr>
        <p:spPr>
          <a:xfrm>
            <a:off x="8458200" y="2336800"/>
            <a:ext cx="3161963" cy="3606800"/>
          </a:xfrm>
        </p:spPr>
        <p:txBody>
          <a:bodyPr>
            <a:normAutofit fontScale="85000" lnSpcReduction="10000"/>
          </a:bodyPr>
          <a:lstStyle/>
          <a:p>
            <a:r>
              <a:rPr lang="en-US" dirty="0"/>
              <a:t>CHIME is a modified </a:t>
            </a:r>
            <a:r>
              <a:rPr lang="en-US" dirty="0">
                <a:hlinkClick r:id="rId5"/>
              </a:rPr>
              <a:t>SIR</a:t>
            </a:r>
            <a:r>
              <a:rPr lang="en-US" dirty="0"/>
              <a:t> model of outbreak progression that is limited to short term forecasting. It is only applicable during the period prior to a region’s peak infections, and it accounts only for a single significant social distancing policy. Penn Medicine is actively developing </a:t>
            </a:r>
            <a:r>
              <a:rPr lang="en-US" dirty="0" err="1">
                <a:hlinkClick r:id="rId6"/>
              </a:rPr>
              <a:t>BayesCHIME</a:t>
            </a:r>
            <a:r>
              <a:rPr lang="en-US" dirty="0"/>
              <a:t> to make use of more data and provide probabilistic forecasts beyond peak infections.</a:t>
            </a:r>
          </a:p>
        </p:txBody>
      </p:sp>
    </p:spTree>
    <p:extLst>
      <p:ext uri="{BB962C8B-B14F-4D97-AF65-F5344CB8AC3E}">
        <p14:creationId xmlns:p14="http://schemas.microsoft.com/office/powerpoint/2010/main" val="204836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Deployment on Azure</a:t>
            </a:r>
          </a:p>
        </p:txBody>
      </p:sp>
      <p:sp>
        <p:nvSpPr>
          <p:cNvPr id="2" name="Rectangle 1">
            <a:extLst>
              <a:ext uri="{FF2B5EF4-FFF2-40B4-BE49-F238E27FC236}">
                <a16:creationId xmlns:a16="http://schemas.microsoft.com/office/drawing/2014/main" id="{1557CAC1-94A4-4D03-A63E-82F85FA78418}"/>
              </a:ext>
            </a:extLst>
          </p:cNvPr>
          <p:cNvSpPr/>
          <p:nvPr/>
        </p:nvSpPr>
        <p:spPr>
          <a:xfrm>
            <a:off x="722051" y="1875738"/>
            <a:ext cx="10641366" cy="1200329"/>
          </a:xfrm>
          <a:prstGeom prst="rect">
            <a:avLst/>
          </a:prstGeom>
        </p:spPr>
        <p:txBody>
          <a:bodyPr wrap="square">
            <a:spAutoFit/>
          </a:bodyPr>
          <a:lstStyle/>
          <a:p>
            <a:pPr algn="just"/>
            <a:r>
              <a:rPr lang="en-US" dirty="0"/>
              <a:t>The application itself is written in a web framework called </a:t>
            </a:r>
            <a:r>
              <a:rPr lang="en-US" dirty="0" err="1">
                <a:hlinkClick r:id="rId2"/>
              </a:rPr>
              <a:t>Streamlit</a:t>
            </a:r>
            <a:r>
              <a:rPr lang="en-US" dirty="0"/>
              <a:t>. </a:t>
            </a:r>
            <a:r>
              <a:rPr lang="en-US" dirty="0" err="1"/>
              <a:t>Streamlit</a:t>
            </a:r>
            <a:r>
              <a:rPr lang="en-US" dirty="0"/>
              <a:t> is a Python framework that's kind of like </a:t>
            </a:r>
            <a:r>
              <a:rPr lang="en-US" dirty="0">
                <a:hlinkClick r:id="rId3"/>
              </a:rPr>
              <a:t>Django</a:t>
            </a:r>
            <a:r>
              <a:rPr lang="en-US" dirty="0"/>
              <a:t> or </a:t>
            </a:r>
            <a:r>
              <a:rPr lang="en-US" dirty="0">
                <a:hlinkClick r:id="rId4"/>
              </a:rPr>
              <a:t>Flask</a:t>
            </a:r>
            <a:r>
              <a:rPr lang="en-US" dirty="0"/>
              <a:t>, but built simple modeling tasks with visual outputs, and it's what the original CHIME model was written in from the U Penn researchers.  Our client needed the model customized quickly, so that is what we used for the project.</a:t>
            </a:r>
            <a:endParaRPr lang="en-US" b="0" i="0" dirty="0">
              <a:solidFill>
                <a:srgbClr val="36363E"/>
              </a:solidFill>
              <a:effectLst/>
              <a:latin typeface="Open Sans"/>
            </a:endParaRPr>
          </a:p>
        </p:txBody>
      </p:sp>
      <p:pic>
        <p:nvPicPr>
          <p:cNvPr id="7170" name="Picture 2" descr="SIR_Deployment">
            <a:hlinkClick r:id="rId5"/>
            <a:extLst>
              <a:ext uri="{FF2B5EF4-FFF2-40B4-BE49-F238E27FC236}">
                <a16:creationId xmlns:a16="http://schemas.microsoft.com/office/drawing/2014/main" id="{8E01E781-01A6-41A5-A246-2F99ED6017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75" y="3119781"/>
            <a:ext cx="569595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R_Deployment_commands">
            <a:extLst>
              <a:ext uri="{FF2B5EF4-FFF2-40B4-BE49-F238E27FC236}">
                <a16:creationId xmlns:a16="http://schemas.microsoft.com/office/drawing/2014/main" id="{FA2E2873-7C83-40C9-A23D-A800084AE4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200" y="4190491"/>
            <a:ext cx="38100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6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creen Shot 2020-04-19 at 12.33.29 PM">
            <a:extLst>
              <a:ext uri="{FF2B5EF4-FFF2-40B4-BE49-F238E27FC236}">
                <a16:creationId xmlns:a16="http://schemas.microsoft.com/office/drawing/2014/main" id="{3470FE38-C719-4382-9584-CA62CBD6B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4" y="995363"/>
            <a:ext cx="9725025" cy="51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05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COVID-19 Open Research Dataset</a:t>
            </a:r>
            <a:endParaRPr lang="en-US" dirty="0"/>
          </a:p>
        </p:txBody>
      </p:sp>
      <p:sp>
        <p:nvSpPr>
          <p:cNvPr id="3" name="Rectangle 2">
            <a:extLst>
              <a:ext uri="{FF2B5EF4-FFF2-40B4-BE49-F238E27FC236}">
                <a16:creationId xmlns:a16="http://schemas.microsoft.com/office/drawing/2014/main" id="{33E2B0AD-59AF-40D6-9A83-0A26E73D16EB}"/>
              </a:ext>
            </a:extLst>
          </p:cNvPr>
          <p:cNvSpPr/>
          <p:nvPr/>
        </p:nvSpPr>
        <p:spPr>
          <a:xfrm>
            <a:off x="790113" y="4571590"/>
            <a:ext cx="11221375" cy="369332"/>
          </a:xfrm>
          <a:prstGeom prst="rect">
            <a:avLst/>
          </a:prstGeom>
        </p:spPr>
        <p:txBody>
          <a:bodyPr wrap="square">
            <a:spAutoFit/>
          </a:bodyPr>
          <a:lstStyle/>
          <a:p>
            <a:r>
              <a:rPr lang="en-US" dirty="0">
                <a:hlinkClick r:id="rId2"/>
              </a:rPr>
              <a:t>https://azure.microsoft.com/en-us/services/open-datasets/catalog/covid-19-open-research/</a:t>
            </a:r>
            <a:endParaRPr lang="en-US" dirty="0"/>
          </a:p>
        </p:txBody>
      </p:sp>
      <p:sp>
        <p:nvSpPr>
          <p:cNvPr id="4" name="Rectangle 3">
            <a:extLst>
              <a:ext uri="{FF2B5EF4-FFF2-40B4-BE49-F238E27FC236}">
                <a16:creationId xmlns:a16="http://schemas.microsoft.com/office/drawing/2014/main" id="{783BAB2C-40FD-4D6D-8AA2-4BF6DEDFCA0D}"/>
              </a:ext>
            </a:extLst>
          </p:cNvPr>
          <p:cNvSpPr/>
          <p:nvPr/>
        </p:nvSpPr>
        <p:spPr>
          <a:xfrm>
            <a:off x="790113" y="1589104"/>
            <a:ext cx="10156053" cy="2862322"/>
          </a:xfrm>
          <a:prstGeom prst="rect">
            <a:avLst/>
          </a:prstGeom>
        </p:spPr>
        <p:txBody>
          <a:bodyPr wrap="square">
            <a:spAutoFit/>
          </a:bodyPr>
          <a:lstStyle/>
          <a:p>
            <a:pPr algn="just"/>
            <a:r>
              <a:rPr lang="en-US" dirty="0">
                <a:solidFill>
                  <a:srgbClr val="4C4C51"/>
                </a:solidFill>
                <a:latin typeface="Segoe UI" panose="020B0502040204020203" pitchFamily="34" charset="0"/>
              </a:rPr>
              <a:t>Full-text and metadata dataset of COVID-19 and coronavirus-related scholarly articles optimized for machine readability and made available for use by the global research community.</a:t>
            </a:r>
          </a:p>
          <a:p>
            <a:pPr algn="just"/>
            <a:r>
              <a:rPr lang="en-US" dirty="0">
                <a:solidFill>
                  <a:srgbClr val="4C4C51"/>
                </a:solidFill>
                <a:latin typeface="Segoe UI" panose="020B0502040204020203" pitchFamily="34" charset="0"/>
              </a:rPr>
              <a:t>In response to the COVID-19 pandemic, the </a:t>
            </a:r>
            <a:r>
              <a:rPr lang="en-US" u="sng" dirty="0">
                <a:solidFill>
                  <a:srgbClr val="0062AD"/>
                </a:solidFill>
                <a:latin typeface="Segoe UI" panose="020B0502040204020203" pitchFamily="34" charset="0"/>
                <a:hlinkClick r:id="rId3"/>
              </a:rPr>
              <a:t>Allen Institute for AI</a:t>
            </a:r>
            <a:r>
              <a:rPr lang="en-US" dirty="0">
                <a:solidFill>
                  <a:srgbClr val="4C4C51"/>
                </a:solidFill>
                <a:latin typeface="Segoe UI" panose="020B0502040204020203" pitchFamily="34" charset="0"/>
              </a:rPr>
              <a:t> has partnered with leading research groups to prepare and distribute the COVID-19 Open Research Dataset (CORD-19), a free resource of over 47,000 scholarly articles, including over 36,000 with full text, about COVID-19 and the coronavirus family of viruses for use by the global research community.</a:t>
            </a:r>
          </a:p>
          <a:p>
            <a:pPr algn="just"/>
            <a:r>
              <a:rPr lang="en-US" dirty="0">
                <a:solidFill>
                  <a:srgbClr val="4C4C51"/>
                </a:solidFill>
                <a:latin typeface="Segoe UI" panose="020B0502040204020203" pitchFamily="34" charset="0"/>
              </a:rPr>
              <a:t>This dataset is intended to mobilize researchers to apply recent advances in natural language processing to generate new insights in support of the fight against this infectious disease.</a:t>
            </a:r>
          </a:p>
          <a:p>
            <a:pPr algn="just"/>
            <a:r>
              <a:rPr lang="en-US" dirty="0">
                <a:solidFill>
                  <a:srgbClr val="4C4C51"/>
                </a:solidFill>
                <a:latin typeface="Segoe UI" panose="020B0502040204020203" pitchFamily="34" charset="0"/>
              </a:rPr>
              <a:t>The corpus may be updated as new research is published in peer-reviewed publications and archival services like </a:t>
            </a:r>
            <a:r>
              <a:rPr lang="en-US" u="sng" dirty="0" err="1">
                <a:solidFill>
                  <a:srgbClr val="0062AD"/>
                </a:solidFill>
                <a:latin typeface="Segoe UI" panose="020B0502040204020203" pitchFamily="34" charset="0"/>
                <a:hlinkClick r:id="rId4"/>
              </a:rPr>
              <a:t>bioRxiv</a:t>
            </a:r>
            <a:r>
              <a:rPr lang="en-US" dirty="0">
                <a:solidFill>
                  <a:srgbClr val="4C4C51"/>
                </a:solidFill>
                <a:latin typeface="Segoe UI" panose="020B0502040204020203" pitchFamily="34" charset="0"/>
              </a:rPr>
              <a:t>, </a:t>
            </a:r>
            <a:r>
              <a:rPr lang="en-US" u="sng" dirty="0" err="1">
                <a:solidFill>
                  <a:srgbClr val="0062AD"/>
                </a:solidFill>
                <a:latin typeface="Segoe UI" panose="020B0502040204020203" pitchFamily="34" charset="0"/>
                <a:hlinkClick r:id="rId5"/>
              </a:rPr>
              <a:t>medRxiv</a:t>
            </a:r>
            <a:r>
              <a:rPr lang="en-US" dirty="0">
                <a:solidFill>
                  <a:srgbClr val="4C4C51"/>
                </a:solidFill>
                <a:latin typeface="Segoe UI" panose="020B0502040204020203" pitchFamily="34" charset="0"/>
              </a:rPr>
              <a:t>, and others.</a:t>
            </a:r>
            <a:endParaRPr lang="en-US" b="0" i="0" dirty="0">
              <a:solidFill>
                <a:srgbClr val="4C4C51"/>
              </a:solidFill>
              <a:effectLst/>
              <a:latin typeface="Segoe UI" panose="020B0502040204020203" pitchFamily="34" charset="0"/>
            </a:endParaRPr>
          </a:p>
        </p:txBody>
      </p:sp>
      <p:sp>
        <p:nvSpPr>
          <p:cNvPr id="5" name="Rectangle 4">
            <a:extLst>
              <a:ext uri="{FF2B5EF4-FFF2-40B4-BE49-F238E27FC236}">
                <a16:creationId xmlns:a16="http://schemas.microsoft.com/office/drawing/2014/main" id="{FECC8DBF-EA37-476C-A51E-B798535C7555}"/>
              </a:ext>
            </a:extLst>
          </p:cNvPr>
          <p:cNvSpPr/>
          <p:nvPr/>
        </p:nvSpPr>
        <p:spPr>
          <a:xfrm>
            <a:off x="790113" y="4940922"/>
            <a:ext cx="10706470" cy="369332"/>
          </a:xfrm>
          <a:prstGeom prst="rect">
            <a:avLst/>
          </a:prstGeom>
        </p:spPr>
        <p:txBody>
          <a:bodyPr wrap="square">
            <a:spAutoFit/>
          </a:bodyPr>
          <a:lstStyle/>
          <a:p>
            <a:r>
              <a:rPr lang="en-US">
                <a:hlinkClick r:id="rId6"/>
              </a:rPr>
              <a:t>https://azure.microsoft.com/en-us/services/open-datasets/catalog/</a:t>
            </a:r>
            <a:endParaRPr lang="en-US" dirty="0"/>
          </a:p>
        </p:txBody>
      </p:sp>
      <p:sp>
        <p:nvSpPr>
          <p:cNvPr id="6" name="Rectangle 5">
            <a:extLst>
              <a:ext uri="{FF2B5EF4-FFF2-40B4-BE49-F238E27FC236}">
                <a16:creationId xmlns:a16="http://schemas.microsoft.com/office/drawing/2014/main" id="{8AC5D297-2534-4E24-9BEE-A1C9786E51D2}"/>
              </a:ext>
            </a:extLst>
          </p:cNvPr>
          <p:cNvSpPr/>
          <p:nvPr/>
        </p:nvSpPr>
        <p:spPr>
          <a:xfrm>
            <a:off x="790113" y="5319444"/>
            <a:ext cx="4793300" cy="369332"/>
          </a:xfrm>
          <a:prstGeom prst="rect">
            <a:avLst/>
          </a:prstGeom>
        </p:spPr>
        <p:txBody>
          <a:bodyPr wrap="none">
            <a:spAutoFit/>
          </a:bodyPr>
          <a:lstStyle/>
          <a:p>
            <a:r>
              <a:rPr lang="en-US" dirty="0">
                <a:hlinkClick r:id="rId7"/>
              </a:rPr>
              <a:t>https://www.semanticscholar.org/cord19</a:t>
            </a:r>
            <a:endParaRPr lang="en-US" dirty="0"/>
          </a:p>
        </p:txBody>
      </p:sp>
    </p:spTree>
    <p:extLst>
      <p:ext uri="{BB962C8B-B14F-4D97-AF65-F5344CB8AC3E}">
        <p14:creationId xmlns:p14="http://schemas.microsoft.com/office/powerpoint/2010/main" val="179906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Resources</a:t>
            </a:r>
          </a:p>
        </p:txBody>
      </p:sp>
      <p:sp>
        <p:nvSpPr>
          <p:cNvPr id="3" name="Rectangle 2">
            <a:extLst>
              <a:ext uri="{FF2B5EF4-FFF2-40B4-BE49-F238E27FC236}">
                <a16:creationId xmlns:a16="http://schemas.microsoft.com/office/drawing/2014/main" id="{3DC900F7-C200-4AA9-9F95-4E838C532460}"/>
              </a:ext>
            </a:extLst>
          </p:cNvPr>
          <p:cNvSpPr/>
          <p:nvPr/>
        </p:nvSpPr>
        <p:spPr>
          <a:xfrm>
            <a:off x="881849" y="2014194"/>
            <a:ext cx="10614734" cy="4247317"/>
          </a:xfrm>
          <a:prstGeom prst="rect">
            <a:avLst/>
          </a:prstGeom>
        </p:spPr>
        <p:txBody>
          <a:bodyPr wrap="square">
            <a:spAutoFit/>
          </a:bodyPr>
          <a:lstStyle/>
          <a:p>
            <a:pPr>
              <a:buFont typeface="Arial" panose="020B0604020202020204" pitchFamily="34" charset="0"/>
              <a:buChar char="•"/>
            </a:pPr>
            <a:r>
              <a:rPr lang="en-US" dirty="0">
                <a:solidFill>
                  <a:srgbClr val="36363E"/>
                </a:solidFill>
                <a:latin typeface="Open Sans"/>
              </a:rPr>
              <a:t>University of Pennsylvania Medicine Chime Model: </a:t>
            </a:r>
            <a:r>
              <a:rPr lang="en-US" dirty="0">
                <a:solidFill>
                  <a:srgbClr val="007DC3"/>
                </a:solidFill>
                <a:latin typeface="Open Sans"/>
                <a:hlinkClick r:id="rId2"/>
              </a:rPr>
              <a:t>https://penn-chime.phl.io/</a:t>
            </a:r>
            <a:endParaRPr lang="en-US" dirty="0">
              <a:solidFill>
                <a:srgbClr val="36363E"/>
              </a:solidFill>
              <a:latin typeface="Open Sans"/>
            </a:endParaRPr>
          </a:p>
          <a:p>
            <a:pPr>
              <a:buFont typeface="Arial" panose="020B0604020202020204" pitchFamily="34" charset="0"/>
              <a:buChar char="•"/>
            </a:pPr>
            <a:r>
              <a:rPr lang="en-US" dirty="0">
                <a:solidFill>
                  <a:srgbClr val="36363E"/>
                </a:solidFill>
                <a:latin typeface="Open Sans"/>
              </a:rPr>
              <a:t>University of Washington IHME Model: </a:t>
            </a:r>
            <a:r>
              <a:rPr lang="en-US" dirty="0">
                <a:solidFill>
                  <a:srgbClr val="007DC3"/>
                </a:solidFill>
                <a:latin typeface="Open Sans"/>
                <a:hlinkClick r:id="rId3"/>
              </a:rPr>
              <a:t>https://covid19.healthdata.org/united-states-of-america</a:t>
            </a:r>
            <a:endParaRPr lang="en-US" dirty="0">
              <a:solidFill>
                <a:srgbClr val="36363E"/>
              </a:solidFill>
              <a:latin typeface="Open Sans"/>
            </a:endParaRPr>
          </a:p>
          <a:p>
            <a:pPr>
              <a:buFont typeface="Arial" panose="020B0604020202020204" pitchFamily="34" charset="0"/>
              <a:buChar char="•"/>
            </a:pPr>
            <a:r>
              <a:rPr lang="en-US" dirty="0">
                <a:solidFill>
                  <a:srgbClr val="36363E"/>
                </a:solidFill>
                <a:latin typeface="Open Sans"/>
              </a:rPr>
              <a:t>WBTV News Interview on COVID-19 Modeling: </a:t>
            </a:r>
            <a:r>
              <a:rPr lang="en-US" dirty="0">
                <a:solidFill>
                  <a:srgbClr val="007DC3"/>
                </a:solidFill>
                <a:latin typeface="Open Sans"/>
                <a:hlinkClick r:id="rId4"/>
              </a:rPr>
              <a:t>https://www.wbtv.com/2020/04/13/limited-data-makes-it-tough-model-coronaviruss-spread-experts-say/</a:t>
            </a:r>
            <a:endParaRPr lang="en-US" dirty="0">
              <a:solidFill>
                <a:srgbClr val="007DC3"/>
              </a:solidFill>
              <a:latin typeface="Open Sans"/>
            </a:endParaRPr>
          </a:p>
          <a:p>
            <a:pPr>
              <a:buFont typeface="Arial" panose="020B0604020202020204" pitchFamily="34" charset="0"/>
              <a:buChar char="•"/>
            </a:pPr>
            <a:r>
              <a:rPr lang="en-US" dirty="0">
                <a:hlinkClick r:id="rId5"/>
              </a:rPr>
              <a:t>https://www.youtube.com/watch?v=hMa5XPCjDDE</a:t>
            </a:r>
            <a:endParaRPr lang="en-US" dirty="0"/>
          </a:p>
          <a:p>
            <a:pPr>
              <a:buFont typeface="Arial" panose="020B0604020202020204" pitchFamily="34" charset="0"/>
              <a:buChar char="•"/>
            </a:pPr>
            <a:r>
              <a:rPr lang="en-US" dirty="0">
                <a:hlinkClick r:id="rId6"/>
              </a:rPr>
              <a:t>http://predictivehealthcare.pennmedicine.org/2020/03/14/accouncing-chime.html</a:t>
            </a:r>
            <a:endParaRPr lang="en-US" dirty="0"/>
          </a:p>
          <a:p>
            <a:pPr>
              <a:buFont typeface="Arial" panose="020B0604020202020204" pitchFamily="34" charset="0"/>
              <a:buChar char="•"/>
            </a:pPr>
            <a:r>
              <a:rPr lang="en-US" dirty="0">
                <a:hlinkClick r:id="rId7"/>
              </a:rPr>
              <a:t>https://www.zdnet.com/article/how-open-source-software-is-tackling-covid-19-coronavirus/</a:t>
            </a:r>
            <a:endParaRPr lang="en-US" dirty="0"/>
          </a:p>
          <a:p>
            <a:pPr>
              <a:buFont typeface="Arial" panose="020B0604020202020204" pitchFamily="34" charset="0"/>
              <a:buChar char="•"/>
            </a:pPr>
            <a:r>
              <a:rPr lang="en-US" dirty="0">
                <a:hlinkClick r:id="rId8"/>
              </a:rPr>
              <a:t>https://www.facebook.com/groups/670932227050506/permalink/673493760127686/</a:t>
            </a:r>
            <a:endParaRPr lang="en-US" dirty="0"/>
          </a:p>
          <a:p>
            <a:pPr>
              <a:buFont typeface="Arial" panose="020B0604020202020204" pitchFamily="34" charset="0"/>
              <a:buChar char="•"/>
            </a:pPr>
            <a:r>
              <a:rPr lang="en-US" dirty="0">
                <a:hlinkClick r:id="rId9"/>
              </a:rPr>
              <a:t>https://www.kaggle.com/allen-institute-for-ai/CORD-19-research-challenge</a:t>
            </a:r>
            <a:endParaRPr lang="en-US" dirty="0"/>
          </a:p>
          <a:p>
            <a:pPr>
              <a:buFont typeface="Arial" panose="020B0604020202020204" pitchFamily="34" charset="0"/>
              <a:buChar char="•"/>
            </a:pPr>
            <a:endParaRPr lang="en-US" dirty="0"/>
          </a:p>
          <a:p>
            <a:r>
              <a:rPr lang="en-US" dirty="0"/>
              <a:t>It uses the following data sources:</a:t>
            </a:r>
          </a:p>
          <a:p>
            <a:r>
              <a:rPr lang="en-US" dirty="0">
                <a:hlinkClick r:id="rId10"/>
              </a:rPr>
              <a:t>European Centre for Disease Prevention and Control</a:t>
            </a:r>
            <a:endParaRPr lang="en-US" dirty="0"/>
          </a:p>
          <a:p>
            <a:r>
              <a:rPr lang="en-US" dirty="0">
                <a:hlinkClick r:id="rId11"/>
              </a:rPr>
              <a:t>Public Health England</a:t>
            </a:r>
            <a:endParaRPr lang="en-US" dirty="0"/>
          </a:p>
          <a:p>
            <a:r>
              <a:rPr lang="en-US" dirty="0" err="1">
                <a:hlinkClick r:id="rId12"/>
              </a:rPr>
              <a:t>Blavatnik</a:t>
            </a:r>
            <a:r>
              <a:rPr lang="en-US" dirty="0">
                <a:hlinkClick r:id="rId12"/>
              </a:rPr>
              <a:t> School of Government, Oxford University</a:t>
            </a:r>
            <a:endParaRPr lang="en-US" dirty="0"/>
          </a:p>
          <a:p>
            <a:pPr>
              <a:buFont typeface="Arial" panose="020B0604020202020204" pitchFamily="34" charset="0"/>
              <a:buChar char="•"/>
            </a:pPr>
            <a:r>
              <a:rPr lang="en-US" dirty="0">
                <a:hlinkClick r:id="rId13"/>
              </a:rPr>
              <a:t>https://towardsdatascience.com/top-5-r-resources-on-covid-19-coronavirus-1d4c8df6d85f</a:t>
            </a:r>
            <a:endParaRPr lang="en-US" b="0" i="0" dirty="0">
              <a:solidFill>
                <a:srgbClr val="36363E"/>
              </a:solidFill>
              <a:effectLst/>
              <a:latin typeface="Open Sans"/>
            </a:endParaRPr>
          </a:p>
        </p:txBody>
      </p:sp>
    </p:spTree>
    <p:extLst>
      <p:ext uri="{BB962C8B-B14F-4D97-AF65-F5344CB8AC3E}">
        <p14:creationId xmlns:p14="http://schemas.microsoft.com/office/powerpoint/2010/main" val="340624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a:xfrm>
            <a:off x="1066800" y="642593"/>
            <a:ext cx="10058400" cy="1150695"/>
          </a:xfrm>
        </p:spPr>
        <p:txBody>
          <a:bodyPr>
            <a:normAutofit/>
          </a:bodyPr>
          <a:lstStyle/>
          <a:p>
            <a:r>
              <a:rPr lang="en-US" b="1" dirty="0"/>
              <a:t>Data</a:t>
            </a:r>
            <a:endParaRPr lang="en-US" dirty="0"/>
          </a:p>
        </p:txBody>
      </p:sp>
      <p:sp>
        <p:nvSpPr>
          <p:cNvPr id="2" name="Rectangle 1">
            <a:extLst>
              <a:ext uri="{FF2B5EF4-FFF2-40B4-BE49-F238E27FC236}">
                <a16:creationId xmlns:a16="http://schemas.microsoft.com/office/drawing/2014/main" id="{D3238D1B-7CA4-42E8-8956-FDA10E121C33}"/>
              </a:ext>
            </a:extLst>
          </p:cNvPr>
          <p:cNvSpPr/>
          <p:nvPr/>
        </p:nvSpPr>
        <p:spPr>
          <a:xfrm>
            <a:off x="727968" y="1878810"/>
            <a:ext cx="10394273" cy="3693319"/>
          </a:xfrm>
          <a:prstGeom prst="rect">
            <a:avLst/>
          </a:prstGeom>
        </p:spPr>
        <p:txBody>
          <a:bodyPr wrap="square">
            <a:spAutoFit/>
          </a:bodyPr>
          <a:lstStyle/>
          <a:p>
            <a:pPr>
              <a:buFont typeface="Arial" panose="020B0604020202020204" pitchFamily="34" charset="0"/>
              <a:buChar char="•"/>
            </a:pPr>
            <a:r>
              <a:rPr lang="en-US" dirty="0">
                <a:latin typeface="medium-content-serif-font"/>
                <a:hlinkClick r:id="rId2"/>
              </a:rPr>
              <a:t>2019 Novel Coronavirus COVID-19 (2019-nCoV) Data Repository by Johns Hopkins CSSE</a:t>
            </a:r>
            <a:r>
              <a:rPr lang="en-US" dirty="0">
                <a:latin typeface="medium-content-serif-font"/>
              </a:rPr>
              <a:t>: : this dataset is used by many resources mentioned in this article and has become the gold standard for COVID-19 modeling</a:t>
            </a:r>
          </a:p>
          <a:p>
            <a:pPr>
              <a:buFont typeface="Arial" panose="020B0604020202020204" pitchFamily="34" charset="0"/>
              <a:buChar char="•"/>
            </a:pPr>
            <a:r>
              <a:rPr lang="en-US" dirty="0">
                <a:latin typeface="medium-content-serif-font"/>
                <a:hlinkClick r:id="rId3"/>
              </a:rPr>
              <a:t>COVID-19 Open Research Dataset Challenge (CORD-19)</a:t>
            </a:r>
            <a:r>
              <a:rPr lang="en-US" dirty="0">
                <a:latin typeface="medium-content-serif-font"/>
              </a:rPr>
              <a:t> (via Kaggle)</a:t>
            </a:r>
          </a:p>
          <a:p>
            <a:pPr>
              <a:buFont typeface="Arial" panose="020B0604020202020204" pitchFamily="34" charset="0"/>
              <a:buChar char="•"/>
            </a:pPr>
            <a:r>
              <a:rPr lang="en-US" dirty="0">
                <a:latin typeface="medium-content-serif-font"/>
                <a:hlinkClick r:id="rId4"/>
              </a:rPr>
              <a:t>Novel Corona Virus 2019 Dataset: Day level information on covid-19 affected cases</a:t>
            </a:r>
            <a:r>
              <a:rPr lang="en-US" dirty="0">
                <a:latin typeface="medium-content-serif-font"/>
              </a:rPr>
              <a:t> (via Kaggle)</a:t>
            </a:r>
          </a:p>
          <a:p>
            <a:pPr>
              <a:buFont typeface="Arial" panose="020B0604020202020204" pitchFamily="34" charset="0"/>
              <a:buChar char="•"/>
            </a:pPr>
            <a:r>
              <a:rPr lang="en-US" dirty="0">
                <a:latin typeface="medium-content-serif-font"/>
                <a:hlinkClick r:id="rId5"/>
              </a:rPr>
              <a:t>COVID-19 Data from the European Centers for Disease Control</a:t>
            </a:r>
            <a:endParaRPr lang="en-US" dirty="0">
              <a:latin typeface="medium-content-serif-font"/>
            </a:endParaRPr>
          </a:p>
          <a:p>
            <a:pPr>
              <a:buFont typeface="Arial" panose="020B0604020202020204" pitchFamily="34" charset="0"/>
              <a:buChar char="•"/>
            </a:pPr>
            <a:r>
              <a:rPr lang="en-US" dirty="0">
                <a:latin typeface="medium-content-serif-font"/>
                <a:hlinkClick r:id="rId6"/>
              </a:rPr>
              <a:t>The COVID Tracking Project</a:t>
            </a:r>
            <a:endParaRPr lang="en-US" dirty="0">
              <a:latin typeface="medium-content-serif-font"/>
            </a:endParaRPr>
          </a:p>
          <a:p>
            <a:pPr>
              <a:buFont typeface="Arial" panose="020B0604020202020204" pitchFamily="34" charset="0"/>
              <a:buChar char="•"/>
            </a:pPr>
            <a:r>
              <a:rPr lang="en-US" dirty="0">
                <a:latin typeface="medium-content-serif-font"/>
                <a:hlinkClick r:id="rId7"/>
              </a:rPr>
              <a:t>Tidying the John Hopkins Covid-19 data to long format and merging some World Bank data</a:t>
            </a:r>
            <a:endParaRPr lang="en-US" dirty="0">
              <a:latin typeface="medium-content-serif-font"/>
            </a:endParaRPr>
          </a:p>
          <a:p>
            <a:pPr>
              <a:buFont typeface="Arial" panose="020B0604020202020204" pitchFamily="34" charset="0"/>
              <a:buChar char="•"/>
            </a:pPr>
            <a:r>
              <a:rPr lang="en-US" dirty="0">
                <a:latin typeface="medium-content-serif-font"/>
                <a:hlinkClick r:id="rId8"/>
              </a:rPr>
              <a:t>A Short Review of COVID-19 Data Sources</a:t>
            </a:r>
            <a:endParaRPr lang="en-US" dirty="0">
              <a:latin typeface="medium-content-serif-font"/>
            </a:endParaRPr>
          </a:p>
          <a:p>
            <a:pPr>
              <a:buFont typeface="Arial" panose="020B0604020202020204" pitchFamily="34" charset="0"/>
              <a:buChar char="•"/>
            </a:pPr>
            <a:r>
              <a:rPr lang="en-US" dirty="0">
                <a:latin typeface="medium-content-serif-font"/>
              </a:rPr>
              <a:t>COVID-19 datasets by </a:t>
            </a:r>
            <a:r>
              <a:rPr lang="en-US" dirty="0" err="1">
                <a:latin typeface="medium-content-serif-font"/>
                <a:hlinkClick r:id="rId9"/>
              </a:rPr>
              <a:t>esri</a:t>
            </a:r>
            <a:endParaRPr lang="en-US" dirty="0">
              <a:latin typeface="medium-content-serif-font"/>
            </a:endParaRPr>
          </a:p>
          <a:p>
            <a:pPr>
              <a:buFont typeface="Arial" panose="020B0604020202020204" pitchFamily="34" charset="0"/>
              <a:buChar char="•"/>
            </a:pPr>
            <a:r>
              <a:rPr lang="en-US" dirty="0" err="1">
                <a:latin typeface="medium-content-serif-font"/>
                <a:hlinkClick r:id="rId10"/>
              </a:rPr>
              <a:t>beoutbreakprepared</a:t>
            </a:r>
            <a:r>
              <a:rPr lang="en-US" dirty="0">
                <a:latin typeface="medium-content-serif-font"/>
                <a:hlinkClick r:id="rId10"/>
              </a:rPr>
              <a:t>/nCoV2019</a:t>
            </a:r>
            <a:r>
              <a:rPr lang="en-US" dirty="0">
                <a:latin typeface="medium-content-serif-font"/>
              </a:rPr>
              <a:t>: one of the very few non-aggregated dataset available online. Such a dataset of individual-level information on patients with confirmed COVID-19 (including their travel history, location, symptoms, reported onset and confirmation dates and basic demographics) is important to understand, among others, transmissibility, risk of geographic spread, routes of transmission and risk factors for infection.</a:t>
            </a:r>
            <a:endParaRPr lang="en-US" b="0" i="0" dirty="0">
              <a:effectLst/>
              <a:latin typeface="medium-content-serif-font"/>
            </a:endParaRPr>
          </a:p>
        </p:txBody>
      </p:sp>
    </p:spTree>
    <p:extLst>
      <p:ext uri="{BB962C8B-B14F-4D97-AF65-F5344CB8AC3E}">
        <p14:creationId xmlns:p14="http://schemas.microsoft.com/office/powerpoint/2010/main" val="167837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solidFill>
                  <a:schemeClr val="tx1">
                    <a:lumMod val="95000"/>
                    <a:lumOff val="5000"/>
                  </a:schemeClr>
                </a:solidFill>
              </a:rPr>
              <a:t>What we talk about</a:t>
            </a:r>
            <a:endParaRPr lang="en-US" dirty="0"/>
          </a:p>
        </p:txBody>
      </p:sp>
      <p:sp>
        <p:nvSpPr>
          <p:cNvPr id="6" name="Rectangle 5">
            <a:extLst>
              <a:ext uri="{FF2B5EF4-FFF2-40B4-BE49-F238E27FC236}">
                <a16:creationId xmlns:a16="http://schemas.microsoft.com/office/drawing/2014/main" id="{2B27326D-1A4C-46EB-A472-8E7FEAD4919B}"/>
              </a:ext>
            </a:extLst>
          </p:cNvPr>
          <p:cNvSpPr/>
          <p:nvPr/>
        </p:nvSpPr>
        <p:spPr>
          <a:xfrm>
            <a:off x="886328" y="2276233"/>
            <a:ext cx="10419343" cy="3493347"/>
          </a:xfrm>
          <a:prstGeom prst="rect">
            <a:avLst/>
          </a:prstGeom>
        </p:spPr>
        <p:txBody>
          <a:bodyPr vert="horz" lIns="45720" tIns="45720" rIns="45720" bIns="45720" rtlCol="0" anchor="ctr">
            <a:normAutofit lnSpcReduction="10000"/>
          </a:bodyPr>
          <a:lstStyle/>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r>
              <a:rPr lang="en-US" dirty="0"/>
              <a:t>Understand Machine Learning in Azure, and how to apply to something real.</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r>
              <a:rPr lang="en-US" dirty="0"/>
              <a:t>For this we need to do the follow</a:t>
            </a:r>
          </a:p>
          <a:p>
            <a:pPr defTabSz="914400">
              <a:lnSpc>
                <a:spcPct val="90000"/>
              </a:lnSpc>
              <a:spcAft>
                <a:spcPts val="600"/>
              </a:spcAft>
              <a:buClr>
                <a:schemeClr val="accent1"/>
              </a:buClr>
            </a:pPr>
            <a:endParaRPr lang="en-US" dirty="0"/>
          </a:p>
          <a:p>
            <a:pPr marL="342900" indent="-342900" defTabSz="914400">
              <a:lnSpc>
                <a:spcPct val="90000"/>
              </a:lnSpc>
              <a:spcAft>
                <a:spcPts val="600"/>
              </a:spcAft>
              <a:buClr>
                <a:schemeClr val="accent1"/>
              </a:buClr>
              <a:buAutoNum type="arabicPeriod"/>
            </a:pPr>
            <a:r>
              <a:rPr lang="en-US" dirty="0"/>
              <a:t>Define the problem (What is the result that we want, and how we will do it)</a:t>
            </a:r>
          </a:p>
          <a:p>
            <a:pPr marL="342900" indent="-342900" defTabSz="914400">
              <a:lnSpc>
                <a:spcPct val="90000"/>
              </a:lnSpc>
              <a:spcAft>
                <a:spcPts val="600"/>
              </a:spcAft>
              <a:buClr>
                <a:schemeClr val="accent1"/>
              </a:buClr>
              <a:buAutoNum type="arabicPeriod"/>
            </a:pPr>
            <a:r>
              <a:rPr lang="en-US" dirty="0"/>
              <a:t>We need to choose a key indicator.</a:t>
            </a:r>
          </a:p>
          <a:p>
            <a:pPr marL="342900" indent="-342900" defTabSz="914400">
              <a:lnSpc>
                <a:spcPct val="90000"/>
              </a:lnSpc>
              <a:spcAft>
                <a:spcPts val="600"/>
              </a:spcAft>
              <a:buClr>
                <a:schemeClr val="accent1"/>
              </a:buClr>
              <a:buAutoNum type="arabicPeriod"/>
            </a:pPr>
            <a:r>
              <a:rPr lang="en-US" dirty="0"/>
              <a:t>Stablish an evaluation protocol and check the different existent protocols.</a:t>
            </a:r>
          </a:p>
          <a:p>
            <a:pPr marL="342900" indent="-342900" defTabSz="914400">
              <a:lnSpc>
                <a:spcPct val="90000"/>
              </a:lnSpc>
              <a:spcAft>
                <a:spcPts val="600"/>
              </a:spcAft>
              <a:buClr>
                <a:schemeClr val="accent1"/>
              </a:buClr>
              <a:buAutoNum type="arabicPeriod"/>
            </a:pPr>
            <a:r>
              <a:rPr lang="en-US" dirty="0"/>
              <a:t>We need to prepare the data  (what type of data we will use)</a:t>
            </a:r>
          </a:p>
          <a:p>
            <a:pPr marL="342900" indent="-342900" defTabSz="914400">
              <a:lnSpc>
                <a:spcPct val="90000"/>
              </a:lnSpc>
              <a:spcAft>
                <a:spcPts val="600"/>
              </a:spcAft>
              <a:buClr>
                <a:schemeClr val="accent1"/>
              </a:buClr>
              <a:buAutoNum type="arabicPeriod"/>
            </a:pPr>
            <a:r>
              <a:rPr lang="en-US" dirty="0"/>
              <a:t>Divide, extract the data</a:t>
            </a:r>
          </a:p>
          <a:p>
            <a:pPr marL="342900" indent="-342900" defTabSz="914400">
              <a:lnSpc>
                <a:spcPct val="90000"/>
              </a:lnSpc>
              <a:spcAft>
                <a:spcPts val="600"/>
              </a:spcAft>
              <a:buClr>
                <a:schemeClr val="accent1"/>
              </a:buClr>
              <a:buAutoNum type="arabicPeriod"/>
            </a:pPr>
            <a:r>
              <a:rPr lang="en-US" dirty="0"/>
              <a:t> Develop a reference model and use the right.</a:t>
            </a:r>
          </a:p>
          <a:p>
            <a:pPr marL="342900" indent="-342900" defTabSz="914400">
              <a:lnSpc>
                <a:spcPct val="90000"/>
              </a:lnSpc>
              <a:spcAft>
                <a:spcPts val="600"/>
              </a:spcAft>
              <a:buClr>
                <a:schemeClr val="accent1"/>
              </a:buClr>
              <a:buAutoNum type="arabicPeriod"/>
            </a:pPr>
            <a:endParaRPr lang="en-US"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SIR MODEL</a:t>
            </a:r>
          </a:p>
        </p:txBody>
      </p:sp>
      <p:pic>
        <p:nvPicPr>
          <p:cNvPr id="1026" name="Picture 2" descr="SIR-1">
            <a:extLst>
              <a:ext uri="{FF2B5EF4-FFF2-40B4-BE49-F238E27FC236}">
                <a16:creationId xmlns:a16="http://schemas.microsoft.com/office/drawing/2014/main" id="{5DA8663E-CD15-4243-9D13-FBF723EE1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2286000"/>
            <a:ext cx="6638925"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6851E9E-67D7-4C28-B6E0-6067B70B7008}"/>
              </a:ext>
            </a:extLst>
          </p:cNvPr>
          <p:cNvSpPr/>
          <p:nvPr/>
        </p:nvSpPr>
        <p:spPr>
          <a:xfrm>
            <a:off x="5486400" y="5820460"/>
            <a:ext cx="6096000" cy="461665"/>
          </a:xfrm>
          <a:prstGeom prst="rect">
            <a:avLst/>
          </a:prstGeom>
        </p:spPr>
        <p:txBody>
          <a:bodyPr>
            <a:spAutoFit/>
          </a:bodyPr>
          <a:lstStyle/>
          <a:p>
            <a:r>
              <a:rPr lang="en-US" sz="1200" dirty="0">
                <a:hlinkClick r:id="rId3">
                  <a:extLst>
                    <a:ext uri="{A12FA001-AC4F-418D-AE19-62706E023703}">
                      <ahyp:hlinkClr xmlns:ahyp="http://schemas.microsoft.com/office/drawing/2018/hyperlinkcolor" val="tx"/>
                    </a:ext>
                  </a:extLst>
                </a:hlinkClick>
              </a:rPr>
              <a:t>https://www.blue-granite.com/blog/sir-modeling-on-azure-covid-19-hospital-impact-model-for-epidemics</a:t>
            </a:r>
            <a:endParaRPr lang="en-US" sz="1200" dirty="0"/>
          </a:p>
        </p:txBody>
      </p:sp>
      <p:pic>
        <p:nvPicPr>
          <p:cNvPr id="1028" name="Picture 4">
            <a:extLst>
              <a:ext uri="{FF2B5EF4-FFF2-40B4-BE49-F238E27FC236}">
                <a16:creationId xmlns:a16="http://schemas.microsoft.com/office/drawing/2014/main" id="{823EDFA0-E9C9-49B9-A9D8-04B053805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077532"/>
            <a:ext cx="1895475" cy="24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9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SIR MODEL</a:t>
            </a:r>
          </a:p>
        </p:txBody>
      </p:sp>
      <p:sp>
        <p:nvSpPr>
          <p:cNvPr id="7" name="Rectangle 6">
            <a:extLst>
              <a:ext uri="{FF2B5EF4-FFF2-40B4-BE49-F238E27FC236}">
                <a16:creationId xmlns:a16="http://schemas.microsoft.com/office/drawing/2014/main" id="{46851E9E-67D7-4C28-B6E0-6067B70B7008}"/>
              </a:ext>
            </a:extLst>
          </p:cNvPr>
          <p:cNvSpPr/>
          <p:nvPr/>
        </p:nvSpPr>
        <p:spPr>
          <a:xfrm>
            <a:off x="5486400" y="5820460"/>
            <a:ext cx="6096000" cy="461665"/>
          </a:xfrm>
          <a:prstGeom prst="rect">
            <a:avLst/>
          </a:prstGeom>
        </p:spPr>
        <p:txBody>
          <a:bodyPr>
            <a:spAutoFit/>
          </a:bodyPr>
          <a:lstStyle/>
          <a:p>
            <a:r>
              <a:rPr lang="en-US" sz="1200" dirty="0">
                <a:hlinkClick r:id="rId2">
                  <a:extLst>
                    <a:ext uri="{A12FA001-AC4F-418D-AE19-62706E023703}">
                      <ahyp:hlinkClr xmlns:ahyp="http://schemas.microsoft.com/office/drawing/2018/hyperlinkcolor" val="tx"/>
                    </a:ext>
                  </a:extLst>
                </a:hlinkClick>
              </a:rPr>
              <a:t>https://www.blue-granite.com/blog/sir-modeling-on-azure-covid-19-hospital-impact-model-for-epidemics</a:t>
            </a:r>
            <a:endParaRPr lang="en-US" sz="1200" dirty="0"/>
          </a:p>
        </p:txBody>
      </p:sp>
      <p:pic>
        <p:nvPicPr>
          <p:cNvPr id="2050" name="Picture 2" descr="SIR_Curve">
            <a:extLst>
              <a:ext uri="{FF2B5EF4-FFF2-40B4-BE49-F238E27FC236}">
                <a16:creationId xmlns:a16="http://schemas.microsoft.com/office/drawing/2014/main" id="{2891802E-78AD-4131-8F9C-CF0264A1D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997" y="2323600"/>
            <a:ext cx="6176403" cy="26684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A4DCF22-DBE7-4026-880D-56A1CDC42E53}"/>
              </a:ext>
            </a:extLst>
          </p:cNvPr>
          <p:cNvSpPr/>
          <p:nvPr/>
        </p:nvSpPr>
        <p:spPr>
          <a:xfrm>
            <a:off x="766619" y="1949684"/>
            <a:ext cx="4248727" cy="3416320"/>
          </a:xfrm>
          <a:prstGeom prst="rect">
            <a:avLst/>
          </a:prstGeom>
        </p:spPr>
        <p:txBody>
          <a:bodyPr wrap="square">
            <a:spAutoFit/>
          </a:bodyPr>
          <a:lstStyle/>
          <a:p>
            <a:r>
              <a:rPr lang="en-US" dirty="0">
                <a:solidFill>
                  <a:srgbClr val="36363E"/>
                </a:solidFill>
                <a:latin typeface="Open Sans"/>
              </a:rPr>
              <a:t>These types of models can give us a couple different curves that measure slightly different things such as:</a:t>
            </a:r>
          </a:p>
          <a:p>
            <a:endParaRPr lang="en-US" dirty="0">
              <a:solidFill>
                <a:srgbClr val="36363E"/>
              </a:solidFill>
              <a:latin typeface="Open Sans"/>
            </a:endParaRPr>
          </a:p>
          <a:p>
            <a:pPr>
              <a:buFont typeface="Arial" panose="020B0604020202020204" pitchFamily="34" charset="0"/>
              <a:buChar char="•"/>
            </a:pPr>
            <a:r>
              <a:rPr lang="en-US" dirty="0">
                <a:solidFill>
                  <a:srgbClr val="36363E"/>
                </a:solidFill>
                <a:latin typeface="Open Sans"/>
              </a:rPr>
              <a:t>the number of daily admissions into a hospital</a:t>
            </a:r>
          </a:p>
          <a:p>
            <a:pPr>
              <a:buFont typeface="Arial" panose="020B0604020202020204" pitchFamily="34" charset="0"/>
              <a:buChar char="•"/>
            </a:pPr>
            <a:r>
              <a:rPr lang="en-US" dirty="0">
                <a:solidFill>
                  <a:srgbClr val="36363E"/>
                </a:solidFill>
                <a:latin typeface="Open Sans"/>
              </a:rPr>
              <a:t>the total number of people in the hospital with COVID-19 (which we call the census view)</a:t>
            </a:r>
          </a:p>
          <a:p>
            <a:pPr>
              <a:buFont typeface="Arial" panose="020B0604020202020204" pitchFamily="34" charset="0"/>
              <a:buChar char="•"/>
            </a:pPr>
            <a:r>
              <a:rPr lang="en-US" dirty="0">
                <a:solidFill>
                  <a:srgbClr val="36363E"/>
                </a:solidFill>
                <a:latin typeface="Open Sans"/>
              </a:rPr>
              <a:t>or the proportion of the population that fits into one of these SIR states over time</a:t>
            </a:r>
            <a:endParaRPr lang="en-US" b="0" i="0" dirty="0">
              <a:solidFill>
                <a:srgbClr val="36363E"/>
              </a:solidFill>
              <a:effectLst/>
              <a:latin typeface="Open Sans"/>
            </a:endParaRPr>
          </a:p>
        </p:txBody>
      </p:sp>
    </p:spTree>
    <p:extLst>
      <p:ext uri="{BB962C8B-B14F-4D97-AF65-F5344CB8AC3E}">
        <p14:creationId xmlns:p14="http://schemas.microsoft.com/office/powerpoint/2010/main" val="426931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Flattening the Curve</a:t>
            </a:r>
          </a:p>
        </p:txBody>
      </p:sp>
      <p:sp>
        <p:nvSpPr>
          <p:cNvPr id="7" name="Rectangle 6">
            <a:extLst>
              <a:ext uri="{FF2B5EF4-FFF2-40B4-BE49-F238E27FC236}">
                <a16:creationId xmlns:a16="http://schemas.microsoft.com/office/drawing/2014/main" id="{46851E9E-67D7-4C28-B6E0-6067B70B7008}"/>
              </a:ext>
            </a:extLst>
          </p:cNvPr>
          <p:cNvSpPr/>
          <p:nvPr/>
        </p:nvSpPr>
        <p:spPr>
          <a:xfrm>
            <a:off x="5486400" y="5820460"/>
            <a:ext cx="6096000" cy="461665"/>
          </a:xfrm>
          <a:prstGeom prst="rect">
            <a:avLst/>
          </a:prstGeom>
        </p:spPr>
        <p:txBody>
          <a:bodyPr>
            <a:spAutoFit/>
          </a:bodyPr>
          <a:lstStyle/>
          <a:p>
            <a:r>
              <a:rPr lang="en-US" sz="1200" dirty="0">
                <a:hlinkClick r:id="rId2">
                  <a:extLst>
                    <a:ext uri="{A12FA001-AC4F-418D-AE19-62706E023703}">
                      <ahyp:hlinkClr xmlns:ahyp="http://schemas.microsoft.com/office/drawing/2018/hyperlinkcolor" val="tx"/>
                    </a:ext>
                  </a:extLst>
                </a:hlinkClick>
              </a:rPr>
              <a:t>https://www.blue-granite.com/blog/sir-modeling-on-azure-covid-19-hospital-impact-model-for-epidemics</a:t>
            </a:r>
            <a:endParaRPr lang="en-US" sz="1200" dirty="0"/>
          </a:p>
        </p:txBody>
      </p:sp>
      <p:pic>
        <p:nvPicPr>
          <p:cNvPr id="3074" name="Picture 2" descr="R0_Calc-1">
            <a:extLst>
              <a:ext uri="{FF2B5EF4-FFF2-40B4-BE49-F238E27FC236}">
                <a16:creationId xmlns:a16="http://schemas.microsoft.com/office/drawing/2014/main" id="{D4F0BB41-A6A5-40FB-8045-A8B19163F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89" y="2543419"/>
            <a:ext cx="47625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ilyAdmit_SD30">
            <a:extLst>
              <a:ext uri="{FF2B5EF4-FFF2-40B4-BE49-F238E27FC236}">
                <a16:creationId xmlns:a16="http://schemas.microsoft.com/office/drawing/2014/main" id="{849E0EE0-6D83-4FCF-B648-1FB5E46E3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916" y="1764799"/>
            <a:ext cx="5273335" cy="3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6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dirty="0"/>
              <a:t>Flattening the Curve</a:t>
            </a:r>
          </a:p>
        </p:txBody>
      </p:sp>
      <p:sp>
        <p:nvSpPr>
          <p:cNvPr id="7" name="Rectangle 6">
            <a:extLst>
              <a:ext uri="{FF2B5EF4-FFF2-40B4-BE49-F238E27FC236}">
                <a16:creationId xmlns:a16="http://schemas.microsoft.com/office/drawing/2014/main" id="{46851E9E-67D7-4C28-B6E0-6067B70B7008}"/>
              </a:ext>
            </a:extLst>
          </p:cNvPr>
          <p:cNvSpPr/>
          <p:nvPr/>
        </p:nvSpPr>
        <p:spPr>
          <a:xfrm>
            <a:off x="5486400" y="5820460"/>
            <a:ext cx="6096000" cy="461665"/>
          </a:xfrm>
          <a:prstGeom prst="rect">
            <a:avLst/>
          </a:prstGeom>
        </p:spPr>
        <p:txBody>
          <a:bodyPr>
            <a:spAutoFit/>
          </a:bodyPr>
          <a:lstStyle/>
          <a:p>
            <a:r>
              <a:rPr lang="en-US" sz="1200" dirty="0">
                <a:hlinkClick r:id="rId2">
                  <a:extLst>
                    <a:ext uri="{A12FA001-AC4F-418D-AE19-62706E023703}">
                      <ahyp:hlinkClr xmlns:ahyp="http://schemas.microsoft.com/office/drawing/2018/hyperlinkcolor" val="tx"/>
                    </a:ext>
                  </a:extLst>
                </a:hlinkClick>
              </a:rPr>
              <a:t>https://www.blue-granite.com/blog/sir-modeling-on-azure-covid-19-hospital-impact-model-for-epidemics</a:t>
            </a:r>
            <a:endParaRPr lang="en-US" sz="1200" dirty="0"/>
          </a:p>
        </p:txBody>
      </p:sp>
      <p:pic>
        <p:nvPicPr>
          <p:cNvPr id="4098" name="Picture 2" descr="DailyAdmit_SD70-1">
            <a:extLst>
              <a:ext uri="{FF2B5EF4-FFF2-40B4-BE49-F238E27FC236}">
                <a16:creationId xmlns:a16="http://schemas.microsoft.com/office/drawing/2014/main" id="{2F2AD0CF-5984-465A-916D-37722F067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182" y="1889830"/>
            <a:ext cx="5298489" cy="39306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57CAC1-94A4-4D03-A63E-82F85FA78418}"/>
              </a:ext>
            </a:extLst>
          </p:cNvPr>
          <p:cNvSpPr/>
          <p:nvPr/>
        </p:nvSpPr>
        <p:spPr>
          <a:xfrm>
            <a:off x="722051" y="1875738"/>
            <a:ext cx="4897514" cy="3416320"/>
          </a:xfrm>
          <a:prstGeom prst="rect">
            <a:avLst/>
          </a:prstGeom>
        </p:spPr>
        <p:txBody>
          <a:bodyPr wrap="square">
            <a:spAutoFit/>
          </a:bodyPr>
          <a:lstStyle/>
          <a:p>
            <a:pPr algn="just"/>
            <a:r>
              <a:rPr lang="en-US" dirty="0">
                <a:solidFill>
                  <a:srgbClr val="36363E"/>
                </a:solidFill>
                <a:latin typeface="Open Sans"/>
              </a:rPr>
              <a:t>In this example above, 30% social distancing mitigation cuts the R</a:t>
            </a:r>
            <a:r>
              <a:rPr lang="en-US" baseline="-25000" dirty="0">
                <a:solidFill>
                  <a:srgbClr val="36363E"/>
                </a:solidFill>
                <a:latin typeface="Open Sans"/>
              </a:rPr>
              <a:t>0</a:t>
            </a:r>
            <a:r>
              <a:rPr lang="en-US" dirty="0">
                <a:solidFill>
                  <a:srgbClr val="36363E"/>
                </a:solidFill>
                <a:latin typeface="Open Sans"/>
              </a:rPr>
              <a:t> of 3.59 down to the R</a:t>
            </a:r>
            <a:r>
              <a:rPr lang="en-US" baseline="-25000" dirty="0">
                <a:solidFill>
                  <a:srgbClr val="36363E"/>
                </a:solidFill>
                <a:latin typeface="Open Sans"/>
              </a:rPr>
              <a:t>t</a:t>
            </a:r>
            <a:r>
              <a:rPr lang="en-US" dirty="0">
                <a:solidFill>
                  <a:srgbClr val="36363E"/>
                </a:solidFill>
                <a:latin typeface="Open Sans"/>
              </a:rPr>
              <a:t> which is 2.51. That means that we go from infecting over three people each, to just between two and three each. For this particular population, it also puts the peak of the infected curve to the end of May.</a:t>
            </a:r>
          </a:p>
          <a:p>
            <a:pPr algn="just"/>
            <a:r>
              <a:rPr lang="en-US" dirty="0">
                <a:solidFill>
                  <a:srgbClr val="36363E"/>
                </a:solidFill>
                <a:latin typeface="Open Sans"/>
              </a:rPr>
              <a:t>Next, let us see what happens if we bump up the amount of people that are social distancing; that is to say, the percentage of the population that follows the rules and stays home (hopefully all of us!).</a:t>
            </a:r>
            <a:endParaRPr lang="en-US" b="0" i="0" dirty="0">
              <a:solidFill>
                <a:srgbClr val="36363E"/>
              </a:solidFill>
              <a:effectLst/>
              <a:latin typeface="Open Sans"/>
            </a:endParaRPr>
          </a:p>
        </p:txBody>
      </p:sp>
    </p:spTree>
    <p:extLst>
      <p:ext uri="{BB962C8B-B14F-4D97-AF65-F5344CB8AC3E}">
        <p14:creationId xmlns:p14="http://schemas.microsoft.com/office/powerpoint/2010/main" val="420534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b="1" dirty="0"/>
              <a:t>Epidemic modelling of COVID-19 in the UK using an SIR model</a:t>
            </a:r>
          </a:p>
        </p:txBody>
      </p:sp>
      <p:sp>
        <p:nvSpPr>
          <p:cNvPr id="8" name="Rectangle 7">
            <a:extLst>
              <a:ext uri="{FF2B5EF4-FFF2-40B4-BE49-F238E27FC236}">
                <a16:creationId xmlns:a16="http://schemas.microsoft.com/office/drawing/2014/main" id="{EA5861C4-9BB7-448A-B9DE-3B5A5CF5A59F}"/>
              </a:ext>
            </a:extLst>
          </p:cNvPr>
          <p:cNvSpPr/>
          <p:nvPr/>
        </p:nvSpPr>
        <p:spPr>
          <a:xfrm>
            <a:off x="5888854" y="6215406"/>
            <a:ext cx="6096000" cy="253916"/>
          </a:xfrm>
          <a:prstGeom prst="rect">
            <a:avLst/>
          </a:prstGeom>
        </p:spPr>
        <p:txBody>
          <a:bodyPr>
            <a:spAutoFit/>
          </a:bodyPr>
          <a:lstStyle/>
          <a:p>
            <a:r>
              <a:rPr lang="en-US" sz="1000" dirty="0">
                <a:hlinkClick r:id="rId2"/>
              </a:rPr>
              <a:t>https://towardsdatascience.com/top-5-r-resources-on-covid-19-coronavirus-1d4c8df6d85f</a:t>
            </a:r>
            <a:endParaRPr lang="en-US" sz="1000" dirty="0"/>
          </a:p>
        </p:txBody>
      </p:sp>
      <p:pic>
        <p:nvPicPr>
          <p:cNvPr id="9224" name="Picture 8">
            <a:extLst>
              <a:ext uri="{FF2B5EF4-FFF2-40B4-BE49-F238E27FC236}">
                <a16:creationId xmlns:a16="http://schemas.microsoft.com/office/drawing/2014/main" id="{8DA955EB-8A2E-4889-BF22-D98AE5A7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56" y="2300807"/>
            <a:ext cx="4795853" cy="307938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607C865-5A6C-4208-A8D4-2CA125250EDD}"/>
              </a:ext>
            </a:extLst>
          </p:cNvPr>
          <p:cNvSpPr/>
          <p:nvPr/>
        </p:nvSpPr>
        <p:spPr>
          <a:xfrm>
            <a:off x="719091" y="2271646"/>
            <a:ext cx="5592932" cy="3108543"/>
          </a:xfrm>
          <a:prstGeom prst="rect">
            <a:avLst/>
          </a:prstGeom>
        </p:spPr>
        <p:txBody>
          <a:bodyPr wrap="square">
            <a:spAutoFit/>
          </a:bodyPr>
          <a:lstStyle/>
          <a:p>
            <a:r>
              <a:rPr lang="en-US" sz="1400" dirty="0">
                <a:latin typeface="medium-content-serif-font"/>
              </a:rPr>
              <a:t>Published by </a:t>
            </a:r>
            <a:r>
              <a:rPr lang="en-US" sz="1400" dirty="0">
                <a:latin typeface="medium-content-serif-font"/>
                <a:hlinkClick r:id="rId4"/>
              </a:rPr>
              <a:t>Thomas Wilding</a:t>
            </a:r>
            <a:r>
              <a:rPr lang="en-US" sz="1400" dirty="0">
                <a:latin typeface="medium-content-serif-font"/>
              </a:rPr>
              <a:t>, this </a:t>
            </a:r>
            <a:r>
              <a:rPr lang="en-US" sz="1400" dirty="0">
                <a:latin typeface="medium-content-serif-font"/>
                <a:hlinkClick r:id="rId5"/>
              </a:rPr>
              <a:t>blog post</a:t>
            </a:r>
            <a:r>
              <a:rPr lang="en-US" sz="1400" dirty="0">
                <a:latin typeface="medium-content-serif-font"/>
              </a:rPr>
              <a:t> applies the SIR model to UK data.</a:t>
            </a:r>
          </a:p>
          <a:p>
            <a:r>
              <a:rPr lang="en-US" sz="1400" dirty="0">
                <a:latin typeface="medium-content-serif-font"/>
              </a:rPr>
              <a:t>As further extensions to the model, the author suggests:</a:t>
            </a:r>
          </a:p>
          <a:p>
            <a:pPr>
              <a:buFont typeface="Arial" panose="020B0604020202020204" pitchFamily="34" charset="0"/>
              <a:buChar char="•"/>
            </a:pPr>
            <a:r>
              <a:rPr lang="en-US" sz="1400" dirty="0">
                <a:latin typeface="medium-content-serif-font"/>
              </a:rPr>
              <a:t>Using an SEIR model (adding an Exposed compartment for people who are infected but not yet infectious)</a:t>
            </a:r>
          </a:p>
          <a:p>
            <a:pPr>
              <a:buFont typeface="Arial" panose="020B0604020202020204" pitchFamily="34" charset="0"/>
              <a:buChar char="•"/>
            </a:pPr>
            <a:r>
              <a:rPr lang="en-US" sz="1400" dirty="0">
                <a:latin typeface="medium-content-serif-font"/>
              </a:rPr>
              <a:t>Adding a “Q” layer since a lot of people are being Quarantined or isolated</a:t>
            </a:r>
          </a:p>
          <a:p>
            <a:pPr>
              <a:buFont typeface="Arial" panose="020B0604020202020204" pitchFamily="34" charset="0"/>
              <a:buChar char="•"/>
            </a:pPr>
            <a:r>
              <a:rPr lang="en-US" sz="1400" dirty="0">
                <a:latin typeface="medium-content-serif-font"/>
              </a:rPr>
              <a:t>Considering the “hidden”” population that is infected but is denied being tested due to shortage of tests</a:t>
            </a:r>
          </a:p>
          <a:p>
            <a:pPr>
              <a:buFont typeface="Arial" panose="020B0604020202020204" pitchFamily="34" charset="0"/>
              <a:buChar char="•"/>
            </a:pPr>
            <a:r>
              <a:rPr lang="en-US" sz="1400" dirty="0">
                <a:latin typeface="medium-content-serif-font"/>
              </a:rPr>
              <a:t>Feasibility of a second wave / outbreak of the epidemic later in the year (as seen in previous outbreaks, such as Swine Flu)</a:t>
            </a:r>
          </a:p>
          <a:p>
            <a:r>
              <a:rPr lang="en-US" sz="1400" dirty="0">
                <a:latin typeface="medium-content-serif-font"/>
              </a:rPr>
              <a:t>Data sources:</a:t>
            </a:r>
          </a:p>
          <a:p>
            <a:pPr>
              <a:buFont typeface="Arial" panose="020B0604020202020204" pitchFamily="34" charset="0"/>
              <a:buChar char="•"/>
            </a:pPr>
            <a:r>
              <a:rPr lang="en-US" sz="1400" dirty="0">
                <a:latin typeface="medium-content-serif-font"/>
                <a:hlinkClick r:id="rId6"/>
              </a:rPr>
              <a:t>Wikipedia</a:t>
            </a:r>
            <a:endParaRPr lang="en-US" sz="1400" dirty="0">
              <a:latin typeface="medium-content-serif-font"/>
            </a:endParaRPr>
          </a:p>
          <a:p>
            <a:pPr>
              <a:buFont typeface="Arial" panose="020B0604020202020204" pitchFamily="34" charset="0"/>
              <a:buChar char="•"/>
            </a:pPr>
            <a:r>
              <a:rPr lang="en-US" sz="1400" dirty="0" err="1">
                <a:latin typeface="medium-content-serif-font"/>
                <a:hlinkClick r:id="rId7"/>
              </a:rPr>
              <a:t>Worldometers</a:t>
            </a:r>
            <a:endParaRPr lang="en-US" sz="1400" dirty="0">
              <a:latin typeface="medium-content-serif-font"/>
            </a:endParaRPr>
          </a:p>
          <a:p>
            <a:pPr>
              <a:buFont typeface="Arial" panose="020B0604020202020204" pitchFamily="34" charset="0"/>
              <a:buChar char="•"/>
            </a:pPr>
            <a:r>
              <a:rPr lang="en-US" sz="1400" dirty="0">
                <a:latin typeface="medium-content-serif-font"/>
                <a:hlinkClick r:id="rId8"/>
              </a:rPr>
              <a:t>The Guardian</a:t>
            </a:r>
            <a:endParaRPr lang="en-US" sz="1400" b="0" i="0" dirty="0">
              <a:effectLst/>
              <a:latin typeface="medium-content-serif-font"/>
            </a:endParaRPr>
          </a:p>
        </p:txBody>
      </p:sp>
    </p:spTree>
    <p:extLst>
      <p:ext uri="{BB962C8B-B14F-4D97-AF65-F5344CB8AC3E}">
        <p14:creationId xmlns:p14="http://schemas.microsoft.com/office/powerpoint/2010/main" val="408960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b="1" dirty="0"/>
              <a:t>Modeling Pandemics</a:t>
            </a:r>
          </a:p>
        </p:txBody>
      </p:sp>
      <p:sp>
        <p:nvSpPr>
          <p:cNvPr id="8" name="Rectangle 7">
            <a:extLst>
              <a:ext uri="{FF2B5EF4-FFF2-40B4-BE49-F238E27FC236}">
                <a16:creationId xmlns:a16="http://schemas.microsoft.com/office/drawing/2014/main" id="{EA5861C4-9BB7-448A-B9DE-3B5A5CF5A59F}"/>
              </a:ext>
            </a:extLst>
          </p:cNvPr>
          <p:cNvSpPr/>
          <p:nvPr/>
        </p:nvSpPr>
        <p:spPr>
          <a:xfrm>
            <a:off x="5888854" y="6215406"/>
            <a:ext cx="6096000" cy="253916"/>
          </a:xfrm>
          <a:prstGeom prst="rect">
            <a:avLst/>
          </a:prstGeom>
        </p:spPr>
        <p:txBody>
          <a:bodyPr>
            <a:spAutoFit/>
          </a:bodyPr>
          <a:lstStyle/>
          <a:p>
            <a:r>
              <a:rPr lang="en-US" sz="1000" dirty="0">
                <a:hlinkClick r:id="rId2"/>
              </a:rPr>
              <a:t>https://towardsdatascience.com/top-5-r-resources-on-covid-19-coronavirus-1d4c8df6d85f</a:t>
            </a:r>
            <a:endParaRPr lang="en-US" sz="1000" dirty="0"/>
          </a:p>
        </p:txBody>
      </p:sp>
      <p:sp>
        <p:nvSpPr>
          <p:cNvPr id="9" name="Rectangle 8">
            <a:extLst>
              <a:ext uri="{FF2B5EF4-FFF2-40B4-BE49-F238E27FC236}">
                <a16:creationId xmlns:a16="http://schemas.microsoft.com/office/drawing/2014/main" id="{3607C865-5A6C-4208-A8D4-2CA125250EDD}"/>
              </a:ext>
            </a:extLst>
          </p:cNvPr>
          <p:cNvSpPr/>
          <p:nvPr/>
        </p:nvSpPr>
        <p:spPr>
          <a:xfrm>
            <a:off x="951391" y="1766656"/>
            <a:ext cx="5005523" cy="3323987"/>
          </a:xfrm>
          <a:prstGeom prst="rect">
            <a:avLst/>
          </a:prstGeom>
        </p:spPr>
        <p:txBody>
          <a:bodyPr wrap="square">
            <a:spAutoFit/>
          </a:bodyPr>
          <a:lstStyle/>
          <a:p>
            <a:pPr algn="just"/>
            <a:r>
              <a:rPr lang="en-US" sz="1400" dirty="0"/>
              <a:t>Published by </a:t>
            </a:r>
            <a:r>
              <a:rPr lang="en-US" sz="1400" dirty="0">
                <a:hlinkClick r:id="rId3"/>
              </a:rPr>
              <a:t>Arthur Charpentier</a:t>
            </a:r>
            <a:r>
              <a:rPr lang="en-US" sz="1400" dirty="0"/>
              <a:t>, this series of 3 blog post (</a:t>
            </a:r>
            <a:r>
              <a:rPr lang="en-US" sz="1400" dirty="0">
                <a:hlinkClick r:id="rId4"/>
              </a:rPr>
              <a:t>part 1</a:t>
            </a:r>
            <a:r>
              <a:rPr lang="en-US" sz="1400" dirty="0"/>
              <a:t>, </a:t>
            </a:r>
            <a:r>
              <a:rPr lang="en-US" sz="1400" dirty="0">
                <a:hlinkClick r:id="rId5"/>
              </a:rPr>
              <a:t>part 2</a:t>
            </a:r>
            <a:r>
              <a:rPr lang="en-US" sz="1400" dirty="0"/>
              <a:t>, </a:t>
            </a:r>
            <a:r>
              <a:rPr lang="en-US" sz="1400" dirty="0">
                <a:hlinkClick r:id="rId6"/>
              </a:rPr>
              <a:t>part 3</a:t>
            </a:r>
            <a:r>
              <a:rPr lang="en-US" sz="1400" dirty="0"/>
              <a:t>) walks through the SIR model and its parameters, how </a:t>
            </a:r>
            <a:r>
              <a:rPr lang="en-US" sz="1400" dirty="0" err="1"/>
              <a:t>ODEquations</a:t>
            </a:r>
            <a:r>
              <a:rPr lang="en-US" sz="1400" dirty="0"/>
              <a:t> solves it, and generating the reproductive rate. It also gives a mathematical explanation of a model for how quickly a pandemic will return, albeit with diminishing intensity. Last, it explains a model that is more sophisticated than SIR, the SEIR model, and illustrates it with Ebola data.</a:t>
            </a:r>
          </a:p>
          <a:p>
            <a:pPr algn="just"/>
            <a:r>
              <a:rPr lang="en-US" sz="1400" dirty="0"/>
              <a:t>More recently, the author published another </a:t>
            </a:r>
            <a:r>
              <a:rPr lang="en-US" sz="1400" dirty="0">
                <a:hlinkClick r:id="rId7"/>
              </a:rPr>
              <a:t>article</a:t>
            </a:r>
            <a:r>
              <a:rPr lang="en-US" sz="1400" dirty="0"/>
              <a:t> which examines what proportion of the population in various U.S. states have been tested for the novel coronavirus and tries to answer the following two questions:</a:t>
            </a:r>
          </a:p>
          <a:p>
            <a:pPr algn="just"/>
            <a:r>
              <a:rPr lang="en-US" sz="1400" dirty="0"/>
              <a:t>How many people are tested on a daily basis?</a:t>
            </a:r>
          </a:p>
          <a:p>
            <a:pPr algn="just"/>
            <a:r>
              <a:rPr lang="en-US" sz="1400" dirty="0"/>
              <a:t>What are we actually testing for?</a:t>
            </a:r>
          </a:p>
        </p:txBody>
      </p:sp>
      <p:pic>
        <p:nvPicPr>
          <p:cNvPr id="11266" name="Picture 2">
            <a:extLst>
              <a:ext uri="{FF2B5EF4-FFF2-40B4-BE49-F238E27FC236}">
                <a16:creationId xmlns:a16="http://schemas.microsoft.com/office/drawing/2014/main" id="{E8DDE676-0C14-463E-9EA9-41E9D960B9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2023" y="2013585"/>
            <a:ext cx="5005523" cy="283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9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A9C1DD-5DA7-482C-9293-FF8C7D2F99A4}"/>
              </a:ext>
            </a:extLst>
          </p:cNvPr>
          <p:cNvSpPr>
            <a:spLocks noGrp="1"/>
          </p:cNvSpPr>
          <p:nvPr>
            <p:ph type="title"/>
          </p:nvPr>
        </p:nvSpPr>
        <p:spPr/>
        <p:txBody>
          <a:bodyPr/>
          <a:lstStyle/>
          <a:p>
            <a:r>
              <a:rPr lang="en-US" b="1" dirty="0"/>
              <a:t>COVID-19: The Case of Germany</a:t>
            </a:r>
          </a:p>
        </p:txBody>
      </p:sp>
      <p:sp>
        <p:nvSpPr>
          <p:cNvPr id="8" name="Rectangle 7">
            <a:extLst>
              <a:ext uri="{FF2B5EF4-FFF2-40B4-BE49-F238E27FC236}">
                <a16:creationId xmlns:a16="http://schemas.microsoft.com/office/drawing/2014/main" id="{EA5861C4-9BB7-448A-B9DE-3B5A5CF5A59F}"/>
              </a:ext>
            </a:extLst>
          </p:cNvPr>
          <p:cNvSpPr/>
          <p:nvPr/>
        </p:nvSpPr>
        <p:spPr>
          <a:xfrm>
            <a:off x="5888854" y="6215406"/>
            <a:ext cx="6096000" cy="253916"/>
          </a:xfrm>
          <a:prstGeom prst="rect">
            <a:avLst/>
          </a:prstGeom>
        </p:spPr>
        <p:txBody>
          <a:bodyPr>
            <a:spAutoFit/>
          </a:bodyPr>
          <a:lstStyle/>
          <a:p>
            <a:r>
              <a:rPr lang="en-US" sz="1000" dirty="0">
                <a:hlinkClick r:id="rId2"/>
              </a:rPr>
              <a:t>https://towardsdatascience.com/top-5-r-resources-on-covid-19-coronavirus-1d4c8df6d85f</a:t>
            </a:r>
            <a:endParaRPr lang="en-US" sz="1000" dirty="0"/>
          </a:p>
        </p:txBody>
      </p:sp>
      <p:pic>
        <p:nvPicPr>
          <p:cNvPr id="12290" name="Picture 2">
            <a:extLst>
              <a:ext uri="{FF2B5EF4-FFF2-40B4-BE49-F238E27FC236}">
                <a16:creationId xmlns:a16="http://schemas.microsoft.com/office/drawing/2014/main" id="{7A82B787-7814-492B-A671-58FD65C9C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088" y="2224025"/>
            <a:ext cx="4903788"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B0F6762-912F-4AEB-8BAB-C664E9ADB427}"/>
              </a:ext>
            </a:extLst>
          </p:cNvPr>
          <p:cNvSpPr/>
          <p:nvPr/>
        </p:nvSpPr>
        <p:spPr>
          <a:xfrm>
            <a:off x="355105" y="1686898"/>
            <a:ext cx="5740895" cy="4247317"/>
          </a:xfrm>
          <a:prstGeom prst="rect">
            <a:avLst/>
          </a:prstGeom>
        </p:spPr>
        <p:txBody>
          <a:bodyPr wrap="square">
            <a:spAutoFit/>
          </a:bodyPr>
          <a:lstStyle/>
          <a:p>
            <a:pPr algn="just"/>
            <a:r>
              <a:rPr lang="en-US" dirty="0">
                <a:latin typeface="medium-content-serif-font"/>
              </a:rPr>
              <a:t>Published by Prof. Dr. Holger K. von </a:t>
            </a:r>
            <a:r>
              <a:rPr lang="en-US" dirty="0" err="1">
                <a:latin typeface="medium-content-serif-font"/>
              </a:rPr>
              <a:t>Jouanne</a:t>
            </a:r>
            <a:r>
              <a:rPr lang="en-US" dirty="0">
                <a:latin typeface="medium-content-serif-font"/>
              </a:rPr>
              <a:t>-Diedrich from </a:t>
            </a:r>
            <a:r>
              <a:rPr lang="en-US" dirty="0">
                <a:latin typeface="medium-content-serif-font"/>
                <a:hlinkClick r:id="rId4"/>
              </a:rPr>
              <a:t>Learning Machines</a:t>
            </a:r>
            <a:r>
              <a:rPr lang="en-US" dirty="0">
                <a:latin typeface="medium-content-serif-font"/>
              </a:rPr>
              <a:t>, this </a:t>
            </a:r>
            <a:r>
              <a:rPr lang="en-US" dirty="0">
                <a:latin typeface="medium-content-serif-font"/>
                <a:hlinkClick r:id="rId5"/>
              </a:rPr>
              <a:t>blog post</a:t>
            </a:r>
            <a:r>
              <a:rPr lang="en-US" dirty="0">
                <a:latin typeface="medium-content-serif-font"/>
              </a:rPr>
              <a:t> uses the SIR model and German data to estimate the duration and severity of the pandemic.</a:t>
            </a:r>
          </a:p>
          <a:p>
            <a:pPr algn="just"/>
            <a:r>
              <a:rPr lang="en-US" dirty="0">
                <a:latin typeface="medium-content-serif-font"/>
              </a:rPr>
              <a:t>Download the data from </a:t>
            </a:r>
            <a:r>
              <a:rPr lang="en-US" dirty="0">
                <a:latin typeface="medium-content-serif-font"/>
                <a:hlinkClick r:id="rId6"/>
              </a:rPr>
              <a:t>Morgenpost</a:t>
            </a:r>
            <a:r>
              <a:rPr lang="en-US" dirty="0">
                <a:latin typeface="medium-content-serif-font"/>
              </a:rPr>
              <a:t>.</a:t>
            </a:r>
          </a:p>
          <a:p>
            <a:pPr algn="just"/>
            <a:r>
              <a:rPr lang="en-US" dirty="0">
                <a:latin typeface="medium-content-serif-font"/>
              </a:rPr>
              <a:t>More recently, the author published two other articles:</a:t>
            </a:r>
          </a:p>
          <a:p>
            <a:pPr algn="just">
              <a:buFont typeface="+mj-lt"/>
              <a:buAutoNum type="arabicPeriod"/>
            </a:pPr>
            <a:r>
              <a:rPr lang="en-US" dirty="0">
                <a:latin typeface="medium-content-serif-font"/>
                <a:hlinkClick r:id="rId7"/>
              </a:rPr>
              <a:t>COVID-19 in the US: Back-of-the-Envelope Calculation of Actual Infections and Future Deaths</a:t>
            </a:r>
            <a:r>
              <a:rPr lang="en-US" dirty="0">
                <a:latin typeface="medium-content-serif-font"/>
              </a:rPr>
              <a:t>: Working back from reported deaths from Covid19, the post shows how to estimate infections at a prior date, based on several assumptions about fatality rates and infected periods (and acknowledging many unknowns and data problems).</a:t>
            </a:r>
          </a:p>
          <a:p>
            <a:pPr algn="just">
              <a:buFont typeface="+mj-lt"/>
              <a:buAutoNum type="arabicPeriod"/>
            </a:pPr>
            <a:r>
              <a:rPr lang="en-US" dirty="0">
                <a:latin typeface="medium-content-serif-font"/>
                <a:hlinkClick r:id="rId8"/>
              </a:rPr>
              <a:t>How to analyze mobility trends with R</a:t>
            </a:r>
            <a:r>
              <a:rPr lang="en-US" dirty="0">
                <a:latin typeface="medium-content-serif-font"/>
              </a:rPr>
              <a:t> using anonymized and aggregated </a:t>
            </a:r>
            <a:r>
              <a:rPr lang="en-US" dirty="0">
                <a:latin typeface="medium-content-serif-font"/>
                <a:hlinkClick r:id="rId9"/>
              </a:rPr>
              <a:t>Apple’s mobility data</a:t>
            </a:r>
            <a:r>
              <a:rPr lang="en-US" dirty="0">
                <a:latin typeface="medium-content-serif-font"/>
              </a:rPr>
              <a:t> available to the public. </a:t>
            </a:r>
            <a:endParaRPr lang="en-US" b="0" i="0" dirty="0">
              <a:effectLst/>
              <a:latin typeface="medium-content-serif-font"/>
            </a:endParaRPr>
          </a:p>
        </p:txBody>
      </p:sp>
    </p:spTree>
    <p:extLst>
      <p:ext uri="{BB962C8B-B14F-4D97-AF65-F5344CB8AC3E}">
        <p14:creationId xmlns:p14="http://schemas.microsoft.com/office/powerpoint/2010/main" val="3869742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1a742d8-0065-48fd-94c4-babd4d5dd1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121E967FFB5242B0528E91123A0FC5" ma:contentTypeVersion="13" ma:contentTypeDescription="Create a new document." ma:contentTypeScope="" ma:versionID="9f98fe51779c783d6288e7e413c44876">
  <xsd:schema xmlns:xsd="http://www.w3.org/2001/XMLSchema" xmlns:xs="http://www.w3.org/2001/XMLSchema" xmlns:p="http://schemas.microsoft.com/office/2006/metadata/properties" xmlns:ns3="f1a742d8-0065-48fd-94c4-babd4d5dd135" xmlns:ns4="70cccb08-8bc4-4042-a8aa-6e5faf98108d" targetNamespace="http://schemas.microsoft.com/office/2006/metadata/properties" ma:root="true" ma:fieldsID="7407aba38e8e42ce8ad045f440d56d4a" ns3:_="" ns4:_="">
    <xsd:import namespace="f1a742d8-0065-48fd-94c4-babd4d5dd135"/>
    <xsd:import namespace="70cccb08-8bc4-4042-a8aa-6e5faf98108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742d8-0065-48fd-94c4-babd4d5dd1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ccb08-8bc4-4042-a8aa-6e5faf98108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70cccb08-8bc4-4042-a8aa-6e5faf98108d"/>
    <ds:schemaRef ds:uri="f1a742d8-0065-48fd-94c4-babd4d5dd135"/>
    <ds:schemaRef ds:uri="http://purl.org/dc/elements/1.1/"/>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FA46CC9C-5DA0-45C1-9927-9B3ABAD7DF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a742d8-0065-48fd-94c4-babd4d5dd135"/>
    <ds:schemaRef ds:uri="70cccb08-8bc4-4042-a8aa-6e5faf9810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{103A9233-59F9-46F5-97A0-69E41FD705F2}tf78438558</Template>
  <TotalTime>0</TotalTime>
  <Words>1549</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Century Gothic</vt:lpstr>
      <vt:lpstr>Garamond</vt:lpstr>
      <vt:lpstr>medium-content-serif-font</vt:lpstr>
      <vt:lpstr>Open Sans</vt:lpstr>
      <vt:lpstr>Segoe UI</vt:lpstr>
      <vt:lpstr>SavonVTI</vt:lpstr>
      <vt:lpstr>How Software is helping with Covid-19  Machine Learning and Azure</vt:lpstr>
      <vt:lpstr>What we talk about</vt:lpstr>
      <vt:lpstr>SIR MODEL</vt:lpstr>
      <vt:lpstr>SIR MODEL</vt:lpstr>
      <vt:lpstr>Flattening the Curve</vt:lpstr>
      <vt:lpstr>Flattening the Curve</vt:lpstr>
      <vt:lpstr>Epidemic modelling of COVID-19 in the UK using an SIR model</vt:lpstr>
      <vt:lpstr>Modeling Pandemics</vt:lpstr>
      <vt:lpstr>COVID-19: The Case of Germany</vt:lpstr>
      <vt:lpstr>CHIME Model</vt:lpstr>
      <vt:lpstr>CHIME v1.1.5 (2020-04-08)</vt:lpstr>
      <vt:lpstr>Deployment on Azure</vt:lpstr>
      <vt:lpstr>PowerPoint Presentation</vt:lpstr>
      <vt:lpstr>COVID-19 Open Research Dataset</vt:lpstr>
      <vt:lpstr>Resources</vt:lpstr>
      <vt:lpstr>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2020-05-20T02:51:58Z</dcterms:created>
  <dcterms:modified xsi:type="dcterms:W3CDTF">2020-05-20T03:54:32Z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0x0101001D121E967FFB5242B0528E91123A0FC5</vt:lpwstr>
  </property>
</Properties>
</file>