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62"/>
  </p:notesMasterIdLst>
  <p:handoutMasterIdLst>
    <p:handoutMasterId r:id="rId63"/>
  </p:handoutMasterIdLst>
  <p:sldIdLst>
    <p:sldId id="265" r:id="rId3"/>
    <p:sldId id="266" r:id="rId4"/>
    <p:sldId id="268" r:id="rId5"/>
    <p:sldId id="269" r:id="rId6"/>
    <p:sldId id="291" r:id="rId7"/>
    <p:sldId id="267" r:id="rId8"/>
    <p:sldId id="287" r:id="rId9"/>
    <p:sldId id="288" r:id="rId10"/>
    <p:sldId id="289" r:id="rId11"/>
    <p:sldId id="270" r:id="rId12"/>
    <p:sldId id="277" r:id="rId13"/>
    <p:sldId id="292" r:id="rId14"/>
    <p:sldId id="293" r:id="rId15"/>
    <p:sldId id="294" r:id="rId16"/>
    <p:sldId id="295" r:id="rId17"/>
    <p:sldId id="296" r:id="rId18"/>
    <p:sldId id="273" r:id="rId19"/>
    <p:sldId id="274" r:id="rId20"/>
    <p:sldId id="275" r:id="rId21"/>
    <p:sldId id="302" r:id="rId22"/>
    <p:sldId id="301" r:id="rId23"/>
    <p:sldId id="278" r:id="rId24"/>
    <p:sldId id="279" r:id="rId25"/>
    <p:sldId id="280" r:id="rId26"/>
    <p:sldId id="281" r:id="rId27"/>
    <p:sldId id="282" r:id="rId28"/>
    <p:sldId id="283" r:id="rId29"/>
    <p:sldId id="284" r:id="rId30"/>
    <p:sldId id="285" r:id="rId31"/>
    <p:sldId id="303" r:id="rId32"/>
    <p:sldId id="304" r:id="rId33"/>
    <p:sldId id="327" r:id="rId34"/>
    <p:sldId id="328" r:id="rId35"/>
    <p:sldId id="329" r:id="rId36"/>
    <p:sldId id="319" r:id="rId37"/>
    <p:sldId id="320" r:id="rId38"/>
    <p:sldId id="321" r:id="rId39"/>
    <p:sldId id="322" r:id="rId40"/>
    <p:sldId id="323" r:id="rId41"/>
    <p:sldId id="324" r:id="rId42"/>
    <p:sldId id="325" r:id="rId43"/>
    <p:sldId id="326" r:id="rId44"/>
    <p:sldId id="312" r:id="rId45"/>
    <p:sldId id="313" r:id="rId46"/>
    <p:sldId id="314" r:id="rId47"/>
    <p:sldId id="315" r:id="rId48"/>
    <p:sldId id="316" r:id="rId49"/>
    <p:sldId id="339" r:id="rId50"/>
    <p:sldId id="340" r:id="rId51"/>
    <p:sldId id="341" r:id="rId52"/>
    <p:sldId id="330" r:id="rId53"/>
    <p:sldId id="331" r:id="rId54"/>
    <p:sldId id="332" r:id="rId55"/>
    <p:sldId id="333" r:id="rId56"/>
    <p:sldId id="334" r:id="rId57"/>
    <p:sldId id="335" r:id="rId58"/>
    <p:sldId id="336" r:id="rId59"/>
    <p:sldId id="337" r:id="rId60"/>
    <p:sldId id="338"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3" autoAdjust="0"/>
    <p:restoredTop sz="94660"/>
  </p:normalViewPr>
  <p:slideViewPr>
    <p:cSldViewPr snapToGrid="0" showGuides="1">
      <p:cViewPr varScale="1">
        <p:scale>
          <a:sx n="116" d="100"/>
          <a:sy n="116" d="100"/>
        </p:scale>
        <p:origin x="390" y="108"/>
      </p:cViewPr>
      <p:guideLst>
        <p:guide orient="horz" pos="2160"/>
        <p:guide pos="3840"/>
      </p:guideLst>
    </p:cSldViewPr>
  </p:slideViewPr>
  <p:notesTextViewPr>
    <p:cViewPr>
      <p:scale>
        <a:sx n="3" d="2"/>
        <a:sy n="3" d="2"/>
      </p:scale>
      <p:origin x="0" y="0"/>
    </p:cViewPr>
  </p:notesTextViewPr>
  <p:notesViewPr>
    <p:cSldViewPr snapToGrid="0" showGuides="1">
      <p:cViewPr varScale="1">
        <p:scale>
          <a:sx n="79" d="100"/>
          <a:sy n="79" d="100"/>
        </p:scale>
        <p:origin x="2346"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hyperlink" Target="https://docs.microsoft.com/en-us/dotnet/api/microsoft.quantum.simulation.simulators.qctracesimulators.primitiveoperationsgroupsnames?view=quantumsdk-dotnet-0.1.1712.901-preview" TargetMode="External"/><Relationship Id="rId13" Type="http://schemas.openxmlformats.org/officeDocument/2006/relationships/hyperlink" Target="https://docs.microsoft.com/en-us/dotnet/api/microsoft.quantum.simulation.simulators.qctracesimulators.unconstrainedmeasurementexception?view=quantumsdk-dotnet-0.1.1712.901-preview" TargetMode="External"/><Relationship Id="rId3" Type="http://schemas.openxmlformats.org/officeDocument/2006/relationships/hyperlink" Target="https://docs.microsoft.com/en-us/dotnet/api/microsoft.quantum.simulation.simulators.qctracesimulators.invalidatedqubitsusecheckerexception?view=quantumsdk-dotnet-0.1.1712.901-preview" TargetMode="External"/><Relationship Id="rId7" Type="http://schemas.openxmlformats.org/officeDocument/2006/relationships/hyperlink" Target="https://docs.microsoft.com/en-us/dotnet/api/microsoft.quantum.simulation.simulators.qctracesimulators.metricsnames.widthcounter?view=quantumsdk-dotnet-0.1.1712.901-preview" TargetMode="External"/><Relationship Id="rId12" Type="http://schemas.openxmlformats.org/officeDocument/2006/relationships/hyperlink" Target="https://docs.microsoft.com/en-us/dotnet/api/microsoft.quantum.simulation.simulators.qctracesimulators.statisticsnames?view=quantumsdk-dotnet-0.1.1712.901-preview" TargetMode="External"/><Relationship Id="rId2" Type="http://schemas.openxmlformats.org/officeDocument/2006/relationships/hyperlink" Target="https://docs.microsoft.com/en-us/dotnet/api/microsoft.quantum.simulation.simulators.qctracesimulators.gatetimes?view=quantumsdk-dotnet-0.1.1712.901-preview" TargetMode="External"/><Relationship Id="rId1" Type="http://schemas.openxmlformats.org/officeDocument/2006/relationships/hyperlink" Target="https://docs.microsoft.com/en-us/dotnet/api/microsoft.quantum.simulation.simulators.qctracesimulators.distinctinputscheckerexception?view=quantumsdk-dotnet-0.1.1712.901-preview" TargetMode="External"/><Relationship Id="rId6" Type="http://schemas.openxmlformats.org/officeDocument/2006/relationships/hyperlink" Target="https://docs.microsoft.com/en-us/dotnet/api/microsoft.quantum.simulation.simulators.qctracesimulators.metricsnames.depthcounter?view=quantumsdk-dotnet-0.1.1712.901-preview" TargetMode="External"/><Relationship Id="rId11" Type="http://schemas.openxmlformats.org/officeDocument/2006/relationships/hyperlink" Target="https://docs.microsoft.com/en-us/dotnet/api/microsoft.quantum.simulation.simulators.qctracesimulators.qubittimemetricsexception?view=quantumsdk-dotnet-0.1.1712.901-preview" TargetMode="External"/><Relationship Id="rId5" Type="http://schemas.openxmlformats.org/officeDocument/2006/relationships/hyperlink" Target="https://docs.microsoft.com/en-us/dotnet/api/microsoft.quantum.simulation.simulators.qctracesimulators.metricsnames?view=quantumsdk-dotnet-0.1.1712.901-preview" TargetMode="External"/><Relationship Id="rId10" Type="http://schemas.openxmlformats.org/officeDocument/2006/relationships/hyperlink" Target="https://docs.microsoft.com/en-us/dotnet/api/microsoft.quantum.simulation.simulators.qctracesimulators.qctracesimulatorconfiguration?view=quantumsdk-dotnet-0.1.1712.901-preview" TargetMode="External"/><Relationship Id="rId4" Type="http://schemas.openxmlformats.org/officeDocument/2006/relationships/hyperlink" Target="https://docs.microsoft.com/en-us/dotnet/api/microsoft.quantum.simulation.simulators.qctracesimulators.metricscountersnames?view=quantumsdk-dotnet-0.1.1712.901-preview" TargetMode="External"/><Relationship Id="rId9" Type="http://schemas.openxmlformats.org/officeDocument/2006/relationships/hyperlink" Target="https://docs.microsoft.com/en-us/dotnet/api/microsoft.quantum.simulation.simulators.qctracesimulators.qctracesimulator?view=quantumsdk-dotnet-0.1.1712.901-preview"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docs.microsoft.com/en-us/dotnet/api/microsoft.quantum.simulation.simulators.qctracesimulators.primitiveoperationsgroupsnames?view=quantumsdk-dotnet-0.1.1712.901-preview" TargetMode="External"/><Relationship Id="rId13" Type="http://schemas.openxmlformats.org/officeDocument/2006/relationships/hyperlink" Target="https://docs.microsoft.com/en-us/dotnet/api/microsoft.quantum.simulation.simulators.qctracesimulators.unconstrainedmeasurementexception?view=quantumsdk-dotnet-0.1.1712.901-preview" TargetMode="External"/><Relationship Id="rId3" Type="http://schemas.openxmlformats.org/officeDocument/2006/relationships/hyperlink" Target="https://docs.microsoft.com/en-us/dotnet/api/microsoft.quantum.simulation.simulators.qctracesimulators.invalidatedqubitsusecheckerexception?view=quantumsdk-dotnet-0.1.1712.901-preview" TargetMode="External"/><Relationship Id="rId7" Type="http://schemas.openxmlformats.org/officeDocument/2006/relationships/hyperlink" Target="https://docs.microsoft.com/en-us/dotnet/api/microsoft.quantum.simulation.simulators.qctracesimulators.metricsnames.widthcounter?view=quantumsdk-dotnet-0.1.1712.901-preview" TargetMode="External"/><Relationship Id="rId12" Type="http://schemas.openxmlformats.org/officeDocument/2006/relationships/hyperlink" Target="https://docs.microsoft.com/en-us/dotnet/api/microsoft.quantum.simulation.simulators.qctracesimulators.statisticsnames?view=quantumsdk-dotnet-0.1.1712.901-preview" TargetMode="External"/><Relationship Id="rId2" Type="http://schemas.openxmlformats.org/officeDocument/2006/relationships/hyperlink" Target="https://docs.microsoft.com/en-us/dotnet/api/microsoft.quantum.simulation.simulators.qctracesimulators.gatetimes?view=quantumsdk-dotnet-0.1.1712.901-preview" TargetMode="External"/><Relationship Id="rId1" Type="http://schemas.openxmlformats.org/officeDocument/2006/relationships/hyperlink" Target="https://docs.microsoft.com/en-us/dotnet/api/microsoft.quantum.simulation.simulators.qctracesimulators.distinctinputscheckerexception?view=quantumsdk-dotnet-0.1.1712.901-preview" TargetMode="External"/><Relationship Id="rId6" Type="http://schemas.openxmlformats.org/officeDocument/2006/relationships/hyperlink" Target="https://docs.microsoft.com/en-us/dotnet/api/microsoft.quantum.simulation.simulators.qctracesimulators.metricsnames.depthcounter?view=quantumsdk-dotnet-0.1.1712.901-preview" TargetMode="External"/><Relationship Id="rId11" Type="http://schemas.openxmlformats.org/officeDocument/2006/relationships/hyperlink" Target="https://docs.microsoft.com/en-us/dotnet/api/microsoft.quantum.simulation.simulators.qctracesimulators.qubittimemetricsexception?view=quantumsdk-dotnet-0.1.1712.901-preview" TargetMode="External"/><Relationship Id="rId5" Type="http://schemas.openxmlformats.org/officeDocument/2006/relationships/hyperlink" Target="https://docs.microsoft.com/en-us/dotnet/api/microsoft.quantum.simulation.simulators.qctracesimulators.metricsnames?view=quantumsdk-dotnet-0.1.1712.901-preview" TargetMode="External"/><Relationship Id="rId10" Type="http://schemas.openxmlformats.org/officeDocument/2006/relationships/hyperlink" Target="https://docs.microsoft.com/en-us/dotnet/api/microsoft.quantum.simulation.simulators.qctracesimulators.qctracesimulatorconfiguration?view=quantumsdk-dotnet-0.1.1712.901-preview" TargetMode="External"/><Relationship Id="rId4" Type="http://schemas.openxmlformats.org/officeDocument/2006/relationships/hyperlink" Target="https://docs.microsoft.com/en-us/dotnet/api/microsoft.quantum.simulation.simulators.qctracesimulators.metricscountersnames?view=quantumsdk-dotnet-0.1.1712.901-preview" TargetMode="External"/><Relationship Id="rId9" Type="http://schemas.openxmlformats.org/officeDocument/2006/relationships/hyperlink" Target="https://docs.microsoft.com/en-us/dotnet/api/microsoft.quantum.simulation.simulators.qctracesimulators.qctracesimulator?view=quantumsdk-dotnet-0.1.1712.901-preview" TargetMode="Externa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E3888B-2714-4B63-954D-FA37BE843855}" type="doc">
      <dgm:prSet loTypeId="urn:microsoft.com/office/officeart/2008/layout/LinedList" loCatId="hierarchy" qsTypeId="urn:microsoft.com/office/officeart/2005/8/quickstyle/simple1" qsCatId="simple" csTypeId="urn:microsoft.com/office/officeart/2005/8/colors/accent0_2" csCatId="mainScheme" phldr="1"/>
      <dgm:spPr/>
      <dgm:t>
        <a:bodyPr/>
        <a:lstStyle/>
        <a:p>
          <a:endParaRPr lang="en-US"/>
        </a:p>
      </dgm:t>
    </dgm:pt>
    <dgm:pt modelId="{1D66F6DA-CBEE-4933-8A93-59C51DE179A1}">
      <dgm:prSet phldrT="[Text]" custT="1"/>
      <dgm:spPr/>
      <dgm:t>
        <a:bodyPr/>
        <a:lstStyle/>
        <a:p>
          <a:r>
            <a:rPr lang="en-US" sz="1200"/>
            <a:t>Microsoft.Quantum.Simulation.Simulators.</a:t>
          </a:r>
          <a:r>
            <a:rPr lang="en-US" sz="1200" u="sng"/>
            <a:t>QCTraceSimulatorsNamespace</a:t>
          </a:r>
          <a:endParaRPr lang="en-US" sz="1200" u="sng" dirty="0"/>
        </a:p>
      </dgm:t>
    </dgm:pt>
    <dgm:pt modelId="{3F557299-9289-48B5-A5E5-689A2D9C89C9}" type="parTrans" cxnId="{4398E528-AB5C-4CA6-B8D5-02254D53D51F}">
      <dgm:prSet/>
      <dgm:spPr/>
      <dgm:t>
        <a:bodyPr/>
        <a:lstStyle/>
        <a:p>
          <a:endParaRPr lang="en-US" sz="1200">
            <a:solidFill>
              <a:schemeClr val="bg1"/>
            </a:solidFill>
          </a:endParaRPr>
        </a:p>
      </dgm:t>
    </dgm:pt>
    <dgm:pt modelId="{C0737863-AC04-4856-B349-3A21703F7530}" type="sibTrans" cxnId="{4398E528-AB5C-4CA6-B8D5-02254D53D51F}">
      <dgm:prSet/>
      <dgm:spPr/>
      <dgm:t>
        <a:bodyPr/>
        <a:lstStyle/>
        <a:p>
          <a:endParaRPr lang="en-US" sz="1200">
            <a:solidFill>
              <a:schemeClr val="bg1"/>
            </a:solidFill>
          </a:endParaRPr>
        </a:p>
      </dgm:t>
    </dgm:pt>
    <dgm:pt modelId="{E89399FA-31AD-461B-A295-79C392B6456D}">
      <dgm:prSet phldrT="[Text]" custT="1"/>
      <dgm:spPr/>
      <dgm:t>
        <a:bodyPr/>
        <a:lstStyle/>
        <a:p>
          <a:r>
            <a:rPr lang="en-US" sz="1200" dirty="0" err="1">
              <a:hlinkClick xmlns:r="http://schemas.openxmlformats.org/officeDocument/2006/relationships" r:id="rId1"/>
            </a:rPr>
            <a:t>DistinctInputsCheckerException</a:t>
          </a:r>
          <a:endParaRPr lang="en-US" sz="1200" b="1" u="none" dirty="0"/>
        </a:p>
      </dgm:t>
    </dgm:pt>
    <dgm:pt modelId="{082F50F8-4811-42EA-A81E-D6FA49C41B71}" type="parTrans" cxnId="{ABA7789A-F813-494C-9B2C-62D2832AC169}">
      <dgm:prSet/>
      <dgm:spPr/>
      <dgm:t>
        <a:bodyPr/>
        <a:lstStyle/>
        <a:p>
          <a:endParaRPr lang="en-US" sz="1200">
            <a:solidFill>
              <a:schemeClr val="bg1"/>
            </a:solidFill>
          </a:endParaRPr>
        </a:p>
      </dgm:t>
    </dgm:pt>
    <dgm:pt modelId="{275FA785-3411-4645-8D27-696746014789}" type="sibTrans" cxnId="{ABA7789A-F813-494C-9B2C-62D2832AC169}">
      <dgm:prSet/>
      <dgm:spPr/>
      <dgm:t>
        <a:bodyPr/>
        <a:lstStyle/>
        <a:p>
          <a:endParaRPr lang="en-US" sz="1200">
            <a:solidFill>
              <a:schemeClr val="bg1"/>
            </a:solidFill>
          </a:endParaRPr>
        </a:p>
      </dgm:t>
    </dgm:pt>
    <dgm:pt modelId="{423DA25C-E8F9-4B31-B9FE-E6B46F2FBC90}">
      <dgm:prSet phldrT="[Text]" custT="1"/>
      <dgm:spPr/>
      <dgm:t>
        <a:bodyPr/>
        <a:lstStyle/>
        <a:p>
          <a:r>
            <a:rPr lang="en-US" sz="1200" b="0" i="0" dirty="0" err="1">
              <a:hlinkClick xmlns:r="http://schemas.openxmlformats.org/officeDocument/2006/relationships" r:id="rId2"/>
            </a:rPr>
            <a:t>GateTimes</a:t>
          </a:r>
          <a:endParaRPr lang="en-US" sz="1200" dirty="0">
            <a:solidFill>
              <a:schemeClr val="bg1"/>
            </a:solidFill>
          </a:endParaRPr>
        </a:p>
      </dgm:t>
    </dgm:pt>
    <dgm:pt modelId="{02E1D5F1-D713-4DAF-825D-53EBD835C1F4}" type="parTrans" cxnId="{D4CD55AF-6573-456C-B30B-FC7A4D44A687}">
      <dgm:prSet/>
      <dgm:spPr/>
      <dgm:t>
        <a:bodyPr/>
        <a:lstStyle/>
        <a:p>
          <a:endParaRPr lang="en-US" sz="1200">
            <a:solidFill>
              <a:schemeClr val="bg1"/>
            </a:solidFill>
          </a:endParaRPr>
        </a:p>
      </dgm:t>
    </dgm:pt>
    <dgm:pt modelId="{6DCC3ED2-A641-4BF3-8E53-116CE1AD3FB9}" type="sibTrans" cxnId="{D4CD55AF-6573-456C-B30B-FC7A4D44A687}">
      <dgm:prSet/>
      <dgm:spPr/>
      <dgm:t>
        <a:bodyPr/>
        <a:lstStyle/>
        <a:p>
          <a:endParaRPr lang="en-US" sz="1200">
            <a:solidFill>
              <a:schemeClr val="bg1"/>
            </a:solidFill>
          </a:endParaRPr>
        </a:p>
      </dgm:t>
    </dgm:pt>
    <dgm:pt modelId="{03F4336D-475B-4692-B904-9A00796285BF}">
      <dgm:prSet phldrT="[Text]" custT="1"/>
      <dgm:spPr/>
      <dgm:t>
        <a:bodyPr/>
        <a:lstStyle/>
        <a:p>
          <a:r>
            <a:rPr lang="en-US" sz="1200" b="0" i="0" dirty="0" err="1">
              <a:hlinkClick xmlns:r="http://schemas.openxmlformats.org/officeDocument/2006/relationships" r:id="rId3"/>
            </a:rPr>
            <a:t>InvalidatedQubitsUseCheckerException</a:t>
          </a:r>
          <a:endParaRPr lang="en-US" sz="1200" dirty="0">
            <a:solidFill>
              <a:schemeClr val="bg1"/>
            </a:solidFill>
          </a:endParaRPr>
        </a:p>
      </dgm:t>
    </dgm:pt>
    <dgm:pt modelId="{AE7C2B93-DB16-4583-A6E1-3E8B569869AA}" type="parTrans" cxnId="{DBDEF28F-5C4C-4A2A-931D-02522427EEDE}">
      <dgm:prSet/>
      <dgm:spPr/>
      <dgm:t>
        <a:bodyPr/>
        <a:lstStyle/>
        <a:p>
          <a:endParaRPr lang="en-US" sz="1200">
            <a:solidFill>
              <a:schemeClr val="bg1"/>
            </a:solidFill>
          </a:endParaRPr>
        </a:p>
      </dgm:t>
    </dgm:pt>
    <dgm:pt modelId="{67127B76-680C-4131-86D3-A16333E85786}" type="sibTrans" cxnId="{DBDEF28F-5C4C-4A2A-931D-02522427EEDE}">
      <dgm:prSet/>
      <dgm:spPr/>
      <dgm:t>
        <a:bodyPr/>
        <a:lstStyle/>
        <a:p>
          <a:endParaRPr lang="en-US" sz="1200">
            <a:solidFill>
              <a:schemeClr val="bg1"/>
            </a:solidFill>
          </a:endParaRPr>
        </a:p>
      </dgm:t>
    </dgm:pt>
    <dgm:pt modelId="{449B2EF2-5D13-4C2F-B527-3E70CC13ADDF}">
      <dgm:prSet phldrT="[Text]" custT="1"/>
      <dgm:spPr/>
      <dgm:t>
        <a:bodyPr/>
        <a:lstStyle/>
        <a:p>
          <a:r>
            <a:rPr lang="en-US" sz="1200" b="0" i="0" dirty="0" err="1">
              <a:hlinkClick xmlns:r="http://schemas.openxmlformats.org/officeDocument/2006/relationships" r:id="rId4"/>
            </a:rPr>
            <a:t>MetricsCountersNames</a:t>
          </a:r>
          <a:endParaRPr lang="en-US" sz="1200" dirty="0">
            <a:solidFill>
              <a:schemeClr val="bg1"/>
            </a:solidFill>
          </a:endParaRPr>
        </a:p>
      </dgm:t>
    </dgm:pt>
    <dgm:pt modelId="{04E12ECC-4A56-48F9-8FC4-ACDF77E90D5D}" type="parTrans" cxnId="{28BCE666-F601-417D-AF22-A62ED88DECD0}">
      <dgm:prSet/>
      <dgm:spPr/>
      <dgm:t>
        <a:bodyPr/>
        <a:lstStyle/>
        <a:p>
          <a:endParaRPr lang="en-US" sz="1800"/>
        </a:p>
      </dgm:t>
    </dgm:pt>
    <dgm:pt modelId="{945920FF-B404-45D1-A16D-A4BA72426CBC}" type="sibTrans" cxnId="{28BCE666-F601-417D-AF22-A62ED88DECD0}">
      <dgm:prSet/>
      <dgm:spPr/>
      <dgm:t>
        <a:bodyPr/>
        <a:lstStyle/>
        <a:p>
          <a:endParaRPr lang="en-US" sz="1800"/>
        </a:p>
      </dgm:t>
    </dgm:pt>
    <dgm:pt modelId="{83960A6E-C7B6-4A26-A72F-A7990456210E}">
      <dgm:prSet phldrT="[Text]" custT="1"/>
      <dgm:spPr/>
      <dgm:t>
        <a:bodyPr/>
        <a:lstStyle/>
        <a:p>
          <a:r>
            <a:rPr lang="en-US" sz="1200" b="0" i="0" dirty="0" err="1">
              <a:hlinkClick xmlns:r="http://schemas.openxmlformats.org/officeDocument/2006/relationships" r:id="rId5"/>
            </a:rPr>
            <a:t>MetricsNames</a:t>
          </a:r>
          <a:endParaRPr lang="en-US" sz="1200" dirty="0">
            <a:solidFill>
              <a:schemeClr val="bg1"/>
            </a:solidFill>
          </a:endParaRPr>
        </a:p>
      </dgm:t>
    </dgm:pt>
    <dgm:pt modelId="{30A1E24B-EFE1-442B-87C5-ECFD1F714937}" type="parTrans" cxnId="{9D4C81BC-68B2-49D5-9566-47397DA5D49B}">
      <dgm:prSet/>
      <dgm:spPr/>
      <dgm:t>
        <a:bodyPr/>
        <a:lstStyle/>
        <a:p>
          <a:endParaRPr lang="en-US" sz="1800"/>
        </a:p>
      </dgm:t>
    </dgm:pt>
    <dgm:pt modelId="{DFD32225-F327-4933-AD20-2C47960F9470}" type="sibTrans" cxnId="{9D4C81BC-68B2-49D5-9566-47397DA5D49B}">
      <dgm:prSet/>
      <dgm:spPr/>
      <dgm:t>
        <a:bodyPr/>
        <a:lstStyle/>
        <a:p>
          <a:endParaRPr lang="en-US" sz="1800"/>
        </a:p>
      </dgm:t>
    </dgm:pt>
    <dgm:pt modelId="{5869D19D-43B5-48C2-95E0-ECA66D1451B5}">
      <dgm:prSet phldrT="[Text]" custT="1"/>
      <dgm:spPr/>
      <dgm:t>
        <a:bodyPr/>
        <a:lstStyle/>
        <a:p>
          <a:r>
            <a:rPr lang="en-US" sz="1200" b="0" i="0" dirty="0" err="1">
              <a:hlinkClick xmlns:r="http://schemas.openxmlformats.org/officeDocument/2006/relationships" r:id="rId6"/>
            </a:rPr>
            <a:t>MetricsNames.DepthCounter</a:t>
          </a:r>
          <a:endParaRPr lang="en-US" sz="1200" dirty="0">
            <a:solidFill>
              <a:schemeClr val="bg1"/>
            </a:solidFill>
          </a:endParaRPr>
        </a:p>
      </dgm:t>
    </dgm:pt>
    <dgm:pt modelId="{C8BCA8D0-8315-4277-B2E1-A05FEC4632A2}" type="parTrans" cxnId="{6C673607-EE4C-41E1-B15D-87DE0146548D}">
      <dgm:prSet/>
      <dgm:spPr/>
      <dgm:t>
        <a:bodyPr/>
        <a:lstStyle/>
        <a:p>
          <a:endParaRPr lang="en-US" sz="1800"/>
        </a:p>
      </dgm:t>
    </dgm:pt>
    <dgm:pt modelId="{DDAB7762-21E5-4752-8FC8-B6B42EEC8219}" type="sibTrans" cxnId="{6C673607-EE4C-41E1-B15D-87DE0146548D}">
      <dgm:prSet/>
      <dgm:spPr/>
      <dgm:t>
        <a:bodyPr/>
        <a:lstStyle/>
        <a:p>
          <a:endParaRPr lang="en-US" sz="1800"/>
        </a:p>
      </dgm:t>
    </dgm:pt>
    <dgm:pt modelId="{89AE2931-DA9A-49C7-8ED5-7368DA874CDF}">
      <dgm:prSet phldrT="[Text]" custT="1"/>
      <dgm:spPr/>
      <dgm:t>
        <a:bodyPr/>
        <a:lstStyle/>
        <a:p>
          <a:r>
            <a:rPr lang="en-US" sz="1200" b="0" i="0" dirty="0" err="1">
              <a:hlinkClick xmlns:r="http://schemas.openxmlformats.org/officeDocument/2006/relationships" r:id="rId7"/>
            </a:rPr>
            <a:t>MetricsNames.WidthCounter</a:t>
          </a:r>
          <a:endParaRPr lang="en-US" sz="1200" dirty="0">
            <a:solidFill>
              <a:schemeClr val="bg1"/>
            </a:solidFill>
          </a:endParaRPr>
        </a:p>
      </dgm:t>
    </dgm:pt>
    <dgm:pt modelId="{58148B52-704A-479A-A49E-E05B8582BE52}" type="parTrans" cxnId="{701F8BCC-634B-41FC-8440-FE6D9F7535E4}">
      <dgm:prSet/>
      <dgm:spPr/>
      <dgm:t>
        <a:bodyPr/>
        <a:lstStyle/>
        <a:p>
          <a:endParaRPr lang="en-US" sz="1800"/>
        </a:p>
      </dgm:t>
    </dgm:pt>
    <dgm:pt modelId="{4A49AF1E-7A4A-464A-9216-5D12C248CFBF}" type="sibTrans" cxnId="{701F8BCC-634B-41FC-8440-FE6D9F7535E4}">
      <dgm:prSet/>
      <dgm:spPr/>
      <dgm:t>
        <a:bodyPr/>
        <a:lstStyle/>
        <a:p>
          <a:endParaRPr lang="en-US" sz="1800"/>
        </a:p>
      </dgm:t>
    </dgm:pt>
    <dgm:pt modelId="{5640241A-E247-460D-8119-D1EBAE5BCC95}">
      <dgm:prSet phldrT="[Text]" custT="1"/>
      <dgm:spPr/>
      <dgm:t>
        <a:bodyPr/>
        <a:lstStyle/>
        <a:p>
          <a:r>
            <a:rPr lang="en-US" sz="1200" b="0" i="0" dirty="0" err="1">
              <a:hlinkClick xmlns:r="http://schemas.openxmlformats.org/officeDocument/2006/relationships" r:id="rId8"/>
            </a:rPr>
            <a:t>PrimitiveOperationsGroupsNames</a:t>
          </a:r>
          <a:endParaRPr lang="en-US" sz="1200" dirty="0">
            <a:solidFill>
              <a:schemeClr val="bg1"/>
            </a:solidFill>
          </a:endParaRPr>
        </a:p>
      </dgm:t>
    </dgm:pt>
    <dgm:pt modelId="{3F6FDA4C-56C9-4A0D-9958-0E8D3A1749FC}" type="parTrans" cxnId="{6F908C48-58C3-499C-96A6-80D93C11B135}">
      <dgm:prSet/>
      <dgm:spPr/>
      <dgm:t>
        <a:bodyPr/>
        <a:lstStyle/>
        <a:p>
          <a:endParaRPr lang="en-US" sz="1800"/>
        </a:p>
      </dgm:t>
    </dgm:pt>
    <dgm:pt modelId="{963D98DF-7C1C-4CA2-841E-8EAB6159DF95}" type="sibTrans" cxnId="{6F908C48-58C3-499C-96A6-80D93C11B135}">
      <dgm:prSet/>
      <dgm:spPr/>
      <dgm:t>
        <a:bodyPr/>
        <a:lstStyle/>
        <a:p>
          <a:endParaRPr lang="en-US" sz="1800"/>
        </a:p>
      </dgm:t>
    </dgm:pt>
    <dgm:pt modelId="{62594219-E882-4BC6-AB48-08ECE9C51A96}">
      <dgm:prSet phldrT="[Text]" custT="1"/>
      <dgm:spPr/>
      <dgm:t>
        <a:bodyPr/>
        <a:lstStyle/>
        <a:p>
          <a:r>
            <a:rPr lang="en-US" sz="1200" b="0" i="0" dirty="0" err="1">
              <a:hlinkClick xmlns:r="http://schemas.openxmlformats.org/officeDocument/2006/relationships" r:id="rId9"/>
            </a:rPr>
            <a:t>QCTraceSimulator</a:t>
          </a:r>
          <a:endParaRPr lang="en-US" sz="1200" dirty="0">
            <a:solidFill>
              <a:schemeClr val="bg1"/>
            </a:solidFill>
          </a:endParaRPr>
        </a:p>
      </dgm:t>
    </dgm:pt>
    <dgm:pt modelId="{65F05BE5-F501-40C8-83A3-AF506394FEE4}" type="parTrans" cxnId="{3AD44B1D-7B81-45C1-B650-ED7B1A1CAFE6}">
      <dgm:prSet/>
      <dgm:spPr/>
      <dgm:t>
        <a:bodyPr/>
        <a:lstStyle/>
        <a:p>
          <a:endParaRPr lang="en-US" sz="1800"/>
        </a:p>
      </dgm:t>
    </dgm:pt>
    <dgm:pt modelId="{9805CC95-8DE4-4230-A502-07CDFCA64308}" type="sibTrans" cxnId="{3AD44B1D-7B81-45C1-B650-ED7B1A1CAFE6}">
      <dgm:prSet/>
      <dgm:spPr/>
      <dgm:t>
        <a:bodyPr/>
        <a:lstStyle/>
        <a:p>
          <a:endParaRPr lang="en-US" sz="1800"/>
        </a:p>
      </dgm:t>
    </dgm:pt>
    <dgm:pt modelId="{0574D7F2-514A-4FAC-9ADA-FE4455857B25}">
      <dgm:prSet phldrT="[Text]" custT="1"/>
      <dgm:spPr/>
      <dgm:t>
        <a:bodyPr/>
        <a:lstStyle/>
        <a:p>
          <a:r>
            <a:rPr lang="en-US" sz="1200" b="0" i="0" dirty="0" err="1">
              <a:hlinkClick xmlns:r="http://schemas.openxmlformats.org/officeDocument/2006/relationships" r:id="rId10"/>
            </a:rPr>
            <a:t>QCTraceSimulatorConfiguration</a:t>
          </a:r>
          <a:endParaRPr lang="en-US" sz="1200" dirty="0">
            <a:solidFill>
              <a:schemeClr val="bg1"/>
            </a:solidFill>
          </a:endParaRPr>
        </a:p>
      </dgm:t>
    </dgm:pt>
    <dgm:pt modelId="{7C1C3E1B-427E-455B-B8EA-0D4A9C771AD8}" type="parTrans" cxnId="{1AC7356B-F8DB-42B8-924E-C99761931BBB}">
      <dgm:prSet/>
      <dgm:spPr/>
      <dgm:t>
        <a:bodyPr/>
        <a:lstStyle/>
        <a:p>
          <a:endParaRPr lang="en-US" sz="1800"/>
        </a:p>
      </dgm:t>
    </dgm:pt>
    <dgm:pt modelId="{0C80EB67-1FFA-4F36-996D-9F1C331F9CB3}" type="sibTrans" cxnId="{1AC7356B-F8DB-42B8-924E-C99761931BBB}">
      <dgm:prSet/>
      <dgm:spPr/>
      <dgm:t>
        <a:bodyPr/>
        <a:lstStyle/>
        <a:p>
          <a:endParaRPr lang="en-US" sz="1800"/>
        </a:p>
      </dgm:t>
    </dgm:pt>
    <dgm:pt modelId="{AA710F0D-2BF8-47B3-9028-E3F72D404DB5}">
      <dgm:prSet phldrT="[Text]" custT="1"/>
      <dgm:spPr/>
      <dgm:t>
        <a:bodyPr/>
        <a:lstStyle/>
        <a:p>
          <a:r>
            <a:rPr lang="en-US" sz="1200" b="0" i="0" dirty="0" err="1">
              <a:hlinkClick xmlns:r="http://schemas.openxmlformats.org/officeDocument/2006/relationships" r:id="rId11"/>
            </a:rPr>
            <a:t>QubitTimeMetricsException</a:t>
          </a:r>
          <a:endParaRPr lang="en-US" sz="1200" dirty="0">
            <a:solidFill>
              <a:schemeClr val="bg1"/>
            </a:solidFill>
          </a:endParaRPr>
        </a:p>
      </dgm:t>
    </dgm:pt>
    <dgm:pt modelId="{567B731D-2453-45F6-A1EC-D20D6808A3EA}" type="parTrans" cxnId="{1A384201-0938-486E-9732-2345B7D962DB}">
      <dgm:prSet/>
      <dgm:spPr/>
      <dgm:t>
        <a:bodyPr/>
        <a:lstStyle/>
        <a:p>
          <a:endParaRPr lang="en-US" sz="1800"/>
        </a:p>
      </dgm:t>
    </dgm:pt>
    <dgm:pt modelId="{2D779423-3476-4989-BB73-63900674ABA5}" type="sibTrans" cxnId="{1A384201-0938-486E-9732-2345B7D962DB}">
      <dgm:prSet/>
      <dgm:spPr/>
      <dgm:t>
        <a:bodyPr/>
        <a:lstStyle/>
        <a:p>
          <a:endParaRPr lang="en-US" sz="1800"/>
        </a:p>
      </dgm:t>
    </dgm:pt>
    <dgm:pt modelId="{B35EBE1A-1F57-4A58-B847-14B44BFFD2B2}">
      <dgm:prSet phldrT="[Text]" custT="1"/>
      <dgm:spPr/>
      <dgm:t>
        <a:bodyPr/>
        <a:lstStyle/>
        <a:p>
          <a:r>
            <a:rPr lang="en-US" sz="1200" b="0" i="0">
              <a:hlinkClick xmlns:r="http://schemas.openxmlformats.org/officeDocument/2006/relationships" r:id="rId12"/>
            </a:rPr>
            <a:t>StatisticsNames</a:t>
          </a:r>
          <a:endParaRPr lang="en-US" sz="1200" dirty="0">
            <a:solidFill>
              <a:schemeClr val="bg1"/>
            </a:solidFill>
          </a:endParaRPr>
        </a:p>
      </dgm:t>
    </dgm:pt>
    <dgm:pt modelId="{942AF254-2F05-4F04-942C-608553D2F2E3}" type="parTrans" cxnId="{7D4239B8-B0AA-42EE-8FA7-F9C624358579}">
      <dgm:prSet/>
      <dgm:spPr/>
      <dgm:t>
        <a:bodyPr/>
        <a:lstStyle/>
        <a:p>
          <a:endParaRPr lang="en-US" sz="1800"/>
        </a:p>
      </dgm:t>
    </dgm:pt>
    <dgm:pt modelId="{A83A50C7-3A2F-4AC3-AF07-57AB7B2121AD}" type="sibTrans" cxnId="{7D4239B8-B0AA-42EE-8FA7-F9C624358579}">
      <dgm:prSet/>
      <dgm:spPr/>
      <dgm:t>
        <a:bodyPr/>
        <a:lstStyle/>
        <a:p>
          <a:endParaRPr lang="en-US" sz="1800"/>
        </a:p>
      </dgm:t>
    </dgm:pt>
    <dgm:pt modelId="{422F1DBE-AFB6-48C4-B6BD-5DCCF3E16109}">
      <dgm:prSet phldrT="[Text]" custT="1"/>
      <dgm:spPr/>
      <dgm:t>
        <a:bodyPr/>
        <a:lstStyle/>
        <a:p>
          <a:r>
            <a:rPr lang="en-US" sz="1200" b="0" i="0" dirty="0" err="1">
              <a:hlinkClick xmlns:r="http://schemas.openxmlformats.org/officeDocument/2006/relationships" r:id="rId13"/>
            </a:rPr>
            <a:t>UnconstrainedMeasurementException</a:t>
          </a:r>
          <a:endParaRPr lang="en-US" sz="1200" dirty="0">
            <a:solidFill>
              <a:schemeClr val="bg1"/>
            </a:solidFill>
          </a:endParaRPr>
        </a:p>
      </dgm:t>
    </dgm:pt>
    <dgm:pt modelId="{08D054B8-9162-43B7-8612-A24C199F3373}" type="parTrans" cxnId="{8D3AB147-7EF8-4AAE-9060-C38BFCF4E136}">
      <dgm:prSet/>
      <dgm:spPr/>
      <dgm:t>
        <a:bodyPr/>
        <a:lstStyle/>
        <a:p>
          <a:endParaRPr lang="en-US" sz="1800"/>
        </a:p>
      </dgm:t>
    </dgm:pt>
    <dgm:pt modelId="{BB3A1E36-1ADC-46AB-AD44-63BE23ABF6CB}" type="sibTrans" cxnId="{8D3AB147-7EF8-4AAE-9060-C38BFCF4E136}">
      <dgm:prSet/>
      <dgm:spPr/>
      <dgm:t>
        <a:bodyPr/>
        <a:lstStyle/>
        <a:p>
          <a:endParaRPr lang="en-US" sz="1800"/>
        </a:p>
      </dgm:t>
    </dgm:pt>
    <dgm:pt modelId="{17B2CC0F-7432-4C7C-9DBA-40A6021E5E18}" type="pres">
      <dgm:prSet presAssocID="{71E3888B-2714-4B63-954D-FA37BE843855}" presName="vert0" presStyleCnt="0">
        <dgm:presLayoutVars>
          <dgm:dir/>
          <dgm:animOne val="branch"/>
          <dgm:animLvl val="lvl"/>
        </dgm:presLayoutVars>
      </dgm:prSet>
      <dgm:spPr/>
      <dgm:t>
        <a:bodyPr/>
        <a:lstStyle/>
        <a:p>
          <a:endParaRPr lang="en-US"/>
        </a:p>
      </dgm:t>
    </dgm:pt>
    <dgm:pt modelId="{284EE2EE-9063-4DCA-8431-25E9F32D032A}" type="pres">
      <dgm:prSet presAssocID="{1D66F6DA-CBEE-4933-8A93-59C51DE179A1}" presName="thickLine" presStyleLbl="alignNode1" presStyleIdx="0" presStyleCnt="1"/>
      <dgm:spPr/>
    </dgm:pt>
    <dgm:pt modelId="{4ADFF770-6D8A-4838-91D1-67FF4F061FEA}" type="pres">
      <dgm:prSet presAssocID="{1D66F6DA-CBEE-4933-8A93-59C51DE179A1}" presName="horz1" presStyleCnt="0"/>
      <dgm:spPr/>
    </dgm:pt>
    <dgm:pt modelId="{9E4F370C-600F-4CD7-ADD3-5CBB2DFD8E77}" type="pres">
      <dgm:prSet presAssocID="{1D66F6DA-CBEE-4933-8A93-59C51DE179A1}" presName="tx1" presStyleLbl="revTx" presStyleIdx="0" presStyleCnt="14"/>
      <dgm:spPr/>
      <dgm:t>
        <a:bodyPr/>
        <a:lstStyle/>
        <a:p>
          <a:endParaRPr lang="en-US"/>
        </a:p>
      </dgm:t>
    </dgm:pt>
    <dgm:pt modelId="{F1ED6E22-538E-415F-A611-BD9C318E3768}" type="pres">
      <dgm:prSet presAssocID="{1D66F6DA-CBEE-4933-8A93-59C51DE179A1}" presName="vert1" presStyleCnt="0"/>
      <dgm:spPr/>
    </dgm:pt>
    <dgm:pt modelId="{5D6AD8D2-52B5-4474-992B-B45DFA2904FF}" type="pres">
      <dgm:prSet presAssocID="{E89399FA-31AD-461B-A295-79C392B6456D}" presName="vertSpace2a" presStyleCnt="0"/>
      <dgm:spPr/>
    </dgm:pt>
    <dgm:pt modelId="{050139AD-48A5-4007-B3BF-3F1556AEB697}" type="pres">
      <dgm:prSet presAssocID="{E89399FA-31AD-461B-A295-79C392B6456D}" presName="horz2" presStyleCnt="0"/>
      <dgm:spPr/>
    </dgm:pt>
    <dgm:pt modelId="{E68FF0E9-C326-43FF-BC6C-BF3A5D58F9D1}" type="pres">
      <dgm:prSet presAssocID="{E89399FA-31AD-461B-A295-79C392B6456D}" presName="horzSpace2" presStyleCnt="0"/>
      <dgm:spPr/>
    </dgm:pt>
    <dgm:pt modelId="{73C2F66B-B82C-4DB3-A6BA-F90CC218B55D}" type="pres">
      <dgm:prSet presAssocID="{E89399FA-31AD-461B-A295-79C392B6456D}" presName="tx2" presStyleLbl="revTx" presStyleIdx="1" presStyleCnt="14"/>
      <dgm:spPr/>
      <dgm:t>
        <a:bodyPr/>
        <a:lstStyle/>
        <a:p>
          <a:endParaRPr lang="en-US"/>
        </a:p>
      </dgm:t>
    </dgm:pt>
    <dgm:pt modelId="{AEEF66EF-C3A9-493E-AE2D-E46EE5DB7C1F}" type="pres">
      <dgm:prSet presAssocID="{E89399FA-31AD-461B-A295-79C392B6456D}" presName="vert2" presStyleCnt="0"/>
      <dgm:spPr/>
    </dgm:pt>
    <dgm:pt modelId="{14AC273A-D46B-4F95-A052-50304163E2E7}" type="pres">
      <dgm:prSet presAssocID="{E89399FA-31AD-461B-A295-79C392B6456D}" presName="thinLine2b" presStyleLbl="callout" presStyleIdx="0" presStyleCnt="13"/>
      <dgm:spPr/>
    </dgm:pt>
    <dgm:pt modelId="{4A06D8B8-F80C-464E-B644-98B578AA2F33}" type="pres">
      <dgm:prSet presAssocID="{E89399FA-31AD-461B-A295-79C392B6456D}" presName="vertSpace2b" presStyleCnt="0"/>
      <dgm:spPr/>
    </dgm:pt>
    <dgm:pt modelId="{1728C650-4960-495C-9FB4-587C26CBDA6D}" type="pres">
      <dgm:prSet presAssocID="{423DA25C-E8F9-4B31-B9FE-E6B46F2FBC90}" presName="horz2" presStyleCnt="0"/>
      <dgm:spPr/>
    </dgm:pt>
    <dgm:pt modelId="{7A9EC2E5-2BF4-4B94-8FA9-D33272148C7B}" type="pres">
      <dgm:prSet presAssocID="{423DA25C-E8F9-4B31-B9FE-E6B46F2FBC90}" presName="horzSpace2" presStyleCnt="0"/>
      <dgm:spPr/>
    </dgm:pt>
    <dgm:pt modelId="{E0467ECD-DA30-4BE7-BC97-893CE5424E3F}" type="pres">
      <dgm:prSet presAssocID="{423DA25C-E8F9-4B31-B9FE-E6B46F2FBC90}" presName="tx2" presStyleLbl="revTx" presStyleIdx="2" presStyleCnt="14"/>
      <dgm:spPr/>
      <dgm:t>
        <a:bodyPr/>
        <a:lstStyle/>
        <a:p>
          <a:endParaRPr lang="en-US"/>
        </a:p>
      </dgm:t>
    </dgm:pt>
    <dgm:pt modelId="{161D05D4-D17E-4CBC-B54A-CB1860FD1F22}" type="pres">
      <dgm:prSet presAssocID="{423DA25C-E8F9-4B31-B9FE-E6B46F2FBC90}" presName="vert2" presStyleCnt="0"/>
      <dgm:spPr/>
    </dgm:pt>
    <dgm:pt modelId="{A8265386-8D1C-4934-A73D-17C932A6832E}" type="pres">
      <dgm:prSet presAssocID="{423DA25C-E8F9-4B31-B9FE-E6B46F2FBC90}" presName="thinLine2b" presStyleLbl="callout" presStyleIdx="1" presStyleCnt="13"/>
      <dgm:spPr/>
    </dgm:pt>
    <dgm:pt modelId="{C1F8910D-7CCA-4523-B769-9718FD326705}" type="pres">
      <dgm:prSet presAssocID="{423DA25C-E8F9-4B31-B9FE-E6B46F2FBC90}" presName="vertSpace2b" presStyleCnt="0"/>
      <dgm:spPr/>
    </dgm:pt>
    <dgm:pt modelId="{673DE42A-0657-4EF0-8B5E-B378EBC69F39}" type="pres">
      <dgm:prSet presAssocID="{03F4336D-475B-4692-B904-9A00796285BF}" presName="horz2" presStyleCnt="0"/>
      <dgm:spPr/>
    </dgm:pt>
    <dgm:pt modelId="{4F47BFC8-6FB9-4966-9C7A-541EFDD339B7}" type="pres">
      <dgm:prSet presAssocID="{03F4336D-475B-4692-B904-9A00796285BF}" presName="horzSpace2" presStyleCnt="0"/>
      <dgm:spPr/>
    </dgm:pt>
    <dgm:pt modelId="{DBDE7171-676C-460E-B239-5DAD14402C92}" type="pres">
      <dgm:prSet presAssocID="{03F4336D-475B-4692-B904-9A00796285BF}" presName="tx2" presStyleLbl="revTx" presStyleIdx="3" presStyleCnt="14"/>
      <dgm:spPr/>
      <dgm:t>
        <a:bodyPr/>
        <a:lstStyle/>
        <a:p>
          <a:endParaRPr lang="en-US"/>
        </a:p>
      </dgm:t>
    </dgm:pt>
    <dgm:pt modelId="{80F1A64A-730F-4120-8DFB-F0B6FC83D723}" type="pres">
      <dgm:prSet presAssocID="{03F4336D-475B-4692-B904-9A00796285BF}" presName="vert2" presStyleCnt="0"/>
      <dgm:spPr/>
    </dgm:pt>
    <dgm:pt modelId="{300BDB73-9224-4906-8F74-6318EA4A7357}" type="pres">
      <dgm:prSet presAssocID="{03F4336D-475B-4692-B904-9A00796285BF}" presName="thinLine2b" presStyleLbl="callout" presStyleIdx="2" presStyleCnt="13"/>
      <dgm:spPr/>
    </dgm:pt>
    <dgm:pt modelId="{EFF22600-4B85-4096-AFA8-061BCD4B7ADD}" type="pres">
      <dgm:prSet presAssocID="{03F4336D-475B-4692-B904-9A00796285BF}" presName="vertSpace2b" presStyleCnt="0"/>
      <dgm:spPr/>
    </dgm:pt>
    <dgm:pt modelId="{B46CD8A7-3DFD-4E76-BA81-9A597BBC148F}" type="pres">
      <dgm:prSet presAssocID="{449B2EF2-5D13-4C2F-B527-3E70CC13ADDF}" presName="horz2" presStyleCnt="0"/>
      <dgm:spPr/>
    </dgm:pt>
    <dgm:pt modelId="{B81A2219-D0E9-4ADB-AF10-9D8AFBE2421B}" type="pres">
      <dgm:prSet presAssocID="{449B2EF2-5D13-4C2F-B527-3E70CC13ADDF}" presName="horzSpace2" presStyleCnt="0"/>
      <dgm:spPr/>
    </dgm:pt>
    <dgm:pt modelId="{DC7E7B43-351D-4019-BB0F-8AD8A9DE65A1}" type="pres">
      <dgm:prSet presAssocID="{449B2EF2-5D13-4C2F-B527-3E70CC13ADDF}" presName="tx2" presStyleLbl="revTx" presStyleIdx="4" presStyleCnt="14"/>
      <dgm:spPr/>
      <dgm:t>
        <a:bodyPr/>
        <a:lstStyle/>
        <a:p>
          <a:endParaRPr lang="en-US"/>
        </a:p>
      </dgm:t>
    </dgm:pt>
    <dgm:pt modelId="{AEC93120-2CB4-4AD0-BF12-73930140EFC8}" type="pres">
      <dgm:prSet presAssocID="{449B2EF2-5D13-4C2F-B527-3E70CC13ADDF}" presName="vert2" presStyleCnt="0"/>
      <dgm:spPr/>
    </dgm:pt>
    <dgm:pt modelId="{E3FC8C09-3F88-43FE-8616-8EEDA5CA5B27}" type="pres">
      <dgm:prSet presAssocID="{449B2EF2-5D13-4C2F-B527-3E70CC13ADDF}" presName="thinLine2b" presStyleLbl="callout" presStyleIdx="3" presStyleCnt="13"/>
      <dgm:spPr/>
    </dgm:pt>
    <dgm:pt modelId="{7B6F2142-9090-4ED4-8817-5572036F768D}" type="pres">
      <dgm:prSet presAssocID="{449B2EF2-5D13-4C2F-B527-3E70CC13ADDF}" presName="vertSpace2b" presStyleCnt="0"/>
      <dgm:spPr/>
    </dgm:pt>
    <dgm:pt modelId="{6DBDD83D-3EE6-400C-A711-8C4657B30C7F}" type="pres">
      <dgm:prSet presAssocID="{83960A6E-C7B6-4A26-A72F-A7990456210E}" presName="horz2" presStyleCnt="0"/>
      <dgm:spPr/>
    </dgm:pt>
    <dgm:pt modelId="{146CA06F-24FF-48B9-807B-8B9A4D9CF46E}" type="pres">
      <dgm:prSet presAssocID="{83960A6E-C7B6-4A26-A72F-A7990456210E}" presName="horzSpace2" presStyleCnt="0"/>
      <dgm:spPr/>
    </dgm:pt>
    <dgm:pt modelId="{874C6CD5-E89A-435A-9234-8678635D1A63}" type="pres">
      <dgm:prSet presAssocID="{83960A6E-C7B6-4A26-A72F-A7990456210E}" presName="tx2" presStyleLbl="revTx" presStyleIdx="5" presStyleCnt="14"/>
      <dgm:spPr/>
      <dgm:t>
        <a:bodyPr/>
        <a:lstStyle/>
        <a:p>
          <a:endParaRPr lang="en-US"/>
        </a:p>
      </dgm:t>
    </dgm:pt>
    <dgm:pt modelId="{E066AAA9-F8B1-4A4E-A454-2AF425A978B0}" type="pres">
      <dgm:prSet presAssocID="{83960A6E-C7B6-4A26-A72F-A7990456210E}" presName="vert2" presStyleCnt="0"/>
      <dgm:spPr/>
    </dgm:pt>
    <dgm:pt modelId="{7C8FDEE8-7234-45BE-810A-388618FFDC01}" type="pres">
      <dgm:prSet presAssocID="{83960A6E-C7B6-4A26-A72F-A7990456210E}" presName="thinLine2b" presStyleLbl="callout" presStyleIdx="4" presStyleCnt="13"/>
      <dgm:spPr/>
    </dgm:pt>
    <dgm:pt modelId="{B1BE00BD-F870-4A44-8B8E-17E4DF77EC58}" type="pres">
      <dgm:prSet presAssocID="{83960A6E-C7B6-4A26-A72F-A7990456210E}" presName="vertSpace2b" presStyleCnt="0"/>
      <dgm:spPr/>
    </dgm:pt>
    <dgm:pt modelId="{49054930-DC66-4FBE-B6B8-A2E4645132A4}" type="pres">
      <dgm:prSet presAssocID="{5869D19D-43B5-48C2-95E0-ECA66D1451B5}" presName="horz2" presStyleCnt="0"/>
      <dgm:spPr/>
    </dgm:pt>
    <dgm:pt modelId="{0604902C-0559-4294-8ADB-1980C0016E7C}" type="pres">
      <dgm:prSet presAssocID="{5869D19D-43B5-48C2-95E0-ECA66D1451B5}" presName="horzSpace2" presStyleCnt="0"/>
      <dgm:spPr/>
    </dgm:pt>
    <dgm:pt modelId="{ECF54895-6DCA-4ED0-8DE6-17D668B468CB}" type="pres">
      <dgm:prSet presAssocID="{5869D19D-43B5-48C2-95E0-ECA66D1451B5}" presName="tx2" presStyleLbl="revTx" presStyleIdx="6" presStyleCnt="14"/>
      <dgm:spPr/>
      <dgm:t>
        <a:bodyPr/>
        <a:lstStyle/>
        <a:p>
          <a:endParaRPr lang="en-US"/>
        </a:p>
      </dgm:t>
    </dgm:pt>
    <dgm:pt modelId="{F6BCE923-D2DA-4785-8EBF-13D61F081218}" type="pres">
      <dgm:prSet presAssocID="{5869D19D-43B5-48C2-95E0-ECA66D1451B5}" presName="vert2" presStyleCnt="0"/>
      <dgm:spPr/>
    </dgm:pt>
    <dgm:pt modelId="{DBB76B75-1422-4B9B-9D51-9E7E4C4D51B9}" type="pres">
      <dgm:prSet presAssocID="{5869D19D-43B5-48C2-95E0-ECA66D1451B5}" presName="thinLine2b" presStyleLbl="callout" presStyleIdx="5" presStyleCnt="13"/>
      <dgm:spPr/>
    </dgm:pt>
    <dgm:pt modelId="{B57C77CA-B8C2-4906-9509-DE098304330B}" type="pres">
      <dgm:prSet presAssocID="{5869D19D-43B5-48C2-95E0-ECA66D1451B5}" presName="vertSpace2b" presStyleCnt="0"/>
      <dgm:spPr/>
    </dgm:pt>
    <dgm:pt modelId="{0AEDDD46-74AD-443F-A098-4C71C540A0D6}" type="pres">
      <dgm:prSet presAssocID="{89AE2931-DA9A-49C7-8ED5-7368DA874CDF}" presName="horz2" presStyleCnt="0"/>
      <dgm:spPr/>
    </dgm:pt>
    <dgm:pt modelId="{AD92CDFF-AF34-4279-BE5C-E1E8F3AF0BF0}" type="pres">
      <dgm:prSet presAssocID="{89AE2931-DA9A-49C7-8ED5-7368DA874CDF}" presName="horzSpace2" presStyleCnt="0"/>
      <dgm:spPr/>
    </dgm:pt>
    <dgm:pt modelId="{F43F5463-494C-419F-BF2F-BB59D7BF31E7}" type="pres">
      <dgm:prSet presAssocID="{89AE2931-DA9A-49C7-8ED5-7368DA874CDF}" presName="tx2" presStyleLbl="revTx" presStyleIdx="7" presStyleCnt="14"/>
      <dgm:spPr/>
      <dgm:t>
        <a:bodyPr/>
        <a:lstStyle/>
        <a:p>
          <a:endParaRPr lang="en-US"/>
        </a:p>
      </dgm:t>
    </dgm:pt>
    <dgm:pt modelId="{C340674D-A447-4099-A88F-DF36180E8148}" type="pres">
      <dgm:prSet presAssocID="{89AE2931-DA9A-49C7-8ED5-7368DA874CDF}" presName="vert2" presStyleCnt="0"/>
      <dgm:spPr/>
    </dgm:pt>
    <dgm:pt modelId="{8C83B7FF-92D5-419E-9858-029ACB9341D1}" type="pres">
      <dgm:prSet presAssocID="{89AE2931-DA9A-49C7-8ED5-7368DA874CDF}" presName="thinLine2b" presStyleLbl="callout" presStyleIdx="6" presStyleCnt="13"/>
      <dgm:spPr/>
    </dgm:pt>
    <dgm:pt modelId="{FDA0852A-5493-4BAC-AAE0-237150B69130}" type="pres">
      <dgm:prSet presAssocID="{89AE2931-DA9A-49C7-8ED5-7368DA874CDF}" presName="vertSpace2b" presStyleCnt="0"/>
      <dgm:spPr/>
    </dgm:pt>
    <dgm:pt modelId="{E6561C55-447D-478E-8A9E-A7AB3807BF92}" type="pres">
      <dgm:prSet presAssocID="{5640241A-E247-460D-8119-D1EBAE5BCC95}" presName="horz2" presStyleCnt="0"/>
      <dgm:spPr/>
    </dgm:pt>
    <dgm:pt modelId="{BC61424F-A3DD-4D7A-8AA7-9F3355BEFA88}" type="pres">
      <dgm:prSet presAssocID="{5640241A-E247-460D-8119-D1EBAE5BCC95}" presName="horzSpace2" presStyleCnt="0"/>
      <dgm:spPr/>
    </dgm:pt>
    <dgm:pt modelId="{929BD149-AF90-488A-9F2B-0E0AA31FF67B}" type="pres">
      <dgm:prSet presAssocID="{5640241A-E247-460D-8119-D1EBAE5BCC95}" presName="tx2" presStyleLbl="revTx" presStyleIdx="8" presStyleCnt="14"/>
      <dgm:spPr/>
      <dgm:t>
        <a:bodyPr/>
        <a:lstStyle/>
        <a:p>
          <a:endParaRPr lang="en-US"/>
        </a:p>
      </dgm:t>
    </dgm:pt>
    <dgm:pt modelId="{28ED3376-61E8-4CA9-8B25-71BB527DD366}" type="pres">
      <dgm:prSet presAssocID="{5640241A-E247-460D-8119-D1EBAE5BCC95}" presName="vert2" presStyleCnt="0"/>
      <dgm:spPr/>
    </dgm:pt>
    <dgm:pt modelId="{60D26549-1270-4BE3-9CB7-6A1E96265DF4}" type="pres">
      <dgm:prSet presAssocID="{5640241A-E247-460D-8119-D1EBAE5BCC95}" presName="thinLine2b" presStyleLbl="callout" presStyleIdx="7" presStyleCnt="13"/>
      <dgm:spPr/>
    </dgm:pt>
    <dgm:pt modelId="{E6DB9FEA-2372-4519-9DF5-C81734826B01}" type="pres">
      <dgm:prSet presAssocID="{5640241A-E247-460D-8119-D1EBAE5BCC95}" presName="vertSpace2b" presStyleCnt="0"/>
      <dgm:spPr/>
    </dgm:pt>
    <dgm:pt modelId="{2E906114-46F2-4A55-9D45-DC70EDC4A14F}" type="pres">
      <dgm:prSet presAssocID="{62594219-E882-4BC6-AB48-08ECE9C51A96}" presName="horz2" presStyleCnt="0"/>
      <dgm:spPr/>
    </dgm:pt>
    <dgm:pt modelId="{A2C0CA85-82D5-4686-989C-177C9221C732}" type="pres">
      <dgm:prSet presAssocID="{62594219-E882-4BC6-AB48-08ECE9C51A96}" presName="horzSpace2" presStyleCnt="0"/>
      <dgm:spPr/>
    </dgm:pt>
    <dgm:pt modelId="{6F712116-AADA-4C9D-90BA-D73E52016D94}" type="pres">
      <dgm:prSet presAssocID="{62594219-E882-4BC6-AB48-08ECE9C51A96}" presName="tx2" presStyleLbl="revTx" presStyleIdx="9" presStyleCnt="14"/>
      <dgm:spPr/>
      <dgm:t>
        <a:bodyPr/>
        <a:lstStyle/>
        <a:p>
          <a:endParaRPr lang="en-US"/>
        </a:p>
      </dgm:t>
    </dgm:pt>
    <dgm:pt modelId="{40AD9A54-2778-4D89-8AA9-6C393C6EDEDC}" type="pres">
      <dgm:prSet presAssocID="{62594219-E882-4BC6-AB48-08ECE9C51A96}" presName="vert2" presStyleCnt="0"/>
      <dgm:spPr/>
    </dgm:pt>
    <dgm:pt modelId="{BF112D0A-521A-43D3-8F08-87F5FAA7C90C}" type="pres">
      <dgm:prSet presAssocID="{62594219-E882-4BC6-AB48-08ECE9C51A96}" presName="thinLine2b" presStyleLbl="callout" presStyleIdx="8" presStyleCnt="13"/>
      <dgm:spPr/>
    </dgm:pt>
    <dgm:pt modelId="{7A423286-F488-4A4C-ABC5-6116CD2EE266}" type="pres">
      <dgm:prSet presAssocID="{62594219-E882-4BC6-AB48-08ECE9C51A96}" presName="vertSpace2b" presStyleCnt="0"/>
      <dgm:spPr/>
    </dgm:pt>
    <dgm:pt modelId="{DF89DC89-17A1-4CBC-BAE6-207C59C5F6A3}" type="pres">
      <dgm:prSet presAssocID="{0574D7F2-514A-4FAC-9ADA-FE4455857B25}" presName="horz2" presStyleCnt="0"/>
      <dgm:spPr/>
    </dgm:pt>
    <dgm:pt modelId="{E538E22B-B72B-4693-B4A9-A3BBC6459056}" type="pres">
      <dgm:prSet presAssocID="{0574D7F2-514A-4FAC-9ADA-FE4455857B25}" presName="horzSpace2" presStyleCnt="0"/>
      <dgm:spPr/>
    </dgm:pt>
    <dgm:pt modelId="{8FFAD65E-F91C-4BD9-9219-B3B139967861}" type="pres">
      <dgm:prSet presAssocID="{0574D7F2-514A-4FAC-9ADA-FE4455857B25}" presName="tx2" presStyleLbl="revTx" presStyleIdx="10" presStyleCnt="14"/>
      <dgm:spPr/>
      <dgm:t>
        <a:bodyPr/>
        <a:lstStyle/>
        <a:p>
          <a:endParaRPr lang="en-US"/>
        </a:p>
      </dgm:t>
    </dgm:pt>
    <dgm:pt modelId="{E063E08A-8DA8-4AB2-8A2F-2FBD3B2234F8}" type="pres">
      <dgm:prSet presAssocID="{0574D7F2-514A-4FAC-9ADA-FE4455857B25}" presName="vert2" presStyleCnt="0"/>
      <dgm:spPr/>
    </dgm:pt>
    <dgm:pt modelId="{00560DD1-ABA8-46D1-A177-48A8BD75AD41}" type="pres">
      <dgm:prSet presAssocID="{0574D7F2-514A-4FAC-9ADA-FE4455857B25}" presName="thinLine2b" presStyleLbl="callout" presStyleIdx="9" presStyleCnt="13"/>
      <dgm:spPr/>
    </dgm:pt>
    <dgm:pt modelId="{F32F7B77-EBB7-448F-9483-C7CFE4EA92F0}" type="pres">
      <dgm:prSet presAssocID="{0574D7F2-514A-4FAC-9ADA-FE4455857B25}" presName="vertSpace2b" presStyleCnt="0"/>
      <dgm:spPr/>
    </dgm:pt>
    <dgm:pt modelId="{9D58FDB1-B91E-457C-84BD-4E7D091536BC}" type="pres">
      <dgm:prSet presAssocID="{AA710F0D-2BF8-47B3-9028-E3F72D404DB5}" presName="horz2" presStyleCnt="0"/>
      <dgm:spPr/>
    </dgm:pt>
    <dgm:pt modelId="{A85A4093-03B6-409B-A84F-63D2333E7DB8}" type="pres">
      <dgm:prSet presAssocID="{AA710F0D-2BF8-47B3-9028-E3F72D404DB5}" presName="horzSpace2" presStyleCnt="0"/>
      <dgm:spPr/>
    </dgm:pt>
    <dgm:pt modelId="{627633C5-399F-47E8-A739-968ECC655B63}" type="pres">
      <dgm:prSet presAssocID="{AA710F0D-2BF8-47B3-9028-E3F72D404DB5}" presName="tx2" presStyleLbl="revTx" presStyleIdx="11" presStyleCnt="14"/>
      <dgm:spPr/>
      <dgm:t>
        <a:bodyPr/>
        <a:lstStyle/>
        <a:p>
          <a:endParaRPr lang="en-US"/>
        </a:p>
      </dgm:t>
    </dgm:pt>
    <dgm:pt modelId="{1A6776E6-CA9F-4A1D-BDFB-07B334BC35C7}" type="pres">
      <dgm:prSet presAssocID="{AA710F0D-2BF8-47B3-9028-E3F72D404DB5}" presName="vert2" presStyleCnt="0"/>
      <dgm:spPr/>
    </dgm:pt>
    <dgm:pt modelId="{C4049D03-214C-4BF3-B7B1-F67A98007A4D}" type="pres">
      <dgm:prSet presAssocID="{AA710F0D-2BF8-47B3-9028-E3F72D404DB5}" presName="thinLine2b" presStyleLbl="callout" presStyleIdx="10" presStyleCnt="13"/>
      <dgm:spPr/>
    </dgm:pt>
    <dgm:pt modelId="{D7DBCC19-88AB-48AF-93A9-27DE1676D632}" type="pres">
      <dgm:prSet presAssocID="{AA710F0D-2BF8-47B3-9028-E3F72D404DB5}" presName="vertSpace2b" presStyleCnt="0"/>
      <dgm:spPr/>
    </dgm:pt>
    <dgm:pt modelId="{ED2A49B0-F6F5-4948-B697-1DDC67F6DE09}" type="pres">
      <dgm:prSet presAssocID="{B35EBE1A-1F57-4A58-B847-14B44BFFD2B2}" presName="horz2" presStyleCnt="0"/>
      <dgm:spPr/>
    </dgm:pt>
    <dgm:pt modelId="{B5D5666B-FB8A-4045-ABEF-64359176E137}" type="pres">
      <dgm:prSet presAssocID="{B35EBE1A-1F57-4A58-B847-14B44BFFD2B2}" presName="horzSpace2" presStyleCnt="0"/>
      <dgm:spPr/>
    </dgm:pt>
    <dgm:pt modelId="{5D4EF1A0-361C-4B11-B4AC-B14634B18F17}" type="pres">
      <dgm:prSet presAssocID="{B35EBE1A-1F57-4A58-B847-14B44BFFD2B2}" presName="tx2" presStyleLbl="revTx" presStyleIdx="12" presStyleCnt="14"/>
      <dgm:spPr/>
      <dgm:t>
        <a:bodyPr/>
        <a:lstStyle/>
        <a:p>
          <a:endParaRPr lang="en-US"/>
        </a:p>
      </dgm:t>
    </dgm:pt>
    <dgm:pt modelId="{03E3FB87-BA58-4270-96F0-5D4A1BA2F866}" type="pres">
      <dgm:prSet presAssocID="{B35EBE1A-1F57-4A58-B847-14B44BFFD2B2}" presName="vert2" presStyleCnt="0"/>
      <dgm:spPr/>
    </dgm:pt>
    <dgm:pt modelId="{13987EE5-879B-408A-85E3-F4EBB1A0F24F}" type="pres">
      <dgm:prSet presAssocID="{B35EBE1A-1F57-4A58-B847-14B44BFFD2B2}" presName="thinLine2b" presStyleLbl="callout" presStyleIdx="11" presStyleCnt="13"/>
      <dgm:spPr/>
    </dgm:pt>
    <dgm:pt modelId="{D3B61556-E4CA-418F-A3F5-1851B85DE2DC}" type="pres">
      <dgm:prSet presAssocID="{B35EBE1A-1F57-4A58-B847-14B44BFFD2B2}" presName="vertSpace2b" presStyleCnt="0"/>
      <dgm:spPr/>
    </dgm:pt>
    <dgm:pt modelId="{BE66E302-4598-4963-9296-D0DDA3CDB0C4}" type="pres">
      <dgm:prSet presAssocID="{422F1DBE-AFB6-48C4-B6BD-5DCCF3E16109}" presName="horz2" presStyleCnt="0"/>
      <dgm:spPr/>
    </dgm:pt>
    <dgm:pt modelId="{DF682ECE-9636-4A73-8B1B-A58CBC2BC34A}" type="pres">
      <dgm:prSet presAssocID="{422F1DBE-AFB6-48C4-B6BD-5DCCF3E16109}" presName="horzSpace2" presStyleCnt="0"/>
      <dgm:spPr/>
    </dgm:pt>
    <dgm:pt modelId="{778780B8-43C8-45CB-AA98-02C659DC9C46}" type="pres">
      <dgm:prSet presAssocID="{422F1DBE-AFB6-48C4-B6BD-5DCCF3E16109}" presName="tx2" presStyleLbl="revTx" presStyleIdx="13" presStyleCnt="14"/>
      <dgm:spPr/>
      <dgm:t>
        <a:bodyPr/>
        <a:lstStyle/>
        <a:p>
          <a:endParaRPr lang="en-US"/>
        </a:p>
      </dgm:t>
    </dgm:pt>
    <dgm:pt modelId="{293B05E7-60C0-4375-AAA9-8CAA203CDB16}" type="pres">
      <dgm:prSet presAssocID="{422F1DBE-AFB6-48C4-B6BD-5DCCF3E16109}" presName="vert2" presStyleCnt="0"/>
      <dgm:spPr/>
    </dgm:pt>
    <dgm:pt modelId="{221CE163-EF19-409A-BD8F-C889AC7CD3D6}" type="pres">
      <dgm:prSet presAssocID="{422F1DBE-AFB6-48C4-B6BD-5DCCF3E16109}" presName="thinLine2b" presStyleLbl="callout" presStyleIdx="12" presStyleCnt="13"/>
      <dgm:spPr/>
    </dgm:pt>
    <dgm:pt modelId="{6CD3AA42-3397-4A34-982C-45F7A3196237}" type="pres">
      <dgm:prSet presAssocID="{422F1DBE-AFB6-48C4-B6BD-5DCCF3E16109}" presName="vertSpace2b" presStyleCnt="0"/>
      <dgm:spPr/>
    </dgm:pt>
  </dgm:ptLst>
  <dgm:cxnLst>
    <dgm:cxn modelId="{DBDEF28F-5C4C-4A2A-931D-02522427EEDE}" srcId="{1D66F6DA-CBEE-4933-8A93-59C51DE179A1}" destId="{03F4336D-475B-4692-B904-9A00796285BF}" srcOrd="2" destOrd="0" parTransId="{AE7C2B93-DB16-4583-A6E1-3E8B569869AA}" sibTransId="{67127B76-680C-4131-86D3-A16333E85786}"/>
    <dgm:cxn modelId="{4064E703-05F9-4955-AA87-23A2D7DE577A}" type="presOf" srcId="{89AE2931-DA9A-49C7-8ED5-7368DA874CDF}" destId="{F43F5463-494C-419F-BF2F-BB59D7BF31E7}" srcOrd="0" destOrd="0" presId="urn:microsoft.com/office/officeart/2008/layout/LinedList"/>
    <dgm:cxn modelId="{3B684FA8-4D5C-49BD-91D7-6608CEE50820}" type="presOf" srcId="{B35EBE1A-1F57-4A58-B847-14B44BFFD2B2}" destId="{5D4EF1A0-361C-4B11-B4AC-B14634B18F17}" srcOrd="0" destOrd="0" presId="urn:microsoft.com/office/officeart/2008/layout/LinedList"/>
    <dgm:cxn modelId="{9DA27575-10F1-4844-8E61-F126DE4B8A47}" type="presOf" srcId="{71E3888B-2714-4B63-954D-FA37BE843855}" destId="{17B2CC0F-7432-4C7C-9DBA-40A6021E5E18}" srcOrd="0" destOrd="0" presId="urn:microsoft.com/office/officeart/2008/layout/LinedList"/>
    <dgm:cxn modelId="{9D4C81BC-68B2-49D5-9566-47397DA5D49B}" srcId="{1D66F6DA-CBEE-4933-8A93-59C51DE179A1}" destId="{83960A6E-C7B6-4A26-A72F-A7990456210E}" srcOrd="4" destOrd="0" parTransId="{30A1E24B-EFE1-442B-87C5-ECFD1F714937}" sibTransId="{DFD32225-F327-4933-AD20-2C47960F9470}"/>
    <dgm:cxn modelId="{A6A4D882-1F2F-498C-B8DE-8BA8B213399B}" type="presOf" srcId="{0574D7F2-514A-4FAC-9ADA-FE4455857B25}" destId="{8FFAD65E-F91C-4BD9-9219-B3B139967861}" srcOrd="0" destOrd="0" presId="urn:microsoft.com/office/officeart/2008/layout/LinedList"/>
    <dgm:cxn modelId="{C41F555B-4512-45D9-A0D8-5AC5639BA7A7}" type="presOf" srcId="{5869D19D-43B5-48C2-95E0-ECA66D1451B5}" destId="{ECF54895-6DCA-4ED0-8DE6-17D668B468CB}" srcOrd="0" destOrd="0" presId="urn:microsoft.com/office/officeart/2008/layout/LinedList"/>
    <dgm:cxn modelId="{ABA7789A-F813-494C-9B2C-62D2832AC169}" srcId="{1D66F6DA-CBEE-4933-8A93-59C51DE179A1}" destId="{E89399FA-31AD-461B-A295-79C392B6456D}" srcOrd="0" destOrd="0" parTransId="{082F50F8-4811-42EA-A81E-D6FA49C41B71}" sibTransId="{275FA785-3411-4645-8D27-696746014789}"/>
    <dgm:cxn modelId="{955B1DB5-865F-4F01-8B27-92F82925EA37}" type="presOf" srcId="{62594219-E882-4BC6-AB48-08ECE9C51A96}" destId="{6F712116-AADA-4C9D-90BA-D73E52016D94}" srcOrd="0" destOrd="0" presId="urn:microsoft.com/office/officeart/2008/layout/LinedList"/>
    <dgm:cxn modelId="{6C673607-EE4C-41E1-B15D-87DE0146548D}" srcId="{1D66F6DA-CBEE-4933-8A93-59C51DE179A1}" destId="{5869D19D-43B5-48C2-95E0-ECA66D1451B5}" srcOrd="5" destOrd="0" parTransId="{C8BCA8D0-8315-4277-B2E1-A05FEC4632A2}" sibTransId="{DDAB7762-21E5-4752-8FC8-B6B42EEC8219}"/>
    <dgm:cxn modelId="{2F1B0106-B67F-4FD2-B55C-476C26146D99}" type="presOf" srcId="{83960A6E-C7B6-4A26-A72F-A7990456210E}" destId="{874C6CD5-E89A-435A-9234-8678635D1A63}" srcOrd="0" destOrd="0" presId="urn:microsoft.com/office/officeart/2008/layout/LinedList"/>
    <dgm:cxn modelId="{1A384201-0938-486E-9732-2345B7D962DB}" srcId="{1D66F6DA-CBEE-4933-8A93-59C51DE179A1}" destId="{AA710F0D-2BF8-47B3-9028-E3F72D404DB5}" srcOrd="10" destOrd="0" parTransId="{567B731D-2453-45F6-A1EC-D20D6808A3EA}" sibTransId="{2D779423-3476-4989-BB73-63900674ABA5}"/>
    <dgm:cxn modelId="{1AC7356B-F8DB-42B8-924E-C99761931BBB}" srcId="{1D66F6DA-CBEE-4933-8A93-59C51DE179A1}" destId="{0574D7F2-514A-4FAC-9ADA-FE4455857B25}" srcOrd="9" destOrd="0" parTransId="{7C1C3E1B-427E-455B-B8EA-0D4A9C771AD8}" sibTransId="{0C80EB67-1FFA-4F36-996D-9F1C331F9CB3}"/>
    <dgm:cxn modelId="{73936B2A-78B6-423E-921A-1A248714EE67}" type="presOf" srcId="{03F4336D-475B-4692-B904-9A00796285BF}" destId="{DBDE7171-676C-460E-B239-5DAD14402C92}" srcOrd="0" destOrd="0" presId="urn:microsoft.com/office/officeart/2008/layout/LinedList"/>
    <dgm:cxn modelId="{8D3AB147-7EF8-4AAE-9060-C38BFCF4E136}" srcId="{1D66F6DA-CBEE-4933-8A93-59C51DE179A1}" destId="{422F1DBE-AFB6-48C4-B6BD-5DCCF3E16109}" srcOrd="12" destOrd="0" parTransId="{08D054B8-9162-43B7-8612-A24C199F3373}" sibTransId="{BB3A1E36-1ADC-46AB-AD44-63BE23ABF6CB}"/>
    <dgm:cxn modelId="{6F908C48-58C3-499C-96A6-80D93C11B135}" srcId="{1D66F6DA-CBEE-4933-8A93-59C51DE179A1}" destId="{5640241A-E247-460D-8119-D1EBAE5BCC95}" srcOrd="7" destOrd="0" parTransId="{3F6FDA4C-56C9-4A0D-9958-0E8D3A1749FC}" sibTransId="{963D98DF-7C1C-4CA2-841E-8EAB6159DF95}"/>
    <dgm:cxn modelId="{701F8BCC-634B-41FC-8440-FE6D9F7535E4}" srcId="{1D66F6DA-CBEE-4933-8A93-59C51DE179A1}" destId="{89AE2931-DA9A-49C7-8ED5-7368DA874CDF}" srcOrd="6" destOrd="0" parTransId="{58148B52-704A-479A-A49E-E05B8582BE52}" sibTransId="{4A49AF1E-7A4A-464A-9216-5D12C248CFBF}"/>
    <dgm:cxn modelId="{4398E528-AB5C-4CA6-B8D5-02254D53D51F}" srcId="{71E3888B-2714-4B63-954D-FA37BE843855}" destId="{1D66F6DA-CBEE-4933-8A93-59C51DE179A1}" srcOrd="0" destOrd="0" parTransId="{3F557299-9289-48B5-A5E5-689A2D9C89C9}" sibTransId="{C0737863-AC04-4856-B349-3A21703F7530}"/>
    <dgm:cxn modelId="{A0217A05-5DF3-4514-B360-9E6DD92C08C1}" type="presOf" srcId="{AA710F0D-2BF8-47B3-9028-E3F72D404DB5}" destId="{627633C5-399F-47E8-A739-968ECC655B63}" srcOrd="0" destOrd="0" presId="urn:microsoft.com/office/officeart/2008/layout/LinedList"/>
    <dgm:cxn modelId="{28BCE666-F601-417D-AF22-A62ED88DECD0}" srcId="{1D66F6DA-CBEE-4933-8A93-59C51DE179A1}" destId="{449B2EF2-5D13-4C2F-B527-3E70CC13ADDF}" srcOrd="3" destOrd="0" parTransId="{04E12ECC-4A56-48F9-8FC4-ACDF77E90D5D}" sibTransId="{945920FF-B404-45D1-A16D-A4BA72426CBC}"/>
    <dgm:cxn modelId="{D89830FB-D660-49EC-B313-2CB7B2F6F122}" type="presOf" srcId="{5640241A-E247-460D-8119-D1EBAE5BCC95}" destId="{929BD149-AF90-488A-9F2B-0E0AA31FF67B}" srcOrd="0" destOrd="0" presId="urn:microsoft.com/office/officeart/2008/layout/LinedList"/>
    <dgm:cxn modelId="{D4CD55AF-6573-456C-B30B-FC7A4D44A687}" srcId="{1D66F6DA-CBEE-4933-8A93-59C51DE179A1}" destId="{423DA25C-E8F9-4B31-B9FE-E6B46F2FBC90}" srcOrd="1" destOrd="0" parTransId="{02E1D5F1-D713-4DAF-825D-53EBD835C1F4}" sibTransId="{6DCC3ED2-A641-4BF3-8E53-116CE1AD3FB9}"/>
    <dgm:cxn modelId="{22135283-AAE7-4F39-B108-15C3968F0B16}" type="presOf" srcId="{423DA25C-E8F9-4B31-B9FE-E6B46F2FBC90}" destId="{E0467ECD-DA30-4BE7-BC97-893CE5424E3F}" srcOrd="0" destOrd="0" presId="urn:microsoft.com/office/officeart/2008/layout/LinedList"/>
    <dgm:cxn modelId="{3229C74A-ADCA-4825-A84B-9EDFF340A5FE}" type="presOf" srcId="{E89399FA-31AD-461B-A295-79C392B6456D}" destId="{73C2F66B-B82C-4DB3-A6BA-F90CC218B55D}" srcOrd="0" destOrd="0" presId="urn:microsoft.com/office/officeart/2008/layout/LinedList"/>
    <dgm:cxn modelId="{A0CEE896-493A-4E48-91C0-F9AF43719D47}" type="presOf" srcId="{422F1DBE-AFB6-48C4-B6BD-5DCCF3E16109}" destId="{778780B8-43C8-45CB-AA98-02C659DC9C46}" srcOrd="0" destOrd="0" presId="urn:microsoft.com/office/officeart/2008/layout/LinedList"/>
    <dgm:cxn modelId="{7D4239B8-B0AA-42EE-8FA7-F9C624358579}" srcId="{1D66F6DA-CBEE-4933-8A93-59C51DE179A1}" destId="{B35EBE1A-1F57-4A58-B847-14B44BFFD2B2}" srcOrd="11" destOrd="0" parTransId="{942AF254-2F05-4F04-942C-608553D2F2E3}" sibTransId="{A83A50C7-3A2F-4AC3-AF07-57AB7B2121AD}"/>
    <dgm:cxn modelId="{3AD44B1D-7B81-45C1-B650-ED7B1A1CAFE6}" srcId="{1D66F6DA-CBEE-4933-8A93-59C51DE179A1}" destId="{62594219-E882-4BC6-AB48-08ECE9C51A96}" srcOrd="8" destOrd="0" parTransId="{65F05BE5-F501-40C8-83A3-AF506394FEE4}" sibTransId="{9805CC95-8DE4-4230-A502-07CDFCA64308}"/>
    <dgm:cxn modelId="{659507FB-5C42-4C8D-A6CA-B405ACB0D805}" type="presOf" srcId="{449B2EF2-5D13-4C2F-B527-3E70CC13ADDF}" destId="{DC7E7B43-351D-4019-BB0F-8AD8A9DE65A1}" srcOrd="0" destOrd="0" presId="urn:microsoft.com/office/officeart/2008/layout/LinedList"/>
    <dgm:cxn modelId="{92110138-D9E0-408A-A531-705D6EC213B6}" type="presOf" srcId="{1D66F6DA-CBEE-4933-8A93-59C51DE179A1}" destId="{9E4F370C-600F-4CD7-ADD3-5CBB2DFD8E77}" srcOrd="0" destOrd="0" presId="urn:microsoft.com/office/officeart/2008/layout/LinedList"/>
    <dgm:cxn modelId="{73321F51-604D-45D4-B7FF-8B2AC2C574B3}" type="presParOf" srcId="{17B2CC0F-7432-4C7C-9DBA-40A6021E5E18}" destId="{284EE2EE-9063-4DCA-8431-25E9F32D032A}" srcOrd="0" destOrd="0" presId="urn:microsoft.com/office/officeart/2008/layout/LinedList"/>
    <dgm:cxn modelId="{A498D6F1-1122-45E9-8A83-0D99502C20DB}" type="presParOf" srcId="{17B2CC0F-7432-4C7C-9DBA-40A6021E5E18}" destId="{4ADFF770-6D8A-4838-91D1-67FF4F061FEA}" srcOrd="1" destOrd="0" presId="urn:microsoft.com/office/officeart/2008/layout/LinedList"/>
    <dgm:cxn modelId="{61920337-55D0-4A72-969A-F3ECEA4DA23F}" type="presParOf" srcId="{4ADFF770-6D8A-4838-91D1-67FF4F061FEA}" destId="{9E4F370C-600F-4CD7-ADD3-5CBB2DFD8E77}" srcOrd="0" destOrd="0" presId="urn:microsoft.com/office/officeart/2008/layout/LinedList"/>
    <dgm:cxn modelId="{05FBF7D8-5428-44CF-8E1F-A088FD7F029F}" type="presParOf" srcId="{4ADFF770-6D8A-4838-91D1-67FF4F061FEA}" destId="{F1ED6E22-538E-415F-A611-BD9C318E3768}" srcOrd="1" destOrd="0" presId="urn:microsoft.com/office/officeart/2008/layout/LinedList"/>
    <dgm:cxn modelId="{22DE7DDD-1F1A-47BE-89CF-D7A47260A6C4}" type="presParOf" srcId="{F1ED6E22-538E-415F-A611-BD9C318E3768}" destId="{5D6AD8D2-52B5-4474-992B-B45DFA2904FF}" srcOrd="0" destOrd="0" presId="urn:microsoft.com/office/officeart/2008/layout/LinedList"/>
    <dgm:cxn modelId="{8747CCA0-0925-4770-A594-42240239BF57}" type="presParOf" srcId="{F1ED6E22-538E-415F-A611-BD9C318E3768}" destId="{050139AD-48A5-4007-B3BF-3F1556AEB697}" srcOrd="1" destOrd="0" presId="urn:microsoft.com/office/officeart/2008/layout/LinedList"/>
    <dgm:cxn modelId="{69EF1500-E1EC-4BD8-AB91-DAB8125002D3}" type="presParOf" srcId="{050139AD-48A5-4007-B3BF-3F1556AEB697}" destId="{E68FF0E9-C326-43FF-BC6C-BF3A5D58F9D1}" srcOrd="0" destOrd="0" presId="urn:microsoft.com/office/officeart/2008/layout/LinedList"/>
    <dgm:cxn modelId="{3D27DE0C-94DE-413C-8B22-408B5050C7A8}" type="presParOf" srcId="{050139AD-48A5-4007-B3BF-3F1556AEB697}" destId="{73C2F66B-B82C-4DB3-A6BA-F90CC218B55D}" srcOrd="1" destOrd="0" presId="urn:microsoft.com/office/officeart/2008/layout/LinedList"/>
    <dgm:cxn modelId="{0EB06D57-88E9-488A-9DD9-11F01CE99A5B}" type="presParOf" srcId="{050139AD-48A5-4007-B3BF-3F1556AEB697}" destId="{AEEF66EF-C3A9-493E-AE2D-E46EE5DB7C1F}" srcOrd="2" destOrd="0" presId="urn:microsoft.com/office/officeart/2008/layout/LinedList"/>
    <dgm:cxn modelId="{6A426F15-8D8B-47D8-9AA1-51F5A900742D}" type="presParOf" srcId="{F1ED6E22-538E-415F-A611-BD9C318E3768}" destId="{14AC273A-D46B-4F95-A052-50304163E2E7}" srcOrd="2" destOrd="0" presId="urn:microsoft.com/office/officeart/2008/layout/LinedList"/>
    <dgm:cxn modelId="{CCAE940B-8D9C-486A-934C-1E70B8B43984}" type="presParOf" srcId="{F1ED6E22-538E-415F-A611-BD9C318E3768}" destId="{4A06D8B8-F80C-464E-B644-98B578AA2F33}" srcOrd="3" destOrd="0" presId="urn:microsoft.com/office/officeart/2008/layout/LinedList"/>
    <dgm:cxn modelId="{BB0E7039-887B-4779-98C9-C69134652D64}" type="presParOf" srcId="{F1ED6E22-538E-415F-A611-BD9C318E3768}" destId="{1728C650-4960-495C-9FB4-587C26CBDA6D}" srcOrd="4" destOrd="0" presId="urn:microsoft.com/office/officeart/2008/layout/LinedList"/>
    <dgm:cxn modelId="{D86BE227-54C1-4A00-A505-92BF65A9C7F4}" type="presParOf" srcId="{1728C650-4960-495C-9FB4-587C26CBDA6D}" destId="{7A9EC2E5-2BF4-4B94-8FA9-D33272148C7B}" srcOrd="0" destOrd="0" presId="urn:microsoft.com/office/officeart/2008/layout/LinedList"/>
    <dgm:cxn modelId="{9AFF6321-F67D-4DFE-9B5C-8782508CBA2B}" type="presParOf" srcId="{1728C650-4960-495C-9FB4-587C26CBDA6D}" destId="{E0467ECD-DA30-4BE7-BC97-893CE5424E3F}" srcOrd="1" destOrd="0" presId="urn:microsoft.com/office/officeart/2008/layout/LinedList"/>
    <dgm:cxn modelId="{1BD5DFE6-1F25-4B8F-813E-CF613ABFEAB4}" type="presParOf" srcId="{1728C650-4960-495C-9FB4-587C26CBDA6D}" destId="{161D05D4-D17E-4CBC-B54A-CB1860FD1F22}" srcOrd="2" destOrd="0" presId="urn:microsoft.com/office/officeart/2008/layout/LinedList"/>
    <dgm:cxn modelId="{6D5933D2-FD4B-43B4-8A58-A8DA583F3856}" type="presParOf" srcId="{F1ED6E22-538E-415F-A611-BD9C318E3768}" destId="{A8265386-8D1C-4934-A73D-17C932A6832E}" srcOrd="5" destOrd="0" presId="urn:microsoft.com/office/officeart/2008/layout/LinedList"/>
    <dgm:cxn modelId="{2C3E67B6-FF86-4F41-BDE5-A727FCAA7434}" type="presParOf" srcId="{F1ED6E22-538E-415F-A611-BD9C318E3768}" destId="{C1F8910D-7CCA-4523-B769-9718FD326705}" srcOrd="6" destOrd="0" presId="urn:microsoft.com/office/officeart/2008/layout/LinedList"/>
    <dgm:cxn modelId="{E04DAA46-B66B-471B-BFDA-D96F3AA531FB}" type="presParOf" srcId="{F1ED6E22-538E-415F-A611-BD9C318E3768}" destId="{673DE42A-0657-4EF0-8B5E-B378EBC69F39}" srcOrd="7" destOrd="0" presId="urn:microsoft.com/office/officeart/2008/layout/LinedList"/>
    <dgm:cxn modelId="{CF7881EF-D35A-4BE2-8882-4BC117F1EC69}" type="presParOf" srcId="{673DE42A-0657-4EF0-8B5E-B378EBC69F39}" destId="{4F47BFC8-6FB9-4966-9C7A-541EFDD339B7}" srcOrd="0" destOrd="0" presId="urn:microsoft.com/office/officeart/2008/layout/LinedList"/>
    <dgm:cxn modelId="{753772C1-48FD-4A71-A0B3-7F5A4606D78D}" type="presParOf" srcId="{673DE42A-0657-4EF0-8B5E-B378EBC69F39}" destId="{DBDE7171-676C-460E-B239-5DAD14402C92}" srcOrd="1" destOrd="0" presId="urn:microsoft.com/office/officeart/2008/layout/LinedList"/>
    <dgm:cxn modelId="{828FCBAB-F3FC-4CA9-B6C0-D1B3F797E3D8}" type="presParOf" srcId="{673DE42A-0657-4EF0-8B5E-B378EBC69F39}" destId="{80F1A64A-730F-4120-8DFB-F0B6FC83D723}" srcOrd="2" destOrd="0" presId="urn:microsoft.com/office/officeart/2008/layout/LinedList"/>
    <dgm:cxn modelId="{F9611BC0-8456-483B-A460-1220F638C929}" type="presParOf" srcId="{F1ED6E22-538E-415F-A611-BD9C318E3768}" destId="{300BDB73-9224-4906-8F74-6318EA4A7357}" srcOrd="8" destOrd="0" presId="urn:microsoft.com/office/officeart/2008/layout/LinedList"/>
    <dgm:cxn modelId="{970C913E-1440-4D86-BE97-20CA16AF9E8A}" type="presParOf" srcId="{F1ED6E22-538E-415F-A611-BD9C318E3768}" destId="{EFF22600-4B85-4096-AFA8-061BCD4B7ADD}" srcOrd="9" destOrd="0" presId="urn:microsoft.com/office/officeart/2008/layout/LinedList"/>
    <dgm:cxn modelId="{572A1E23-E9D6-41F1-9EF3-69DC9D1B6BE3}" type="presParOf" srcId="{F1ED6E22-538E-415F-A611-BD9C318E3768}" destId="{B46CD8A7-3DFD-4E76-BA81-9A597BBC148F}" srcOrd="10" destOrd="0" presId="urn:microsoft.com/office/officeart/2008/layout/LinedList"/>
    <dgm:cxn modelId="{1C164834-5969-4154-A0C1-CF292FF8E3D0}" type="presParOf" srcId="{B46CD8A7-3DFD-4E76-BA81-9A597BBC148F}" destId="{B81A2219-D0E9-4ADB-AF10-9D8AFBE2421B}" srcOrd="0" destOrd="0" presId="urn:microsoft.com/office/officeart/2008/layout/LinedList"/>
    <dgm:cxn modelId="{5AD08636-513B-438E-B638-50D27AD9DE1C}" type="presParOf" srcId="{B46CD8A7-3DFD-4E76-BA81-9A597BBC148F}" destId="{DC7E7B43-351D-4019-BB0F-8AD8A9DE65A1}" srcOrd="1" destOrd="0" presId="urn:microsoft.com/office/officeart/2008/layout/LinedList"/>
    <dgm:cxn modelId="{DCEBAA72-301C-48BD-9664-257A8082EA7D}" type="presParOf" srcId="{B46CD8A7-3DFD-4E76-BA81-9A597BBC148F}" destId="{AEC93120-2CB4-4AD0-BF12-73930140EFC8}" srcOrd="2" destOrd="0" presId="urn:microsoft.com/office/officeart/2008/layout/LinedList"/>
    <dgm:cxn modelId="{5E181A75-615F-45D2-B348-E11B5C4CD1A9}" type="presParOf" srcId="{F1ED6E22-538E-415F-A611-BD9C318E3768}" destId="{E3FC8C09-3F88-43FE-8616-8EEDA5CA5B27}" srcOrd="11" destOrd="0" presId="urn:microsoft.com/office/officeart/2008/layout/LinedList"/>
    <dgm:cxn modelId="{5474068F-7689-425D-B8D5-62349E175C86}" type="presParOf" srcId="{F1ED6E22-538E-415F-A611-BD9C318E3768}" destId="{7B6F2142-9090-4ED4-8817-5572036F768D}" srcOrd="12" destOrd="0" presId="urn:microsoft.com/office/officeart/2008/layout/LinedList"/>
    <dgm:cxn modelId="{E0319DBD-D45F-47B8-9D4A-022BD7E74338}" type="presParOf" srcId="{F1ED6E22-538E-415F-A611-BD9C318E3768}" destId="{6DBDD83D-3EE6-400C-A711-8C4657B30C7F}" srcOrd="13" destOrd="0" presId="urn:microsoft.com/office/officeart/2008/layout/LinedList"/>
    <dgm:cxn modelId="{08A090CC-18F0-45A2-84D3-76DE3081F4AB}" type="presParOf" srcId="{6DBDD83D-3EE6-400C-A711-8C4657B30C7F}" destId="{146CA06F-24FF-48B9-807B-8B9A4D9CF46E}" srcOrd="0" destOrd="0" presId="urn:microsoft.com/office/officeart/2008/layout/LinedList"/>
    <dgm:cxn modelId="{134A7E65-7157-4514-AFD3-6E7E62A32ED9}" type="presParOf" srcId="{6DBDD83D-3EE6-400C-A711-8C4657B30C7F}" destId="{874C6CD5-E89A-435A-9234-8678635D1A63}" srcOrd="1" destOrd="0" presId="urn:microsoft.com/office/officeart/2008/layout/LinedList"/>
    <dgm:cxn modelId="{C207A71B-AA1D-4E77-BC69-6D2FF36C1CD7}" type="presParOf" srcId="{6DBDD83D-3EE6-400C-A711-8C4657B30C7F}" destId="{E066AAA9-F8B1-4A4E-A454-2AF425A978B0}" srcOrd="2" destOrd="0" presId="urn:microsoft.com/office/officeart/2008/layout/LinedList"/>
    <dgm:cxn modelId="{B0B7D678-BE9C-4CBE-9D5A-AB5A37A0099B}" type="presParOf" srcId="{F1ED6E22-538E-415F-A611-BD9C318E3768}" destId="{7C8FDEE8-7234-45BE-810A-388618FFDC01}" srcOrd="14" destOrd="0" presId="urn:microsoft.com/office/officeart/2008/layout/LinedList"/>
    <dgm:cxn modelId="{4C3DA6B7-FDB9-4B51-BBD1-5524CFFEF955}" type="presParOf" srcId="{F1ED6E22-538E-415F-A611-BD9C318E3768}" destId="{B1BE00BD-F870-4A44-8B8E-17E4DF77EC58}" srcOrd="15" destOrd="0" presId="urn:microsoft.com/office/officeart/2008/layout/LinedList"/>
    <dgm:cxn modelId="{AE0F2115-B37F-4647-A033-AB63EA260D46}" type="presParOf" srcId="{F1ED6E22-538E-415F-A611-BD9C318E3768}" destId="{49054930-DC66-4FBE-B6B8-A2E4645132A4}" srcOrd="16" destOrd="0" presId="urn:microsoft.com/office/officeart/2008/layout/LinedList"/>
    <dgm:cxn modelId="{9CA5A8FC-8FBD-4F17-83DF-AFFEC9C7CF3B}" type="presParOf" srcId="{49054930-DC66-4FBE-B6B8-A2E4645132A4}" destId="{0604902C-0559-4294-8ADB-1980C0016E7C}" srcOrd="0" destOrd="0" presId="urn:microsoft.com/office/officeart/2008/layout/LinedList"/>
    <dgm:cxn modelId="{AB38A451-C637-473C-85ED-04AEC0C91F9A}" type="presParOf" srcId="{49054930-DC66-4FBE-B6B8-A2E4645132A4}" destId="{ECF54895-6DCA-4ED0-8DE6-17D668B468CB}" srcOrd="1" destOrd="0" presId="urn:microsoft.com/office/officeart/2008/layout/LinedList"/>
    <dgm:cxn modelId="{8FFF3266-795A-450A-A145-0FBE77EE9EA9}" type="presParOf" srcId="{49054930-DC66-4FBE-B6B8-A2E4645132A4}" destId="{F6BCE923-D2DA-4785-8EBF-13D61F081218}" srcOrd="2" destOrd="0" presId="urn:microsoft.com/office/officeart/2008/layout/LinedList"/>
    <dgm:cxn modelId="{A778326D-70F9-4C01-826C-36D696743925}" type="presParOf" srcId="{F1ED6E22-538E-415F-A611-BD9C318E3768}" destId="{DBB76B75-1422-4B9B-9D51-9E7E4C4D51B9}" srcOrd="17" destOrd="0" presId="urn:microsoft.com/office/officeart/2008/layout/LinedList"/>
    <dgm:cxn modelId="{0A3D8D5E-4AC3-4BDB-ADF9-CA1FE36FE1A5}" type="presParOf" srcId="{F1ED6E22-538E-415F-A611-BD9C318E3768}" destId="{B57C77CA-B8C2-4906-9509-DE098304330B}" srcOrd="18" destOrd="0" presId="urn:microsoft.com/office/officeart/2008/layout/LinedList"/>
    <dgm:cxn modelId="{9C7F3C54-6000-4D09-9B11-1891EDB6DC69}" type="presParOf" srcId="{F1ED6E22-538E-415F-A611-BD9C318E3768}" destId="{0AEDDD46-74AD-443F-A098-4C71C540A0D6}" srcOrd="19" destOrd="0" presId="urn:microsoft.com/office/officeart/2008/layout/LinedList"/>
    <dgm:cxn modelId="{99F7A667-DA39-494E-B245-C96D7C57438C}" type="presParOf" srcId="{0AEDDD46-74AD-443F-A098-4C71C540A0D6}" destId="{AD92CDFF-AF34-4279-BE5C-E1E8F3AF0BF0}" srcOrd="0" destOrd="0" presId="urn:microsoft.com/office/officeart/2008/layout/LinedList"/>
    <dgm:cxn modelId="{9637407D-1B39-44B1-A19E-495C3B5E80AF}" type="presParOf" srcId="{0AEDDD46-74AD-443F-A098-4C71C540A0D6}" destId="{F43F5463-494C-419F-BF2F-BB59D7BF31E7}" srcOrd="1" destOrd="0" presId="urn:microsoft.com/office/officeart/2008/layout/LinedList"/>
    <dgm:cxn modelId="{75E0ABCC-1DE6-4CCD-81DD-96165A74EFA9}" type="presParOf" srcId="{0AEDDD46-74AD-443F-A098-4C71C540A0D6}" destId="{C340674D-A447-4099-A88F-DF36180E8148}" srcOrd="2" destOrd="0" presId="urn:microsoft.com/office/officeart/2008/layout/LinedList"/>
    <dgm:cxn modelId="{8ED3F0AC-6E91-4E94-B512-316AC929ECDC}" type="presParOf" srcId="{F1ED6E22-538E-415F-A611-BD9C318E3768}" destId="{8C83B7FF-92D5-419E-9858-029ACB9341D1}" srcOrd="20" destOrd="0" presId="urn:microsoft.com/office/officeart/2008/layout/LinedList"/>
    <dgm:cxn modelId="{F4A020A2-4A7E-48D1-8A8F-1ABAF4D50F3C}" type="presParOf" srcId="{F1ED6E22-538E-415F-A611-BD9C318E3768}" destId="{FDA0852A-5493-4BAC-AAE0-237150B69130}" srcOrd="21" destOrd="0" presId="urn:microsoft.com/office/officeart/2008/layout/LinedList"/>
    <dgm:cxn modelId="{DA75C283-A4CC-47F7-BB55-3BAB72383651}" type="presParOf" srcId="{F1ED6E22-538E-415F-A611-BD9C318E3768}" destId="{E6561C55-447D-478E-8A9E-A7AB3807BF92}" srcOrd="22" destOrd="0" presId="urn:microsoft.com/office/officeart/2008/layout/LinedList"/>
    <dgm:cxn modelId="{5F7FC10D-A75B-43F3-ACF1-B68676AB0BF9}" type="presParOf" srcId="{E6561C55-447D-478E-8A9E-A7AB3807BF92}" destId="{BC61424F-A3DD-4D7A-8AA7-9F3355BEFA88}" srcOrd="0" destOrd="0" presId="urn:microsoft.com/office/officeart/2008/layout/LinedList"/>
    <dgm:cxn modelId="{AC5078BA-552C-4BBF-89B0-BF93BF658250}" type="presParOf" srcId="{E6561C55-447D-478E-8A9E-A7AB3807BF92}" destId="{929BD149-AF90-488A-9F2B-0E0AA31FF67B}" srcOrd="1" destOrd="0" presId="urn:microsoft.com/office/officeart/2008/layout/LinedList"/>
    <dgm:cxn modelId="{BC3060BB-A99C-45CC-8946-37D93BCCFAA9}" type="presParOf" srcId="{E6561C55-447D-478E-8A9E-A7AB3807BF92}" destId="{28ED3376-61E8-4CA9-8B25-71BB527DD366}" srcOrd="2" destOrd="0" presId="urn:microsoft.com/office/officeart/2008/layout/LinedList"/>
    <dgm:cxn modelId="{B29A8166-6E1C-45FF-9DA5-06FA59CC7176}" type="presParOf" srcId="{F1ED6E22-538E-415F-A611-BD9C318E3768}" destId="{60D26549-1270-4BE3-9CB7-6A1E96265DF4}" srcOrd="23" destOrd="0" presId="urn:microsoft.com/office/officeart/2008/layout/LinedList"/>
    <dgm:cxn modelId="{8C1EB076-29E1-4E65-98D2-3580296D9D3B}" type="presParOf" srcId="{F1ED6E22-538E-415F-A611-BD9C318E3768}" destId="{E6DB9FEA-2372-4519-9DF5-C81734826B01}" srcOrd="24" destOrd="0" presId="urn:microsoft.com/office/officeart/2008/layout/LinedList"/>
    <dgm:cxn modelId="{341872F7-1A36-4686-A2EA-0E101ED8AB95}" type="presParOf" srcId="{F1ED6E22-538E-415F-A611-BD9C318E3768}" destId="{2E906114-46F2-4A55-9D45-DC70EDC4A14F}" srcOrd="25" destOrd="0" presId="urn:microsoft.com/office/officeart/2008/layout/LinedList"/>
    <dgm:cxn modelId="{CEE5C3D5-9B6B-4F5F-B2FD-93A1925502C3}" type="presParOf" srcId="{2E906114-46F2-4A55-9D45-DC70EDC4A14F}" destId="{A2C0CA85-82D5-4686-989C-177C9221C732}" srcOrd="0" destOrd="0" presId="urn:microsoft.com/office/officeart/2008/layout/LinedList"/>
    <dgm:cxn modelId="{BB9C7E4A-7518-45B2-BE6D-094F297DB5C9}" type="presParOf" srcId="{2E906114-46F2-4A55-9D45-DC70EDC4A14F}" destId="{6F712116-AADA-4C9D-90BA-D73E52016D94}" srcOrd="1" destOrd="0" presId="urn:microsoft.com/office/officeart/2008/layout/LinedList"/>
    <dgm:cxn modelId="{A252A297-8B27-4396-BF24-068F6F757BFD}" type="presParOf" srcId="{2E906114-46F2-4A55-9D45-DC70EDC4A14F}" destId="{40AD9A54-2778-4D89-8AA9-6C393C6EDEDC}" srcOrd="2" destOrd="0" presId="urn:microsoft.com/office/officeart/2008/layout/LinedList"/>
    <dgm:cxn modelId="{559FCF21-6178-49E6-9640-AAB1E6F557AE}" type="presParOf" srcId="{F1ED6E22-538E-415F-A611-BD9C318E3768}" destId="{BF112D0A-521A-43D3-8F08-87F5FAA7C90C}" srcOrd="26" destOrd="0" presId="urn:microsoft.com/office/officeart/2008/layout/LinedList"/>
    <dgm:cxn modelId="{9B56ABBD-273C-4B47-9525-699B6D2CAD95}" type="presParOf" srcId="{F1ED6E22-538E-415F-A611-BD9C318E3768}" destId="{7A423286-F488-4A4C-ABC5-6116CD2EE266}" srcOrd="27" destOrd="0" presId="urn:microsoft.com/office/officeart/2008/layout/LinedList"/>
    <dgm:cxn modelId="{3D9C3303-AEA0-4993-94A1-80A42D71B5A8}" type="presParOf" srcId="{F1ED6E22-538E-415F-A611-BD9C318E3768}" destId="{DF89DC89-17A1-4CBC-BAE6-207C59C5F6A3}" srcOrd="28" destOrd="0" presId="urn:microsoft.com/office/officeart/2008/layout/LinedList"/>
    <dgm:cxn modelId="{C005B6FA-5A11-40E5-A8BE-88718996FA1A}" type="presParOf" srcId="{DF89DC89-17A1-4CBC-BAE6-207C59C5F6A3}" destId="{E538E22B-B72B-4693-B4A9-A3BBC6459056}" srcOrd="0" destOrd="0" presId="urn:microsoft.com/office/officeart/2008/layout/LinedList"/>
    <dgm:cxn modelId="{4C71CB82-3FBF-4065-B9FE-E163802AB76B}" type="presParOf" srcId="{DF89DC89-17A1-4CBC-BAE6-207C59C5F6A3}" destId="{8FFAD65E-F91C-4BD9-9219-B3B139967861}" srcOrd="1" destOrd="0" presId="urn:microsoft.com/office/officeart/2008/layout/LinedList"/>
    <dgm:cxn modelId="{F31D7C66-E7DD-469C-B484-754F7A5E8CB3}" type="presParOf" srcId="{DF89DC89-17A1-4CBC-BAE6-207C59C5F6A3}" destId="{E063E08A-8DA8-4AB2-8A2F-2FBD3B2234F8}" srcOrd="2" destOrd="0" presId="urn:microsoft.com/office/officeart/2008/layout/LinedList"/>
    <dgm:cxn modelId="{25FA70DD-A3BB-4ECB-9328-35F893E6AE3A}" type="presParOf" srcId="{F1ED6E22-538E-415F-A611-BD9C318E3768}" destId="{00560DD1-ABA8-46D1-A177-48A8BD75AD41}" srcOrd="29" destOrd="0" presId="urn:microsoft.com/office/officeart/2008/layout/LinedList"/>
    <dgm:cxn modelId="{E23A6DC2-138B-4030-AFDF-36B1F827FBED}" type="presParOf" srcId="{F1ED6E22-538E-415F-A611-BD9C318E3768}" destId="{F32F7B77-EBB7-448F-9483-C7CFE4EA92F0}" srcOrd="30" destOrd="0" presId="urn:microsoft.com/office/officeart/2008/layout/LinedList"/>
    <dgm:cxn modelId="{9927205F-6AC8-4DFD-9CAA-9CD6A127BC00}" type="presParOf" srcId="{F1ED6E22-538E-415F-A611-BD9C318E3768}" destId="{9D58FDB1-B91E-457C-84BD-4E7D091536BC}" srcOrd="31" destOrd="0" presId="urn:microsoft.com/office/officeart/2008/layout/LinedList"/>
    <dgm:cxn modelId="{C181D384-D884-4A43-AF88-4E2B7EE05F4B}" type="presParOf" srcId="{9D58FDB1-B91E-457C-84BD-4E7D091536BC}" destId="{A85A4093-03B6-409B-A84F-63D2333E7DB8}" srcOrd="0" destOrd="0" presId="urn:microsoft.com/office/officeart/2008/layout/LinedList"/>
    <dgm:cxn modelId="{120FC0C5-A582-4B05-B6A9-746854F5BA05}" type="presParOf" srcId="{9D58FDB1-B91E-457C-84BD-4E7D091536BC}" destId="{627633C5-399F-47E8-A739-968ECC655B63}" srcOrd="1" destOrd="0" presId="urn:microsoft.com/office/officeart/2008/layout/LinedList"/>
    <dgm:cxn modelId="{1A12DD0D-DBF6-40B5-92A3-88A363C1F577}" type="presParOf" srcId="{9D58FDB1-B91E-457C-84BD-4E7D091536BC}" destId="{1A6776E6-CA9F-4A1D-BDFB-07B334BC35C7}" srcOrd="2" destOrd="0" presId="urn:microsoft.com/office/officeart/2008/layout/LinedList"/>
    <dgm:cxn modelId="{EDB91099-2BB6-42FA-929A-ACF83F21A31C}" type="presParOf" srcId="{F1ED6E22-538E-415F-A611-BD9C318E3768}" destId="{C4049D03-214C-4BF3-B7B1-F67A98007A4D}" srcOrd="32" destOrd="0" presId="urn:microsoft.com/office/officeart/2008/layout/LinedList"/>
    <dgm:cxn modelId="{2BC69BCF-8322-4D2D-9A50-8CF794EEEE20}" type="presParOf" srcId="{F1ED6E22-538E-415F-A611-BD9C318E3768}" destId="{D7DBCC19-88AB-48AF-93A9-27DE1676D632}" srcOrd="33" destOrd="0" presId="urn:microsoft.com/office/officeart/2008/layout/LinedList"/>
    <dgm:cxn modelId="{F69D3811-A0D3-4B37-B1A6-E1684F97C6E8}" type="presParOf" srcId="{F1ED6E22-538E-415F-A611-BD9C318E3768}" destId="{ED2A49B0-F6F5-4948-B697-1DDC67F6DE09}" srcOrd="34" destOrd="0" presId="urn:microsoft.com/office/officeart/2008/layout/LinedList"/>
    <dgm:cxn modelId="{0278FC6E-EB6F-4BB0-A5B4-B7416A4D569E}" type="presParOf" srcId="{ED2A49B0-F6F5-4948-B697-1DDC67F6DE09}" destId="{B5D5666B-FB8A-4045-ABEF-64359176E137}" srcOrd="0" destOrd="0" presId="urn:microsoft.com/office/officeart/2008/layout/LinedList"/>
    <dgm:cxn modelId="{677FCAA5-2D07-48FB-9DB8-1166A795670E}" type="presParOf" srcId="{ED2A49B0-F6F5-4948-B697-1DDC67F6DE09}" destId="{5D4EF1A0-361C-4B11-B4AC-B14634B18F17}" srcOrd="1" destOrd="0" presId="urn:microsoft.com/office/officeart/2008/layout/LinedList"/>
    <dgm:cxn modelId="{A23174B3-6E50-4C2C-B034-EC3C362C70AD}" type="presParOf" srcId="{ED2A49B0-F6F5-4948-B697-1DDC67F6DE09}" destId="{03E3FB87-BA58-4270-96F0-5D4A1BA2F866}" srcOrd="2" destOrd="0" presId="urn:microsoft.com/office/officeart/2008/layout/LinedList"/>
    <dgm:cxn modelId="{863E6AE5-4E4E-4604-9F19-79D04569C5C1}" type="presParOf" srcId="{F1ED6E22-538E-415F-A611-BD9C318E3768}" destId="{13987EE5-879B-408A-85E3-F4EBB1A0F24F}" srcOrd="35" destOrd="0" presId="urn:microsoft.com/office/officeart/2008/layout/LinedList"/>
    <dgm:cxn modelId="{B9DB740D-085D-4F2A-8D71-406A92B9E6AF}" type="presParOf" srcId="{F1ED6E22-538E-415F-A611-BD9C318E3768}" destId="{D3B61556-E4CA-418F-A3F5-1851B85DE2DC}" srcOrd="36" destOrd="0" presId="urn:microsoft.com/office/officeart/2008/layout/LinedList"/>
    <dgm:cxn modelId="{0D13E3F3-BE48-4143-99F1-FC233590B8C6}" type="presParOf" srcId="{F1ED6E22-538E-415F-A611-BD9C318E3768}" destId="{BE66E302-4598-4963-9296-D0DDA3CDB0C4}" srcOrd="37" destOrd="0" presId="urn:microsoft.com/office/officeart/2008/layout/LinedList"/>
    <dgm:cxn modelId="{1FC5D664-B0D4-48E6-9E77-80254D490BF7}" type="presParOf" srcId="{BE66E302-4598-4963-9296-D0DDA3CDB0C4}" destId="{DF682ECE-9636-4A73-8B1B-A58CBC2BC34A}" srcOrd="0" destOrd="0" presId="urn:microsoft.com/office/officeart/2008/layout/LinedList"/>
    <dgm:cxn modelId="{CF54646C-C8A3-4553-9761-97B0C3B8B1D0}" type="presParOf" srcId="{BE66E302-4598-4963-9296-D0DDA3CDB0C4}" destId="{778780B8-43C8-45CB-AA98-02C659DC9C46}" srcOrd="1" destOrd="0" presId="urn:microsoft.com/office/officeart/2008/layout/LinedList"/>
    <dgm:cxn modelId="{B45AC10B-6CEE-47EC-AB57-EAF1D1998F52}" type="presParOf" srcId="{BE66E302-4598-4963-9296-D0DDA3CDB0C4}" destId="{293B05E7-60C0-4375-AAA9-8CAA203CDB16}" srcOrd="2" destOrd="0" presId="urn:microsoft.com/office/officeart/2008/layout/LinedList"/>
    <dgm:cxn modelId="{C596BCBE-8E3A-463F-B3B8-07242681362D}" type="presParOf" srcId="{F1ED6E22-538E-415F-A611-BD9C318E3768}" destId="{221CE163-EF19-409A-BD8F-C889AC7CD3D6}" srcOrd="38" destOrd="0" presId="urn:microsoft.com/office/officeart/2008/layout/LinedList"/>
    <dgm:cxn modelId="{C6958C47-CD5E-433F-9AD7-EB79254B7173}" type="presParOf" srcId="{F1ED6E22-538E-415F-A611-BD9C318E3768}" destId="{6CD3AA42-3397-4A34-982C-45F7A3196237}" srcOrd="3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EE2EE-9063-4DCA-8431-25E9F32D032A}">
      <dsp:nvSpPr>
        <dsp:cNvPr id="0" name=""/>
        <dsp:cNvSpPr/>
      </dsp:nvSpPr>
      <dsp:spPr>
        <a:xfrm>
          <a:off x="0" y="1967"/>
          <a:ext cx="10995376" cy="0"/>
        </a:xfrm>
        <a:prstGeom prst="line">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4F370C-600F-4CD7-ADD3-5CBB2DFD8E77}">
      <dsp:nvSpPr>
        <dsp:cNvPr id="0" name=""/>
        <dsp:cNvSpPr/>
      </dsp:nvSpPr>
      <dsp:spPr>
        <a:xfrm>
          <a:off x="0" y="1967"/>
          <a:ext cx="2199075" cy="4026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a:t>Microsoft.Quantum.Simulation.Simulators.</a:t>
          </a:r>
          <a:r>
            <a:rPr lang="en-US" sz="1200" u="sng" kern="1200"/>
            <a:t>QCTraceSimulatorsNamespace</a:t>
          </a:r>
          <a:endParaRPr lang="en-US" sz="1200" u="sng" kern="1200" dirty="0"/>
        </a:p>
      </dsp:txBody>
      <dsp:txXfrm>
        <a:off x="0" y="1967"/>
        <a:ext cx="2199075" cy="4026198"/>
      </dsp:txXfrm>
    </dsp:sp>
    <dsp:sp modelId="{73C2F66B-B82C-4DB3-A6BA-F90CC218B55D}">
      <dsp:nvSpPr>
        <dsp:cNvPr id="0" name=""/>
        <dsp:cNvSpPr/>
      </dsp:nvSpPr>
      <dsp:spPr>
        <a:xfrm>
          <a:off x="2364006" y="16638"/>
          <a:ext cx="8631370" cy="293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err="1">
              <a:hlinkClick xmlns:r="http://schemas.openxmlformats.org/officeDocument/2006/relationships" r:id="rId1"/>
            </a:rPr>
            <a:t>DistinctInputsCheckerException</a:t>
          </a:r>
          <a:endParaRPr lang="en-US" sz="1200" b="1" u="none" kern="1200" dirty="0"/>
        </a:p>
      </dsp:txBody>
      <dsp:txXfrm>
        <a:off x="2364006" y="16638"/>
        <a:ext cx="8631370" cy="293413"/>
      </dsp:txXfrm>
    </dsp:sp>
    <dsp:sp modelId="{14AC273A-D46B-4F95-A052-50304163E2E7}">
      <dsp:nvSpPr>
        <dsp:cNvPr id="0" name=""/>
        <dsp:cNvSpPr/>
      </dsp:nvSpPr>
      <dsp:spPr>
        <a:xfrm>
          <a:off x="2199075" y="310051"/>
          <a:ext cx="8796301" cy="0"/>
        </a:xfrm>
        <a:prstGeom prst="lin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467ECD-DA30-4BE7-BC97-893CE5424E3F}">
      <dsp:nvSpPr>
        <dsp:cNvPr id="0" name=""/>
        <dsp:cNvSpPr/>
      </dsp:nvSpPr>
      <dsp:spPr>
        <a:xfrm>
          <a:off x="2364006" y="324722"/>
          <a:ext cx="8631370" cy="293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0" i="0" kern="1200" dirty="0" err="1">
              <a:hlinkClick xmlns:r="http://schemas.openxmlformats.org/officeDocument/2006/relationships" r:id="rId2"/>
            </a:rPr>
            <a:t>GateTimes</a:t>
          </a:r>
          <a:endParaRPr lang="en-US" sz="1200" kern="1200" dirty="0">
            <a:solidFill>
              <a:schemeClr val="bg1"/>
            </a:solidFill>
          </a:endParaRPr>
        </a:p>
      </dsp:txBody>
      <dsp:txXfrm>
        <a:off x="2364006" y="324722"/>
        <a:ext cx="8631370" cy="293413"/>
      </dsp:txXfrm>
    </dsp:sp>
    <dsp:sp modelId="{A8265386-8D1C-4934-A73D-17C932A6832E}">
      <dsp:nvSpPr>
        <dsp:cNvPr id="0" name=""/>
        <dsp:cNvSpPr/>
      </dsp:nvSpPr>
      <dsp:spPr>
        <a:xfrm>
          <a:off x="2199075" y="618135"/>
          <a:ext cx="8796301" cy="0"/>
        </a:xfrm>
        <a:prstGeom prst="lin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DE7171-676C-460E-B239-5DAD14402C92}">
      <dsp:nvSpPr>
        <dsp:cNvPr id="0" name=""/>
        <dsp:cNvSpPr/>
      </dsp:nvSpPr>
      <dsp:spPr>
        <a:xfrm>
          <a:off x="2364006" y="632806"/>
          <a:ext cx="8631370" cy="293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0" i="0" kern="1200" dirty="0" err="1">
              <a:hlinkClick xmlns:r="http://schemas.openxmlformats.org/officeDocument/2006/relationships" r:id="rId3"/>
            </a:rPr>
            <a:t>InvalidatedQubitsUseCheckerException</a:t>
          </a:r>
          <a:endParaRPr lang="en-US" sz="1200" kern="1200" dirty="0">
            <a:solidFill>
              <a:schemeClr val="bg1"/>
            </a:solidFill>
          </a:endParaRPr>
        </a:p>
      </dsp:txBody>
      <dsp:txXfrm>
        <a:off x="2364006" y="632806"/>
        <a:ext cx="8631370" cy="293413"/>
      </dsp:txXfrm>
    </dsp:sp>
    <dsp:sp modelId="{300BDB73-9224-4906-8F74-6318EA4A7357}">
      <dsp:nvSpPr>
        <dsp:cNvPr id="0" name=""/>
        <dsp:cNvSpPr/>
      </dsp:nvSpPr>
      <dsp:spPr>
        <a:xfrm>
          <a:off x="2199075" y="926219"/>
          <a:ext cx="8796301" cy="0"/>
        </a:xfrm>
        <a:prstGeom prst="lin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7E7B43-351D-4019-BB0F-8AD8A9DE65A1}">
      <dsp:nvSpPr>
        <dsp:cNvPr id="0" name=""/>
        <dsp:cNvSpPr/>
      </dsp:nvSpPr>
      <dsp:spPr>
        <a:xfrm>
          <a:off x="2364006" y="940889"/>
          <a:ext cx="8631370" cy="293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0" i="0" kern="1200" dirty="0" err="1">
              <a:hlinkClick xmlns:r="http://schemas.openxmlformats.org/officeDocument/2006/relationships" r:id="rId4"/>
            </a:rPr>
            <a:t>MetricsCountersNames</a:t>
          </a:r>
          <a:endParaRPr lang="en-US" sz="1200" kern="1200" dirty="0">
            <a:solidFill>
              <a:schemeClr val="bg1"/>
            </a:solidFill>
          </a:endParaRPr>
        </a:p>
      </dsp:txBody>
      <dsp:txXfrm>
        <a:off x="2364006" y="940889"/>
        <a:ext cx="8631370" cy="293413"/>
      </dsp:txXfrm>
    </dsp:sp>
    <dsp:sp modelId="{E3FC8C09-3F88-43FE-8616-8EEDA5CA5B27}">
      <dsp:nvSpPr>
        <dsp:cNvPr id="0" name=""/>
        <dsp:cNvSpPr/>
      </dsp:nvSpPr>
      <dsp:spPr>
        <a:xfrm>
          <a:off x="2199075" y="1234303"/>
          <a:ext cx="8796301" cy="0"/>
        </a:xfrm>
        <a:prstGeom prst="lin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4C6CD5-E89A-435A-9234-8678635D1A63}">
      <dsp:nvSpPr>
        <dsp:cNvPr id="0" name=""/>
        <dsp:cNvSpPr/>
      </dsp:nvSpPr>
      <dsp:spPr>
        <a:xfrm>
          <a:off x="2364006" y="1248973"/>
          <a:ext cx="8631370" cy="293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0" i="0" kern="1200" dirty="0" err="1">
              <a:hlinkClick xmlns:r="http://schemas.openxmlformats.org/officeDocument/2006/relationships" r:id="rId5"/>
            </a:rPr>
            <a:t>MetricsNames</a:t>
          </a:r>
          <a:endParaRPr lang="en-US" sz="1200" kern="1200" dirty="0">
            <a:solidFill>
              <a:schemeClr val="bg1"/>
            </a:solidFill>
          </a:endParaRPr>
        </a:p>
      </dsp:txBody>
      <dsp:txXfrm>
        <a:off x="2364006" y="1248973"/>
        <a:ext cx="8631370" cy="293413"/>
      </dsp:txXfrm>
    </dsp:sp>
    <dsp:sp modelId="{7C8FDEE8-7234-45BE-810A-388618FFDC01}">
      <dsp:nvSpPr>
        <dsp:cNvPr id="0" name=""/>
        <dsp:cNvSpPr/>
      </dsp:nvSpPr>
      <dsp:spPr>
        <a:xfrm>
          <a:off x="2199075" y="1542386"/>
          <a:ext cx="8796301" cy="0"/>
        </a:xfrm>
        <a:prstGeom prst="lin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F54895-6DCA-4ED0-8DE6-17D668B468CB}">
      <dsp:nvSpPr>
        <dsp:cNvPr id="0" name=""/>
        <dsp:cNvSpPr/>
      </dsp:nvSpPr>
      <dsp:spPr>
        <a:xfrm>
          <a:off x="2364006" y="1557057"/>
          <a:ext cx="8631370" cy="293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0" i="0" kern="1200" dirty="0" err="1">
              <a:hlinkClick xmlns:r="http://schemas.openxmlformats.org/officeDocument/2006/relationships" r:id="rId6"/>
            </a:rPr>
            <a:t>MetricsNames.DepthCounter</a:t>
          </a:r>
          <a:endParaRPr lang="en-US" sz="1200" kern="1200" dirty="0">
            <a:solidFill>
              <a:schemeClr val="bg1"/>
            </a:solidFill>
          </a:endParaRPr>
        </a:p>
      </dsp:txBody>
      <dsp:txXfrm>
        <a:off x="2364006" y="1557057"/>
        <a:ext cx="8631370" cy="293413"/>
      </dsp:txXfrm>
    </dsp:sp>
    <dsp:sp modelId="{DBB76B75-1422-4B9B-9D51-9E7E4C4D51B9}">
      <dsp:nvSpPr>
        <dsp:cNvPr id="0" name=""/>
        <dsp:cNvSpPr/>
      </dsp:nvSpPr>
      <dsp:spPr>
        <a:xfrm>
          <a:off x="2199075" y="1850470"/>
          <a:ext cx="8796301" cy="0"/>
        </a:xfrm>
        <a:prstGeom prst="lin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3F5463-494C-419F-BF2F-BB59D7BF31E7}">
      <dsp:nvSpPr>
        <dsp:cNvPr id="0" name=""/>
        <dsp:cNvSpPr/>
      </dsp:nvSpPr>
      <dsp:spPr>
        <a:xfrm>
          <a:off x="2364006" y="1865141"/>
          <a:ext cx="8631370" cy="293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0" i="0" kern="1200" dirty="0" err="1">
              <a:hlinkClick xmlns:r="http://schemas.openxmlformats.org/officeDocument/2006/relationships" r:id="rId7"/>
            </a:rPr>
            <a:t>MetricsNames.WidthCounter</a:t>
          </a:r>
          <a:endParaRPr lang="en-US" sz="1200" kern="1200" dirty="0">
            <a:solidFill>
              <a:schemeClr val="bg1"/>
            </a:solidFill>
          </a:endParaRPr>
        </a:p>
      </dsp:txBody>
      <dsp:txXfrm>
        <a:off x="2364006" y="1865141"/>
        <a:ext cx="8631370" cy="293413"/>
      </dsp:txXfrm>
    </dsp:sp>
    <dsp:sp modelId="{8C83B7FF-92D5-419E-9858-029ACB9341D1}">
      <dsp:nvSpPr>
        <dsp:cNvPr id="0" name=""/>
        <dsp:cNvSpPr/>
      </dsp:nvSpPr>
      <dsp:spPr>
        <a:xfrm>
          <a:off x="2199075" y="2158554"/>
          <a:ext cx="8796301" cy="0"/>
        </a:xfrm>
        <a:prstGeom prst="lin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9BD149-AF90-488A-9F2B-0E0AA31FF67B}">
      <dsp:nvSpPr>
        <dsp:cNvPr id="0" name=""/>
        <dsp:cNvSpPr/>
      </dsp:nvSpPr>
      <dsp:spPr>
        <a:xfrm>
          <a:off x="2364006" y="2173225"/>
          <a:ext cx="8631370" cy="293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0" i="0" kern="1200" dirty="0" err="1">
              <a:hlinkClick xmlns:r="http://schemas.openxmlformats.org/officeDocument/2006/relationships" r:id="rId8"/>
            </a:rPr>
            <a:t>PrimitiveOperationsGroupsNames</a:t>
          </a:r>
          <a:endParaRPr lang="en-US" sz="1200" kern="1200" dirty="0">
            <a:solidFill>
              <a:schemeClr val="bg1"/>
            </a:solidFill>
          </a:endParaRPr>
        </a:p>
      </dsp:txBody>
      <dsp:txXfrm>
        <a:off x="2364006" y="2173225"/>
        <a:ext cx="8631370" cy="293413"/>
      </dsp:txXfrm>
    </dsp:sp>
    <dsp:sp modelId="{60D26549-1270-4BE3-9CB7-6A1E96265DF4}">
      <dsp:nvSpPr>
        <dsp:cNvPr id="0" name=""/>
        <dsp:cNvSpPr/>
      </dsp:nvSpPr>
      <dsp:spPr>
        <a:xfrm>
          <a:off x="2199075" y="2466638"/>
          <a:ext cx="8796301" cy="0"/>
        </a:xfrm>
        <a:prstGeom prst="lin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F712116-AADA-4C9D-90BA-D73E52016D94}">
      <dsp:nvSpPr>
        <dsp:cNvPr id="0" name=""/>
        <dsp:cNvSpPr/>
      </dsp:nvSpPr>
      <dsp:spPr>
        <a:xfrm>
          <a:off x="2364006" y="2481308"/>
          <a:ext cx="8631370" cy="293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0" i="0" kern="1200" dirty="0" err="1">
              <a:hlinkClick xmlns:r="http://schemas.openxmlformats.org/officeDocument/2006/relationships" r:id="rId9"/>
            </a:rPr>
            <a:t>QCTraceSimulator</a:t>
          </a:r>
          <a:endParaRPr lang="en-US" sz="1200" kern="1200" dirty="0">
            <a:solidFill>
              <a:schemeClr val="bg1"/>
            </a:solidFill>
          </a:endParaRPr>
        </a:p>
      </dsp:txBody>
      <dsp:txXfrm>
        <a:off x="2364006" y="2481308"/>
        <a:ext cx="8631370" cy="293413"/>
      </dsp:txXfrm>
    </dsp:sp>
    <dsp:sp modelId="{BF112D0A-521A-43D3-8F08-87F5FAA7C90C}">
      <dsp:nvSpPr>
        <dsp:cNvPr id="0" name=""/>
        <dsp:cNvSpPr/>
      </dsp:nvSpPr>
      <dsp:spPr>
        <a:xfrm>
          <a:off x="2199075" y="2774721"/>
          <a:ext cx="8796301" cy="0"/>
        </a:xfrm>
        <a:prstGeom prst="lin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FAD65E-F91C-4BD9-9219-B3B139967861}">
      <dsp:nvSpPr>
        <dsp:cNvPr id="0" name=""/>
        <dsp:cNvSpPr/>
      </dsp:nvSpPr>
      <dsp:spPr>
        <a:xfrm>
          <a:off x="2364006" y="2789392"/>
          <a:ext cx="8631370" cy="293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0" i="0" kern="1200" dirty="0" err="1">
              <a:hlinkClick xmlns:r="http://schemas.openxmlformats.org/officeDocument/2006/relationships" r:id="rId10"/>
            </a:rPr>
            <a:t>QCTraceSimulatorConfiguration</a:t>
          </a:r>
          <a:endParaRPr lang="en-US" sz="1200" kern="1200" dirty="0">
            <a:solidFill>
              <a:schemeClr val="bg1"/>
            </a:solidFill>
          </a:endParaRPr>
        </a:p>
      </dsp:txBody>
      <dsp:txXfrm>
        <a:off x="2364006" y="2789392"/>
        <a:ext cx="8631370" cy="293413"/>
      </dsp:txXfrm>
    </dsp:sp>
    <dsp:sp modelId="{00560DD1-ABA8-46D1-A177-48A8BD75AD41}">
      <dsp:nvSpPr>
        <dsp:cNvPr id="0" name=""/>
        <dsp:cNvSpPr/>
      </dsp:nvSpPr>
      <dsp:spPr>
        <a:xfrm>
          <a:off x="2199075" y="3082805"/>
          <a:ext cx="8796301" cy="0"/>
        </a:xfrm>
        <a:prstGeom prst="lin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7633C5-399F-47E8-A739-968ECC655B63}">
      <dsp:nvSpPr>
        <dsp:cNvPr id="0" name=""/>
        <dsp:cNvSpPr/>
      </dsp:nvSpPr>
      <dsp:spPr>
        <a:xfrm>
          <a:off x="2364006" y="3097476"/>
          <a:ext cx="8631370" cy="293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0" i="0" kern="1200" dirty="0" err="1">
              <a:hlinkClick xmlns:r="http://schemas.openxmlformats.org/officeDocument/2006/relationships" r:id="rId11"/>
            </a:rPr>
            <a:t>QubitTimeMetricsException</a:t>
          </a:r>
          <a:endParaRPr lang="en-US" sz="1200" kern="1200" dirty="0">
            <a:solidFill>
              <a:schemeClr val="bg1"/>
            </a:solidFill>
          </a:endParaRPr>
        </a:p>
      </dsp:txBody>
      <dsp:txXfrm>
        <a:off x="2364006" y="3097476"/>
        <a:ext cx="8631370" cy="293413"/>
      </dsp:txXfrm>
    </dsp:sp>
    <dsp:sp modelId="{C4049D03-214C-4BF3-B7B1-F67A98007A4D}">
      <dsp:nvSpPr>
        <dsp:cNvPr id="0" name=""/>
        <dsp:cNvSpPr/>
      </dsp:nvSpPr>
      <dsp:spPr>
        <a:xfrm>
          <a:off x="2199075" y="3390889"/>
          <a:ext cx="8796301" cy="0"/>
        </a:xfrm>
        <a:prstGeom prst="lin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4EF1A0-361C-4B11-B4AC-B14634B18F17}">
      <dsp:nvSpPr>
        <dsp:cNvPr id="0" name=""/>
        <dsp:cNvSpPr/>
      </dsp:nvSpPr>
      <dsp:spPr>
        <a:xfrm>
          <a:off x="2364006" y="3405560"/>
          <a:ext cx="8631370" cy="293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0" i="0" kern="1200">
              <a:hlinkClick xmlns:r="http://schemas.openxmlformats.org/officeDocument/2006/relationships" r:id="rId12"/>
            </a:rPr>
            <a:t>StatisticsNames</a:t>
          </a:r>
          <a:endParaRPr lang="en-US" sz="1200" kern="1200" dirty="0">
            <a:solidFill>
              <a:schemeClr val="bg1"/>
            </a:solidFill>
          </a:endParaRPr>
        </a:p>
      </dsp:txBody>
      <dsp:txXfrm>
        <a:off x="2364006" y="3405560"/>
        <a:ext cx="8631370" cy="293413"/>
      </dsp:txXfrm>
    </dsp:sp>
    <dsp:sp modelId="{13987EE5-879B-408A-85E3-F4EBB1A0F24F}">
      <dsp:nvSpPr>
        <dsp:cNvPr id="0" name=""/>
        <dsp:cNvSpPr/>
      </dsp:nvSpPr>
      <dsp:spPr>
        <a:xfrm>
          <a:off x="2199075" y="3698973"/>
          <a:ext cx="8796301" cy="0"/>
        </a:xfrm>
        <a:prstGeom prst="lin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8780B8-43C8-45CB-AA98-02C659DC9C46}">
      <dsp:nvSpPr>
        <dsp:cNvPr id="0" name=""/>
        <dsp:cNvSpPr/>
      </dsp:nvSpPr>
      <dsp:spPr>
        <a:xfrm>
          <a:off x="2364006" y="3713643"/>
          <a:ext cx="8631370" cy="293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0" i="0" kern="1200" dirty="0" err="1">
              <a:hlinkClick xmlns:r="http://schemas.openxmlformats.org/officeDocument/2006/relationships" r:id="rId13"/>
            </a:rPr>
            <a:t>UnconstrainedMeasurementException</a:t>
          </a:r>
          <a:endParaRPr lang="en-US" sz="1200" kern="1200" dirty="0">
            <a:solidFill>
              <a:schemeClr val="bg1"/>
            </a:solidFill>
          </a:endParaRPr>
        </a:p>
      </dsp:txBody>
      <dsp:txXfrm>
        <a:off x="2364006" y="3713643"/>
        <a:ext cx="8631370" cy="293413"/>
      </dsp:txXfrm>
    </dsp:sp>
    <dsp:sp modelId="{221CE163-EF19-409A-BD8F-C889AC7CD3D6}">
      <dsp:nvSpPr>
        <dsp:cNvPr id="0" name=""/>
        <dsp:cNvSpPr/>
      </dsp:nvSpPr>
      <dsp:spPr>
        <a:xfrm>
          <a:off x="2199075" y="4007057"/>
          <a:ext cx="8796301" cy="0"/>
        </a:xfrm>
        <a:prstGeom prst="lin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B999BDA-BD19-4064-BF2C-14D89FF3C190}" type="datetimeFigureOut">
              <a:rPr lang="en-US" smtClean="0"/>
              <a:t>3/15/2018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328E8E-C91D-44A0-93D6-1E4294D2C6F9}" type="slidenum">
              <a:rPr lang="en-US" smtClean="0"/>
              <a:t>‹#›</a:t>
            </a:fld>
            <a:endParaRPr lang="en-US"/>
          </a:p>
        </p:txBody>
      </p:sp>
    </p:spTree>
    <p:extLst>
      <p:ext uri="{BB962C8B-B14F-4D97-AF65-F5344CB8AC3E}">
        <p14:creationId xmlns:p14="http://schemas.microsoft.com/office/powerpoint/2010/main" val="1881808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FDF147-A9B1-468D-860B-052CCDB90DB6}" type="datetimeFigureOut">
              <a:rPr lang="en-US" smtClean="0"/>
              <a:t>3/15/2018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68310F-3F7A-4A9C-892D-242CD6C3803D}" type="slidenum">
              <a:rPr lang="en-US" smtClean="0"/>
              <a:t>‹#›</a:t>
            </a:fld>
            <a:endParaRPr lang="en-US"/>
          </a:p>
        </p:txBody>
      </p:sp>
    </p:spTree>
    <p:extLst>
      <p:ext uri="{BB962C8B-B14F-4D97-AF65-F5344CB8AC3E}">
        <p14:creationId xmlns:p14="http://schemas.microsoft.com/office/powerpoint/2010/main" val="536054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68310F-3F7A-4A9C-892D-242CD6C3803D}" type="slidenum">
              <a:rPr lang="en-US" smtClean="0"/>
              <a:t>1</a:t>
            </a:fld>
            <a:endParaRPr lang="en-US"/>
          </a:p>
        </p:txBody>
      </p:sp>
    </p:spTree>
    <p:extLst>
      <p:ext uri="{BB962C8B-B14F-4D97-AF65-F5344CB8AC3E}">
        <p14:creationId xmlns:p14="http://schemas.microsoft.com/office/powerpoint/2010/main" val="3327900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7C3B0C-DDAB-42F4-8C24-B1FE6CABC65D}" type="datetime1">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422B5-12DA-40CC-AE4D-EB9F472458FF}" type="slidenum">
              <a:rPr lang="en-US" smtClean="0"/>
              <a:t>‹#›</a:t>
            </a:fld>
            <a:endParaRPr lang="en-US"/>
          </a:p>
        </p:txBody>
      </p:sp>
    </p:spTree>
    <p:extLst>
      <p:ext uri="{BB962C8B-B14F-4D97-AF65-F5344CB8AC3E}">
        <p14:creationId xmlns:p14="http://schemas.microsoft.com/office/powerpoint/2010/main" val="5956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F0484A-F300-4B64-A3A1-4509DE43DA60}" type="datetime1">
              <a:rPr lang="en-US" smtClean="0"/>
              <a:t>3/15/2018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2422B5-12DA-40CC-AE4D-EB9F472458FF}" type="slidenum">
              <a:rPr lang="en-US" smtClean="0"/>
              <a:pPr/>
              <a:t>‹#›</a:t>
            </a:fld>
            <a:endParaRPr lang="en-US"/>
          </a:p>
        </p:txBody>
      </p:sp>
    </p:spTree>
    <p:extLst>
      <p:ext uri="{BB962C8B-B14F-4D97-AF65-F5344CB8AC3E}">
        <p14:creationId xmlns:p14="http://schemas.microsoft.com/office/powerpoint/2010/main" val="306759473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F0484A-F300-4B64-A3A1-4509DE43DA60}" type="datetime1">
              <a:rPr lang="en-US" smtClean="0"/>
              <a:t>3/15/2018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2422B5-12DA-40CC-AE4D-EB9F472458FF}"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6252141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F0484A-F300-4B64-A3A1-4509DE43DA60}" type="datetime1">
              <a:rPr lang="en-US" smtClean="0"/>
              <a:t>3/15/2018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2422B5-12DA-40CC-AE4D-EB9F472458FF}" type="slidenum">
              <a:rPr lang="en-US" smtClean="0"/>
              <a:pPr/>
              <a:t>‹#›</a:t>
            </a:fld>
            <a:endParaRPr lang="en-US"/>
          </a:p>
        </p:txBody>
      </p:sp>
    </p:spTree>
    <p:extLst>
      <p:ext uri="{BB962C8B-B14F-4D97-AF65-F5344CB8AC3E}">
        <p14:creationId xmlns:p14="http://schemas.microsoft.com/office/powerpoint/2010/main" val="128967930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F0484A-F300-4B64-A3A1-4509DE43DA60}" type="datetime1">
              <a:rPr lang="en-US" smtClean="0"/>
              <a:t>3/15/2018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2422B5-12DA-40CC-AE4D-EB9F472458FF}"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8647848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F0484A-F300-4B64-A3A1-4509DE43DA60}" type="datetime1">
              <a:rPr lang="en-US" smtClean="0"/>
              <a:t>3/15/2018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2422B5-12DA-40CC-AE4D-EB9F472458FF}" type="slidenum">
              <a:rPr lang="en-US" smtClean="0"/>
              <a:pPr/>
              <a:t>‹#›</a:t>
            </a:fld>
            <a:endParaRPr lang="en-US"/>
          </a:p>
        </p:txBody>
      </p:sp>
    </p:spTree>
    <p:extLst>
      <p:ext uri="{BB962C8B-B14F-4D97-AF65-F5344CB8AC3E}">
        <p14:creationId xmlns:p14="http://schemas.microsoft.com/office/powerpoint/2010/main" val="249084183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588C6A-E15D-42F1-AAF6-839123805FBB}" type="datetime1">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422B5-12DA-40CC-AE4D-EB9F472458FF}" type="slidenum">
              <a:rPr lang="en-US" smtClean="0"/>
              <a:t>‹#›</a:t>
            </a:fld>
            <a:endParaRPr lang="en-US"/>
          </a:p>
        </p:txBody>
      </p:sp>
    </p:spTree>
    <p:extLst>
      <p:ext uri="{BB962C8B-B14F-4D97-AF65-F5344CB8AC3E}">
        <p14:creationId xmlns:p14="http://schemas.microsoft.com/office/powerpoint/2010/main" val="13010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C44DB9-A473-442C-B086-D1F93506A4BE}" type="datetime1">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422B5-12DA-40CC-AE4D-EB9F472458FF}" type="slidenum">
              <a:rPr lang="en-US" smtClean="0"/>
              <a:t>‹#›</a:t>
            </a:fld>
            <a:endParaRPr lang="en-US"/>
          </a:p>
        </p:txBody>
      </p:sp>
    </p:spTree>
    <p:extLst>
      <p:ext uri="{BB962C8B-B14F-4D97-AF65-F5344CB8AC3E}">
        <p14:creationId xmlns:p14="http://schemas.microsoft.com/office/powerpoint/2010/main" val="191104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399991-E95B-472C-BB57-B5B9032A924B}" type="datetime1">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422B5-12DA-40CC-AE4D-EB9F472458FF}" type="slidenum">
              <a:rPr lang="en-US" smtClean="0"/>
              <a:t>‹#›</a:t>
            </a:fld>
            <a:endParaRPr lang="en-US"/>
          </a:p>
        </p:txBody>
      </p:sp>
    </p:spTree>
    <p:extLst>
      <p:ext uri="{BB962C8B-B14F-4D97-AF65-F5344CB8AC3E}">
        <p14:creationId xmlns:p14="http://schemas.microsoft.com/office/powerpoint/2010/main" val="402818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A97AFD-ABC7-4364-90EF-95B15C8A323B}" type="datetime1">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422B5-12DA-40CC-AE4D-EB9F472458FF}" type="slidenum">
              <a:rPr lang="en-US" smtClean="0"/>
              <a:t>‹#›</a:t>
            </a:fld>
            <a:endParaRPr lang="en-US"/>
          </a:p>
        </p:txBody>
      </p:sp>
    </p:spTree>
    <p:extLst>
      <p:ext uri="{BB962C8B-B14F-4D97-AF65-F5344CB8AC3E}">
        <p14:creationId xmlns:p14="http://schemas.microsoft.com/office/powerpoint/2010/main" val="379407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3AE068-E05A-439C-97F8-45AC8119FCD5}" type="datetime1">
              <a:rPr lang="en-US" smtClean="0"/>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2422B5-12DA-40CC-AE4D-EB9F472458FF}" type="slidenum">
              <a:rPr lang="en-US" smtClean="0"/>
              <a:t>‹#›</a:t>
            </a:fld>
            <a:endParaRPr lang="en-US"/>
          </a:p>
        </p:txBody>
      </p:sp>
    </p:spTree>
    <p:extLst>
      <p:ext uri="{BB962C8B-B14F-4D97-AF65-F5344CB8AC3E}">
        <p14:creationId xmlns:p14="http://schemas.microsoft.com/office/powerpoint/2010/main" val="3004763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1B03B3-DEE5-43F8-925B-912AA65DCD81}" type="datetime1">
              <a:rPr lang="en-US" smtClean="0"/>
              <a:t>3/15/2018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2422B5-12DA-40CC-AE4D-EB9F472458FF}" type="slidenum">
              <a:rPr lang="en-US" smtClean="0"/>
              <a:t>‹#›</a:t>
            </a:fld>
            <a:endParaRPr lang="en-US"/>
          </a:p>
        </p:txBody>
      </p:sp>
    </p:spTree>
    <p:extLst>
      <p:ext uri="{BB962C8B-B14F-4D97-AF65-F5344CB8AC3E}">
        <p14:creationId xmlns:p14="http://schemas.microsoft.com/office/powerpoint/2010/main" val="1538984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B90C9F-8B7D-49D2-9820-A92EA66BAD43}" type="datetime1">
              <a:rPr lang="en-US" smtClean="0"/>
              <a:t>3/15/2018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2422B5-12DA-40CC-AE4D-EB9F472458FF}" type="slidenum">
              <a:rPr lang="en-US" smtClean="0"/>
              <a:t>‹#›</a:t>
            </a:fld>
            <a:endParaRPr lang="en-US"/>
          </a:p>
        </p:txBody>
      </p:sp>
    </p:spTree>
    <p:extLst>
      <p:ext uri="{BB962C8B-B14F-4D97-AF65-F5344CB8AC3E}">
        <p14:creationId xmlns:p14="http://schemas.microsoft.com/office/powerpoint/2010/main" val="637805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54059C-4DF7-43AB-9953-A9E9C32BDFAB}" type="datetime1">
              <a:rPr lang="en-US" smtClean="0"/>
              <a:t>3/15/2018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2422B5-12DA-40CC-AE4D-EB9F472458FF}" type="slidenum">
              <a:rPr lang="en-US" smtClean="0"/>
              <a:t>‹#›</a:t>
            </a:fld>
            <a:endParaRPr lang="en-US"/>
          </a:p>
        </p:txBody>
      </p:sp>
    </p:spTree>
    <p:extLst>
      <p:ext uri="{BB962C8B-B14F-4D97-AF65-F5344CB8AC3E}">
        <p14:creationId xmlns:p14="http://schemas.microsoft.com/office/powerpoint/2010/main" val="1074330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7C3EC7-B7A8-467B-A043-A6BA6621D453}" type="datetime1">
              <a:rPr lang="en-US" smtClean="0"/>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2422B5-12DA-40CC-AE4D-EB9F472458FF}" type="slidenum">
              <a:rPr lang="en-US" smtClean="0"/>
              <a:t>‹#›</a:t>
            </a:fld>
            <a:endParaRPr lang="en-US"/>
          </a:p>
        </p:txBody>
      </p:sp>
    </p:spTree>
    <p:extLst>
      <p:ext uri="{BB962C8B-B14F-4D97-AF65-F5344CB8AC3E}">
        <p14:creationId xmlns:p14="http://schemas.microsoft.com/office/powerpoint/2010/main" val="901909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A656EBB-3674-4C80-A7FF-3B979F5315DA}" type="datetime1">
              <a:rPr lang="en-US" smtClean="0"/>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2422B5-12DA-40CC-AE4D-EB9F472458FF}" type="slidenum">
              <a:rPr lang="en-US" smtClean="0"/>
              <a:t>‹#›</a:t>
            </a:fld>
            <a:endParaRPr lang="en-US"/>
          </a:p>
        </p:txBody>
      </p:sp>
    </p:spTree>
    <p:extLst>
      <p:ext uri="{BB962C8B-B14F-4D97-AF65-F5344CB8AC3E}">
        <p14:creationId xmlns:p14="http://schemas.microsoft.com/office/powerpoint/2010/main" val="4281573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9F0484A-F300-4B64-A3A1-4509DE43DA60}" type="datetime1">
              <a:rPr lang="en-US" smtClean="0"/>
              <a:t>3/15/2018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42422B5-12DA-40CC-AE4D-EB9F472458FF}" type="slidenum">
              <a:rPr lang="en-US" smtClean="0"/>
              <a:pPr/>
              <a:t>‹#›</a:t>
            </a:fld>
            <a:endParaRPr lang="en-US"/>
          </a:p>
        </p:txBody>
      </p:sp>
    </p:spTree>
    <p:extLst>
      <p:ext uri="{BB962C8B-B14F-4D97-AF65-F5344CB8AC3E}">
        <p14:creationId xmlns:p14="http://schemas.microsoft.com/office/powerpoint/2010/main" val="252153388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768" userDrawn="1">
          <p15:clr>
            <a:srgbClr val="F26B43"/>
          </p15:clr>
        </p15:guide>
        <p15:guide id="3" pos="7152" userDrawn="1">
          <p15:clr>
            <a:srgbClr val="F26B43"/>
          </p15:clr>
        </p15:guide>
        <p15:guide id="4"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achocoz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programiz.com/dsa/bellman-ford-algorithm" TargetMode="External"/><Relationship Id="rId1" Type="http://schemas.openxmlformats.org/officeDocument/2006/relationships/slideLayout" Target="../slideLayouts/slideLayout2.xml"/><Relationship Id="rId4" Type="http://schemas.openxmlformats.org/officeDocument/2006/relationships/image" Target="../media/image4.tmp"/></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vlsicad.eecs.umich.edu/BK/Slots/cache/www.eecs.umich.edu/~jhayes/JPH_DACslides_Jun03.pdf"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hyperlink" Target="https://docs.microsoft.com/en-us/quantum/quantum-computer-trace-simulator-1?view=qsharp-preview" TargetMode="Externa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cs.microsoft.com/en-us/quantum/quantum-simulatorsandmachines?view=qsharp-preview"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openmp.or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https://docs.microsoft.com/en-us/quantum/quantum-techniques-1-qsharp_filestructure?view=qsharp-preview"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docs.microsoft.com/en-us/quantum/quantum-techniques-2-operationsandfunctions?view=qsharp-preview"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slide" Target="slide17.xml"/><Relationship Id="rId7" Type="http://schemas.openxmlformats.org/officeDocument/2006/relationships/slide" Target="slide35.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32.xml"/><Relationship Id="rId11" Type="http://schemas.openxmlformats.org/officeDocument/2006/relationships/slide" Target="slide51.xml"/><Relationship Id="rId5" Type="http://schemas.openxmlformats.org/officeDocument/2006/relationships/slide" Target="slide27.xml"/><Relationship Id="rId10" Type="http://schemas.openxmlformats.org/officeDocument/2006/relationships/slide" Target="slide47.xml"/><Relationship Id="rId4" Type="http://schemas.openxmlformats.org/officeDocument/2006/relationships/slide" Target="slide22.xml"/><Relationship Id="rId9" Type="http://schemas.openxmlformats.org/officeDocument/2006/relationships/slide" Target="slide4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hyperlink" Target="https://docs.microsoft.com/en-us/quantum/quantum-techniques-3-localvariables?view=qsharp-preview"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docs.microsoft.com/en-us/quantum/quantum-techniques-3-localvariables?view=qsharp-preview" TargetMode="External"/><Relationship Id="rId2" Type="http://schemas.openxmlformats.org/officeDocument/2006/relationships/hyperlink" Target="https://docs.microsoft.com/en-us/quantum/quantum-techniques-3-localvariables?view=qsharp-preview#tuple-types" TargetMode="Externa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hyperlink" Target="https://docs.microsoft.com/en-us/quantum/quantum-techniques-3-localvariables?view=qsharp-preview#user-defined-types" TargetMode="Externa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hyperlink" Target="https://docs.microsoft.com/en-us/quantum/quantum-installconfig?view=qsharp-preview"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Microsoft/Quantum" TargetMode="External"/><Relationship Id="rId2" Type="http://schemas.openxmlformats.org/officeDocument/2006/relationships/hyperlink" Target="https://github.com/Microsoft/Quantum/blob/master/LICENSE" TargetMode="Externa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hyperlink" Target="https://github.com/microsoft/quantum-nc" TargetMode="External"/><Relationship Id="rId4" Type="http://schemas.openxmlformats.org/officeDocument/2006/relationships/hyperlink" Target="https://github.com/Microsoft/Quantum-nc/blob/master/LICENSE"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hyperlink" Target="https://docs.microsoft.com/en-us/quantum/quantum-techniques-4-typemodel?view=qsharp-preview"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docs.microsoft.com/en-us/quantum/quantum-techniques-4-typemodel?view=qsharp-preview"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docs.microsoft.com/en-us/quantum/quantum-techniques-4-typemodel?view=qsharp-preview" TargetMode="Externa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docs.microsoft.com/en-us/quantum/quantum-techniques-4-typemodel?view=qsharp-preview"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s://docs.microsoft.com/en-us/quantum/quantum-techniques-4-typemodel?view=qsharp-preview" TargetMode="External"/><Relationship Id="rId2" Type="http://schemas.openxmlformats.org/officeDocument/2006/relationships/hyperlink" Target="https://docs.microsoft.com/en-us/qsharp/api/canon/microsoft.quantum.canon" TargetMode="Externa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s://www.visualstudio.com/" TargetMode="External"/><Relationship Id="rId2" Type="http://schemas.openxmlformats.org/officeDocument/2006/relationships/hyperlink" Target="https://www.microsoft.com/net/learn/get-started" TargetMode="External"/><Relationship Id="rId1" Type="http://schemas.openxmlformats.org/officeDocument/2006/relationships/slideLayout" Target="../slideLayouts/slideLayout6.xml"/><Relationship Id="rId6" Type="http://schemas.openxmlformats.org/officeDocument/2006/relationships/hyperlink" Target="https://marketplace.visualstudio.com/items?itemName=quantum.quantum-devkit-vscode" TargetMode="External"/><Relationship Id="rId5" Type="http://schemas.openxmlformats.org/officeDocument/2006/relationships/hyperlink" Target="https://code.visualstudio.com/" TargetMode="External"/><Relationship Id="rId4" Type="http://schemas.openxmlformats.org/officeDocument/2006/relationships/hyperlink" Target="https://marketplace.visualstudio.com/items?itemName=quantum.DevKit" TargetMode="External"/></Relationships>
</file>

<file path=ppt/slides/_rels/slide46.xml.rels><?xml version="1.0" encoding="UTF-8" standalone="yes"?>
<Relationships xmlns="http://schemas.openxmlformats.org/package/2006/relationships"><Relationship Id="rId2" Type="http://schemas.openxmlformats.org/officeDocument/2006/relationships/hyperlink" Target="https://docs.microsoft.com/en-us/quantum/quantum-writeaquantumprogram?view=qsharp-preview"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hyperlink" Target="https://marketplace.visualstudio.com/items?itemName=quantum.DevKit"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hyperlink" Target="http://www.magia-metachemica.net/uploads/1/0/6/2/10624795/quantum_computing-oxford.pdf" TargetMode="External"/><Relationship Id="rId2" Type="http://schemas.openxmlformats.org/officeDocument/2006/relationships/hyperlink" Target="http://www-reynal.ensea.fr/docs/iq/QC10th.pdf" TargetMode="External"/><Relationship Id="rId1" Type="http://schemas.openxmlformats.org/officeDocument/2006/relationships/slideLayout" Target="../slideLayouts/slideLayout2.xml"/><Relationship Id="rId4" Type="http://schemas.openxmlformats.org/officeDocument/2006/relationships/hyperlink" Target="https://mitpress.mit.edu/books/quantum-computing"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pdfs.semanticscholar.org/cf89/c7e88769be96c4bbc3b7c884ec591e5a017e.pdf" TargetMode="External"/><Relationship Id="rId2" Type="http://schemas.openxmlformats.org/officeDocument/2006/relationships/hyperlink" Target="http://citeseerx.ist.psu.edu/viewdoc/download?doi=10.1.1.205.7951&amp;rep=rep1&amp;type=pdf"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arxiv.org/pdf/1103.2774.pdf" TargetMode="External"/><Relationship Id="rId2" Type="http://schemas.openxmlformats.org/officeDocument/2006/relationships/hyperlink" Target="http://web.eecs.umich.edu/~imarkov/pubs/jour/pra04-univ.pdf" TargetMode="External"/><Relationship Id="rId1" Type="http://schemas.openxmlformats.org/officeDocument/2006/relationships/slideLayout" Target="../slideLayouts/slideLayout2.xml"/><Relationship Id="rId5" Type="http://schemas.openxmlformats.org/officeDocument/2006/relationships/hyperlink" Target="http://cds.cern.ch/record/424844/files/0001106.pdf" TargetMode="External"/><Relationship Id="rId4" Type="http://schemas.openxmlformats.org/officeDocument/2006/relationships/hyperlink" Target="https://arxiv.org/pdf/quant-ph/0208112.pdf"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www.quantum-lab.org/qip2015/talks/69-Ross.pdf" TargetMode="External"/><Relationship Id="rId2" Type="http://schemas.openxmlformats.org/officeDocument/2006/relationships/hyperlink" Target="https://arxiv.org/pdf/1212.0822.pdf" TargetMode="External"/><Relationship Id="rId1" Type="http://schemas.openxmlformats.org/officeDocument/2006/relationships/slideLayout" Target="../slideLayouts/slideLayout2.xml"/><Relationship Id="rId5" Type="http://schemas.openxmlformats.org/officeDocument/2006/relationships/hyperlink" Target="http://iopscience.iop.org/article/10.1088/1367-2630/14/11/115023/meta" TargetMode="External"/><Relationship Id="rId4" Type="http://schemas.openxmlformats.org/officeDocument/2006/relationships/hyperlink" Target="https://pdfs.semanticscholar.org/38e3/c9a389378cac871e189d6ffc7b51aec42ede.pdf"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https://arxiv.org/abs/quant-ph/0008033" TargetMode="External"/><Relationship Id="rId2" Type="http://schemas.openxmlformats.org/officeDocument/2006/relationships/hyperlink" Target="http://www.kecl.ntt.co.jp/tqc/2006/doc/takahashi.pdf" TargetMode="External"/><Relationship Id="rId1" Type="http://schemas.openxmlformats.org/officeDocument/2006/relationships/slideLayout" Target="../slideLayouts/slideLayout2.xml"/><Relationship Id="rId4" Type="http://schemas.openxmlformats.org/officeDocument/2006/relationships/hyperlink" Target="https://dl.acm.org/citation.cfm?id=3130379.3130488"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https://www.researchgate.net/publication/7524266_Fixed-Point_Quantum_Search" TargetMode="External"/><Relationship Id="rId2" Type="http://schemas.openxmlformats.org/officeDocument/2006/relationships/hyperlink" Target="https://pdfs.semanticscholar.org/458c/dfa54dee0b82977dc79a0118f372df45e131.pdf" TargetMode="External"/><Relationship Id="rId1" Type="http://schemas.openxmlformats.org/officeDocument/2006/relationships/slideLayout" Target="../slideLayouts/slideLayout2.xml"/><Relationship Id="rId4" Type="http://schemas.openxmlformats.org/officeDocument/2006/relationships/hyperlink" Target="http://www.quantum-lab.org/qip2015/slides/QIP2015-Dominic%20Berry.pdf" TargetMode="External"/></Relationships>
</file>

<file path=ppt/slides/_rels/slide58.xml.rels><?xml version="1.0" encoding="UTF-8" standalone="yes"?>
<Relationships xmlns="http://schemas.openxmlformats.org/package/2006/relationships"><Relationship Id="rId8" Type="http://schemas.openxmlformats.org/officeDocument/2006/relationships/hyperlink" Target="http://doi.org/10.1088/1751-8113/44/44/445308" TargetMode="External"/><Relationship Id="rId3" Type="http://schemas.openxmlformats.org/officeDocument/2006/relationships/hyperlink" Target="http://doi.org/10.1103/PhysRevLett.114.090502" TargetMode="External"/><Relationship Id="rId7" Type="http://schemas.openxmlformats.org/officeDocument/2006/relationships/hyperlink" Target="http://doi.org/10.1073/pnas.1619152114" TargetMode="External"/><Relationship Id="rId2" Type="http://schemas.openxmlformats.org/officeDocument/2006/relationships/hyperlink" Target="http://doi.org/10.1126/science.273.5278.1073" TargetMode="External"/><Relationship Id="rId1" Type="http://schemas.openxmlformats.org/officeDocument/2006/relationships/slideLayout" Target="../slideLayouts/slideLayout2.xml"/><Relationship Id="rId6" Type="http://schemas.openxmlformats.org/officeDocument/2006/relationships/hyperlink" Target="https://arxiv.org/abs/1610.06546" TargetMode="External"/><Relationship Id="rId5" Type="http://schemas.openxmlformats.org/officeDocument/2006/relationships/hyperlink" Target="http://doi.org/10.1103/PhysRevLett.118.010501" TargetMode="External"/><Relationship Id="rId4" Type="http://schemas.openxmlformats.org/officeDocument/2006/relationships/hyperlink" Target="https://arxiv.org/abs/1606.02685" TargetMode="External"/><Relationship Id="rId9" Type="http://schemas.openxmlformats.org/officeDocument/2006/relationships/hyperlink" Target="http://doi.org/10.1038/ncomms5213" TargetMode="External"/></Relationships>
</file>

<file path=ppt/slides/_rels/slide59.xml.rels><?xml version="1.0" encoding="UTF-8" standalone="yes"?>
<Relationships xmlns="http://schemas.openxmlformats.org/package/2006/relationships"><Relationship Id="rId3" Type="http://schemas.openxmlformats.org/officeDocument/2006/relationships/hyperlink" Target="https://arxiv.org/abs/1411.4028" TargetMode="External"/><Relationship Id="rId2" Type="http://schemas.openxmlformats.org/officeDocument/2006/relationships/hyperlink" Target="https://arxiv.org/pdf/quant-ph/9607014.pdf" TargetMode="External"/><Relationship Id="rId1" Type="http://schemas.openxmlformats.org/officeDocument/2006/relationships/slideLayout" Target="../slideLayouts/slideLayout2.xml"/><Relationship Id="rId4" Type="http://schemas.openxmlformats.org/officeDocument/2006/relationships/hyperlink" Target="https://arxiv.org/pdf/1609.05537.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microsoft.com/en-us/quantum/quantum-concepts-1-intro?view=qsharp-preview"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microsoft.com/en-us/quantum/quantum-concepts-4-qubit?view=qsharp-preview"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600" b="1" dirty="0">
                <a:effectLst/>
              </a:rPr>
              <a:t>Introduction to Microsoft's new Quantum Development Kit</a:t>
            </a:r>
          </a:p>
        </p:txBody>
      </p:sp>
      <p:sp>
        <p:nvSpPr>
          <p:cNvPr id="3" name="Subtitle 2"/>
          <p:cNvSpPr>
            <a:spLocks noGrp="1"/>
          </p:cNvSpPr>
          <p:nvPr>
            <p:ph type="subTitle" idx="1"/>
          </p:nvPr>
        </p:nvSpPr>
        <p:spPr/>
        <p:txBody>
          <a:bodyPr/>
          <a:lstStyle/>
          <a:p>
            <a:r>
              <a:rPr lang="en-US" b="1" dirty="0"/>
              <a:t>with Visual Studio </a:t>
            </a:r>
            <a:r>
              <a:rPr lang="en-US" b="1" dirty="0" smtClean="0"/>
              <a:t>2017</a:t>
            </a:r>
          </a:p>
          <a:p>
            <a:r>
              <a:rPr lang="en-US" dirty="0">
                <a:hlinkClick r:id="rId3"/>
              </a:rPr>
              <a:t>https://</a:t>
            </a:r>
            <a:r>
              <a:rPr lang="en-US" dirty="0" smtClean="0">
                <a:hlinkClick r:id="rId3"/>
              </a:rPr>
              <a:t>github.com/achocoza</a:t>
            </a:r>
            <a:endParaRPr lang="en-US" dirty="0" smtClean="0"/>
          </a:p>
          <a:p>
            <a:endParaRPr lang="en-US" dirty="0"/>
          </a:p>
        </p:txBody>
      </p:sp>
    </p:spTree>
    <p:extLst>
      <p:ext uri="{BB962C8B-B14F-4D97-AF65-F5344CB8AC3E}">
        <p14:creationId xmlns:p14="http://schemas.microsoft.com/office/powerpoint/2010/main" val="3727617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42516048-E8AE-4FBE-81BB-073FC61BEB9B}"/>
              </a:ext>
            </a:extLst>
          </p:cNvPr>
          <p:cNvSpPr>
            <a:spLocks noGrp="1"/>
          </p:cNvSpPr>
          <p:nvPr>
            <p:ph type="title"/>
          </p:nvPr>
        </p:nvSpPr>
        <p:spPr/>
        <p:txBody>
          <a:bodyPr>
            <a:normAutofit/>
          </a:bodyPr>
          <a:lstStyle/>
          <a:p>
            <a:r>
              <a:rPr lang="en-US" dirty="0">
                <a:effectLst/>
              </a:rPr>
              <a:t>Quantum Machines (simulations)</a:t>
            </a:r>
            <a:br>
              <a:rPr lang="en-US" dirty="0">
                <a:effectLst/>
              </a:rPr>
            </a:br>
            <a:endParaRPr lang="en-US" dirty="0"/>
          </a:p>
        </p:txBody>
      </p:sp>
      <p:sp>
        <p:nvSpPr>
          <p:cNvPr id="2" name="Content Placeholder 1">
            <a:extLst>
              <a:ext uri="{FF2B5EF4-FFF2-40B4-BE49-F238E27FC236}">
                <a16:creationId xmlns="" xmlns:a16="http://schemas.microsoft.com/office/drawing/2014/main" id="{E89FD19F-30E3-4B98-9C47-C4FB03F56C78}"/>
              </a:ext>
            </a:extLst>
          </p:cNvPr>
          <p:cNvSpPr>
            <a:spLocks noGrp="1"/>
          </p:cNvSpPr>
          <p:nvPr>
            <p:ph idx="1"/>
          </p:nvPr>
        </p:nvSpPr>
        <p:spPr/>
        <p:txBody>
          <a:bodyPr/>
          <a:lstStyle/>
          <a:p>
            <a:r>
              <a:rPr lang="en-US" dirty="0"/>
              <a:t>We will define additional quantum machine classes to support other types of simulation and to support execution on topological quantum computers. Allowing the algorithm to stay constant while varying the underlying machine implementation makes it easy to test and debug an algorithm in simulation and then run it on real hardware with confidence that the algorithm hasn't changed.</a:t>
            </a:r>
          </a:p>
        </p:txBody>
      </p:sp>
    </p:spTree>
    <p:extLst>
      <p:ext uri="{BB962C8B-B14F-4D97-AF65-F5344CB8AC3E}">
        <p14:creationId xmlns:p14="http://schemas.microsoft.com/office/powerpoint/2010/main" val="186097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42516048-E8AE-4FBE-81BB-073FC61BEB9B}"/>
              </a:ext>
            </a:extLst>
          </p:cNvPr>
          <p:cNvSpPr>
            <a:spLocks noGrp="1"/>
          </p:cNvSpPr>
          <p:nvPr>
            <p:ph type="title"/>
          </p:nvPr>
        </p:nvSpPr>
        <p:spPr/>
        <p:txBody>
          <a:bodyPr>
            <a:normAutofit/>
          </a:bodyPr>
          <a:lstStyle/>
          <a:p>
            <a:r>
              <a:rPr lang="en-US" dirty="0"/>
              <a:t>Bell algorithm</a:t>
            </a:r>
            <a:r>
              <a:rPr lang="en-US" dirty="0">
                <a:effectLst/>
              </a:rPr>
              <a:t/>
            </a:r>
            <a:br>
              <a:rPr lang="en-US" dirty="0">
                <a:effectLst/>
              </a:rPr>
            </a:br>
            <a:endParaRPr lang="en-US" dirty="0"/>
          </a:p>
        </p:txBody>
      </p:sp>
      <p:sp>
        <p:nvSpPr>
          <p:cNvPr id="9" name="Content Placeholder 1">
            <a:extLst>
              <a:ext uri="{FF2B5EF4-FFF2-40B4-BE49-F238E27FC236}">
                <a16:creationId xmlns="" xmlns:a16="http://schemas.microsoft.com/office/drawing/2014/main" id="{BD8E0565-3C28-4D2D-BE01-B80D92B2B48A}"/>
              </a:ext>
            </a:extLst>
          </p:cNvPr>
          <p:cNvSpPr>
            <a:spLocks noGrp="1"/>
          </p:cNvSpPr>
          <p:nvPr>
            <p:ph idx="1"/>
          </p:nvPr>
        </p:nvSpPr>
        <p:spPr>
          <a:xfrm>
            <a:off x="5459702" y="1478189"/>
            <a:ext cx="5894098" cy="2946973"/>
          </a:xfrm>
        </p:spPr>
        <p:txBody>
          <a:bodyPr>
            <a:normAutofit lnSpcReduction="10000"/>
          </a:bodyPr>
          <a:lstStyle/>
          <a:p>
            <a:pPr algn="just"/>
            <a:r>
              <a:rPr lang="en-US" dirty="0"/>
              <a:t>We need to maintain the path distance of every vertex. We can store that in an array of size v, where v is the number of vertices.</a:t>
            </a:r>
          </a:p>
          <a:p>
            <a:pPr algn="just"/>
            <a:r>
              <a:rPr lang="en-US" dirty="0"/>
              <a:t>We also want to able to get the shortest path, not only know the length of the shortest path. For this, we map each vertex to the vertex that last updated its path length.</a:t>
            </a:r>
          </a:p>
          <a:p>
            <a:pPr algn="just"/>
            <a:r>
              <a:rPr lang="en-US" dirty="0"/>
              <a:t>Once the algorithm is over, we can backtrack from the destination vertex to the source vertex to find the path.</a:t>
            </a:r>
          </a:p>
          <a:p>
            <a:pPr algn="just"/>
            <a:endParaRPr lang="en-US" dirty="0"/>
          </a:p>
          <a:p>
            <a:pPr algn="just"/>
            <a:endParaRPr lang="en-US" sz="1600" dirty="0"/>
          </a:p>
        </p:txBody>
      </p:sp>
      <p:pic>
        <p:nvPicPr>
          <p:cNvPr id="1026" name="Picture 2" descr="Resultado de imagen para bell algorithm">
            <a:hlinkClick r:id="rId2"/>
            <a:extLst>
              <a:ext uri="{FF2B5EF4-FFF2-40B4-BE49-F238E27FC236}">
                <a16:creationId xmlns="" xmlns:a16="http://schemas.microsoft.com/office/drawing/2014/main" id="{7EBA4CC9-6925-4F2C-9D24-D5ED4E2861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5451" y="1421013"/>
            <a:ext cx="3388107" cy="481626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Screen Clipping">
            <a:extLst>
              <a:ext uri="{FF2B5EF4-FFF2-40B4-BE49-F238E27FC236}">
                <a16:creationId xmlns="" xmlns:a16="http://schemas.microsoft.com/office/drawing/2014/main" id="{1B5535C3-5093-45CA-AD15-D4A5143CFA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9495" y="4143120"/>
            <a:ext cx="4518368" cy="2094155"/>
          </a:xfrm>
          <a:prstGeom prst="rect">
            <a:avLst/>
          </a:prstGeom>
        </p:spPr>
      </p:pic>
    </p:spTree>
    <p:extLst>
      <p:ext uri="{BB962C8B-B14F-4D97-AF65-F5344CB8AC3E}">
        <p14:creationId xmlns:p14="http://schemas.microsoft.com/office/powerpoint/2010/main" val="98637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42516048-E8AE-4FBE-81BB-073FC61BEB9B}"/>
              </a:ext>
            </a:extLst>
          </p:cNvPr>
          <p:cNvSpPr>
            <a:spLocks noGrp="1"/>
          </p:cNvSpPr>
          <p:nvPr>
            <p:ph type="title"/>
          </p:nvPr>
        </p:nvSpPr>
        <p:spPr/>
        <p:txBody>
          <a:bodyPr>
            <a:normAutofit/>
          </a:bodyPr>
          <a:lstStyle/>
          <a:p>
            <a:r>
              <a:rPr lang="en-US" dirty="0">
                <a:effectLst/>
              </a:rPr>
              <a:t>Pauli </a:t>
            </a:r>
            <a:r>
              <a:rPr lang="en-US" dirty="0" err="1">
                <a:effectLst/>
              </a:rPr>
              <a:t>Mesaurements</a:t>
            </a:r>
            <a:r>
              <a:rPr lang="en-US" dirty="0">
                <a:effectLst/>
              </a:rPr>
              <a:t/>
            </a:r>
            <a:br>
              <a:rPr lang="en-US" dirty="0">
                <a:effectLst/>
              </a:rPr>
            </a:br>
            <a:endParaRPr lang="en-US" dirty="0"/>
          </a:p>
        </p:txBody>
      </p:sp>
      <p:sp>
        <p:nvSpPr>
          <p:cNvPr id="2" name="Content Placeholder 1">
            <a:extLst>
              <a:ext uri="{FF2B5EF4-FFF2-40B4-BE49-F238E27FC236}">
                <a16:creationId xmlns="" xmlns:a16="http://schemas.microsoft.com/office/drawing/2014/main" id="{E89FD19F-30E3-4B98-9C47-C4FB03F56C78}"/>
              </a:ext>
            </a:extLst>
          </p:cNvPr>
          <p:cNvSpPr>
            <a:spLocks noGrp="1"/>
          </p:cNvSpPr>
          <p:nvPr>
            <p:ph idx="1"/>
          </p:nvPr>
        </p:nvSpPr>
        <p:spPr>
          <a:xfrm>
            <a:off x="677334" y="2160590"/>
            <a:ext cx="8596668" cy="334254"/>
          </a:xfrm>
        </p:spPr>
        <p:txBody>
          <a:bodyPr>
            <a:normAutofit fontScale="92500" lnSpcReduction="10000"/>
          </a:bodyPr>
          <a:lstStyle/>
          <a:p>
            <a:r>
              <a:rPr lang="en-US" dirty="0"/>
              <a:t>The matrix of Pauli are threes (X,Y,Z)</a:t>
            </a:r>
          </a:p>
        </p:txBody>
      </p:sp>
      <p:pic>
        <p:nvPicPr>
          <p:cNvPr id="4" name="Picture 3">
            <a:extLst>
              <a:ext uri="{FF2B5EF4-FFF2-40B4-BE49-F238E27FC236}">
                <a16:creationId xmlns="" xmlns:a16="http://schemas.microsoft.com/office/drawing/2014/main" id="{3C017949-2332-4FA3-A9E4-BB3A1866EEE8}"/>
              </a:ext>
            </a:extLst>
          </p:cNvPr>
          <p:cNvPicPr>
            <a:picLocks noChangeAspect="1"/>
          </p:cNvPicPr>
          <p:nvPr/>
        </p:nvPicPr>
        <p:blipFill>
          <a:blip r:embed="rId2"/>
          <a:stretch>
            <a:fillRect/>
          </a:stretch>
        </p:blipFill>
        <p:spPr>
          <a:xfrm>
            <a:off x="543959" y="2725034"/>
            <a:ext cx="4776642" cy="905377"/>
          </a:xfrm>
          <a:prstGeom prst="rect">
            <a:avLst/>
          </a:prstGeom>
        </p:spPr>
      </p:pic>
      <p:pic>
        <p:nvPicPr>
          <p:cNvPr id="5" name="Picture 4">
            <a:extLst>
              <a:ext uri="{FF2B5EF4-FFF2-40B4-BE49-F238E27FC236}">
                <a16:creationId xmlns="" xmlns:a16="http://schemas.microsoft.com/office/drawing/2014/main" id="{314C10C9-37A9-4813-B317-0D2B32701162}"/>
              </a:ext>
            </a:extLst>
          </p:cNvPr>
          <p:cNvPicPr>
            <a:picLocks noChangeAspect="1"/>
          </p:cNvPicPr>
          <p:nvPr/>
        </p:nvPicPr>
        <p:blipFill>
          <a:blip r:embed="rId3"/>
          <a:stretch>
            <a:fillRect/>
          </a:stretch>
        </p:blipFill>
        <p:spPr>
          <a:xfrm>
            <a:off x="5187226" y="1416021"/>
            <a:ext cx="4058216" cy="4553585"/>
          </a:xfrm>
          <a:prstGeom prst="rect">
            <a:avLst/>
          </a:prstGeom>
        </p:spPr>
      </p:pic>
    </p:spTree>
    <p:extLst>
      <p:ext uri="{BB962C8B-B14F-4D97-AF65-F5344CB8AC3E}">
        <p14:creationId xmlns:p14="http://schemas.microsoft.com/office/powerpoint/2010/main" val="1178856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42516048-E8AE-4FBE-81BB-073FC61BEB9B}"/>
              </a:ext>
            </a:extLst>
          </p:cNvPr>
          <p:cNvSpPr>
            <a:spLocks noGrp="1"/>
          </p:cNvSpPr>
          <p:nvPr>
            <p:ph type="title"/>
          </p:nvPr>
        </p:nvSpPr>
        <p:spPr/>
        <p:txBody>
          <a:bodyPr>
            <a:normAutofit/>
          </a:bodyPr>
          <a:lstStyle/>
          <a:p>
            <a:r>
              <a:rPr lang="en-US" dirty="0">
                <a:effectLst/>
              </a:rPr>
              <a:t>QUANTUM CIRCUITS</a:t>
            </a:r>
            <a:br>
              <a:rPr lang="en-US" dirty="0">
                <a:effectLst/>
              </a:rPr>
            </a:br>
            <a:endParaRPr lang="en-US" dirty="0"/>
          </a:p>
        </p:txBody>
      </p:sp>
      <p:sp>
        <p:nvSpPr>
          <p:cNvPr id="2" name="Content Placeholder 1">
            <a:extLst>
              <a:ext uri="{FF2B5EF4-FFF2-40B4-BE49-F238E27FC236}">
                <a16:creationId xmlns="" xmlns:a16="http://schemas.microsoft.com/office/drawing/2014/main" id="{E89FD19F-30E3-4B98-9C47-C4FB03F56C78}"/>
              </a:ext>
            </a:extLst>
          </p:cNvPr>
          <p:cNvSpPr>
            <a:spLocks noGrp="1"/>
          </p:cNvSpPr>
          <p:nvPr>
            <p:ph idx="1"/>
          </p:nvPr>
        </p:nvSpPr>
        <p:spPr/>
        <p:txBody>
          <a:bodyPr/>
          <a:lstStyle/>
          <a:p>
            <a:r>
              <a:rPr lang="en-US" dirty="0"/>
              <a:t> Behavior is governed by quantum mechanics</a:t>
            </a:r>
          </a:p>
          <a:p>
            <a:r>
              <a:rPr lang="en-US" dirty="0"/>
              <a:t>Signal states are qubit vectors</a:t>
            </a:r>
          </a:p>
          <a:p>
            <a:r>
              <a:rPr lang="en-US" dirty="0"/>
              <a:t>Operations are defined by linear algebra over Hilbert</a:t>
            </a:r>
          </a:p>
          <a:p>
            <a:r>
              <a:rPr lang="en-US" dirty="0"/>
              <a:t>space and represented by unitary matrices</a:t>
            </a:r>
          </a:p>
          <a:p>
            <a:r>
              <a:rPr lang="en-US" dirty="0"/>
              <a:t> Gates and circuits must be reversible (information-lossless)</a:t>
            </a:r>
          </a:p>
          <a:p>
            <a:r>
              <a:rPr lang="en-US" dirty="0"/>
              <a:t> Number of output lines = Number of input lines</a:t>
            </a:r>
          </a:p>
          <a:p>
            <a:r>
              <a:rPr lang="en-US" dirty="0"/>
              <a:t> States cannot be copied so fan-out (“cloning”) is not allowed</a:t>
            </a:r>
          </a:p>
          <a:p>
            <a:r>
              <a:rPr lang="en-US" dirty="0"/>
              <a:t> Many universal gate sets and physical implementation</a:t>
            </a:r>
          </a:p>
          <a:p>
            <a:r>
              <a:rPr lang="en-US" dirty="0"/>
              <a:t>technologies exist (the best ones are not obvious)</a:t>
            </a:r>
          </a:p>
        </p:txBody>
      </p:sp>
    </p:spTree>
    <p:extLst>
      <p:ext uri="{BB962C8B-B14F-4D97-AF65-F5344CB8AC3E}">
        <p14:creationId xmlns:p14="http://schemas.microsoft.com/office/powerpoint/2010/main" val="718758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42516048-E8AE-4FBE-81BB-073FC61BEB9B}"/>
              </a:ext>
            </a:extLst>
          </p:cNvPr>
          <p:cNvSpPr>
            <a:spLocks noGrp="1"/>
          </p:cNvSpPr>
          <p:nvPr>
            <p:ph type="title"/>
          </p:nvPr>
        </p:nvSpPr>
        <p:spPr/>
        <p:txBody>
          <a:bodyPr>
            <a:normAutofit/>
          </a:bodyPr>
          <a:lstStyle/>
          <a:p>
            <a:r>
              <a:rPr lang="en-US" dirty="0">
                <a:effectLst/>
              </a:rPr>
              <a:t>QUANTUM CIRCUITS</a:t>
            </a:r>
            <a:br>
              <a:rPr lang="en-US" dirty="0">
                <a:effectLst/>
              </a:rPr>
            </a:br>
            <a:endParaRPr lang="en-US" dirty="0"/>
          </a:p>
        </p:txBody>
      </p:sp>
      <p:pic>
        <p:nvPicPr>
          <p:cNvPr id="6" name="Picture 5">
            <a:extLst>
              <a:ext uri="{FF2B5EF4-FFF2-40B4-BE49-F238E27FC236}">
                <a16:creationId xmlns="" xmlns:a16="http://schemas.microsoft.com/office/drawing/2014/main" id="{35E68A25-9477-4959-8E57-8006B0D378D8}"/>
              </a:ext>
            </a:extLst>
          </p:cNvPr>
          <p:cNvPicPr>
            <a:picLocks noChangeAspect="1"/>
          </p:cNvPicPr>
          <p:nvPr/>
        </p:nvPicPr>
        <p:blipFill>
          <a:blip r:embed="rId2"/>
          <a:stretch>
            <a:fillRect/>
          </a:stretch>
        </p:blipFill>
        <p:spPr>
          <a:xfrm>
            <a:off x="1303325" y="1624995"/>
            <a:ext cx="6362604" cy="4210269"/>
          </a:xfrm>
          <a:prstGeom prst="rect">
            <a:avLst/>
          </a:prstGeom>
        </p:spPr>
      </p:pic>
      <p:sp>
        <p:nvSpPr>
          <p:cNvPr id="7" name="Rectangle 6">
            <a:extLst>
              <a:ext uri="{FF2B5EF4-FFF2-40B4-BE49-F238E27FC236}">
                <a16:creationId xmlns="" xmlns:a16="http://schemas.microsoft.com/office/drawing/2014/main" id="{7040E9F5-324C-4976-9517-6795753CAEE2}"/>
              </a:ext>
            </a:extLst>
          </p:cNvPr>
          <p:cNvSpPr/>
          <p:nvPr/>
        </p:nvSpPr>
        <p:spPr>
          <a:xfrm>
            <a:off x="539160" y="6202153"/>
            <a:ext cx="7890933" cy="261610"/>
          </a:xfrm>
          <a:prstGeom prst="rect">
            <a:avLst/>
          </a:prstGeom>
        </p:spPr>
        <p:txBody>
          <a:bodyPr wrap="square">
            <a:spAutoFit/>
          </a:bodyPr>
          <a:lstStyle/>
          <a:p>
            <a:r>
              <a:rPr lang="en-US" sz="1100" dirty="0">
                <a:hlinkClick r:id="rId3"/>
              </a:rPr>
              <a:t>http://vlsicad.eecs.umich.edu/BK/Slots/cache/www.eecs.umich.edu/~jhayes/JPH_DACslides_Jun03.pdf</a:t>
            </a:r>
            <a:endParaRPr lang="en-US" sz="1100" dirty="0"/>
          </a:p>
        </p:txBody>
      </p:sp>
    </p:spTree>
    <p:extLst>
      <p:ext uri="{BB962C8B-B14F-4D97-AF65-F5344CB8AC3E}">
        <p14:creationId xmlns:p14="http://schemas.microsoft.com/office/powerpoint/2010/main" val="2388834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42516048-E8AE-4FBE-81BB-073FC61BEB9B}"/>
              </a:ext>
            </a:extLst>
          </p:cNvPr>
          <p:cNvSpPr>
            <a:spLocks noGrp="1"/>
          </p:cNvSpPr>
          <p:nvPr>
            <p:ph type="title"/>
          </p:nvPr>
        </p:nvSpPr>
        <p:spPr/>
        <p:txBody>
          <a:bodyPr>
            <a:normAutofit/>
          </a:bodyPr>
          <a:lstStyle/>
          <a:p>
            <a:r>
              <a:rPr lang="en-US" dirty="0">
                <a:effectLst/>
              </a:rPr>
              <a:t>QUANTUM CIRCUITS</a:t>
            </a:r>
            <a:br>
              <a:rPr lang="en-US" dirty="0">
                <a:effectLst/>
              </a:rPr>
            </a:br>
            <a:endParaRPr lang="en-US" dirty="0"/>
          </a:p>
        </p:txBody>
      </p:sp>
      <p:pic>
        <p:nvPicPr>
          <p:cNvPr id="6" name="Picture 5">
            <a:extLst>
              <a:ext uri="{FF2B5EF4-FFF2-40B4-BE49-F238E27FC236}">
                <a16:creationId xmlns="" xmlns:a16="http://schemas.microsoft.com/office/drawing/2014/main" id="{7318486A-ECD6-4A71-B853-C687DCFEB277}"/>
              </a:ext>
            </a:extLst>
          </p:cNvPr>
          <p:cNvPicPr>
            <a:picLocks noChangeAspect="1"/>
          </p:cNvPicPr>
          <p:nvPr/>
        </p:nvPicPr>
        <p:blipFill>
          <a:blip r:embed="rId2"/>
          <a:stretch>
            <a:fillRect/>
          </a:stretch>
        </p:blipFill>
        <p:spPr>
          <a:xfrm>
            <a:off x="677334" y="1428316"/>
            <a:ext cx="3439005" cy="581106"/>
          </a:xfrm>
          <a:prstGeom prst="rect">
            <a:avLst/>
          </a:prstGeom>
        </p:spPr>
      </p:pic>
      <p:pic>
        <p:nvPicPr>
          <p:cNvPr id="8" name="Picture 7">
            <a:extLst>
              <a:ext uri="{FF2B5EF4-FFF2-40B4-BE49-F238E27FC236}">
                <a16:creationId xmlns="" xmlns:a16="http://schemas.microsoft.com/office/drawing/2014/main" id="{95BD26BC-D568-49D0-BDB4-BA66BCAFAB1D}"/>
              </a:ext>
            </a:extLst>
          </p:cNvPr>
          <p:cNvPicPr>
            <a:picLocks noChangeAspect="1"/>
          </p:cNvPicPr>
          <p:nvPr/>
        </p:nvPicPr>
        <p:blipFill>
          <a:blip r:embed="rId3"/>
          <a:stretch>
            <a:fillRect/>
          </a:stretch>
        </p:blipFill>
        <p:spPr>
          <a:xfrm>
            <a:off x="5834997" y="1344888"/>
            <a:ext cx="2144888" cy="747961"/>
          </a:xfrm>
          <a:prstGeom prst="rect">
            <a:avLst/>
          </a:prstGeom>
        </p:spPr>
      </p:pic>
      <p:pic>
        <p:nvPicPr>
          <p:cNvPr id="10" name="Picture 9">
            <a:extLst>
              <a:ext uri="{FF2B5EF4-FFF2-40B4-BE49-F238E27FC236}">
                <a16:creationId xmlns="" xmlns:a16="http://schemas.microsoft.com/office/drawing/2014/main" id="{9DB3A0A2-E1DD-4180-9C57-99F1039DAFB4}"/>
              </a:ext>
            </a:extLst>
          </p:cNvPr>
          <p:cNvPicPr>
            <a:picLocks noChangeAspect="1"/>
          </p:cNvPicPr>
          <p:nvPr/>
        </p:nvPicPr>
        <p:blipFill>
          <a:blip r:embed="rId4"/>
          <a:stretch>
            <a:fillRect/>
          </a:stretch>
        </p:blipFill>
        <p:spPr>
          <a:xfrm>
            <a:off x="383823" y="2092849"/>
            <a:ext cx="8443658" cy="3776406"/>
          </a:xfrm>
          <a:prstGeom prst="rect">
            <a:avLst/>
          </a:prstGeom>
        </p:spPr>
      </p:pic>
      <p:sp>
        <p:nvSpPr>
          <p:cNvPr id="11" name="Arrow: Right 10">
            <a:extLst>
              <a:ext uri="{FF2B5EF4-FFF2-40B4-BE49-F238E27FC236}">
                <a16:creationId xmlns="" xmlns:a16="http://schemas.microsoft.com/office/drawing/2014/main" id="{75F6A3B7-3E1B-4CB3-AF11-73B9295AB6B6}"/>
              </a:ext>
            </a:extLst>
          </p:cNvPr>
          <p:cNvSpPr/>
          <p:nvPr/>
        </p:nvSpPr>
        <p:spPr>
          <a:xfrm>
            <a:off x="4337846" y="1580444"/>
            <a:ext cx="1275644" cy="3499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CAF61268-2B89-4E41-AB6B-80C79F26F437}"/>
              </a:ext>
            </a:extLst>
          </p:cNvPr>
          <p:cNvSpPr/>
          <p:nvPr/>
        </p:nvSpPr>
        <p:spPr>
          <a:xfrm>
            <a:off x="383823" y="6248400"/>
            <a:ext cx="7596062" cy="261610"/>
          </a:xfrm>
          <a:prstGeom prst="rect">
            <a:avLst/>
          </a:prstGeom>
        </p:spPr>
        <p:txBody>
          <a:bodyPr wrap="square">
            <a:spAutoFit/>
          </a:bodyPr>
          <a:lstStyle/>
          <a:p>
            <a:r>
              <a:rPr lang="en-US" sz="1100" dirty="0">
                <a:hlinkClick r:id="rId5"/>
              </a:rPr>
              <a:t>https://docs.microsoft.com/en-us/quantum/quantum-computer-trace-simulator-1?view=qsharp-preview</a:t>
            </a:r>
            <a:endParaRPr lang="en-US" sz="1100" dirty="0"/>
          </a:p>
        </p:txBody>
      </p:sp>
      <p:pic>
        <p:nvPicPr>
          <p:cNvPr id="13" name="Picture 12">
            <a:extLst>
              <a:ext uri="{FF2B5EF4-FFF2-40B4-BE49-F238E27FC236}">
                <a16:creationId xmlns="" xmlns:a16="http://schemas.microsoft.com/office/drawing/2014/main" id="{50C81ACF-7802-43AD-97A4-80BEBD3FBF60}"/>
              </a:ext>
            </a:extLst>
          </p:cNvPr>
          <p:cNvPicPr>
            <a:picLocks noChangeAspect="1"/>
          </p:cNvPicPr>
          <p:nvPr/>
        </p:nvPicPr>
        <p:blipFill>
          <a:blip r:embed="rId6"/>
          <a:stretch>
            <a:fillRect/>
          </a:stretch>
        </p:blipFill>
        <p:spPr>
          <a:xfrm>
            <a:off x="8722062" y="2520736"/>
            <a:ext cx="3257740" cy="1816528"/>
          </a:xfrm>
          <a:prstGeom prst="rect">
            <a:avLst/>
          </a:prstGeom>
        </p:spPr>
      </p:pic>
      <p:pic>
        <p:nvPicPr>
          <p:cNvPr id="14" name="Picture 13">
            <a:extLst>
              <a:ext uri="{FF2B5EF4-FFF2-40B4-BE49-F238E27FC236}">
                <a16:creationId xmlns="" xmlns:a16="http://schemas.microsoft.com/office/drawing/2014/main" id="{16EE23BF-3407-4B94-8353-2EF5DF71AC7A}"/>
              </a:ext>
            </a:extLst>
          </p:cNvPr>
          <p:cNvPicPr>
            <a:picLocks noChangeAspect="1"/>
          </p:cNvPicPr>
          <p:nvPr/>
        </p:nvPicPr>
        <p:blipFill>
          <a:blip r:embed="rId7"/>
          <a:stretch>
            <a:fillRect/>
          </a:stretch>
        </p:blipFill>
        <p:spPr>
          <a:xfrm>
            <a:off x="8557960" y="4438377"/>
            <a:ext cx="3421842" cy="1902763"/>
          </a:xfrm>
          <a:prstGeom prst="rect">
            <a:avLst/>
          </a:prstGeom>
        </p:spPr>
      </p:pic>
    </p:spTree>
    <p:extLst>
      <p:ext uri="{BB962C8B-B14F-4D97-AF65-F5344CB8AC3E}">
        <p14:creationId xmlns:p14="http://schemas.microsoft.com/office/powerpoint/2010/main" val="208640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42516048-E8AE-4FBE-81BB-073FC61BEB9B}"/>
              </a:ext>
            </a:extLst>
          </p:cNvPr>
          <p:cNvSpPr>
            <a:spLocks noGrp="1"/>
          </p:cNvSpPr>
          <p:nvPr>
            <p:ph type="title"/>
          </p:nvPr>
        </p:nvSpPr>
        <p:spPr/>
        <p:txBody>
          <a:bodyPr>
            <a:normAutofit/>
          </a:bodyPr>
          <a:lstStyle/>
          <a:p>
            <a:r>
              <a:rPr lang="en-US" dirty="0"/>
              <a:t>Quantum Computing </a:t>
            </a:r>
            <a:r>
              <a:rPr lang="en-US" dirty="0" err="1"/>
              <a:t>Enviroment</a:t>
            </a:r>
            <a:r>
              <a:rPr lang="en-US" dirty="0">
                <a:effectLst/>
              </a:rPr>
              <a:t/>
            </a:r>
            <a:br>
              <a:rPr lang="en-US" dirty="0">
                <a:effectLst/>
              </a:rPr>
            </a:br>
            <a:endParaRPr lang="en-US" dirty="0"/>
          </a:p>
        </p:txBody>
      </p:sp>
      <p:pic>
        <p:nvPicPr>
          <p:cNvPr id="6" name="Picture 5">
            <a:extLst>
              <a:ext uri="{FF2B5EF4-FFF2-40B4-BE49-F238E27FC236}">
                <a16:creationId xmlns="" xmlns:a16="http://schemas.microsoft.com/office/drawing/2014/main" id="{966B58B7-5E3B-437B-B03A-8B4B9D43100C}"/>
              </a:ext>
            </a:extLst>
          </p:cNvPr>
          <p:cNvPicPr>
            <a:picLocks noChangeAspect="1"/>
          </p:cNvPicPr>
          <p:nvPr/>
        </p:nvPicPr>
        <p:blipFill>
          <a:blip r:embed="rId2"/>
          <a:stretch>
            <a:fillRect/>
          </a:stretch>
        </p:blipFill>
        <p:spPr>
          <a:xfrm>
            <a:off x="556440" y="1747603"/>
            <a:ext cx="8975162" cy="2724189"/>
          </a:xfrm>
          <a:prstGeom prst="rect">
            <a:avLst/>
          </a:prstGeom>
        </p:spPr>
      </p:pic>
    </p:spTree>
    <p:extLst>
      <p:ext uri="{BB962C8B-B14F-4D97-AF65-F5344CB8AC3E}">
        <p14:creationId xmlns:p14="http://schemas.microsoft.com/office/powerpoint/2010/main" val="4204548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7839EAD-2655-4281-8785-F446D511CDC6}"/>
              </a:ext>
            </a:extLst>
          </p:cNvPr>
          <p:cNvSpPr>
            <a:spLocks noGrp="1"/>
          </p:cNvSpPr>
          <p:nvPr>
            <p:ph type="title"/>
          </p:nvPr>
        </p:nvSpPr>
        <p:spPr>
          <a:xfrm>
            <a:off x="1219200" y="1709738"/>
            <a:ext cx="10128250" cy="2078491"/>
          </a:xfrm>
        </p:spPr>
        <p:txBody>
          <a:bodyPr/>
          <a:lstStyle/>
          <a:p>
            <a:r>
              <a:rPr lang="en-US" dirty="0"/>
              <a:t>2.Managing quantum machines and drivers</a:t>
            </a:r>
          </a:p>
        </p:txBody>
      </p:sp>
    </p:spTree>
    <p:extLst>
      <p:ext uri="{BB962C8B-B14F-4D97-AF65-F5344CB8AC3E}">
        <p14:creationId xmlns:p14="http://schemas.microsoft.com/office/powerpoint/2010/main" val="8112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4CEC84E4-0AB6-4BC2-8B0F-8E10D60DD12E}"/>
              </a:ext>
            </a:extLst>
          </p:cNvPr>
          <p:cNvSpPr>
            <a:spLocks noGrp="1"/>
          </p:cNvSpPr>
          <p:nvPr>
            <p:ph type="title"/>
          </p:nvPr>
        </p:nvSpPr>
        <p:spPr/>
        <p:txBody>
          <a:bodyPr>
            <a:normAutofit/>
          </a:bodyPr>
          <a:lstStyle/>
          <a:p>
            <a:r>
              <a:rPr lang="en-US" dirty="0">
                <a:effectLst/>
              </a:rPr>
              <a:t>The Quantum Development Kit Execution Model</a:t>
            </a:r>
            <a:endParaRPr lang="en-US" dirty="0"/>
          </a:p>
        </p:txBody>
      </p:sp>
      <p:sp>
        <p:nvSpPr>
          <p:cNvPr id="2" name="Content Placeholder 1">
            <a:extLst>
              <a:ext uri="{FF2B5EF4-FFF2-40B4-BE49-F238E27FC236}">
                <a16:creationId xmlns="" xmlns:a16="http://schemas.microsoft.com/office/drawing/2014/main" id="{A9DD64F3-327E-4540-967F-BBDE22E22066}"/>
              </a:ext>
            </a:extLst>
          </p:cNvPr>
          <p:cNvSpPr>
            <a:spLocks noGrp="1"/>
          </p:cNvSpPr>
          <p:nvPr>
            <p:ph idx="1"/>
          </p:nvPr>
        </p:nvSpPr>
        <p:spPr>
          <a:xfrm>
            <a:off x="745068" y="1930400"/>
            <a:ext cx="8596668" cy="3880773"/>
          </a:xfrm>
        </p:spPr>
        <p:txBody>
          <a:bodyPr>
            <a:noAutofit/>
          </a:bodyPr>
          <a:lstStyle/>
          <a:p>
            <a:pPr marL="0" indent="0" algn="just">
              <a:buNone/>
            </a:pPr>
            <a:r>
              <a:rPr lang="en-US" dirty="0"/>
              <a:t>In Writing a quantum program, we executed our quantum algorithm by passing a Quantum Simulator object to the algorithm class's Run method. The Quantum Simulator class executes the quantum algorithm by fully simulating the quantum state vector, which is perfect for running and testing Teleport. See the Concepts guide for more on quantum state vectors.</a:t>
            </a:r>
          </a:p>
          <a:p>
            <a:pPr marL="0" indent="0" algn="just">
              <a:buNone/>
            </a:pPr>
            <a:endParaRPr lang="en-US" dirty="0"/>
          </a:p>
          <a:p>
            <a:pPr marL="0" indent="0" algn="just">
              <a:buNone/>
            </a:pPr>
            <a:r>
              <a:rPr lang="en-US" dirty="0"/>
              <a:t>Other target machines may be used to run a quantum algorithm. The machine is responsible for providing implementations of quantum primitives for the algorithm. This includes primitive operations such as H, CNOT, and Measure, as well as qubit management and tracking. Different classes of quantum machines represent different execution models for the same quantum algorithm.</a:t>
            </a:r>
          </a:p>
          <a:p>
            <a:pPr marL="0" indent="0" algn="just">
              <a:buNone/>
            </a:pPr>
            <a:endParaRPr lang="en-US" dirty="0"/>
          </a:p>
        </p:txBody>
      </p:sp>
    </p:spTree>
    <p:extLst>
      <p:ext uri="{BB962C8B-B14F-4D97-AF65-F5344CB8AC3E}">
        <p14:creationId xmlns:p14="http://schemas.microsoft.com/office/powerpoint/2010/main" val="409971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4CEC84E4-0AB6-4BC2-8B0F-8E10D60DD12E}"/>
              </a:ext>
            </a:extLst>
          </p:cNvPr>
          <p:cNvSpPr>
            <a:spLocks noGrp="1"/>
          </p:cNvSpPr>
          <p:nvPr>
            <p:ph type="title"/>
          </p:nvPr>
        </p:nvSpPr>
        <p:spPr/>
        <p:txBody>
          <a:bodyPr>
            <a:normAutofit/>
          </a:bodyPr>
          <a:lstStyle/>
          <a:p>
            <a:r>
              <a:rPr lang="en-US" dirty="0">
                <a:effectLst/>
              </a:rPr>
              <a:t>Quantum Machines</a:t>
            </a:r>
          </a:p>
        </p:txBody>
      </p:sp>
      <p:sp>
        <p:nvSpPr>
          <p:cNvPr id="2" name="Content Placeholder 1">
            <a:extLst>
              <a:ext uri="{FF2B5EF4-FFF2-40B4-BE49-F238E27FC236}">
                <a16:creationId xmlns="" xmlns:a16="http://schemas.microsoft.com/office/drawing/2014/main" id="{A9DD64F3-327E-4540-967F-BBDE22E22066}"/>
              </a:ext>
            </a:extLst>
          </p:cNvPr>
          <p:cNvSpPr>
            <a:spLocks noGrp="1"/>
          </p:cNvSpPr>
          <p:nvPr>
            <p:ph idx="1"/>
          </p:nvPr>
        </p:nvSpPr>
        <p:spPr/>
        <p:txBody>
          <a:bodyPr>
            <a:normAutofit/>
          </a:bodyPr>
          <a:lstStyle/>
          <a:p>
            <a:pPr marL="0" indent="0" algn="just">
              <a:buNone/>
            </a:pPr>
            <a:r>
              <a:rPr lang="en-US" sz="1600" dirty="0"/>
              <a:t>In Writing a quantum program, we executed our quantum algorithm by passing a Quantum Simulator object to the algorithm class's Run method. The Quantum Simulator class executes the quantum algorithm by fully simulating the quantum state vector, which is perfect for running and testing Teleport. See the Concepts guide for more on quantum state vectors.</a:t>
            </a:r>
          </a:p>
          <a:p>
            <a:pPr marL="0" indent="0" algn="just">
              <a:buNone/>
            </a:pPr>
            <a:endParaRPr lang="en-US" sz="1600" dirty="0"/>
          </a:p>
          <a:p>
            <a:pPr marL="0" indent="0" algn="just">
              <a:buNone/>
            </a:pPr>
            <a:r>
              <a:rPr lang="en-US" sz="1600" dirty="0"/>
              <a:t>Other target machines may be used to run a quantum algorithm. The machine is responsible for providing implementations of quantum primitives for the algorithm. This includes primitive operations such as H, CNOT, and Measure, as well as qubit management and tracking. Different classes of quantum machines represent different execution models for the same quantum algorithm.</a:t>
            </a:r>
          </a:p>
          <a:p>
            <a:pPr marL="0" indent="0" algn="just">
              <a:buNone/>
            </a:pPr>
            <a:endParaRPr lang="en-US" sz="1600" dirty="0"/>
          </a:p>
          <a:p>
            <a:pPr marL="0" indent="0" algn="just">
              <a:buNone/>
            </a:pPr>
            <a:r>
              <a:rPr lang="en-US" sz="1100" dirty="0">
                <a:hlinkClick r:id="rId2"/>
              </a:rPr>
              <a:t>https://docs.microsoft.com/en-us/quantum/quantum-simulatorsandmachines?view=qsharp-preview</a:t>
            </a:r>
            <a:endParaRPr lang="en-US" sz="1100" dirty="0"/>
          </a:p>
        </p:txBody>
      </p:sp>
    </p:spTree>
    <p:extLst>
      <p:ext uri="{BB962C8B-B14F-4D97-AF65-F5344CB8AC3E}">
        <p14:creationId xmlns:p14="http://schemas.microsoft.com/office/powerpoint/2010/main" val="1677506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Description</a:t>
            </a:r>
          </a:p>
        </p:txBody>
      </p:sp>
      <p:sp>
        <p:nvSpPr>
          <p:cNvPr id="14" name="Content Placeholder 13"/>
          <p:cNvSpPr>
            <a:spLocks noGrp="1"/>
          </p:cNvSpPr>
          <p:nvPr>
            <p:ph idx="1"/>
          </p:nvPr>
        </p:nvSpPr>
        <p:spPr/>
        <p:txBody>
          <a:bodyPr/>
          <a:lstStyle/>
          <a:p>
            <a:pPr lvl="0"/>
            <a:r>
              <a:rPr lang="en-US" dirty="0"/>
              <a:t>This talk covers the basics of Q# and explains how it is used for quantum computing and prepares to the audience to start developing applications with Q# with simulators in Visual Studio 2017. Alicia will explain using an example showing how the Development Kit is installed and how to begin using the quantum development techniques.</a:t>
            </a:r>
          </a:p>
        </p:txBody>
      </p:sp>
    </p:spTree>
    <p:extLst>
      <p:ext uri="{BB962C8B-B14F-4D97-AF65-F5344CB8AC3E}">
        <p14:creationId xmlns:p14="http://schemas.microsoft.com/office/powerpoint/2010/main" val="3459295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4CEC84E4-0AB6-4BC2-8B0F-8E10D60DD12E}"/>
              </a:ext>
            </a:extLst>
          </p:cNvPr>
          <p:cNvSpPr>
            <a:spLocks noGrp="1"/>
          </p:cNvSpPr>
          <p:nvPr>
            <p:ph type="title"/>
          </p:nvPr>
        </p:nvSpPr>
        <p:spPr/>
        <p:txBody>
          <a:bodyPr>
            <a:normAutofit/>
          </a:bodyPr>
          <a:lstStyle/>
          <a:p>
            <a:r>
              <a:rPr lang="en-US" dirty="0" err="1"/>
              <a:t>IDisposable</a:t>
            </a:r>
            <a:r>
              <a:rPr lang="en-US" dirty="0"/>
              <a:t/>
            </a:r>
            <a:br>
              <a:rPr lang="en-US" dirty="0"/>
            </a:br>
            <a:endParaRPr lang="en-US" dirty="0"/>
          </a:p>
        </p:txBody>
      </p:sp>
      <p:sp>
        <p:nvSpPr>
          <p:cNvPr id="2" name="Rectangle 1">
            <a:extLst>
              <a:ext uri="{FF2B5EF4-FFF2-40B4-BE49-F238E27FC236}">
                <a16:creationId xmlns="" xmlns:a16="http://schemas.microsoft.com/office/drawing/2014/main" id="{E9F6A040-76BA-4F03-B098-C9D0165656D5}"/>
              </a:ext>
            </a:extLst>
          </p:cNvPr>
          <p:cNvSpPr/>
          <p:nvPr/>
        </p:nvSpPr>
        <p:spPr>
          <a:xfrm>
            <a:off x="677335" y="1524000"/>
            <a:ext cx="8596667" cy="1200329"/>
          </a:xfrm>
          <a:prstGeom prst="rect">
            <a:avLst/>
          </a:prstGeom>
        </p:spPr>
        <p:txBody>
          <a:bodyPr wrap="square">
            <a:spAutoFit/>
          </a:bodyPr>
          <a:lstStyle/>
          <a:p>
            <a:pPr algn="just"/>
            <a:r>
              <a:rPr lang="en-US" dirty="0"/>
              <a:t>The </a:t>
            </a:r>
            <a:r>
              <a:rPr lang="en-US" dirty="0" err="1"/>
              <a:t>QuantumSimulator</a:t>
            </a:r>
            <a:r>
              <a:rPr lang="en-US" dirty="0"/>
              <a:t> class implements </a:t>
            </a:r>
            <a:r>
              <a:rPr lang="en-US" dirty="0" err="1"/>
              <a:t>IDisposable</a:t>
            </a:r>
            <a:r>
              <a:rPr lang="en-US" dirty="0"/>
              <a:t> thus the Dispose method should be called once the instance of the simulator is not used anymore. The best way to do this is to wrap the simulator within a using statement, as in the example above.</a:t>
            </a:r>
          </a:p>
        </p:txBody>
      </p:sp>
      <p:sp>
        <p:nvSpPr>
          <p:cNvPr id="5" name="Title 2">
            <a:extLst>
              <a:ext uri="{FF2B5EF4-FFF2-40B4-BE49-F238E27FC236}">
                <a16:creationId xmlns="" xmlns:a16="http://schemas.microsoft.com/office/drawing/2014/main" id="{8833337D-ACA8-4182-A317-49ABB8DCDBC4}"/>
              </a:ext>
            </a:extLst>
          </p:cNvPr>
          <p:cNvSpPr txBox="1">
            <a:spLocks/>
          </p:cNvSpPr>
          <p:nvPr/>
        </p:nvSpPr>
        <p:spPr>
          <a:xfrm>
            <a:off x="677334" y="2978329"/>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Seed</a:t>
            </a:r>
            <a:br>
              <a:rPr lang="en-US" dirty="0"/>
            </a:br>
            <a:endParaRPr lang="en-US" dirty="0"/>
          </a:p>
        </p:txBody>
      </p:sp>
      <p:sp>
        <p:nvSpPr>
          <p:cNvPr id="6" name="Rectangle 5">
            <a:extLst>
              <a:ext uri="{FF2B5EF4-FFF2-40B4-BE49-F238E27FC236}">
                <a16:creationId xmlns="" xmlns:a16="http://schemas.microsoft.com/office/drawing/2014/main" id="{3FEEDA7C-ADAF-4F08-92B2-B1C0AD696FD5}"/>
              </a:ext>
            </a:extLst>
          </p:cNvPr>
          <p:cNvSpPr/>
          <p:nvPr/>
        </p:nvSpPr>
        <p:spPr>
          <a:xfrm>
            <a:off x="534279" y="3629547"/>
            <a:ext cx="9501543" cy="1200329"/>
          </a:xfrm>
          <a:prstGeom prst="rect">
            <a:avLst/>
          </a:prstGeom>
        </p:spPr>
        <p:txBody>
          <a:bodyPr wrap="square">
            <a:spAutoFit/>
          </a:bodyPr>
          <a:lstStyle/>
          <a:p>
            <a:pPr algn="just"/>
            <a:r>
              <a:rPr lang="en-US" dirty="0"/>
              <a:t>The </a:t>
            </a:r>
            <a:r>
              <a:rPr lang="en-US" dirty="0" err="1"/>
              <a:t>QuantumSimulator</a:t>
            </a:r>
            <a:r>
              <a:rPr lang="en-US" dirty="0"/>
              <a:t> uses a random number generator to simulate quantum randomness. For testing purposes, it is sometimes useful to have deterministic results. This can be accomplished by providing a seed for the random number generator in the </a:t>
            </a:r>
            <a:r>
              <a:rPr lang="en-US" dirty="0" err="1"/>
              <a:t>QuantunSimulator's</a:t>
            </a:r>
            <a:r>
              <a:rPr lang="en-US" dirty="0"/>
              <a:t> constructor via the </a:t>
            </a:r>
            <a:r>
              <a:rPr lang="en-US" dirty="0" err="1"/>
              <a:t>randomNumberGeneratorSeed</a:t>
            </a:r>
            <a:r>
              <a:rPr lang="en-US" dirty="0"/>
              <a:t> parameter:</a:t>
            </a:r>
          </a:p>
        </p:txBody>
      </p:sp>
      <p:pic>
        <p:nvPicPr>
          <p:cNvPr id="4" name="Picture 3">
            <a:extLst>
              <a:ext uri="{FF2B5EF4-FFF2-40B4-BE49-F238E27FC236}">
                <a16:creationId xmlns="" xmlns:a16="http://schemas.microsoft.com/office/drawing/2014/main" id="{DF4A98E6-44B4-4177-8848-2F93E9F13E27}"/>
              </a:ext>
            </a:extLst>
          </p:cNvPr>
          <p:cNvPicPr>
            <a:picLocks noChangeAspect="1"/>
          </p:cNvPicPr>
          <p:nvPr/>
        </p:nvPicPr>
        <p:blipFill>
          <a:blip r:embed="rId2"/>
          <a:stretch>
            <a:fillRect/>
          </a:stretch>
        </p:blipFill>
        <p:spPr>
          <a:xfrm>
            <a:off x="1903068" y="4945756"/>
            <a:ext cx="6105481" cy="1578676"/>
          </a:xfrm>
          <a:prstGeom prst="rect">
            <a:avLst/>
          </a:prstGeom>
        </p:spPr>
      </p:pic>
    </p:spTree>
    <p:extLst>
      <p:ext uri="{BB962C8B-B14F-4D97-AF65-F5344CB8AC3E}">
        <p14:creationId xmlns:p14="http://schemas.microsoft.com/office/powerpoint/2010/main" val="282620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4CEC84E4-0AB6-4BC2-8B0F-8E10D60DD12E}"/>
              </a:ext>
            </a:extLst>
          </p:cNvPr>
          <p:cNvSpPr>
            <a:spLocks noGrp="1"/>
          </p:cNvSpPr>
          <p:nvPr>
            <p:ph type="title"/>
          </p:nvPr>
        </p:nvSpPr>
        <p:spPr/>
        <p:txBody>
          <a:bodyPr>
            <a:normAutofit/>
          </a:bodyPr>
          <a:lstStyle/>
          <a:p>
            <a:r>
              <a:rPr lang="en-US" dirty="0"/>
              <a:t>Threads</a:t>
            </a:r>
          </a:p>
        </p:txBody>
      </p:sp>
      <p:sp>
        <p:nvSpPr>
          <p:cNvPr id="7" name="Rectangle 6">
            <a:extLst>
              <a:ext uri="{FF2B5EF4-FFF2-40B4-BE49-F238E27FC236}">
                <a16:creationId xmlns="" xmlns:a16="http://schemas.microsoft.com/office/drawing/2014/main" id="{31E5B067-3603-4F09-B470-9EB0B10FD1BC}"/>
              </a:ext>
            </a:extLst>
          </p:cNvPr>
          <p:cNvSpPr/>
          <p:nvPr/>
        </p:nvSpPr>
        <p:spPr>
          <a:xfrm>
            <a:off x="677334" y="2084051"/>
            <a:ext cx="8918222" cy="2949975"/>
          </a:xfrm>
          <a:prstGeom prst="rect">
            <a:avLst/>
          </a:prstGeom>
        </p:spPr>
        <p:txBody>
          <a:bodyPr wrap="square">
            <a:spAutoFit/>
          </a:bodyPr>
          <a:lstStyle/>
          <a:p>
            <a:pPr>
              <a:lnSpc>
                <a:spcPct val="150000"/>
              </a:lnSpc>
            </a:pPr>
            <a:r>
              <a:rPr lang="en-US" dirty="0">
                <a:latin typeface="+mj-lt"/>
              </a:rPr>
              <a:t>The </a:t>
            </a:r>
            <a:r>
              <a:rPr lang="en-US" dirty="0" err="1">
                <a:latin typeface="+mj-lt"/>
              </a:rPr>
              <a:t>QuantumSimulator</a:t>
            </a:r>
            <a:r>
              <a:rPr lang="en-US" dirty="0">
                <a:latin typeface="+mj-lt"/>
              </a:rPr>
              <a:t> uses </a:t>
            </a:r>
            <a:r>
              <a:rPr lang="en-US" dirty="0">
                <a:latin typeface="+mj-lt"/>
                <a:hlinkClick r:id="rId2"/>
              </a:rPr>
              <a:t>OpenMP</a:t>
            </a:r>
            <a:r>
              <a:rPr lang="en-US" dirty="0">
                <a:latin typeface="+mj-lt"/>
              </a:rPr>
              <a:t> to parallelize the linear algebra required. By default OpenMP uses all available hardware threads, which means that programs with small numbers of qubits will often run slowly because the coordination required will dwarf the actual work. This can be fixed by setting the environment variable OMP_NUM_THREADS to a small number. As a very rough rule of thumb, 1 thread is good for up to about 4 qubits, and then an additional thread per qubit is good, although this is highly dependent on your algorithm.</a:t>
            </a:r>
          </a:p>
        </p:txBody>
      </p:sp>
    </p:spTree>
    <p:extLst>
      <p:ext uri="{BB962C8B-B14F-4D97-AF65-F5344CB8AC3E}">
        <p14:creationId xmlns:p14="http://schemas.microsoft.com/office/powerpoint/2010/main" val="3856395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7839EAD-2655-4281-8785-F446D511CDC6}"/>
              </a:ext>
            </a:extLst>
          </p:cNvPr>
          <p:cNvSpPr>
            <a:spLocks noGrp="1"/>
          </p:cNvSpPr>
          <p:nvPr>
            <p:ph type="title"/>
          </p:nvPr>
        </p:nvSpPr>
        <p:spPr>
          <a:xfrm>
            <a:off x="1219200" y="1709738"/>
            <a:ext cx="10128250" cy="2078491"/>
          </a:xfrm>
        </p:spPr>
        <p:txBody>
          <a:bodyPr/>
          <a:lstStyle/>
          <a:p>
            <a:r>
              <a:rPr lang="en-US" dirty="0"/>
              <a:t>3. What is Q#?</a:t>
            </a:r>
            <a:br>
              <a:rPr lang="en-US" dirty="0"/>
            </a:br>
            <a:endParaRPr lang="en-US" dirty="0"/>
          </a:p>
        </p:txBody>
      </p:sp>
    </p:spTree>
    <p:extLst>
      <p:ext uri="{BB962C8B-B14F-4D97-AF65-F5344CB8AC3E}">
        <p14:creationId xmlns:p14="http://schemas.microsoft.com/office/powerpoint/2010/main" val="3122799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4CEC84E4-0AB6-4BC2-8B0F-8E10D60DD12E}"/>
              </a:ext>
            </a:extLst>
          </p:cNvPr>
          <p:cNvSpPr>
            <a:spLocks noGrp="1"/>
          </p:cNvSpPr>
          <p:nvPr>
            <p:ph type="title"/>
          </p:nvPr>
        </p:nvSpPr>
        <p:spPr/>
        <p:txBody>
          <a:bodyPr>
            <a:normAutofit/>
          </a:bodyPr>
          <a:lstStyle/>
          <a:p>
            <a:r>
              <a:rPr lang="en-US" dirty="0"/>
              <a:t>What is Q#?</a:t>
            </a:r>
            <a:endParaRPr lang="en-US" dirty="0">
              <a:effectLst/>
            </a:endParaRPr>
          </a:p>
        </p:txBody>
      </p:sp>
      <p:sp>
        <p:nvSpPr>
          <p:cNvPr id="2" name="Content Placeholder 1">
            <a:extLst>
              <a:ext uri="{FF2B5EF4-FFF2-40B4-BE49-F238E27FC236}">
                <a16:creationId xmlns="" xmlns:a16="http://schemas.microsoft.com/office/drawing/2014/main" id="{A9DD64F3-327E-4540-967F-BBDE22E22066}"/>
              </a:ext>
            </a:extLst>
          </p:cNvPr>
          <p:cNvSpPr>
            <a:spLocks noGrp="1"/>
          </p:cNvSpPr>
          <p:nvPr>
            <p:ph idx="1"/>
          </p:nvPr>
        </p:nvSpPr>
        <p:spPr/>
        <p:txBody>
          <a:bodyPr>
            <a:normAutofit/>
          </a:bodyPr>
          <a:lstStyle/>
          <a:p>
            <a:pPr marL="0" indent="0">
              <a:buNone/>
            </a:pPr>
            <a:r>
              <a:rPr lang="en-US" dirty="0"/>
              <a:t>Q# (Q-sharp) is a domain-specific programming language used for expressing quantum algorithms. It is to be used for writing sub-programs that execute on an adjunct quantum processor, under the control of a classical host program and computer.</a:t>
            </a:r>
          </a:p>
          <a:p>
            <a:pPr marL="0" indent="0">
              <a:buNone/>
            </a:pPr>
            <a:endParaRPr lang="en-US" dirty="0"/>
          </a:p>
          <a:p>
            <a:pPr marL="0" indent="0">
              <a:buNone/>
            </a:pPr>
            <a:r>
              <a:rPr lang="en-US" dirty="0"/>
              <a:t>Q# provides a small set of primitive types, along with two ways (arrays and tuples) for creating new, structured types. It supports a basic procedural model for writing programs, with loops and if/then statements. The top-level constructs in Q# are user defined types, operations, and functions.</a:t>
            </a:r>
          </a:p>
          <a:p>
            <a:pPr algn="just"/>
            <a:endParaRPr lang="en-US" sz="1600" dirty="0"/>
          </a:p>
        </p:txBody>
      </p:sp>
    </p:spTree>
    <p:extLst>
      <p:ext uri="{BB962C8B-B14F-4D97-AF65-F5344CB8AC3E}">
        <p14:creationId xmlns:p14="http://schemas.microsoft.com/office/powerpoint/2010/main" val="2447796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4CEC84E4-0AB6-4BC2-8B0F-8E10D60DD12E}"/>
              </a:ext>
            </a:extLst>
          </p:cNvPr>
          <p:cNvSpPr>
            <a:spLocks noGrp="1"/>
          </p:cNvSpPr>
          <p:nvPr>
            <p:ph type="title"/>
          </p:nvPr>
        </p:nvSpPr>
        <p:spPr/>
        <p:txBody>
          <a:bodyPr>
            <a:normAutofit/>
          </a:bodyPr>
          <a:lstStyle/>
          <a:p>
            <a:r>
              <a:rPr lang="en-US" dirty="0">
                <a:effectLst/>
              </a:rPr>
              <a:t>Natural model for quantum computation </a:t>
            </a:r>
          </a:p>
        </p:txBody>
      </p:sp>
      <p:sp>
        <p:nvSpPr>
          <p:cNvPr id="2" name="Content Placeholder 1">
            <a:extLst>
              <a:ext uri="{FF2B5EF4-FFF2-40B4-BE49-F238E27FC236}">
                <a16:creationId xmlns="" xmlns:a16="http://schemas.microsoft.com/office/drawing/2014/main" id="{A9DD64F3-327E-4540-967F-BBDE22E22066}"/>
              </a:ext>
            </a:extLst>
          </p:cNvPr>
          <p:cNvSpPr>
            <a:spLocks noGrp="1"/>
          </p:cNvSpPr>
          <p:nvPr>
            <p:ph idx="1"/>
          </p:nvPr>
        </p:nvSpPr>
        <p:spPr/>
        <p:txBody>
          <a:bodyPr>
            <a:normAutofit/>
          </a:bodyPr>
          <a:lstStyle/>
          <a:p>
            <a:pPr marL="0" indent="0" algn="just">
              <a:buNone/>
            </a:pPr>
            <a:endParaRPr lang="en-US" dirty="0"/>
          </a:p>
          <a:p>
            <a:pPr marL="0" indent="0" algn="just">
              <a:buNone/>
            </a:pPr>
            <a:r>
              <a:rPr lang="en-US" dirty="0"/>
              <a:t>In this model, there are three levels of computation:</a:t>
            </a:r>
          </a:p>
          <a:p>
            <a:pPr marL="0" indent="0" algn="just">
              <a:buNone/>
            </a:pPr>
            <a:endParaRPr lang="en-US" sz="1600" dirty="0"/>
          </a:p>
          <a:p>
            <a:r>
              <a:rPr lang="en-US" dirty="0"/>
              <a:t>Classical computation that reads input data, sets up the quantum computation, triggers the quantum computation, processes the results of the computation, and presents the results to the user.</a:t>
            </a:r>
          </a:p>
          <a:p>
            <a:r>
              <a:rPr lang="en-US" dirty="0"/>
              <a:t>Quantum computation that happens directly in the quantum device and implements a quantum algorithm.</a:t>
            </a:r>
          </a:p>
          <a:p>
            <a:r>
              <a:rPr lang="en-US" dirty="0"/>
              <a:t>Classical computation that is required by the quantum algorithm during its execution.</a:t>
            </a:r>
          </a:p>
          <a:p>
            <a:pPr algn="just"/>
            <a:endParaRPr lang="en-US" sz="1600" dirty="0"/>
          </a:p>
        </p:txBody>
      </p:sp>
    </p:spTree>
    <p:extLst>
      <p:ext uri="{BB962C8B-B14F-4D97-AF65-F5344CB8AC3E}">
        <p14:creationId xmlns:p14="http://schemas.microsoft.com/office/powerpoint/2010/main" val="3579510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21C984FA-4DAA-45E9-904D-C22F600C7E30}"/>
              </a:ext>
            </a:extLst>
          </p:cNvPr>
          <p:cNvSpPr>
            <a:spLocks noGrp="1"/>
          </p:cNvSpPr>
          <p:nvPr>
            <p:ph type="title"/>
          </p:nvPr>
        </p:nvSpPr>
        <p:spPr/>
        <p:txBody>
          <a:bodyPr>
            <a:normAutofit/>
          </a:bodyPr>
          <a:lstStyle/>
          <a:p>
            <a:r>
              <a:rPr lang="en-US" dirty="0">
                <a:effectLst/>
              </a:rPr>
              <a:t>The Type Model</a:t>
            </a:r>
            <a:endParaRPr lang="en-US" dirty="0"/>
          </a:p>
        </p:txBody>
      </p:sp>
      <p:sp>
        <p:nvSpPr>
          <p:cNvPr id="2" name="Content Placeholder 1">
            <a:extLst>
              <a:ext uri="{FF2B5EF4-FFF2-40B4-BE49-F238E27FC236}">
                <a16:creationId xmlns="" xmlns:a16="http://schemas.microsoft.com/office/drawing/2014/main" id="{5142790B-48BE-44ED-8705-7A1F5C1832AE}"/>
              </a:ext>
            </a:extLst>
          </p:cNvPr>
          <p:cNvSpPr>
            <a:spLocks noGrp="1"/>
          </p:cNvSpPr>
          <p:nvPr>
            <p:ph idx="1"/>
          </p:nvPr>
        </p:nvSpPr>
        <p:spPr/>
        <p:txBody>
          <a:bodyPr>
            <a:normAutofit fontScale="62500" lnSpcReduction="20000"/>
          </a:bodyPr>
          <a:lstStyle/>
          <a:p>
            <a:r>
              <a:rPr lang="en-US" dirty="0"/>
              <a:t>Q# provides several primitive types, out of which all other types are constructed:</a:t>
            </a:r>
          </a:p>
          <a:p>
            <a:endParaRPr lang="en-US" dirty="0"/>
          </a:p>
          <a:p>
            <a:r>
              <a:rPr lang="en-US" dirty="0"/>
              <a:t>The </a:t>
            </a:r>
            <a:r>
              <a:rPr lang="en-US" i="1" u="sng" dirty="0" err="1"/>
              <a:t>Int</a:t>
            </a:r>
            <a:r>
              <a:rPr lang="en-US" dirty="0"/>
              <a:t> type represents a 64- bit signed (two's complement) integer.</a:t>
            </a:r>
          </a:p>
          <a:p>
            <a:r>
              <a:rPr lang="en-US" dirty="0"/>
              <a:t>The </a:t>
            </a:r>
            <a:r>
              <a:rPr lang="en-US" i="1" u="sng" dirty="0"/>
              <a:t>Double</a:t>
            </a:r>
            <a:r>
              <a:rPr lang="en-US" dirty="0"/>
              <a:t> type represents a double-precision floating-point number.</a:t>
            </a:r>
          </a:p>
          <a:p>
            <a:r>
              <a:rPr lang="en-US" dirty="0"/>
              <a:t>The </a:t>
            </a:r>
            <a:r>
              <a:rPr lang="en-US" i="1" u="sng" dirty="0"/>
              <a:t>Bool</a:t>
            </a:r>
            <a:r>
              <a:rPr lang="en-US" dirty="0"/>
              <a:t> type represents a Boolean value, either true or false.</a:t>
            </a:r>
          </a:p>
          <a:p>
            <a:r>
              <a:rPr lang="en-US" dirty="0"/>
              <a:t>The </a:t>
            </a:r>
            <a:r>
              <a:rPr lang="en-US" i="1" u="sng" dirty="0"/>
              <a:t>Qubit</a:t>
            </a:r>
            <a:r>
              <a:rPr lang="en-US" dirty="0"/>
              <a:t> type represents a quantum bit or qubit. Qubits are opaque to the user; the only operation possible with them, other than passing them to another operation, is to test for identity (equality). Ultimately, actions on Qubits are implemented by calling operations in the Q# standard library.</a:t>
            </a:r>
          </a:p>
          <a:p>
            <a:r>
              <a:rPr lang="en-US" dirty="0"/>
              <a:t>The </a:t>
            </a:r>
            <a:r>
              <a:rPr lang="en-US" i="1" u="sng" dirty="0"/>
              <a:t>Pauli</a:t>
            </a:r>
            <a:r>
              <a:rPr lang="en-US" dirty="0"/>
              <a:t> type represents an element of the single-qubit Pauli group. This type is used to denote the base operation for rotations and to specify the basis of a measurement. This type is a discriminated union with four possible values: </a:t>
            </a:r>
            <a:r>
              <a:rPr lang="en-US" dirty="0" err="1"/>
              <a:t>PauliI</a:t>
            </a:r>
            <a:r>
              <a:rPr lang="en-US" dirty="0"/>
              <a:t>, </a:t>
            </a:r>
            <a:r>
              <a:rPr lang="en-US" dirty="0" err="1"/>
              <a:t>PauliX</a:t>
            </a:r>
            <a:r>
              <a:rPr lang="en-US" dirty="0"/>
              <a:t>, </a:t>
            </a:r>
            <a:r>
              <a:rPr lang="en-US" dirty="0" err="1"/>
              <a:t>PauliY</a:t>
            </a:r>
            <a:r>
              <a:rPr lang="en-US" dirty="0"/>
              <a:t>, and </a:t>
            </a:r>
            <a:r>
              <a:rPr lang="en-US" dirty="0" err="1"/>
              <a:t>PauliZ</a:t>
            </a:r>
            <a:r>
              <a:rPr lang="en-US" dirty="0"/>
              <a:t>.</a:t>
            </a:r>
          </a:p>
          <a:p>
            <a:r>
              <a:rPr lang="en-US" dirty="0"/>
              <a:t>The </a:t>
            </a:r>
            <a:r>
              <a:rPr lang="en-US" i="1" u="sng" dirty="0"/>
              <a:t>Result</a:t>
            </a:r>
            <a:r>
              <a:rPr lang="en-US" dirty="0"/>
              <a:t> type represents the result of a measurement. This type is a discriminated union with two possible values: One and Zero. Zero indicates that the +1 eigenvalue was measured; One indicates the -1 eigenvalue.</a:t>
            </a:r>
          </a:p>
          <a:p>
            <a:r>
              <a:rPr lang="en-US" dirty="0"/>
              <a:t>The </a:t>
            </a:r>
            <a:r>
              <a:rPr lang="en-US" i="1" u="sng" dirty="0"/>
              <a:t>Range</a:t>
            </a:r>
            <a:r>
              <a:rPr lang="en-US" dirty="0"/>
              <a:t> type represents a sequence of integers.</a:t>
            </a:r>
          </a:p>
          <a:p>
            <a:r>
              <a:rPr lang="en-US" dirty="0"/>
              <a:t>The </a:t>
            </a:r>
            <a:r>
              <a:rPr lang="en-US" i="1" u="sng" dirty="0"/>
              <a:t>String</a:t>
            </a:r>
            <a:r>
              <a:rPr lang="en-US" dirty="0"/>
              <a:t> type is a sequence of Unicode characters that is opaque to the user once created. This type is used to report messages to a classical host.</a:t>
            </a:r>
          </a:p>
        </p:txBody>
      </p:sp>
    </p:spTree>
    <p:extLst>
      <p:ext uri="{BB962C8B-B14F-4D97-AF65-F5344CB8AC3E}">
        <p14:creationId xmlns:p14="http://schemas.microsoft.com/office/powerpoint/2010/main" val="4037903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21C984FA-4DAA-45E9-904D-C22F600C7E30}"/>
              </a:ext>
            </a:extLst>
          </p:cNvPr>
          <p:cNvSpPr>
            <a:spLocks noGrp="1"/>
          </p:cNvSpPr>
          <p:nvPr>
            <p:ph type="title"/>
          </p:nvPr>
        </p:nvSpPr>
        <p:spPr/>
        <p:txBody>
          <a:bodyPr>
            <a:normAutofit/>
          </a:bodyPr>
          <a:lstStyle/>
          <a:p>
            <a:r>
              <a:rPr lang="en-US" dirty="0">
                <a:effectLst/>
              </a:rPr>
              <a:t>Other Types</a:t>
            </a:r>
            <a:endParaRPr lang="en-US" dirty="0"/>
          </a:p>
        </p:txBody>
      </p:sp>
      <p:sp>
        <p:nvSpPr>
          <p:cNvPr id="2" name="Content Placeholder 1">
            <a:extLst>
              <a:ext uri="{FF2B5EF4-FFF2-40B4-BE49-F238E27FC236}">
                <a16:creationId xmlns="" xmlns:a16="http://schemas.microsoft.com/office/drawing/2014/main" id="{5142790B-48BE-44ED-8705-7A1F5C1832AE}"/>
              </a:ext>
            </a:extLst>
          </p:cNvPr>
          <p:cNvSpPr>
            <a:spLocks noGrp="1"/>
          </p:cNvSpPr>
          <p:nvPr>
            <p:ph idx="1"/>
          </p:nvPr>
        </p:nvSpPr>
        <p:spPr/>
        <p:txBody>
          <a:bodyPr>
            <a:normAutofit/>
          </a:bodyPr>
          <a:lstStyle/>
          <a:p>
            <a:r>
              <a:rPr lang="en-US" i="1" u="sng" dirty="0"/>
              <a:t>Array types: </a:t>
            </a:r>
            <a:r>
              <a:rPr lang="en-US" dirty="0"/>
              <a:t>Given any valid Q# type 'T, there is a type that represents an array of values of type 'T. This array type is represented as 'T[]; for example, Qubit[] or </a:t>
            </a:r>
            <a:r>
              <a:rPr lang="en-US" dirty="0" err="1"/>
              <a:t>Int</a:t>
            </a:r>
            <a:r>
              <a:rPr lang="en-US" dirty="0"/>
              <a:t>[][].</a:t>
            </a:r>
          </a:p>
          <a:p>
            <a:r>
              <a:rPr lang="en-US" i="1" u="sng" dirty="0"/>
              <a:t>Tuple Type: </a:t>
            </a:r>
            <a:r>
              <a:rPr lang="en-US" dirty="0"/>
              <a:t>Given any valid Q# types 'T1, 'T2, 'T3, etc., there is a type that represents a tuple of values of types 'T1, 'T2, 'T3, etc., respectively. This tuple type is represented as ('T1, 'T2, 'T3, …). Any number of types may be </a:t>
            </a:r>
            <a:r>
              <a:rPr lang="en-US" dirty="0" err="1"/>
              <a:t>tupled</a:t>
            </a:r>
            <a:r>
              <a:rPr lang="en-US" dirty="0"/>
              <a:t> together. </a:t>
            </a:r>
          </a:p>
          <a:p>
            <a:r>
              <a:rPr lang="en-US" i="1" u="sng" dirty="0"/>
              <a:t>Singleton Tuple Equivalence: </a:t>
            </a:r>
            <a:r>
              <a:rPr lang="en-US" dirty="0"/>
              <a:t>It is possible to create a singleton (single-element) tuple, ('T1), such as (5) or ([1;2;3]). However, Q# treats a singleton tuple as completely equivalent to a value of the enclosed type. That is, there is no difference between 5 and (5), or between 5 and (((5))), or between (5, (6)) and (5, 6).</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02399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7839EAD-2655-4281-8785-F446D511CDC6}"/>
              </a:ext>
            </a:extLst>
          </p:cNvPr>
          <p:cNvSpPr>
            <a:spLocks noGrp="1"/>
          </p:cNvSpPr>
          <p:nvPr>
            <p:ph type="title"/>
          </p:nvPr>
        </p:nvSpPr>
        <p:spPr>
          <a:xfrm>
            <a:off x="1219200" y="1709738"/>
            <a:ext cx="10128250" cy="2078491"/>
          </a:xfrm>
        </p:spPr>
        <p:txBody>
          <a:bodyPr/>
          <a:lstStyle/>
          <a:p>
            <a:r>
              <a:rPr lang="en-US" dirty="0"/>
              <a:t>4. Quantum development Techniques</a:t>
            </a:r>
          </a:p>
        </p:txBody>
      </p:sp>
    </p:spTree>
    <p:extLst>
      <p:ext uri="{BB962C8B-B14F-4D97-AF65-F5344CB8AC3E}">
        <p14:creationId xmlns:p14="http://schemas.microsoft.com/office/powerpoint/2010/main" val="1515393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21C984FA-4DAA-45E9-904D-C22F600C7E30}"/>
              </a:ext>
            </a:extLst>
          </p:cNvPr>
          <p:cNvSpPr>
            <a:spLocks noGrp="1"/>
          </p:cNvSpPr>
          <p:nvPr>
            <p:ph type="title"/>
          </p:nvPr>
        </p:nvSpPr>
        <p:spPr/>
        <p:txBody>
          <a:bodyPr>
            <a:normAutofit/>
          </a:bodyPr>
          <a:lstStyle/>
          <a:p>
            <a:r>
              <a:rPr lang="en-US" dirty="0">
                <a:effectLst/>
              </a:rPr>
              <a:t>Structure of Q# Source Files</a:t>
            </a:r>
          </a:p>
        </p:txBody>
      </p:sp>
      <p:sp>
        <p:nvSpPr>
          <p:cNvPr id="2" name="Content Placeholder 1">
            <a:extLst>
              <a:ext uri="{FF2B5EF4-FFF2-40B4-BE49-F238E27FC236}">
                <a16:creationId xmlns="" xmlns:a16="http://schemas.microsoft.com/office/drawing/2014/main" id="{5142790B-48BE-44ED-8705-7A1F5C1832AE}"/>
              </a:ext>
            </a:extLst>
          </p:cNvPr>
          <p:cNvSpPr>
            <a:spLocks noGrp="1"/>
          </p:cNvSpPr>
          <p:nvPr>
            <p:ph idx="1"/>
          </p:nvPr>
        </p:nvSpPr>
        <p:spPr>
          <a:xfrm>
            <a:off x="677334" y="1765478"/>
            <a:ext cx="8596668" cy="3788655"/>
          </a:xfrm>
        </p:spPr>
        <p:txBody>
          <a:bodyPr>
            <a:noAutofit/>
          </a:bodyPr>
          <a:lstStyle/>
          <a:p>
            <a:pPr marL="0" indent="0">
              <a:buNone/>
            </a:pPr>
            <a:r>
              <a:rPr lang="en-US" sz="1400" dirty="0"/>
              <a:t>Minimally, a Q# source file consists of a namespace declaration, which specifies a .NET namespace which will contain the definitions in the source file. Definitions from other Q# source files and libraries can be included using the open statement. For instance, most of the operations defining fundamental gates are defined in the </a:t>
            </a:r>
            <a:r>
              <a:rPr lang="en-US" sz="1400" dirty="0" err="1"/>
              <a:t>Microsoft.Quantum.Primitive</a:t>
            </a:r>
            <a:r>
              <a:rPr lang="en-US" sz="1400" dirty="0"/>
              <a:t> namespace. To make this available to our code, we simply open that namespace at the top of each file:</a:t>
            </a:r>
          </a:p>
          <a:p>
            <a:pPr marL="0" indent="0">
              <a:buNone/>
            </a:pPr>
            <a:endParaRPr lang="en-US" sz="1400" dirty="0"/>
          </a:p>
          <a:p>
            <a:pPr marL="0" indent="0">
              <a:buNone/>
            </a:pPr>
            <a:r>
              <a:rPr lang="en-US" sz="1400" dirty="0"/>
              <a:t>namespace Example {</a:t>
            </a:r>
          </a:p>
          <a:p>
            <a:pPr marL="0" indent="0">
              <a:buNone/>
            </a:pPr>
            <a:r>
              <a:rPr lang="en-US" sz="1400" dirty="0"/>
              <a:t>    open </a:t>
            </a:r>
            <a:r>
              <a:rPr lang="en-US" sz="1400" dirty="0" err="1"/>
              <a:t>Microsoft.Quantum.Primitive</a:t>
            </a:r>
            <a:r>
              <a:rPr lang="en-US" sz="1400" dirty="0"/>
              <a:t>;</a:t>
            </a:r>
          </a:p>
          <a:p>
            <a:pPr marL="0" indent="0">
              <a:buNone/>
            </a:pPr>
            <a:endParaRPr lang="en-US" sz="1400" dirty="0"/>
          </a:p>
          <a:p>
            <a:pPr marL="0" indent="0">
              <a:buNone/>
            </a:pPr>
            <a:r>
              <a:rPr lang="en-US" sz="1400" dirty="0"/>
              <a:t>    // ...</a:t>
            </a:r>
          </a:p>
          <a:p>
            <a:pPr marL="0" indent="0">
              <a:buNone/>
            </a:pPr>
            <a:r>
              <a:rPr lang="en-US" sz="1400" dirty="0"/>
              <a:t>}</a:t>
            </a:r>
          </a:p>
          <a:p>
            <a:pPr marL="0" indent="0">
              <a:buNone/>
            </a:pPr>
            <a:endParaRPr lang="en-US" sz="1400" dirty="0"/>
          </a:p>
          <a:p>
            <a:endParaRPr lang="en-US" sz="1400" dirty="0"/>
          </a:p>
          <a:p>
            <a:pPr marL="0" indent="0">
              <a:buNone/>
            </a:pPr>
            <a:r>
              <a:rPr lang="en-US" sz="1100" dirty="0">
                <a:hlinkClick r:id="rId2"/>
              </a:rPr>
              <a:t>https://docs.microsoft.com/en-us/quantum/quantum-techniques-1-qsharp_filestructure?view=qsharp-preview</a:t>
            </a:r>
            <a:endParaRPr lang="en-US" sz="1100" dirty="0"/>
          </a:p>
          <a:p>
            <a:endParaRPr lang="en-US" sz="1400" dirty="0"/>
          </a:p>
        </p:txBody>
      </p:sp>
    </p:spTree>
    <p:extLst>
      <p:ext uri="{BB962C8B-B14F-4D97-AF65-F5344CB8AC3E}">
        <p14:creationId xmlns:p14="http://schemas.microsoft.com/office/powerpoint/2010/main" val="2302631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21C984FA-4DAA-45E9-904D-C22F600C7E30}"/>
              </a:ext>
            </a:extLst>
          </p:cNvPr>
          <p:cNvSpPr>
            <a:spLocks noGrp="1"/>
          </p:cNvSpPr>
          <p:nvPr>
            <p:ph type="title"/>
          </p:nvPr>
        </p:nvSpPr>
        <p:spPr/>
        <p:txBody>
          <a:bodyPr>
            <a:normAutofit/>
          </a:bodyPr>
          <a:lstStyle/>
          <a:p>
            <a:r>
              <a:rPr lang="en-US" dirty="0">
                <a:effectLst/>
              </a:rPr>
              <a:t>Operations and Functions</a:t>
            </a:r>
          </a:p>
        </p:txBody>
      </p:sp>
      <p:sp>
        <p:nvSpPr>
          <p:cNvPr id="2" name="Content Placeholder 1">
            <a:extLst>
              <a:ext uri="{FF2B5EF4-FFF2-40B4-BE49-F238E27FC236}">
                <a16:creationId xmlns="" xmlns:a16="http://schemas.microsoft.com/office/drawing/2014/main" id="{5142790B-48BE-44ED-8705-7A1F5C1832AE}"/>
              </a:ext>
            </a:extLst>
          </p:cNvPr>
          <p:cNvSpPr>
            <a:spLocks noGrp="1"/>
          </p:cNvSpPr>
          <p:nvPr>
            <p:ph idx="1"/>
          </p:nvPr>
        </p:nvSpPr>
        <p:spPr>
          <a:xfrm>
            <a:off x="677334" y="1686456"/>
            <a:ext cx="8596668" cy="3880773"/>
          </a:xfrm>
        </p:spPr>
        <p:txBody>
          <a:bodyPr>
            <a:noAutofit/>
          </a:bodyPr>
          <a:lstStyle/>
          <a:p>
            <a:pPr marL="0" indent="0">
              <a:buNone/>
            </a:pPr>
            <a:r>
              <a:rPr lang="en-US" dirty="0"/>
              <a:t>As described above, the most basic building block of a quantum program written in Q# is an operation, which can either be called from classical .NET applications, e.g., using a simulator, or by other operations within Q#. Each operation takes an input, produces an output, and minimally consists of a body listing one or more instructions. For instance, the following operation takes a single qubit as its input, then calls the built-in X operation on that input:</a:t>
            </a:r>
          </a:p>
          <a:p>
            <a:pPr marL="0" indent="0">
              <a:buNone/>
            </a:pPr>
            <a:endParaRPr lang="en-US" dirty="0"/>
          </a:p>
          <a:p>
            <a:pPr marL="0" indent="0">
              <a:buNone/>
            </a:pPr>
            <a:r>
              <a:rPr lang="en-US" dirty="0"/>
              <a:t>operation </a:t>
            </a:r>
            <a:r>
              <a:rPr lang="en-US" dirty="0" err="1"/>
              <a:t>BitFlip</a:t>
            </a:r>
            <a:r>
              <a:rPr lang="en-US" dirty="0"/>
              <a:t>(target : Qubit) : () {</a:t>
            </a:r>
          </a:p>
          <a:p>
            <a:pPr marL="0" indent="0">
              <a:buNone/>
            </a:pPr>
            <a:r>
              <a:rPr lang="en-US" dirty="0"/>
              <a:t>    body {</a:t>
            </a:r>
          </a:p>
          <a:p>
            <a:pPr marL="0" indent="0">
              <a:buNone/>
            </a:pPr>
            <a:r>
              <a:rPr lang="en-US" dirty="0"/>
              <a:t>        X(target);</a:t>
            </a:r>
          </a:p>
          <a:p>
            <a:pPr marL="0" indent="0">
              <a:buNone/>
            </a:pPr>
            <a:r>
              <a:rPr lang="en-US" dirty="0"/>
              <a:t>    }</a:t>
            </a:r>
          </a:p>
          <a:p>
            <a:pPr marL="0" indent="0">
              <a:buNone/>
            </a:pPr>
            <a:r>
              <a:rPr lang="en-US" dirty="0"/>
              <a:t>}</a:t>
            </a:r>
          </a:p>
          <a:p>
            <a:pPr marL="0" indent="0">
              <a:buNone/>
            </a:pPr>
            <a:r>
              <a:rPr lang="en-US" sz="1100" dirty="0">
                <a:hlinkClick r:id="rId2"/>
              </a:rPr>
              <a:t>https://docs.microsoft.com/en-us/quantum/quantum-techniques-2-operationsandfunctions?view=qsharp-preview</a:t>
            </a:r>
            <a:endParaRPr lang="en-US" sz="1100" dirty="0"/>
          </a:p>
        </p:txBody>
      </p:sp>
    </p:spTree>
    <p:extLst>
      <p:ext uri="{BB962C8B-B14F-4D97-AF65-F5344CB8AC3E}">
        <p14:creationId xmlns:p14="http://schemas.microsoft.com/office/powerpoint/2010/main" val="2152093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E56D4379-8462-4A24-817B-9C9800D48342}"/>
              </a:ext>
            </a:extLst>
          </p:cNvPr>
          <p:cNvSpPr>
            <a:spLocks noGrp="1"/>
          </p:cNvSpPr>
          <p:nvPr>
            <p:ph type="title"/>
          </p:nvPr>
        </p:nvSpPr>
        <p:spPr/>
        <p:txBody>
          <a:bodyPr/>
          <a:lstStyle/>
          <a:p>
            <a:r>
              <a:rPr lang="en-US" dirty="0">
                <a:effectLst/>
              </a:rPr>
              <a:t>Table of Contents:</a:t>
            </a:r>
            <a:endParaRPr lang="en-US" dirty="0"/>
          </a:p>
        </p:txBody>
      </p:sp>
      <p:sp>
        <p:nvSpPr>
          <p:cNvPr id="2" name="Content Placeholder 1">
            <a:extLst>
              <a:ext uri="{FF2B5EF4-FFF2-40B4-BE49-F238E27FC236}">
                <a16:creationId xmlns="" xmlns:a16="http://schemas.microsoft.com/office/drawing/2014/main" id="{ABB270F7-B0F6-4BDB-B874-9218EF07BA09}"/>
              </a:ext>
            </a:extLst>
          </p:cNvPr>
          <p:cNvSpPr>
            <a:spLocks noGrp="1"/>
          </p:cNvSpPr>
          <p:nvPr>
            <p:ph idx="1"/>
          </p:nvPr>
        </p:nvSpPr>
        <p:spPr/>
        <p:txBody>
          <a:bodyPr>
            <a:normAutofit lnSpcReduction="10000"/>
          </a:bodyPr>
          <a:lstStyle/>
          <a:p>
            <a:pPr>
              <a:buFont typeface="+mj-lt"/>
              <a:buAutoNum type="arabicPeriod"/>
            </a:pPr>
            <a:r>
              <a:rPr lang="en-US" dirty="0">
                <a:hlinkClick r:id="rId2" action="ppaction://hlinksldjump"/>
              </a:rPr>
              <a:t>Quantum computing concepts</a:t>
            </a:r>
            <a:endParaRPr lang="en-US" dirty="0"/>
          </a:p>
          <a:p>
            <a:pPr>
              <a:buFont typeface="+mj-lt"/>
              <a:buAutoNum type="arabicPeriod"/>
            </a:pPr>
            <a:r>
              <a:rPr lang="en-US" dirty="0">
                <a:hlinkClick r:id="rId3" action="ppaction://hlinksldjump"/>
              </a:rPr>
              <a:t>Managing quantum machines and drivers</a:t>
            </a:r>
            <a:endParaRPr lang="en-US" dirty="0"/>
          </a:p>
          <a:p>
            <a:pPr>
              <a:buFont typeface="+mj-lt"/>
              <a:buAutoNum type="arabicPeriod"/>
            </a:pPr>
            <a:r>
              <a:rPr lang="en-US" dirty="0">
                <a:hlinkClick r:id="rId4" action="ppaction://hlinksldjump"/>
              </a:rPr>
              <a:t>What is Q#?</a:t>
            </a:r>
            <a:endParaRPr lang="en-US" dirty="0"/>
          </a:p>
          <a:p>
            <a:pPr>
              <a:buFont typeface="+mj-lt"/>
              <a:buAutoNum type="arabicPeriod"/>
            </a:pPr>
            <a:r>
              <a:rPr lang="en-US" dirty="0">
                <a:hlinkClick r:id="rId5" action="ppaction://hlinksldjump"/>
              </a:rPr>
              <a:t>Quantum development Techniques</a:t>
            </a:r>
            <a:endParaRPr lang="en-US" dirty="0"/>
          </a:p>
          <a:p>
            <a:pPr>
              <a:buFont typeface="+mj-lt"/>
              <a:buAutoNum type="arabicPeriod"/>
            </a:pPr>
            <a:r>
              <a:rPr lang="en-US" dirty="0">
                <a:hlinkClick r:id="rId6" action="ppaction://hlinksldjump"/>
              </a:rPr>
              <a:t>Q# standard libraries</a:t>
            </a:r>
            <a:endParaRPr lang="en-US" dirty="0"/>
          </a:p>
          <a:p>
            <a:pPr>
              <a:buFont typeface="+mj-lt"/>
              <a:buAutoNum type="arabicPeriod"/>
            </a:pPr>
            <a:r>
              <a:rPr lang="en-US" dirty="0">
                <a:hlinkClick r:id="rId7" action="ppaction://hlinksldjump"/>
              </a:rPr>
              <a:t>Q# Programming Language</a:t>
            </a:r>
            <a:endParaRPr lang="en-US" dirty="0"/>
          </a:p>
          <a:p>
            <a:pPr>
              <a:buFont typeface="+mj-lt"/>
              <a:buAutoNum type="arabicPeriod"/>
            </a:pPr>
            <a:r>
              <a:rPr lang="en-US" dirty="0">
                <a:hlinkClick r:id="rId8" action="ppaction://hlinksldjump"/>
              </a:rPr>
              <a:t>Q# library reference</a:t>
            </a:r>
            <a:endParaRPr lang="en-US" dirty="0"/>
          </a:p>
          <a:p>
            <a:pPr>
              <a:buFont typeface="+mj-lt"/>
              <a:buAutoNum type="arabicPeriod"/>
            </a:pPr>
            <a:r>
              <a:rPr lang="en-US" dirty="0">
                <a:hlinkClick r:id="rId9" action="ppaction://hlinksldjump"/>
              </a:rPr>
              <a:t>Installing Development Kit in Visual Studio 2017</a:t>
            </a:r>
            <a:endParaRPr lang="en-US" dirty="0"/>
          </a:p>
          <a:p>
            <a:pPr>
              <a:buFont typeface="+mj-lt"/>
              <a:buAutoNum type="arabicPeriod"/>
            </a:pPr>
            <a:r>
              <a:rPr lang="en-US" dirty="0">
                <a:hlinkClick r:id="rId10" action="ppaction://hlinksldjump"/>
              </a:rPr>
              <a:t>Using Samples and learn how to make your own simulator</a:t>
            </a:r>
            <a:endParaRPr lang="en-US" dirty="0"/>
          </a:p>
          <a:p>
            <a:pPr>
              <a:buFont typeface="+mj-lt"/>
              <a:buAutoNum type="arabicPeriod"/>
            </a:pPr>
            <a:r>
              <a:rPr lang="en-US" dirty="0">
                <a:hlinkClick r:id="rId11" action="ppaction://hlinksldjump"/>
              </a:rPr>
              <a:t>More Information</a:t>
            </a:r>
            <a:endParaRPr lang="en-US" dirty="0"/>
          </a:p>
          <a:p>
            <a:pPr>
              <a:buAutoNum type="arabicPeriod"/>
            </a:pPr>
            <a:endParaRPr lang="en-US" dirty="0"/>
          </a:p>
        </p:txBody>
      </p:sp>
    </p:spTree>
    <p:extLst>
      <p:ext uri="{BB962C8B-B14F-4D97-AF65-F5344CB8AC3E}">
        <p14:creationId xmlns:p14="http://schemas.microsoft.com/office/powerpoint/2010/main" val="3604156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21C984FA-4DAA-45E9-904D-C22F600C7E30}"/>
              </a:ext>
            </a:extLst>
          </p:cNvPr>
          <p:cNvSpPr>
            <a:spLocks noGrp="1"/>
          </p:cNvSpPr>
          <p:nvPr>
            <p:ph type="title"/>
          </p:nvPr>
        </p:nvSpPr>
        <p:spPr/>
        <p:txBody>
          <a:bodyPr>
            <a:normAutofit/>
          </a:bodyPr>
          <a:lstStyle/>
          <a:p>
            <a:r>
              <a:rPr lang="en-US" dirty="0">
                <a:effectLst/>
              </a:rPr>
              <a:t>Local Variables</a:t>
            </a:r>
          </a:p>
        </p:txBody>
      </p:sp>
      <p:sp>
        <p:nvSpPr>
          <p:cNvPr id="2" name="Content Placeholder 1">
            <a:extLst>
              <a:ext uri="{FF2B5EF4-FFF2-40B4-BE49-F238E27FC236}">
                <a16:creationId xmlns="" xmlns:a16="http://schemas.microsoft.com/office/drawing/2014/main" id="{5142790B-48BE-44ED-8705-7A1F5C1832AE}"/>
              </a:ext>
            </a:extLst>
          </p:cNvPr>
          <p:cNvSpPr>
            <a:spLocks noGrp="1"/>
          </p:cNvSpPr>
          <p:nvPr>
            <p:ph idx="1"/>
          </p:nvPr>
        </p:nvSpPr>
        <p:spPr>
          <a:xfrm>
            <a:off x="765602" y="1166372"/>
            <a:ext cx="8596668" cy="672922"/>
          </a:xfrm>
        </p:spPr>
        <p:txBody>
          <a:bodyPr>
            <a:noAutofit/>
          </a:bodyPr>
          <a:lstStyle/>
          <a:p>
            <a:pPr marL="0" indent="0">
              <a:buNone/>
            </a:pPr>
            <a:r>
              <a:rPr lang="en-US" dirty="0"/>
              <a:t>A value of any type in Q# can be assigned to a variable for reuse within an operation or function by using the let keyword. For instance:</a:t>
            </a:r>
            <a:endParaRPr lang="en-US" sz="1100" dirty="0"/>
          </a:p>
        </p:txBody>
      </p:sp>
      <p:pic>
        <p:nvPicPr>
          <p:cNvPr id="4" name="Picture 3">
            <a:extLst>
              <a:ext uri="{FF2B5EF4-FFF2-40B4-BE49-F238E27FC236}">
                <a16:creationId xmlns="" xmlns:a16="http://schemas.microsoft.com/office/drawing/2014/main" id="{93A32BCE-F269-40F4-9B26-796C250008C4}"/>
              </a:ext>
            </a:extLst>
          </p:cNvPr>
          <p:cNvPicPr>
            <a:picLocks noChangeAspect="1"/>
          </p:cNvPicPr>
          <p:nvPr/>
        </p:nvPicPr>
        <p:blipFill>
          <a:blip r:embed="rId2"/>
          <a:stretch>
            <a:fillRect/>
          </a:stretch>
        </p:blipFill>
        <p:spPr>
          <a:xfrm>
            <a:off x="765602" y="1794367"/>
            <a:ext cx="6506483" cy="885949"/>
          </a:xfrm>
          <a:prstGeom prst="rect">
            <a:avLst/>
          </a:prstGeom>
        </p:spPr>
      </p:pic>
      <p:sp>
        <p:nvSpPr>
          <p:cNvPr id="5" name="Title 2">
            <a:extLst>
              <a:ext uri="{FF2B5EF4-FFF2-40B4-BE49-F238E27FC236}">
                <a16:creationId xmlns="" xmlns:a16="http://schemas.microsoft.com/office/drawing/2014/main" id="{0CA32E5F-DC61-4EF8-A6A5-2F77D53E2645}"/>
              </a:ext>
            </a:extLst>
          </p:cNvPr>
          <p:cNvSpPr txBox="1">
            <a:spLocks/>
          </p:cNvSpPr>
          <p:nvPr/>
        </p:nvSpPr>
        <p:spPr>
          <a:xfrm>
            <a:off x="677334" y="2615637"/>
            <a:ext cx="8596668" cy="78234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Mutability</a:t>
            </a:r>
          </a:p>
        </p:txBody>
      </p:sp>
      <p:sp>
        <p:nvSpPr>
          <p:cNvPr id="6" name="Content Placeholder 1">
            <a:extLst>
              <a:ext uri="{FF2B5EF4-FFF2-40B4-BE49-F238E27FC236}">
                <a16:creationId xmlns="" xmlns:a16="http://schemas.microsoft.com/office/drawing/2014/main" id="{036D1232-5579-45A0-BA4F-719189258DB9}"/>
              </a:ext>
            </a:extLst>
          </p:cNvPr>
          <p:cNvSpPr txBox="1">
            <a:spLocks/>
          </p:cNvSpPr>
          <p:nvPr/>
        </p:nvSpPr>
        <p:spPr>
          <a:xfrm>
            <a:off x="677334" y="3123563"/>
            <a:ext cx="8596668" cy="67292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As an alternative to creating a variable with let, the mutable keyword will create a special mutable variable that can be changed after it is initially created by using the set keyword. If a mutable variable is an array type, then the elements of that array can also be changed. This is very useful, for instance, for creating arrays programmatically:</a:t>
            </a:r>
          </a:p>
        </p:txBody>
      </p:sp>
      <p:pic>
        <p:nvPicPr>
          <p:cNvPr id="7" name="Picture 6">
            <a:extLst>
              <a:ext uri="{FF2B5EF4-FFF2-40B4-BE49-F238E27FC236}">
                <a16:creationId xmlns="" xmlns:a16="http://schemas.microsoft.com/office/drawing/2014/main" id="{DFAFAE29-9325-44CE-BCA2-1B0F57548905}"/>
              </a:ext>
            </a:extLst>
          </p:cNvPr>
          <p:cNvPicPr>
            <a:picLocks noChangeAspect="1"/>
          </p:cNvPicPr>
          <p:nvPr/>
        </p:nvPicPr>
        <p:blipFill>
          <a:blip r:embed="rId3"/>
          <a:stretch>
            <a:fillRect/>
          </a:stretch>
        </p:blipFill>
        <p:spPr>
          <a:xfrm>
            <a:off x="3546512" y="4304411"/>
            <a:ext cx="4123918" cy="1836703"/>
          </a:xfrm>
          <a:prstGeom prst="rect">
            <a:avLst/>
          </a:prstGeom>
        </p:spPr>
      </p:pic>
      <p:sp>
        <p:nvSpPr>
          <p:cNvPr id="8" name="Rectangle 7">
            <a:extLst>
              <a:ext uri="{FF2B5EF4-FFF2-40B4-BE49-F238E27FC236}">
                <a16:creationId xmlns="" xmlns:a16="http://schemas.microsoft.com/office/drawing/2014/main" id="{F2261D98-4D68-4D12-A2A0-B2B9884DADC4}"/>
              </a:ext>
            </a:extLst>
          </p:cNvPr>
          <p:cNvSpPr/>
          <p:nvPr/>
        </p:nvSpPr>
        <p:spPr>
          <a:xfrm>
            <a:off x="543908" y="6387430"/>
            <a:ext cx="8596668" cy="261610"/>
          </a:xfrm>
          <a:prstGeom prst="rect">
            <a:avLst/>
          </a:prstGeom>
        </p:spPr>
        <p:txBody>
          <a:bodyPr wrap="square">
            <a:spAutoFit/>
          </a:bodyPr>
          <a:lstStyle/>
          <a:p>
            <a:r>
              <a:rPr lang="en-US" sz="1100" dirty="0">
                <a:hlinkClick r:id="rId4"/>
              </a:rPr>
              <a:t>https://docs.microsoft.com/en-us/quantum/quantum-techniques-3-localvariables?view=qsharp-preview</a:t>
            </a:r>
            <a:endParaRPr lang="en-US" sz="1100" dirty="0"/>
          </a:p>
        </p:txBody>
      </p:sp>
    </p:spTree>
    <p:extLst>
      <p:ext uri="{BB962C8B-B14F-4D97-AF65-F5344CB8AC3E}">
        <p14:creationId xmlns:p14="http://schemas.microsoft.com/office/powerpoint/2010/main" val="356871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21C984FA-4DAA-45E9-904D-C22F600C7E30}"/>
              </a:ext>
            </a:extLst>
          </p:cNvPr>
          <p:cNvSpPr>
            <a:spLocks noGrp="1"/>
          </p:cNvSpPr>
          <p:nvPr>
            <p:ph type="title"/>
          </p:nvPr>
        </p:nvSpPr>
        <p:spPr/>
        <p:txBody>
          <a:bodyPr>
            <a:normAutofit/>
          </a:bodyPr>
          <a:lstStyle/>
          <a:p>
            <a:r>
              <a:rPr lang="en-US" dirty="0">
                <a:effectLst/>
              </a:rPr>
              <a:t>Deconstruction</a:t>
            </a:r>
          </a:p>
        </p:txBody>
      </p:sp>
      <p:sp>
        <p:nvSpPr>
          <p:cNvPr id="2" name="Content Placeholder 1">
            <a:extLst>
              <a:ext uri="{FF2B5EF4-FFF2-40B4-BE49-F238E27FC236}">
                <a16:creationId xmlns="" xmlns:a16="http://schemas.microsoft.com/office/drawing/2014/main" id="{5142790B-48BE-44ED-8705-7A1F5C1832AE}"/>
              </a:ext>
            </a:extLst>
          </p:cNvPr>
          <p:cNvSpPr>
            <a:spLocks noGrp="1"/>
          </p:cNvSpPr>
          <p:nvPr>
            <p:ph idx="1"/>
          </p:nvPr>
        </p:nvSpPr>
        <p:spPr>
          <a:xfrm>
            <a:off x="765602" y="1166372"/>
            <a:ext cx="8596668" cy="672922"/>
          </a:xfrm>
        </p:spPr>
        <p:txBody>
          <a:bodyPr>
            <a:noAutofit/>
          </a:bodyPr>
          <a:lstStyle/>
          <a:p>
            <a:pPr marL="0" indent="0">
              <a:buNone/>
            </a:pPr>
            <a:r>
              <a:rPr lang="en-US" dirty="0"/>
              <a:t>In addition to assigning a single variable, the let keyword also allows for unpacking the contents of a </a:t>
            </a:r>
            <a:r>
              <a:rPr lang="en-US" dirty="0">
                <a:hlinkClick r:id="rId2"/>
              </a:rPr>
              <a:t>tuple type</a:t>
            </a:r>
            <a:r>
              <a:rPr lang="en-US" dirty="0"/>
              <a:t>. An assignment of this form is said to </a:t>
            </a:r>
            <a:r>
              <a:rPr lang="en-US" i="1" dirty="0"/>
              <a:t>deconstruct</a:t>
            </a:r>
            <a:r>
              <a:rPr lang="en-US" dirty="0"/>
              <a:t> the elements of that tuple. For instance, if we model a term in a Hamiltonian by a tuple, then we can use deconstruction to access the different data that we need to simulate under that term:</a:t>
            </a:r>
          </a:p>
        </p:txBody>
      </p:sp>
      <p:sp>
        <p:nvSpPr>
          <p:cNvPr id="8" name="Rectangle 7">
            <a:extLst>
              <a:ext uri="{FF2B5EF4-FFF2-40B4-BE49-F238E27FC236}">
                <a16:creationId xmlns="" xmlns:a16="http://schemas.microsoft.com/office/drawing/2014/main" id="{F2261D98-4D68-4D12-A2A0-B2B9884DADC4}"/>
              </a:ext>
            </a:extLst>
          </p:cNvPr>
          <p:cNvSpPr/>
          <p:nvPr/>
        </p:nvSpPr>
        <p:spPr>
          <a:xfrm>
            <a:off x="543908" y="6387430"/>
            <a:ext cx="8596668" cy="261610"/>
          </a:xfrm>
          <a:prstGeom prst="rect">
            <a:avLst/>
          </a:prstGeom>
        </p:spPr>
        <p:txBody>
          <a:bodyPr wrap="square">
            <a:spAutoFit/>
          </a:bodyPr>
          <a:lstStyle/>
          <a:p>
            <a:r>
              <a:rPr lang="en-US" sz="1100" dirty="0">
                <a:hlinkClick r:id="rId3"/>
              </a:rPr>
              <a:t>https://docs.microsoft.com/en-us/quantum/quantum-techniques-3-localvariables?view=qsharp-preview</a:t>
            </a:r>
            <a:endParaRPr lang="en-US" sz="1100" dirty="0"/>
          </a:p>
        </p:txBody>
      </p:sp>
      <p:pic>
        <p:nvPicPr>
          <p:cNvPr id="9" name="Picture 8">
            <a:extLst>
              <a:ext uri="{FF2B5EF4-FFF2-40B4-BE49-F238E27FC236}">
                <a16:creationId xmlns="" xmlns:a16="http://schemas.microsoft.com/office/drawing/2014/main" id="{40017F0D-2562-4778-81AD-F29351D7E704}"/>
              </a:ext>
            </a:extLst>
          </p:cNvPr>
          <p:cNvPicPr>
            <a:picLocks noChangeAspect="1"/>
          </p:cNvPicPr>
          <p:nvPr/>
        </p:nvPicPr>
        <p:blipFill>
          <a:blip r:embed="rId4"/>
          <a:stretch>
            <a:fillRect/>
          </a:stretch>
        </p:blipFill>
        <p:spPr>
          <a:xfrm>
            <a:off x="765602" y="2615649"/>
            <a:ext cx="6649378" cy="1028844"/>
          </a:xfrm>
          <a:prstGeom prst="rect">
            <a:avLst/>
          </a:prstGeom>
        </p:spPr>
      </p:pic>
      <p:sp>
        <p:nvSpPr>
          <p:cNvPr id="10" name="Rectangle 9">
            <a:extLst>
              <a:ext uri="{FF2B5EF4-FFF2-40B4-BE49-F238E27FC236}">
                <a16:creationId xmlns="" xmlns:a16="http://schemas.microsoft.com/office/drawing/2014/main" id="{50E6FB6E-156D-422C-80E2-BCB826770361}"/>
              </a:ext>
            </a:extLst>
          </p:cNvPr>
          <p:cNvSpPr/>
          <p:nvPr/>
        </p:nvSpPr>
        <p:spPr>
          <a:xfrm>
            <a:off x="677334" y="3868565"/>
            <a:ext cx="8684936" cy="400110"/>
          </a:xfrm>
          <a:prstGeom prst="rect">
            <a:avLst/>
          </a:prstGeom>
        </p:spPr>
        <p:txBody>
          <a:bodyPr wrap="square">
            <a:spAutoFit/>
          </a:bodyPr>
          <a:lstStyle/>
          <a:p>
            <a:r>
              <a:rPr lang="en-US" dirty="0">
                <a:latin typeface="Calibri" panose="020F0502020204030204" pitchFamily="34" charset="0"/>
              </a:rPr>
              <a:t>We can also use deconstruction to access the different parts of a </a:t>
            </a:r>
            <a:r>
              <a:rPr lang="en-US" sz="2000" dirty="0">
                <a:latin typeface="segoe-ui_normal"/>
                <a:hlinkClick r:id="rId5"/>
              </a:rPr>
              <a:t>user-defined type</a:t>
            </a:r>
            <a:r>
              <a:rPr lang="en-US" dirty="0">
                <a:latin typeface="Calibri" panose="020F0502020204030204" pitchFamily="34" charset="0"/>
              </a:rPr>
              <a:t>:</a:t>
            </a:r>
            <a:endParaRPr lang="en-US" dirty="0"/>
          </a:p>
        </p:txBody>
      </p:sp>
      <p:pic>
        <p:nvPicPr>
          <p:cNvPr id="12" name="Picture 11">
            <a:extLst>
              <a:ext uri="{FF2B5EF4-FFF2-40B4-BE49-F238E27FC236}">
                <a16:creationId xmlns="" xmlns:a16="http://schemas.microsoft.com/office/drawing/2014/main" id="{4AAA71E7-F770-4641-B1C1-939BF7F17E55}"/>
              </a:ext>
            </a:extLst>
          </p:cNvPr>
          <p:cNvPicPr>
            <a:picLocks noChangeAspect="1"/>
          </p:cNvPicPr>
          <p:nvPr/>
        </p:nvPicPr>
        <p:blipFill>
          <a:blip r:embed="rId6"/>
          <a:stretch>
            <a:fillRect/>
          </a:stretch>
        </p:blipFill>
        <p:spPr>
          <a:xfrm>
            <a:off x="703681" y="4640823"/>
            <a:ext cx="6773220" cy="1095528"/>
          </a:xfrm>
          <a:prstGeom prst="rect">
            <a:avLst/>
          </a:prstGeom>
        </p:spPr>
      </p:pic>
    </p:spTree>
    <p:extLst>
      <p:ext uri="{BB962C8B-B14F-4D97-AF65-F5344CB8AC3E}">
        <p14:creationId xmlns:p14="http://schemas.microsoft.com/office/powerpoint/2010/main" val="1438019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7839EAD-2655-4281-8785-F446D511CDC6}"/>
              </a:ext>
            </a:extLst>
          </p:cNvPr>
          <p:cNvSpPr>
            <a:spLocks noGrp="1"/>
          </p:cNvSpPr>
          <p:nvPr>
            <p:ph type="title"/>
          </p:nvPr>
        </p:nvSpPr>
        <p:spPr>
          <a:xfrm>
            <a:off x="1219200" y="1709738"/>
            <a:ext cx="10128250" cy="2078491"/>
          </a:xfrm>
        </p:spPr>
        <p:txBody>
          <a:bodyPr/>
          <a:lstStyle/>
          <a:p>
            <a:r>
              <a:rPr lang="en-US" dirty="0"/>
              <a:t>5. Q# standard libraries</a:t>
            </a:r>
          </a:p>
        </p:txBody>
      </p:sp>
    </p:spTree>
    <p:extLst>
      <p:ext uri="{BB962C8B-B14F-4D97-AF65-F5344CB8AC3E}">
        <p14:creationId xmlns:p14="http://schemas.microsoft.com/office/powerpoint/2010/main" val="86580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21C984FA-4DAA-45E9-904D-C22F600C7E30}"/>
              </a:ext>
            </a:extLst>
          </p:cNvPr>
          <p:cNvSpPr>
            <a:spLocks noGrp="1"/>
          </p:cNvSpPr>
          <p:nvPr>
            <p:ph type="title"/>
          </p:nvPr>
        </p:nvSpPr>
        <p:spPr/>
        <p:txBody>
          <a:bodyPr>
            <a:normAutofit fontScale="90000"/>
          </a:bodyPr>
          <a:lstStyle/>
          <a:p>
            <a:r>
              <a:rPr lang="en-US" dirty="0"/>
              <a:t>Introduction to the Q# Standard Libraries</a:t>
            </a:r>
            <a:br>
              <a:rPr lang="en-US" dirty="0"/>
            </a:br>
            <a:endParaRPr lang="en-US" dirty="0">
              <a:effectLst/>
            </a:endParaRPr>
          </a:p>
        </p:txBody>
      </p:sp>
      <p:sp>
        <p:nvSpPr>
          <p:cNvPr id="10" name="Rectangle 9">
            <a:extLst>
              <a:ext uri="{FF2B5EF4-FFF2-40B4-BE49-F238E27FC236}">
                <a16:creationId xmlns="" xmlns:a16="http://schemas.microsoft.com/office/drawing/2014/main" id="{50E6FB6E-156D-422C-80E2-BCB826770361}"/>
              </a:ext>
            </a:extLst>
          </p:cNvPr>
          <p:cNvSpPr/>
          <p:nvPr/>
        </p:nvSpPr>
        <p:spPr>
          <a:xfrm>
            <a:off x="633200" y="1655774"/>
            <a:ext cx="9391333" cy="4247317"/>
          </a:xfrm>
          <a:prstGeom prst="rect">
            <a:avLst/>
          </a:prstGeom>
        </p:spPr>
        <p:txBody>
          <a:bodyPr wrap="square">
            <a:spAutoFit/>
          </a:bodyPr>
          <a:lstStyle/>
          <a:p>
            <a:r>
              <a:rPr lang="en-US" dirty="0"/>
              <a:t>Q# is supported by a range of different useful operations, functions, and user-defined types that comprise the Q# </a:t>
            </a:r>
            <a:r>
              <a:rPr lang="en-US" i="1" dirty="0"/>
              <a:t>standard library</a:t>
            </a:r>
            <a:r>
              <a:rPr lang="en-US" dirty="0"/>
              <a:t>. The Q# standard library is split into two main parts:</a:t>
            </a:r>
          </a:p>
          <a:p>
            <a:pPr fontAlgn="ctr"/>
            <a:endParaRPr lang="en-US" b="1" dirty="0"/>
          </a:p>
          <a:p>
            <a:pPr fontAlgn="ctr"/>
            <a:r>
              <a:rPr lang="en-US" b="1" dirty="0"/>
              <a:t>The prelude</a:t>
            </a:r>
            <a:r>
              <a:rPr lang="en-US" dirty="0"/>
              <a:t>: operations and functions defined as a part of the target machine and compiler, typically in classical native .NET code. In general, different target machines may have different implementations of the prelude appropriate to each system.</a:t>
            </a:r>
          </a:p>
          <a:p>
            <a:pPr fontAlgn="ctr"/>
            <a:endParaRPr lang="en-US" dirty="0"/>
          </a:p>
          <a:p>
            <a:pPr fontAlgn="ctr"/>
            <a:r>
              <a:rPr lang="en-US" b="1" dirty="0"/>
              <a:t>The canon</a:t>
            </a:r>
            <a:r>
              <a:rPr lang="en-US" dirty="0"/>
              <a:t>: operations and functions defined in Q# building on the logic defined in the prelude. The canon implementation is agnostic with respect to target machines.</a:t>
            </a:r>
          </a:p>
          <a:p>
            <a:pPr fontAlgn="ctr"/>
            <a:endParaRPr lang="en-US" dirty="0"/>
          </a:p>
          <a:p>
            <a:r>
              <a:rPr lang="en-US" dirty="0"/>
              <a:t>The </a:t>
            </a:r>
            <a:r>
              <a:rPr lang="en-US" dirty="0" err="1"/>
              <a:t>Microsoft.Quantum.Development.Kit</a:t>
            </a:r>
            <a:r>
              <a:rPr lang="en-US" dirty="0"/>
              <a:t> NuGet package installed during </a:t>
            </a:r>
            <a:r>
              <a:rPr lang="en-US" dirty="0">
                <a:hlinkClick r:id="rId2"/>
              </a:rPr>
              <a:t>installation and validation</a:t>
            </a:r>
            <a:r>
              <a:rPr lang="en-US" dirty="0"/>
              <a:t> provides a target machine which implements the prelude by calling into a local simulator, while the </a:t>
            </a:r>
            <a:r>
              <a:rPr lang="en-US" dirty="0" err="1"/>
              <a:t>Microsoft.Quantum.Canon</a:t>
            </a:r>
            <a:r>
              <a:rPr lang="en-US" dirty="0"/>
              <a:t> package provides an implementation of the canon that references definitions in the prelude.  </a:t>
            </a:r>
          </a:p>
        </p:txBody>
      </p:sp>
    </p:spTree>
    <p:extLst>
      <p:ext uri="{BB962C8B-B14F-4D97-AF65-F5344CB8AC3E}">
        <p14:creationId xmlns:p14="http://schemas.microsoft.com/office/powerpoint/2010/main" val="297471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21C984FA-4DAA-45E9-904D-C22F600C7E30}"/>
              </a:ext>
            </a:extLst>
          </p:cNvPr>
          <p:cNvSpPr>
            <a:spLocks noGrp="1"/>
          </p:cNvSpPr>
          <p:nvPr>
            <p:ph type="title"/>
          </p:nvPr>
        </p:nvSpPr>
        <p:spPr/>
        <p:txBody>
          <a:bodyPr>
            <a:normAutofit/>
          </a:bodyPr>
          <a:lstStyle/>
          <a:p>
            <a:r>
              <a:rPr lang="en-US" dirty="0"/>
              <a:t>Licensing</a:t>
            </a:r>
            <a:br>
              <a:rPr lang="en-US" dirty="0"/>
            </a:br>
            <a:endParaRPr lang="en-US" dirty="0">
              <a:effectLst/>
            </a:endParaRPr>
          </a:p>
        </p:txBody>
      </p:sp>
      <p:sp>
        <p:nvSpPr>
          <p:cNvPr id="10" name="Rectangle 9">
            <a:extLst>
              <a:ext uri="{FF2B5EF4-FFF2-40B4-BE49-F238E27FC236}">
                <a16:creationId xmlns="" xmlns:a16="http://schemas.microsoft.com/office/drawing/2014/main" id="{50E6FB6E-156D-422C-80E2-BCB826770361}"/>
              </a:ext>
            </a:extLst>
          </p:cNvPr>
          <p:cNvSpPr/>
          <p:nvPr/>
        </p:nvSpPr>
        <p:spPr>
          <a:xfrm>
            <a:off x="598311" y="1930400"/>
            <a:ext cx="4006532" cy="2893100"/>
          </a:xfrm>
          <a:prstGeom prst="rect">
            <a:avLst/>
          </a:prstGeom>
        </p:spPr>
        <p:txBody>
          <a:bodyPr wrap="square">
            <a:spAutoFit/>
          </a:bodyPr>
          <a:lstStyle/>
          <a:p>
            <a:r>
              <a:rPr lang="en-US" sz="1400" dirty="0"/>
              <a:t>The canon is an extensive collection of library functions and operations and is open source, licensed under the </a:t>
            </a:r>
            <a:r>
              <a:rPr lang="en-US" sz="1400" dirty="0">
                <a:hlinkClick r:id="rId2"/>
              </a:rPr>
              <a:t>MIT license</a:t>
            </a:r>
            <a:r>
              <a:rPr lang="en-US" sz="1400" dirty="0"/>
              <a:t>. It can be obtained from the </a:t>
            </a:r>
            <a:r>
              <a:rPr lang="en-US" sz="1400" dirty="0">
                <a:hlinkClick r:id="rId3"/>
              </a:rPr>
              <a:t>Microsoft/Quantum</a:t>
            </a:r>
            <a:r>
              <a:rPr lang="en-US" sz="1400" dirty="0"/>
              <a:t> repository on GitHub.</a:t>
            </a:r>
          </a:p>
          <a:p>
            <a:endParaRPr lang="en-US" sz="1400" dirty="0"/>
          </a:p>
          <a:p>
            <a:r>
              <a:rPr lang="en-US" sz="1400" dirty="0"/>
              <a:t>Microsoft's Quantum Development Kit also provides specialized library functions and operations that are licensed under a </a:t>
            </a:r>
            <a:r>
              <a:rPr lang="en-US" sz="1400" dirty="0">
                <a:hlinkClick r:id="rId4"/>
              </a:rPr>
              <a:t>Microsoft Research license</a:t>
            </a:r>
            <a:r>
              <a:rPr lang="en-US" sz="1400" dirty="0"/>
              <a:t>. These can be obtained from the </a:t>
            </a:r>
            <a:r>
              <a:rPr lang="en-US" sz="1400" dirty="0">
                <a:hlinkClick r:id="rId5"/>
              </a:rPr>
              <a:t>Microsoft/Quantum-NC</a:t>
            </a:r>
            <a:r>
              <a:rPr lang="en-US" sz="1400" dirty="0"/>
              <a:t> repository on GitHub.</a:t>
            </a:r>
          </a:p>
          <a:p>
            <a:r>
              <a:rPr lang="en-US" sz="1400" dirty="0"/>
              <a:t> </a:t>
            </a:r>
          </a:p>
        </p:txBody>
      </p:sp>
      <p:pic>
        <p:nvPicPr>
          <p:cNvPr id="2" name="Picture 1">
            <a:extLst>
              <a:ext uri="{FF2B5EF4-FFF2-40B4-BE49-F238E27FC236}">
                <a16:creationId xmlns="" xmlns:a16="http://schemas.microsoft.com/office/drawing/2014/main" id="{7D8945BE-A742-4001-9DE0-63DBADF90C35}"/>
              </a:ext>
            </a:extLst>
          </p:cNvPr>
          <p:cNvPicPr>
            <a:picLocks noChangeAspect="1"/>
          </p:cNvPicPr>
          <p:nvPr/>
        </p:nvPicPr>
        <p:blipFill>
          <a:blip r:embed="rId6"/>
          <a:stretch>
            <a:fillRect/>
          </a:stretch>
        </p:blipFill>
        <p:spPr>
          <a:xfrm>
            <a:off x="4704682" y="1897454"/>
            <a:ext cx="4648343" cy="3418694"/>
          </a:xfrm>
          <a:prstGeom prst="rect">
            <a:avLst/>
          </a:prstGeom>
        </p:spPr>
      </p:pic>
    </p:spTree>
    <p:extLst>
      <p:ext uri="{BB962C8B-B14F-4D97-AF65-F5344CB8AC3E}">
        <p14:creationId xmlns:p14="http://schemas.microsoft.com/office/powerpoint/2010/main" val="309405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7839EAD-2655-4281-8785-F446D511CDC6}"/>
              </a:ext>
            </a:extLst>
          </p:cNvPr>
          <p:cNvSpPr>
            <a:spLocks noGrp="1"/>
          </p:cNvSpPr>
          <p:nvPr>
            <p:ph type="title"/>
          </p:nvPr>
        </p:nvSpPr>
        <p:spPr>
          <a:xfrm>
            <a:off x="1219200" y="1709738"/>
            <a:ext cx="8252178" cy="2078491"/>
          </a:xfrm>
        </p:spPr>
        <p:txBody>
          <a:bodyPr/>
          <a:lstStyle/>
          <a:p>
            <a:r>
              <a:rPr lang="en-US" dirty="0"/>
              <a:t>6. Q# Programming Language</a:t>
            </a:r>
          </a:p>
        </p:txBody>
      </p:sp>
    </p:spTree>
    <p:extLst>
      <p:ext uri="{BB962C8B-B14F-4D97-AF65-F5344CB8AC3E}">
        <p14:creationId xmlns:p14="http://schemas.microsoft.com/office/powerpoint/2010/main" val="3724325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21C984FA-4DAA-45E9-904D-C22F600C7E30}"/>
              </a:ext>
            </a:extLst>
          </p:cNvPr>
          <p:cNvSpPr>
            <a:spLocks noGrp="1"/>
          </p:cNvSpPr>
          <p:nvPr>
            <p:ph type="title"/>
          </p:nvPr>
        </p:nvSpPr>
        <p:spPr/>
        <p:txBody>
          <a:bodyPr>
            <a:normAutofit/>
          </a:bodyPr>
          <a:lstStyle/>
          <a:p>
            <a:r>
              <a:rPr lang="en-US" dirty="0"/>
              <a:t>Primitive Types</a:t>
            </a:r>
          </a:p>
        </p:txBody>
      </p:sp>
      <p:sp>
        <p:nvSpPr>
          <p:cNvPr id="2" name="Content Placeholder 1">
            <a:extLst>
              <a:ext uri="{FF2B5EF4-FFF2-40B4-BE49-F238E27FC236}">
                <a16:creationId xmlns="" xmlns:a16="http://schemas.microsoft.com/office/drawing/2014/main" id="{5142790B-48BE-44ED-8705-7A1F5C1832AE}"/>
              </a:ext>
            </a:extLst>
          </p:cNvPr>
          <p:cNvSpPr>
            <a:spLocks noGrp="1"/>
          </p:cNvSpPr>
          <p:nvPr>
            <p:ph idx="1"/>
          </p:nvPr>
        </p:nvSpPr>
        <p:spPr>
          <a:xfrm>
            <a:off x="677334" y="1270000"/>
            <a:ext cx="8026399" cy="3880773"/>
          </a:xfrm>
        </p:spPr>
        <p:txBody>
          <a:bodyPr>
            <a:noAutofit/>
          </a:bodyPr>
          <a:lstStyle/>
          <a:p>
            <a:pPr marL="0" indent="0">
              <a:buNone/>
            </a:pPr>
            <a:r>
              <a:rPr lang="en-US" dirty="0"/>
              <a:t>The Q# language provides a small set of </a:t>
            </a:r>
            <a:r>
              <a:rPr lang="en-US" i="1" dirty="0"/>
              <a:t>primitive types</a:t>
            </a:r>
            <a:r>
              <a:rPr lang="en-US" dirty="0"/>
              <a:t> that can be used throughout operations and functions.</a:t>
            </a:r>
          </a:p>
          <a:p>
            <a:pPr fontAlgn="ctr"/>
            <a:r>
              <a:rPr lang="en-US" b="1" i="1" u="sng" dirty="0" err="1"/>
              <a:t>Int</a:t>
            </a:r>
            <a:r>
              <a:rPr lang="en-US" i="1" u="sng" dirty="0">
                <a:effectLst>
                  <a:outerShdw blurRad="38100" dist="38100" dir="2700000" algn="tl">
                    <a:srgbClr val="000000">
                      <a:alpha val="43137"/>
                    </a:srgbClr>
                  </a:outerShdw>
                </a:effectLst>
              </a:rPr>
              <a:t>: </a:t>
            </a:r>
            <a:r>
              <a:rPr lang="en-US" dirty="0"/>
              <a:t>Represents 64-bit signed integers, e.g.: 2, 107, -5.</a:t>
            </a:r>
          </a:p>
          <a:p>
            <a:pPr fontAlgn="ctr"/>
            <a:r>
              <a:rPr lang="en-US" b="1" i="1" u="sng" dirty="0"/>
              <a:t>Double</a:t>
            </a:r>
            <a:r>
              <a:rPr lang="en-US" i="1" u="sng" dirty="0">
                <a:effectLst>
                  <a:outerShdw blurRad="38100" dist="38100" dir="2700000" algn="tl">
                    <a:srgbClr val="000000">
                      <a:alpha val="43137"/>
                    </a:srgbClr>
                  </a:outerShdw>
                </a:effectLst>
              </a:rPr>
              <a:t>:</a:t>
            </a:r>
            <a:r>
              <a:rPr lang="en-US" dirty="0"/>
              <a:t> Represents double-precision floating point numbers, e.g.: 0.0, -1.3, 4e-7.</a:t>
            </a:r>
          </a:p>
          <a:p>
            <a:pPr fontAlgn="ctr"/>
            <a:r>
              <a:rPr lang="en-US" b="1" i="1" u="sng" dirty="0"/>
              <a:t>Bool</a:t>
            </a:r>
            <a:r>
              <a:rPr lang="en-US" i="1" u="sng" dirty="0">
                <a:effectLst>
                  <a:outerShdw blurRad="38100" dist="38100" dir="2700000" algn="tl">
                    <a:srgbClr val="000000">
                      <a:alpha val="43137"/>
                    </a:srgbClr>
                  </a:outerShdw>
                </a:effectLst>
              </a:rPr>
              <a:t>: </a:t>
            </a:r>
            <a:r>
              <a:rPr lang="en-US" dirty="0"/>
              <a:t>Represents a condition which can either be true or false.</a:t>
            </a:r>
          </a:p>
          <a:p>
            <a:pPr fontAlgn="ctr"/>
            <a:r>
              <a:rPr lang="en-US" b="1" i="1" u="sng" dirty="0"/>
              <a:t>Pauli</a:t>
            </a:r>
            <a:r>
              <a:rPr lang="en-US" i="1" u="sng" dirty="0">
                <a:effectLst>
                  <a:outerShdw blurRad="38100" dist="38100" dir="2700000" algn="tl">
                    <a:srgbClr val="000000">
                      <a:alpha val="43137"/>
                    </a:srgbClr>
                  </a:outerShdw>
                </a:effectLst>
              </a:rPr>
              <a:t>:</a:t>
            </a:r>
            <a:r>
              <a:rPr lang="en-US" dirty="0"/>
              <a:t> Represents one of the Pauli matrices, either </a:t>
            </a:r>
            <a:r>
              <a:rPr lang="en-US" dirty="0" err="1"/>
              <a:t>PauliI</a:t>
            </a:r>
            <a:r>
              <a:rPr lang="en-US" dirty="0"/>
              <a:t>, </a:t>
            </a:r>
            <a:r>
              <a:rPr lang="en-US" dirty="0" err="1"/>
              <a:t>PauliX</a:t>
            </a:r>
            <a:r>
              <a:rPr lang="en-US" dirty="0"/>
              <a:t>, </a:t>
            </a:r>
            <a:r>
              <a:rPr lang="en-US" dirty="0" err="1"/>
              <a:t>PauliY</a:t>
            </a:r>
            <a:r>
              <a:rPr lang="en-US" dirty="0"/>
              <a:t>, or </a:t>
            </a:r>
            <a:r>
              <a:rPr lang="en-US" dirty="0" err="1"/>
              <a:t>PauliZ</a:t>
            </a:r>
            <a:r>
              <a:rPr lang="en-US" dirty="0"/>
              <a:t>.</a:t>
            </a:r>
          </a:p>
          <a:p>
            <a:pPr fontAlgn="ctr"/>
            <a:r>
              <a:rPr lang="en-US" b="1" i="1" u="sng" dirty="0"/>
              <a:t>Result</a:t>
            </a:r>
            <a:r>
              <a:rPr lang="en-US" i="1" u="sng" dirty="0">
                <a:effectLst>
                  <a:outerShdw blurRad="38100" dist="38100" dir="2700000" algn="tl">
                    <a:srgbClr val="000000">
                      <a:alpha val="43137"/>
                    </a:srgbClr>
                  </a:outerShdw>
                </a:effectLst>
              </a:rPr>
              <a:t>:</a:t>
            </a:r>
            <a:r>
              <a:rPr lang="en-US" dirty="0"/>
              <a:t> Represents the result of a measurement in the computational basis, either Zero for |0⟩|0⟩ or One for |1⟩|1⟩.</a:t>
            </a:r>
          </a:p>
          <a:p>
            <a:pPr fontAlgn="ctr"/>
            <a:r>
              <a:rPr lang="en-US" b="1" i="1" u="sng" dirty="0"/>
              <a:t>Range</a:t>
            </a:r>
            <a:r>
              <a:rPr lang="en-US" i="1" u="sng" dirty="0">
                <a:effectLst>
                  <a:outerShdw blurRad="38100" dist="38100" dir="2700000" algn="tl">
                    <a:srgbClr val="000000">
                      <a:alpha val="43137"/>
                    </a:srgbClr>
                  </a:outerShdw>
                </a:effectLst>
              </a:rPr>
              <a:t>:</a:t>
            </a:r>
            <a:r>
              <a:rPr lang="en-US" dirty="0"/>
              <a:t> Represents a consecutive sequence of integers, denoted by </a:t>
            </a:r>
            <a:r>
              <a:rPr lang="en-US" dirty="0" err="1"/>
              <a:t>start..step..stop</a:t>
            </a:r>
            <a:r>
              <a:rPr lang="en-US" dirty="0"/>
              <a:t>. </a:t>
            </a:r>
            <a:r>
              <a:rPr lang="en-US" dirty="0" err="1"/>
              <a:t>E.g</a:t>
            </a:r>
            <a:r>
              <a:rPr lang="en-US" dirty="0"/>
              <a:t>: 1..2..7 represents the sequence 1,3,5,71,3,5,7.</a:t>
            </a:r>
          </a:p>
          <a:p>
            <a:pPr fontAlgn="ctr"/>
            <a:r>
              <a:rPr lang="en-US" b="1" i="1" u="sng" dirty="0"/>
              <a:t>String</a:t>
            </a:r>
            <a:r>
              <a:rPr lang="en-US" i="1" u="sng" dirty="0">
                <a:effectLst>
                  <a:outerShdw blurRad="38100" dist="38100" dir="2700000" algn="tl">
                    <a:srgbClr val="000000">
                      <a:alpha val="43137"/>
                    </a:srgbClr>
                  </a:outerShdw>
                </a:effectLst>
              </a:rPr>
              <a:t>:</a:t>
            </a:r>
            <a:r>
              <a:rPr lang="en-US" dirty="0"/>
              <a:t> Represents a message to be reported in the case of an error or diagnostic event.</a:t>
            </a:r>
          </a:p>
          <a:p>
            <a:pPr marL="0" indent="0">
              <a:buNone/>
            </a:pPr>
            <a:endParaRPr lang="en-US" sz="1100" dirty="0"/>
          </a:p>
        </p:txBody>
      </p:sp>
      <p:sp>
        <p:nvSpPr>
          <p:cNvPr id="5" name="Rectangle 4">
            <a:extLst>
              <a:ext uri="{FF2B5EF4-FFF2-40B4-BE49-F238E27FC236}">
                <a16:creationId xmlns="" xmlns:a16="http://schemas.microsoft.com/office/drawing/2014/main" id="{C9AAA905-C366-4156-A5AB-526AEF96C257}"/>
              </a:ext>
            </a:extLst>
          </p:cNvPr>
          <p:cNvSpPr/>
          <p:nvPr/>
        </p:nvSpPr>
        <p:spPr>
          <a:xfrm>
            <a:off x="762000" y="6334458"/>
            <a:ext cx="10668000" cy="261610"/>
          </a:xfrm>
          <a:prstGeom prst="rect">
            <a:avLst/>
          </a:prstGeom>
        </p:spPr>
        <p:txBody>
          <a:bodyPr wrap="square">
            <a:spAutoFit/>
          </a:bodyPr>
          <a:lstStyle/>
          <a:p>
            <a:r>
              <a:rPr lang="en-US" sz="1100" dirty="0">
                <a:hlinkClick r:id="rId2"/>
              </a:rPr>
              <a:t>https://docs.microsoft.com/en-us/quantum/quantum-techniques-4-typemodel?view=qsharp-preview</a:t>
            </a:r>
            <a:endParaRPr lang="en-US" sz="1100" dirty="0"/>
          </a:p>
        </p:txBody>
      </p:sp>
    </p:spTree>
    <p:extLst>
      <p:ext uri="{BB962C8B-B14F-4D97-AF65-F5344CB8AC3E}">
        <p14:creationId xmlns:p14="http://schemas.microsoft.com/office/powerpoint/2010/main" val="1184727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21C984FA-4DAA-45E9-904D-C22F600C7E30}"/>
              </a:ext>
            </a:extLst>
          </p:cNvPr>
          <p:cNvSpPr>
            <a:spLocks noGrp="1"/>
          </p:cNvSpPr>
          <p:nvPr>
            <p:ph type="title"/>
          </p:nvPr>
        </p:nvSpPr>
        <p:spPr/>
        <p:txBody>
          <a:bodyPr>
            <a:normAutofit/>
          </a:bodyPr>
          <a:lstStyle/>
          <a:p>
            <a:r>
              <a:rPr lang="en-US" dirty="0"/>
              <a:t>Tuple Types</a:t>
            </a:r>
          </a:p>
        </p:txBody>
      </p:sp>
      <p:sp>
        <p:nvSpPr>
          <p:cNvPr id="2" name="Content Placeholder 1">
            <a:extLst>
              <a:ext uri="{FF2B5EF4-FFF2-40B4-BE49-F238E27FC236}">
                <a16:creationId xmlns="" xmlns:a16="http://schemas.microsoft.com/office/drawing/2014/main" id="{5142790B-48BE-44ED-8705-7A1F5C1832AE}"/>
              </a:ext>
            </a:extLst>
          </p:cNvPr>
          <p:cNvSpPr>
            <a:spLocks noGrp="1"/>
          </p:cNvSpPr>
          <p:nvPr>
            <p:ph idx="1"/>
          </p:nvPr>
        </p:nvSpPr>
        <p:spPr>
          <a:xfrm>
            <a:off x="677334" y="1270000"/>
            <a:ext cx="9832622" cy="3880773"/>
          </a:xfrm>
        </p:spPr>
        <p:txBody>
          <a:bodyPr>
            <a:noAutofit/>
          </a:bodyPr>
          <a:lstStyle/>
          <a:p>
            <a:r>
              <a:rPr lang="en-US" dirty="0"/>
              <a:t>Given zero or more different types T0, T1, ..., Tn, we can denote a new </a:t>
            </a:r>
            <a:r>
              <a:rPr lang="en-US" i="1" dirty="0"/>
              <a:t>tuple type</a:t>
            </a:r>
            <a:r>
              <a:rPr lang="en-US" dirty="0"/>
              <a:t> as (T0, T1, ..., Tn). Values of the new tuple type are tuples formed by sequences of values from each type in the tuple. For instance, (3, false) is a tuple whose type is the tuple type (</a:t>
            </a:r>
            <a:r>
              <a:rPr lang="en-US" dirty="0" err="1"/>
              <a:t>Int</a:t>
            </a:r>
            <a:r>
              <a:rPr lang="en-US" dirty="0"/>
              <a:t>, Bool). The types used to construct a new tuple type can themselves be tuples, as in (</a:t>
            </a:r>
            <a:r>
              <a:rPr lang="en-US" dirty="0" err="1"/>
              <a:t>Int</a:t>
            </a:r>
            <a:r>
              <a:rPr lang="en-US" dirty="0"/>
              <a:t>, (Qubit, Qubit)). Such nesting is always finite, however, as tuple types cannot under any circumstances contain themselves.</a:t>
            </a:r>
          </a:p>
          <a:p>
            <a:r>
              <a:rPr lang="en-US" dirty="0"/>
              <a:t>Tuples are a powerful concept used throughout Q# to collect values together into a single value, making it easier to pass them around. In particular, using tuple notation, we can express that every operation and callable takes exactly one input and returns exactly one output.</a:t>
            </a:r>
          </a:p>
          <a:p>
            <a:r>
              <a:rPr lang="en-US" dirty="0"/>
              <a:t>In Q#, a tuple type with exactly one element is considered to be equivalent to the type of that element alone, a property known as </a:t>
            </a:r>
            <a:r>
              <a:rPr lang="en-US" i="1" dirty="0"/>
              <a:t>singleton tuple equivalence</a:t>
            </a:r>
            <a:r>
              <a:rPr lang="en-US" dirty="0"/>
              <a:t>. For instance, there is no difference between the types Qubit, (Qubit), and ((((Qubit)))). In particular, this means that an operation or function whose input tuple or output tuple type has one field can be thought of as taking a single argument or returning a single value.</a:t>
            </a:r>
          </a:p>
          <a:p>
            <a:pPr marL="0" indent="0">
              <a:buNone/>
            </a:pPr>
            <a:endParaRPr lang="en-US" sz="1100" dirty="0"/>
          </a:p>
        </p:txBody>
      </p:sp>
      <p:sp>
        <p:nvSpPr>
          <p:cNvPr id="5" name="Rectangle 4">
            <a:extLst>
              <a:ext uri="{FF2B5EF4-FFF2-40B4-BE49-F238E27FC236}">
                <a16:creationId xmlns="" xmlns:a16="http://schemas.microsoft.com/office/drawing/2014/main" id="{8CB4EB1B-0D72-4692-A68E-A3C7CAF279FF}"/>
              </a:ext>
            </a:extLst>
          </p:cNvPr>
          <p:cNvSpPr/>
          <p:nvPr/>
        </p:nvSpPr>
        <p:spPr>
          <a:xfrm>
            <a:off x="762000" y="6334458"/>
            <a:ext cx="10668000" cy="261610"/>
          </a:xfrm>
          <a:prstGeom prst="rect">
            <a:avLst/>
          </a:prstGeom>
        </p:spPr>
        <p:txBody>
          <a:bodyPr wrap="square">
            <a:spAutoFit/>
          </a:bodyPr>
          <a:lstStyle/>
          <a:p>
            <a:r>
              <a:rPr lang="en-US" sz="1100" dirty="0">
                <a:hlinkClick r:id="rId2"/>
              </a:rPr>
              <a:t>https://docs.microsoft.com/en-us/quantum/quantum-techniques-4-typemodel?view=qsharp-preview</a:t>
            </a:r>
            <a:endParaRPr lang="en-US" sz="1100" dirty="0"/>
          </a:p>
        </p:txBody>
      </p:sp>
    </p:spTree>
    <p:extLst>
      <p:ext uri="{BB962C8B-B14F-4D97-AF65-F5344CB8AC3E}">
        <p14:creationId xmlns:p14="http://schemas.microsoft.com/office/powerpoint/2010/main" val="403706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21C984FA-4DAA-45E9-904D-C22F600C7E30}"/>
              </a:ext>
            </a:extLst>
          </p:cNvPr>
          <p:cNvSpPr>
            <a:spLocks noGrp="1"/>
          </p:cNvSpPr>
          <p:nvPr>
            <p:ph type="title"/>
          </p:nvPr>
        </p:nvSpPr>
        <p:spPr>
          <a:xfrm>
            <a:off x="677334" y="609600"/>
            <a:ext cx="8596668" cy="1320800"/>
          </a:xfrm>
        </p:spPr>
        <p:txBody>
          <a:bodyPr>
            <a:normAutofit/>
          </a:bodyPr>
          <a:lstStyle/>
          <a:p>
            <a:r>
              <a:rPr lang="en-US" dirty="0"/>
              <a:t>Array Types</a:t>
            </a:r>
          </a:p>
        </p:txBody>
      </p:sp>
      <p:sp>
        <p:nvSpPr>
          <p:cNvPr id="2" name="Content Placeholder 1">
            <a:extLst>
              <a:ext uri="{FF2B5EF4-FFF2-40B4-BE49-F238E27FC236}">
                <a16:creationId xmlns="" xmlns:a16="http://schemas.microsoft.com/office/drawing/2014/main" id="{5142790B-48BE-44ED-8705-7A1F5C1832AE}"/>
              </a:ext>
            </a:extLst>
          </p:cNvPr>
          <p:cNvSpPr>
            <a:spLocks noGrp="1"/>
          </p:cNvSpPr>
          <p:nvPr>
            <p:ph idx="1"/>
          </p:nvPr>
        </p:nvSpPr>
        <p:spPr>
          <a:xfrm>
            <a:off x="1049867" y="1353367"/>
            <a:ext cx="8681155" cy="999067"/>
          </a:xfrm>
        </p:spPr>
        <p:txBody>
          <a:bodyPr>
            <a:noAutofit/>
          </a:bodyPr>
          <a:lstStyle/>
          <a:p>
            <a:r>
              <a:rPr lang="en-US" dirty="0"/>
              <a:t>Given any other type T, the type T[] denotes an array of values of that type. For instance, a collection of integers is denoted </a:t>
            </a:r>
            <a:r>
              <a:rPr lang="en-US" dirty="0" err="1"/>
              <a:t>Int</a:t>
            </a:r>
            <a:r>
              <a:rPr lang="en-US" dirty="0"/>
              <a:t>[], while an array of arrays of (Bool, Pauli) values is denoted (Bool, Pauli)[][]. Alternatively, an array can be created from its size using the new keyword:</a:t>
            </a:r>
          </a:p>
          <a:p>
            <a:endParaRPr lang="en-US" sz="1100" dirty="0"/>
          </a:p>
        </p:txBody>
      </p:sp>
      <p:sp>
        <p:nvSpPr>
          <p:cNvPr id="4" name="Rectangle 3">
            <a:extLst>
              <a:ext uri="{FF2B5EF4-FFF2-40B4-BE49-F238E27FC236}">
                <a16:creationId xmlns="" xmlns:a16="http://schemas.microsoft.com/office/drawing/2014/main" id="{5FC7D44C-897C-462E-B0E1-B1D2C94AAAF9}"/>
              </a:ext>
            </a:extLst>
          </p:cNvPr>
          <p:cNvSpPr/>
          <p:nvPr/>
        </p:nvSpPr>
        <p:spPr>
          <a:xfrm>
            <a:off x="762000" y="6334458"/>
            <a:ext cx="10668000" cy="261610"/>
          </a:xfrm>
          <a:prstGeom prst="rect">
            <a:avLst/>
          </a:prstGeom>
        </p:spPr>
        <p:txBody>
          <a:bodyPr wrap="square">
            <a:spAutoFit/>
          </a:bodyPr>
          <a:lstStyle/>
          <a:p>
            <a:r>
              <a:rPr lang="en-US" sz="1100" dirty="0">
                <a:hlinkClick r:id="rId2"/>
              </a:rPr>
              <a:t>https://docs.microsoft.com/en-us/quantum/quantum-techniques-4-typemodel?view=qsharp-preview</a:t>
            </a:r>
            <a:endParaRPr lang="en-US" sz="1100" dirty="0"/>
          </a:p>
        </p:txBody>
      </p:sp>
      <p:sp>
        <p:nvSpPr>
          <p:cNvPr id="5" name="Rectangle 4">
            <a:extLst>
              <a:ext uri="{FF2B5EF4-FFF2-40B4-BE49-F238E27FC236}">
                <a16:creationId xmlns="" xmlns:a16="http://schemas.microsoft.com/office/drawing/2014/main" id="{A7C956EC-41A5-4A77-BC42-AB359A9E2604}"/>
              </a:ext>
            </a:extLst>
          </p:cNvPr>
          <p:cNvSpPr/>
          <p:nvPr/>
        </p:nvSpPr>
        <p:spPr>
          <a:xfrm>
            <a:off x="677334" y="2514980"/>
            <a:ext cx="8940799" cy="369332"/>
          </a:xfrm>
          <a:prstGeom prst="rect">
            <a:avLst/>
          </a:prstGeom>
        </p:spPr>
        <p:txBody>
          <a:bodyPr vert="horz" lIns="91440" tIns="45720" rIns="91440" bIns="45720" rtlCol="0">
            <a:noAutofit/>
          </a:bodyPr>
          <a:lstStyle/>
          <a:p>
            <a:pPr marL="342900" indent="-342900">
              <a:spcBef>
                <a:spcPts val="1000"/>
              </a:spcBef>
              <a:buClr>
                <a:schemeClr val="accent1"/>
              </a:buClr>
              <a:buSzPct val="80000"/>
              <a:buFont typeface="Wingdings 3" charset="2"/>
              <a:buChar char=""/>
            </a:pPr>
            <a:endParaRPr lang="en-US" dirty="0">
              <a:solidFill>
                <a:schemeClr val="tx1">
                  <a:lumMod val="75000"/>
                  <a:lumOff val="25000"/>
                </a:schemeClr>
              </a:solidFill>
            </a:endParaRPr>
          </a:p>
        </p:txBody>
      </p:sp>
      <p:pic>
        <p:nvPicPr>
          <p:cNvPr id="6" name="Picture 5">
            <a:extLst>
              <a:ext uri="{FF2B5EF4-FFF2-40B4-BE49-F238E27FC236}">
                <a16:creationId xmlns="" xmlns:a16="http://schemas.microsoft.com/office/drawing/2014/main" id="{483C2E86-65B1-4D05-BBB7-A18CC3E37AE6}"/>
              </a:ext>
            </a:extLst>
          </p:cNvPr>
          <p:cNvPicPr>
            <a:picLocks noChangeAspect="1"/>
          </p:cNvPicPr>
          <p:nvPr/>
        </p:nvPicPr>
        <p:blipFill>
          <a:blip r:embed="rId3"/>
          <a:stretch>
            <a:fillRect/>
          </a:stretch>
        </p:blipFill>
        <p:spPr>
          <a:xfrm>
            <a:off x="1258711" y="2699646"/>
            <a:ext cx="5925377" cy="1324160"/>
          </a:xfrm>
          <a:prstGeom prst="rect">
            <a:avLst/>
          </a:prstGeom>
        </p:spPr>
      </p:pic>
      <p:pic>
        <p:nvPicPr>
          <p:cNvPr id="8" name="Picture 7">
            <a:extLst>
              <a:ext uri="{FF2B5EF4-FFF2-40B4-BE49-F238E27FC236}">
                <a16:creationId xmlns="" xmlns:a16="http://schemas.microsoft.com/office/drawing/2014/main" id="{82B98C0D-0E0E-4393-BE55-7671F7D0547B}"/>
              </a:ext>
            </a:extLst>
          </p:cNvPr>
          <p:cNvPicPr>
            <a:picLocks noChangeAspect="1"/>
          </p:cNvPicPr>
          <p:nvPr/>
        </p:nvPicPr>
        <p:blipFill>
          <a:blip r:embed="rId4"/>
          <a:stretch>
            <a:fillRect/>
          </a:stretch>
        </p:blipFill>
        <p:spPr>
          <a:xfrm>
            <a:off x="1258711" y="4241052"/>
            <a:ext cx="6335009" cy="1362265"/>
          </a:xfrm>
          <a:prstGeom prst="rect">
            <a:avLst/>
          </a:prstGeom>
        </p:spPr>
      </p:pic>
    </p:spTree>
    <p:extLst>
      <p:ext uri="{BB962C8B-B14F-4D97-AF65-F5344CB8AC3E}">
        <p14:creationId xmlns:p14="http://schemas.microsoft.com/office/powerpoint/2010/main" val="2024721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21C984FA-4DAA-45E9-904D-C22F600C7E30}"/>
              </a:ext>
            </a:extLst>
          </p:cNvPr>
          <p:cNvSpPr>
            <a:spLocks noGrp="1"/>
          </p:cNvSpPr>
          <p:nvPr>
            <p:ph type="title"/>
          </p:nvPr>
        </p:nvSpPr>
        <p:spPr>
          <a:xfrm>
            <a:off x="677334" y="609600"/>
            <a:ext cx="8596668" cy="1320800"/>
          </a:xfrm>
        </p:spPr>
        <p:txBody>
          <a:bodyPr>
            <a:normAutofit/>
          </a:bodyPr>
          <a:lstStyle/>
          <a:p>
            <a:r>
              <a:rPr lang="en-US" dirty="0"/>
              <a:t>Operation and Function Types</a:t>
            </a:r>
          </a:p>
        </p:txBody>
      </p:sp>
      <p:sp>
        <p:nvSpPr>
          <p:cNvPr id="2" name="Content Placeholder 1">
            <a:extLst>
              <a:ext uri="{FF2B5EF4-FFF2-40B4-BE49-F238E27FC236}">
                <a16:creationId xmlns="" xmlns:a16="http://schemas.microsoft.com/office/drawing/2014/main" id="{5142790B-48BE-44ED-8705-7A1F5C1832AE}"/>
              </a:ext>
            </a:extLst>
          </p:cNvPr>
          <p:cNvSpPr>
            <a:spLocks noGrp="1"/>
          </p:cNvSpPr>
          <p:nvPr>
            <p:ph idx="1"/>
          </p:nvPr>
        </p:nvSpPr>
        <p:spPr>
          <a:xfrm>
            <a:off x="677334" y="1793869"/>
            <a:ext cx="8057354" cy="999067"/>
          </a:xfrm>
        </p:spPr>
        <p:txBody>
          <a:bodyPr>
            <a:noAutofit/>
          </a:bodyPr>
          <a:lstStyle/>
          <a:p>
            <a:r>
              <a:rPr lang="en-US" dirty="0"/>
              <a:t>As noted above, operations and functions are values in and of themselves in Q#. The types of these values are constructed from the types of the input and output tuples that each operation and function takes and returns. To see this in practice, let's consider the </a:t>
            </a:r>
            <a:r>
              <a:rPr lang="en-US" dirty="0" err="1"/>
              <a:t>ApplyTwice</a:t>
            </a:r>
            <a:r>
              <a:rPr lang="en-US" dirty="0"/>
              <a:t> example from above:</a:t>
            </a:r>
            <a:endParaRPr lang="en-US" sz="1100" dirty="0"/>
          </a:p>
        </p:txBody>
      </p:sp>
      <p:sp>
        <p:nvSpPr>
          <p:cNvPr id="4" name="Rectangle 3">
            <a:extLst>
              <a:ext uri="{FF2B5EF4-FFF2-40B4-BE49-F238E27FC236}">
                <a16:creationId xmlns="" xmlns:a16="http://schemas.microsoft.com/office/drawing/2014/main" id="{5FC7D44C-897C-462E-B0E1-B1D2C94AAAF9}"/>
              </a:ext>
            </a:extLst>
          </p:cNvPr>
          <p:cNvSpPr/>
          <p:nvPr/>
        </p:nvSpPr>
        <p:spPr>
          <a:xfrm>
            <a:off x="762000" y="6334458"/>
            <a:ext cx="10668000" cy="261610"/>
          </a:xfrm>
          <a:prstGeom prst="rect">
            <a:avLst/>
          </a:prstGeom>
        </p:spPr>
        <p:txBody>
          <a:bodyPr wrap="square">
            <a:spAutoFit/>
          </a:bodyPr>
          <a:lstStyle/>
          <a:p>
            <a:r>
              <a:rPr lang="en-US" sz="1100" dirty="0">
                <a:hlinkClick r:id="rId2"/>
              </a:rPr>
              <a:t>https://docs.microsoft.com/en-us/quantum/quantum-techniques-4-typemodel?view=qsharp-preview</a:t>
            </a:r>
            <a:endParaRPr lang="en-US" sz="1100" dirty="0"/>
          </a:p>
        </p:txBody>
      </p:sp>
      <p:sp>
        <p:nvSpPr>
          <p:cNvPr id="5" name="Rectangle 4">
            <a:extLst>
              <a:ext uri="{FF2B5EF4-FFF2-40B4-BE49-F238E27FC236}">
                <a16:creationId xmlns="" xmlns:a16="http://schemas.microsoft.com/office/drawing/2014/main" id="{A7C956EC-41A5-4A77-BC42-AB359A9E2604}"/>
              </a:ext>
            </a:extLst>
          </p:cNvPr>
          <p:cNvSpPr/>
          <p:nvPr/>
        </p:nvSpPr>
        <p:spPr>
          <a:xfrm>
            <a:off x="677334" y="2514980"/>
            <a:ext cx="8940799" cy="369332"/>
          </a:xfrm>
          <a:prstGeom prst="rect">
            <a:avLst/>
          </a:prstGeom>
        </p:spPr>
        <p:txBody>
          <a:bodyPr vert="horz" lIns="91440" tIns="45720" rIns="91440" bIns="45720" rtlCol="0">
            <a:noAutofit/>
          </a:bodyPr>
          <a:lstStyle/>
          <a:p>
            <a:pPr marL="342900" indent="-342900">
              <a:spcBef>
                <a:spcPts val="1000"/>
              </a:spcBef>
              <a:buClr>
                <a:schemeClr val="accent1"/>
              </a:buClr>
              <a:buSzPct val="80000"/>
              <a:buFont typeface="Wingdings 3" charset="2"/>
              <a:buChar char=""/>
            </a:pPr>
            <a:endParaRPr lang="en-US" dirty="0">
              <a:solidFill>
                <a:schemeClr val="tx1">
                  <a:lumMod val="75000"/>
                  <a:lumOff val="25000"/>
                </a:schemeClr>
              </a:solidFill>
            </a:endParaRPr>
          </a:p>
        </p:txBody>
      </p:sp>
      <p:pic>
        <p:nvPicPr>
          <p:cNvPr id="7" name="Picture 6">
            <a:extLst>
              <a:ext uri="{FF2B5EF4-FFF2-40B4-BE49-F238E27FC236}">
                <a16:creationId xmlns="" xmlns:a16="http://schemas.microsoft.com/office/drawing/2014/main" id="{5F9E883B-C919-4110-9E0A-AE38B94749C7}"/>
              </a:ext>
            </a:extLst>
          </p:cNvPr>
          <p:cNvPicPr>
            <a:picLocks noChangeAspect="1"/>
          </p:cNvPicPr>
          <p:nvPr/>
        </p:nvPicPr>
        <p:blipFill>
          <a:blip r:embed="rId3"/>
          <a:stretch>
            <a:fillRect/>
          </a:stretch>
        </p:blipFill>
        <p:spPr>
          <a:xfrm>
            <a:off x="1128889" y="3571015"/>
            <a:ext cx="5992061" cy="1038370"/>
          </a:xfrm>
          <a:prstGeom prst="rect">
            <a:avLst/>
          </a:prstGeom>
        </p:spPr>
      </p:pic>
    </p:spTree>
    <p:extLst>
      <p:ext uri="{BB962C8B-B14F-4D97-AF65-F5344CB8AC3E}">
        <p14:creationId xmlns:p14="http://schemas.microsoft.com/office/powerpoint/2010/main" val="4274710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7839EAD-2655-4281-8785-F446D511CDC6}"/>
              </a:ext>
            </a:extLst>
          </p:cNvPr>
          <p:cNvSpPr>
            <a:spLocks noGrp="1"/>
          </p:cNvSpPr>
          <p:nvPr>
            <p:ph type="title"/>
          </p:nvPr>
        </p:nvSpPr>
        <p:spPr>
          <a:xfrm>
            <a:off x="1219200" y="1709738"/>
            <a:ext cx="10128250" cy="2078491"/>
          </a:xfrm>
        </p:spPr>
        <p:txBody>
          <a:bodyPr/>
          <a:lstStyle/>
          <a:p>
            <a:r>
              <a:rPr lang="en-US" dirty="0"/>
              <a:t>1.Quantum computing concepts</a:t>
            </a:r>
          </a:p>
        </p:txBody>
      </p:sp>
    </p:spTree>
    <p:extLst>
      <p:ext uri="{BB962C8B-B14F-4D97-AF65-F5344CB8AC3E}">
        <p14:creationId xmlns:p14="http://schemas.microsoft.com/office/powerpoint/2010/main" val="559813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21C984FA-4DAA-45E9-904D-C22F600C7E30}"/>
              </a:ext>
            </a:extLst>
          </p:cNvPr>
          <p:cNvSpPr>
            <a:spLocks noGrp="1"/>
          </p:cNvSpPr>
          <p:nvPr>
            <p:ph type="title"/>
          </p:nvPr>
        </p:nvSpPr>
        <p:spPr>
          <a:xfrm>
            <a:off x="677334" y="609600"/>
            <a:ext cx="8596668" cy="1320800"/>
          </a:xfrm>
        </p:spPr>
        <p:txBody>
          <a:bodyPr>
            <a:normAutofit/>
          </a:bodyPr>
          <a:lstStyle/>
          <a:p>
            <a:r>
              <a:rPr lang="en-US" dirty="0"/>
              <a:t>User-Defined Types</a:t>
            </a:r>
          </a:p>
        </p:txBody>
      </p:sp>
      <p:sp>
        <p:nvSpPr>
          <p:cNvPr id="2" name="Content Placeholder 1">
            <a:extLst>
              <a:ext uri="{FF2B5EF4-FFF2-40B4-BE49-F238E27FC236}">
                <a16:creationId xmlns="" xmlns:a16="http://schemas.microsoft.com/office/drawing/2014/main" id="{5142790B-48BE-44ED-8705-7A1F5C1832AE}"/>
              </a:ext>
            </a:extLst>
          </p:cNvPr>
          <p:cNvSpPr>
            <a:spLocks noGrp="1"/>
          </p:cNvSpPr>
          <p:nvPr>
            <p:ph idx="1"/>
          </p:nvPr>
        </p:nvSpPr>
        <p:spPr>
          <a:xfrm>
            <a:off x="618157" y="1430866"/>
            <a:ext cx="8715022" cy="999067"/>
          </a:xfrm>
        </p:spPr>
        <p:txBody>
          <a:bodyPr>
            <a:noAutofit/>
          </a:bodyPr>
          <a:lstStyle/>
          <a:p>
            <a:r>
              <a:rPr lang="en-US" dirty="0"/>
              <a:t>The final way to construct new types in Q# is with </a:t>
            </a:r>
            <a:r>
              <a:rPr lang="en-US" i="1" dirty="0"/>
              <a:t>user-defined types</a:t>
            </a:r>
            <a:r>
              <a:rPr lang="en-US" dirty="0"/>
              <a:t> (UDTs). For any tuple type T, we can declare a new user-defined type that is a subtype of T with the </a:t>
            </a:r>
            <a:r>
              <a:rPr lang="en-US" dirty="0" err="1"/>
              <a:t>newtype</a:t>
            </a:r>
            <a:r>
              <a:rPr lang="en-US" dirty="0"/>
              <a:t> statement. In the </a:t>
            </a:r>
            <a:r>
              <a:rPr lang="en-US" dirty="0" err="1">
                <a:hlinkClick r:id="rId2"/>
              </a:rPr>
              <a:t>Microsoft.Quantum.Canon</a:t>
            </a:r>
            <a:r>
              <a:rPr lang="en-US" dirty="0"/>
              <a:t> namespace, for instance, complex numbers are defined as a user-defined type:</a:t>
            </a:r>
            <a:endParaRPr lang="en-US" sz="1100" dirty="0"/>
          </a:p>
        </p:txBody>
      </p:sp>
      <p:sp>
        <p:nvSpPr>
          <p:cNvPr id="4" name="Rectangle 3">
            <a:extLst>
              <a:ext uri="{FF2B5EF4-FFF2-40B4-BE49-F238E27FC236}">
                <a16:creationId xmlns="" xmlns:a16="http://schemas.microsoft.com/office/drawing/2014/main" id="{5FC7D44C-897C-462E-B0E1-B1D2C94AAAF9}"/>
              </a:ext>
            </a:extLst>
          </p:cNvPr>
          <p:cNvSpPr/>
          <p:nvPr/>
        </p:nvSpPr>
        <p:spPr>
          <a:xfrm>
            <a:off x="762000" y="6334458"/>
            <a:ext cx="10668000" cy="261610"/>
          </a:xfrm>
          <a:prstGeom prst="rect">
            <a:avLst/>
          </a:prstGeom>
        </p:spPr>
        <p:txBody>
          <a:bodyPr wrap="square">
            <a:spAutoFit/>
          </a:bodyPr>
          <a:lstStyle/>
          <a:p>
            <a:r>
              <a:rPr lang="en-US" sz="1100" dirty="0">
                <a:hlinkClick r:id="rId3"/>
              </a:rPr>
              <a:t>https://docs.microsoft.com/en-us/quantum/quantum-techniques-4-typemodel?view=qsharp-preview</a:t>
            </a:r>
            <a:endParaRPr lang="en-US" sz="1100" dirty="0"/>
          </a:p>
        </p:txBody>
      </p:sp>
      <p:sp>
        <p:nvSpPr>
          <p:cNvPr id="5" name="Rectangle 4">
            <a:extLst>
              <a:ext uri="{FF2B5EF4-FFF2-40B4-BE49-F238E27FC236}">
                <a16:creationId xmlns="" xmlns:a16="http://schemas.microsoft.com/office/drawing/2014/main" id="{A7C956EC-41A5-4A77-BC42-AB359A9E2604}"/>
              </a:ext>
            </a:extLst>
          </p:cNvPr>
          <p:cNvSpPr/>
          <p:nvPr/>
        </p:nvSpPr>
        <p:spPr>
          <a:xfrm>
            <a:off x="677334" y="2514980"/>
            <a:ext cx="8940799" cy="369332"/>
          </a:xfrm>
          <a:prstGeom prst="rect">
            <a:avLst/>
          </a:prstGeom>
        </p:spPr>
        <p:txBody>
          <a:bodyPr vert="horz" lIns="91440" tIns="45720" rIns="91440" bIns="45720" rtlCol="0">
            <a:noAutofit/>
          </a:bodyPr>
          <a:lstStyle/>
          <a:p>
            <a:pPr marL="342900" indent="-342900">
              <a:spcBef>
                <a:spcPts val="1000"/>
              </a:spcBef>
              <a:buClr>
                <a:schemeClr val="accent1"/>
              </a:buClr>
              <a:buSzPct val="80000"/>
              <a:buFont typeface="Wingdings 3" charset="2"/>
              <a:buChar char=""/>
            </a:pPr>
            <a:endParaRPr lang="en-US" dirty="0">
              <a:solidFill>
                <a:schemeClr val="tx1">
                  <a:lumMod val="75000"/>
                  <a:lumOff val="25000"/>
                </a:schemeClr>
              </a:solidFill>
            </a:endParaRPr>
          </a:p>
        </p:txBody>
      </p:sp>
      <p:pic>
        <p:nvPicPr>
          <p:cNvPr id="8" name="Picture 7">
            <a:extLst>
              <a:ext uri="{FF2B5EF4-FFF2-40B4-BE49-F238E27FC236}">
                <a16:creationId xmlns="" xmlns:a16="http://schemas.microsoft.com/office/drawing/2014/main" id="{1AD3F858-ED28-4516-8740-F1B98856027C}"/>
              </a:ext>
            </a:extLst>
          </p:cNvPr>
          <p:cNvPicPr>
            <a:picLocks noChangeAspect="1"/>
          </p:cNvPicPr>
          <p:nvPr/>
        </p:nvPicPr>
        <p:blipFill>
          <a:blip r:embed="rId4"/>
          <a:stretch>
            <a:fillRect/>
          </a:stretch>
        </p:blipFill>
        <p:spPr>
          <a:xfrm>
            <a:off x="909883" y="3693234"/>
            <a:ext cx="3940366" cy="799813"/>
          </a:xfrm>
          <a:prstGeom prst="rect">
            <a:avLst/>
          </a:prstGeom>
        </p:spPr>
      </p:pic>
      <p:pic>
        <p:nvPicPr>
          <p:cNvPr id="11" name="Picture 10">
            <a:extLst>
              <a:ext uri="{FF2B5EF4-FFF2-40B4-BE49-F238E27FC236}">
                <a16:creationId xmlns="" xmlns:a16="http://schemas.microsoft.com/office/drawing/2014/main" id="{16939F73-2449-493F-9DAB-3A106BB3ACEE}"/>
              </a:ext>
            </a:extLst>
          </p:cNvPr>
          <p:cNvPicPr>
            <a:picLocks noChangeAspect="1"/>
          </p:cNvPicPr>
          <p:nvPr/>
        </p:nvPicPr>
        <p:blipFill>
          <a:blip r:embed="rId5"/>
          <a:stretch>
            <a:fillRect/>
          </a:stretch>
        </p:blipFill>
        <p:spPr>
          <a:xfrm>
            <a:off x="909883" y="2699646"/>
            <a:ext cx="3940366" cy="892890"/>
          </a:xfrm>
          <a:prstGeom prst="rect">
            <a:avLst/>
          </a:prstGeom>
        </p:spPr>
      </p:pic>
      <p:pic>
        <p:nvPicPr>
          <p:cNvPr id="10" name="Picture 9">
            <a:extLst>
              <a:ext uri="{FF2B5EF4-FFF2-40B4-BE49-F238E27FC236}">
                <a16:creationId xmlns="" xmlns:a16="http://schemas.microsoft.com/office/drawing/2014/main" id="{BFB8F339-9453-4678-B3C8-3444DED619B5}"/>
              </a:ext>
            </a:extLst>
          </p:cNvPr>
          <p:cNvPicPr>
            <a:picLocks noChangeAspect="1"/>
          </p:cNvPicPr>
          <p:nvPr/>
        </p:nvPicPr>
        <p:blipFill>
          <a:blip r:embed="rId6"/>
          <a:stretch>
            <a:fillRect/>
          </a:stretch>
        </p:blipFill>
        <p:spPr>
          <a:xfrm>
            <a:off x="4687009" y="2679777"/>
            <a:ext cx="4826099" cy="2693381"/>
          </a:xfrm>
          <a:prstGeom prst="rect">
            <a:avLst/>
          </a:prstGeom>
        </p:spPr>
      </p:pic>
    </p:spTree>
    <p:extLst>
      <p:ext uri="{BB962C8B-B14F-4D97-AF65-F5344CB8AC3E}">
        <p14:creationId xmlns:p14="http://schemas.microsoft.com/office/powerpoint/2010/main" val="1237864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7839EAD-2655-4281-8785-F446D511CDC6}"/>
              </a:ext>
            </a:extLst>
          </p:cNvPr>
          <p:cNvSpPr>
            <a:spLocks noGrp="1"/>
          </p:cNvSpPr>
          <p:nvPr>
            <p:ph type="title"/>
          </p:nvPr>
        </p:nvSpPr>
        <p:spPr>
          <a:xfrm>
            <a:off x="1219200" y="1709738"/>
            <a:ext cx="8252178" cy="2078491"/>
          </a:xfrm>
        </p:spPr>
        <p:txBody>
          <a:bodyPr/>
          <a:lstStyle/>
          <a:p>
            <a:r>
              <a:rPr lang="en-US" dirty="0"/>
              <a:t>7. Q# library reference</a:t>
            </a:r>
          </a:p>
        </p:txBody>
      </p:sp>
    </p:spTree>
    <p:extLst>
      <p:ext uri="{BB962C8B-B14F-4D97-AF65-F5344CB8AC3E}">
        <p14:creationId xmlns:p14="http://schemas.microsoft.com/office/powerpoint/2010/main" val="186749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42516048-E8AE-4FBE-81BB-073FC61BEB9B}"/>
              </a:ext>
            </a:extLst>
          </p:cNvPr>
          <p:cNvSpPr>
            <a:spLocks noGrp="1"/>
          </p:cNvSpPr>
          <p:nvPr>
            <p:ph type="title"/>
          </p:nvPr>
        </p:nvSpPr>
        <p:spPr/>
        <p:txBody>
          <a:bodyPr>
            <a:normAutofit/>
          </a:bodyPr>
          <a:lstStyle/>
          <a:p>
            <a:r>
              <a:rPr lang="en-US" dirty="0"/>
              <a:t>Common Libraries</a:t>
            </a:r>
            <a:r>
              <a:rPr lang="en-US" dirty="0">
                <a:effectLst/>
              </a:rPr>
              <a:t/>
            </a:r>
            <a:br>
              <a:rPr lang="en-US" dirty="0">
                <a:effectLst/>
              </a:rPr>
            </a:br>
            <a:endParaRPr lang="en-US" dirty="0"/>
          </a:p>
        </p:txBody>
      </p:sp>
      <p:graphicFrame>
        <p:nvGraphicFramePr>
          <p:cNvPr id="8" name="Diagram 7">
            <a:extLst>
              <a:ext uri="{FF2B5EF4-FFF2-40B4-BE49-F238E27FC236}">
                <a16:creationId xmlns="" xmlns:a16="http://schemas.microsoft.com/office/drawing/2014/main" id="{4444B837-26E6-4870-86C8-1873F1904DA6}"/>
              </a:ext>
            </a:extLst>
          </p:cNvPr>
          <p:cNvGraphicFramePr/>
          <p:nvPr>
            <p:extLst>
              <p:ext uri="{D42A27DB-BD31-4B8C-83A1-F6EECF244321}">
                <p14:modId xmlns:p14="http://schemas.microsoft.com/office/powerpoint/2010/main" val="892833407"/>
              </p:ext>
            </p:extLst>
          </p:nvPr>
        </p:nvGraphicFramePr>
        <p:xfrm>
          <a:off x="406400" y="1693334"/>
          <a:ext cx="10995377" cy="40301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3224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7839EAD-2655-4281-8785-F446D511CDC6}"/>
              </a:ext>
            </a:extLst>
          </p:cNvPr>
          <p:cNvSpPr>
            <a:spLocks noGrp="1"/>
          </p:cNvSpPr>
          <p:nvPr>
            <p:ph type="title"/>
          </p:nvPr>
        </p:nvSpPr>
        <p:spPr>
          <a:xfrm>
            <a:off x="1219200" y="1709738"/>
            <a:ext cx="8252178" cy="2078491"/>
          </a:xfrm>
        </p:spPr>
        <p:txBody>
          <a:bodyPr/>
          <a:lstStyle/>
          <a:p>
            <a:r>
              <a:rPr lang="en-US" dirty="0"/>
              <a:t>8.Installing Development Kit in Visual Studio 2017</a:t>
            </a:r>
          </a:p>
        </p:txBody>
      </p:sp>
    </p:spTree>
    <p:extLst>
      <p:ext uri="{BB962C8B-B14F-4D97-AF65-F5344CB8AC3E}">
        <p14:creationId xmlns:p14="http://schemas.microsoft.com/office/powerpoint/2010/main" val="3044029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xtensions and Updates">
            <a:extLst>
              <a:ext uri="{FF2B5EF4-FFF2-40B4-BE49-F238E27FC236}">
                <a16:creationId xmlns="" xmlns:a16="http://schemas.microsoft.com/office/drawing/2014/main" id="{C1869BB8-8B73-4F2E-A5B4-A9044AA3F3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177" y="285311"/>
            <a:ext cx="9097645" cy="6287377"/>
          </a:xfrm>
          <a:prstGeom prst="rect">
            <a:avLst/>
          </a:prstGeom>
        </p:spPr>
      </p:pic>
    </p:spTree>
    <p:extLst>
      <p:ext uri="{BB962C8B-B14F-4D97-AF65-F5344CB8AC3E}">
        <p14:creationId xmlns:p14="http://schemas.microsoft.com/office/powerpoint/2010/main" val="4086080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2139C3-9589-4BED-8AB8-C7F35B15C15C}"/>
              </a:ext>
            </a:extLst>
          </p:cNvPr>
          <p:cNvSpPr>
            <a:spLocks noGrp="1"/>
          </p:cNvSpPr>
          <p:nvPr>
            <p:ph type="title"/>
          </p:nvPr>
        </p:nvSpPr>
        <p:spPr/>
        <p:txBody>
          <a:bodyPr>
            <a:normAutofit/>
          </a:bodyPr>
          <a:lstStyle/>
          <a:p>
            <a:r>
              <a:rPr lang="en-US" dirty="0">
                <a:effectLst/>
              </a:rPr>
              <a:t>Prerequisites</a:t>
            </a:r>
            <a:br>
              <a:rPr lang="en-US" dirty="0">
                <a:effectLst/>
              </a:rPr>
            </a:br>
            <a:endParaRPr lang="en-US" dirty="0"/>
          </a:p>
        </p:txBody>
      </p:sp>
      <p:sp>
        <p:nvSpPr>
          <p:cNvPr id="4" name="Content Placeholder 1">
            <a:extLst>
              <a:ext uri="{FF2B5EF4-FFF2-40B4-BE49-F238E27FC236}">
                <a16:creationId xmlns="" xmlns:a16="http://schemas.microsoft.com/office/drawing/2014/main" id="{B0F605DD-C16E-4AD4-B3CE-1A42A8D4D01C}"/>
              </a:ext>
            </a:extLst>
          </p:cNvPr>
          <p:cNvSpPr txBox="1">
            <a:spLocks/>
          </p:cNvSpPr>
          <p:nvPr/>
        </p:nvSpPr>
        <p:spPr>
          <a:xfrm>
            <a:off x="587022" y="1509536"/>
            <a:ext cx="8596668" cy="5026731"/>
          </a:xfrm>
          <a:prstGeom prst="rect">
            <a:avLst/>
          </a:prstGeom>
        </p:spPr>
        <p:txBody>
          <a:bodyPr>
            <a:normAutofit fontScale="70000" lnSpcReduction="20000"/>
          </a:bodyPr>
          <a:lstStyle>
            <a:lvl1pPr marL="228600" indent="-228600" algn="l" defTabSz="914400" rtl="0" eaLnBrk="1" latinLnBrk="0" hangingPunct="1">
              <a:lnSpc>
                <a:spcPct val="90000"/>
              </a:lnSpc>
              <a:spcBef>
                <a:spcPct val="30000"/>
              </a:spcBef>
              <a:buClr>
                <a:schemeClr val="accent4">
                  <a:lumMod val="75000"/>
                </a:schemeClr>
              </a:buClr>
              <a:buSzPct val="70000"/>
              <a:buFont typeface="Wingdings 3" panose="05040102010807070707" pitchFamily="18" charset="2"/>
              <a:buChar char="u"/>
              <a:defRPr sz="2800" kern="1200">
                <a:solidFill>
                  <a:schemeClr val="accent6">
                    <a:lumMod val="20000"/>
                    <a:lumOff val="80000"/>
                  </a:schemeClr>
                </a:solidFill>
                <a:latin typeface="+mn-lt"/>
                <a:ea typeface="+mn-ea"/>
                <a:cs typeface="+mn-cs"/>
              </a:defRPr>
            </a:lvl1pPr>
            <a:lvl2pPr marL="685800" indent="-228600" algn="l" defTabSz="914400" rtl="0" eaLnBrk="1" latinLnBrk="0" hangingPunct="1">
              <a:lnSpc>
                <a:spcPct val="90000"/>
              </a:lnSpc>
              <a:spcBef>
                <a:spcPct val="30000"/>
              </a:spcBef>
              <a:buClr>
                <a:schemeClr val="accent4">
                  <a:lumMod val="75000"/>
                </a:schemeClr>
              </a:buClr>
              <a:buSzPct val="70000"/>
              <a:buFont typeface="Wingdings 3" panose="05040102010807070707" pitchFamily="18" charset="2"/>
              <a:buChar char="u"/>
              <a:defRPr sz="2400" kern="1200">
                <a:solidFill>
                  <a:schemeClr val="accent6">
                    <a:lumMod val="20000"/>
                    <a:lumOff val="80000"/>
                  </a:schemeClr>
                </a:solidFill>
                <a:latin typeface="+mn-lt"/>
                <a:ea typeface="+mn-ea"/>
                <a:cs typeface="+mn-cs"/>
              </a:defRPr>
            </a:lvl2pPr>
            <a:lvl3pPr marL="1143000" indent="-228600" algn="l" defTabSz="914400" rtl="0" eaLnBrk="1" latinLnBrk="0" hangingPunct="1">
              <a:lnSpc>
                <a:spcPct val="90000"/>
              </a:lnSpc>
              <a:spcBef>
                <a:spcPct val="30000"/>
              </a:spcBef>
              <a:buClr>
                <a:schemeClr val="accent4">
                  <a:lumMod val="75000"/>
                </a:schemeClr>
              </a:buClr>
              <a:buSzPct val="70000"/>
              <a:buFont typeface="Wingdings 3" panose="05040102010807070707" pitchFamily="18" charset="2"/>
              <a:buChar char="u"/>
              <a:defRPr sz="2000" kern="1200">
                <a:solidFill>
                  <a:schemeClr val="accent6">
                    <a:lumMod val="20000"/>
                    <a:lumOff val="80000"/>
                  </a:schemeClr>
                </a:solidFill>
                <a:latin typeface="+mn-lt"/>
                <a:ea typeface="+mn-ea"/>
                <a:cs typeface="+mn-cs"/>
              </a:defRPr>
            </a:lvl3pPr>
            <a:lvl4pPr marL="1600200" indent="-228600" algn="l" defTabSz="914400" rtl="0" eaLnBrk="1" latinLnBrk="0" hangingPunct="1">
              <a:lnSpc>
                <a:spcPct val="90000"/>
              </a:lnSpc>
              <a:spcBef>
                <a:spcPct val="30000"/>
              </a:spcBef>
              <a:buClr>
                <a:schemeClr val="accent4">
                  <a:lumMod val="75000"/>
                </a:schemeClr>
              </a:buClr>
              <a:buSzPct val="70000"/>
              <a:buFont typeface="Wingdings 3" panose="05040102010807070707" pitchFamily="18" charset="2"/>
              <a:buChar char="u"/>
              <a:defRPr sz="1800" kern="1200">
                <a:solidFill>
                  <a:schemeClr val="accent6">
                    <a:lumMod val="20000"/>
                    <a:lumOff val="80000"/>
                  </a:schemeClr>
                </a:solidFill>
                <a:latin typeface="+mn-lt"/>
                <a:ea typeface="+mn-ea"/>
                <a:cs typeface="+mn-cs"/>
              </a:defRPr>
            </a:lvl4pPr>
            <a:lvl5pPr marL="2057400" indent="-228600" algn="l" defTabSz="914400" rtl="0" eaLnBrk="1" latinLnBrk="0" hangingPunct="1">
              <a:lnSpc>
                <a:spcPct val="90000"/>
              </a:lnSpc>
              <a:spcBef>
                <a:spcPct val="30000"/>
              </a:spcBef>
              <a:buClr>
                <a:schemeClr val="accent4">
                  <a:lumMod val="75000"/>
                </a:schemeClr>
              </a:buClr>
              <a:buSzPct val="70000"/>
              <a:buFont typeface="Wingdings 3" panose="05040102010807070707" pitchFamily="18" charset="2"/>
              <a:buChar char="u"/>
              <a:defRPr sz="1800" kern="1200">
                <a:solidFill>
                  <a:schemeClr val="accent6">
                    <a:lumMod val="20000"/>
                    <a:lumOff val="80000"/>
                  </a:schemeClr>
                </a:solidFill>
                <a:latin typeface="+mn-lt"/>
                <a:ea typeface="+mn-ea"/>
                <a:cs typeface="+mn-cs"/>
              </a:defRPr>
            </a:lvl5pPr>
            <a:lvl6pPr marL="2514600" indent="-228600" algn="l" defTabSz="914400" rtl="0" eaLnBrk="1" latinLnBrk="0" hangingPunct="1">
              <a:lnSpc>
                <a:spcPct val="90000"/>
              </a:lnSpc>
              <a:spcBef>
                <a:spcPct val="30000"/>
              </a:spcBef>
              <a:buClr>
                <a:schemeClr val="accent4">
                  <a:lumMod val="75000"/>
                </a:schemeClr>
              </a:buClr>
              <a:buSzPct val="70000"/>
              <a:buFont typeface="Wingdings 3" panose="05040102010807070707" pitchFamily="18" charset="2"/>
              <a:buChar char="u"/>
              <a:defRPr sz="1800" kern="1200">
                <a:solidFill>
                  <a:schemeClr val="accent6">
                    <a:lumMod val="20000"/>
                    <a:lumOff val="80000"/>
                  </a:schemeClr>
                </a:solidFill>
                <a:latin typeface="+mn-lt"/>
                <a:ea typeface="+mn-ea"/>
                <a:cs typeface="+mn-cs"/>
              </a:defRPr>
            </a:lvl6pPr>
            <a:lvl7pPr marL="2971800" indent="-228600" algn="l" defTabSz="914400" rtl="0" eaLnBrk="1" latinLnBrk="0" hangingPunct="1">
              <a:lnSpc>
                <a:spcPct val="90000"/>
              </a:lnSpc>
              <a:spcBef>
                <a:spcPct val="30000"/>
              </a:spcBef>
              <a:buClr>
                <a:schemeClr val="accent4">
                  <a:lumMod val="75000"/>
                </a:schemeClr>
              </a:buClr>
              <a:buSzPct val="70000"/>
              <a:buFont typeface="Wingdings 3" panose="05040102010807070707" pitchFamily="18" charset="2"/>
              <a:buChar char="u"/>
              <a:defRPr sz="1800" kern="1200">
                <a:solidFill>
                  <a:schemeClr val="accent6">
                    <a:lumMod val="20000"/>
                    <a:lumOff val="80000"/>
                  </a:schemeClr>
                </a:solidFill>
                <a:latin typeface="+mn-lt"/>
                <a:ea typeface="+mn-ea"/>
                <a:cs typeface="+mn-cs"/>
              </a:defRPr>
            </a:lvl7pPr>
            <a:lvl8pPr marL="3429000" indent="-228600" algn="l" defTabSz="914400" rtl="0" eaLnBrk="1" latinLnBrk="0" hangingPunct="1">
              <a:lnSpc>
                <a:spcPct val="90000"/>
              </a:lnSpc>
              <a:spcBef>
                <a:spcPct val="30000"/>
              </a:spcBef>
              <a:buClr>
                <a:schemeClr val="accent4">
                  <a:lumMod val="75000"/>
                </a:schemeClr>
              </a:buClr>
              <a:buSzPct val="70000"/>
              <a:buFont typeface="Wingdings 3" panose="05040102010807070707" pitchFamily="18" charset="2"/>
              <a:buChar char="u"/>
              <a:defRPr sz="1800" kern="1200">
                <a:solidFill>
                  <a:schemeClr val="accent6">
                    <a:lumMod val="20000"/>
                    <a:lumOff val="80000"/>
                  </a:schemeClr>
                </a:solidFill>
                <a:latin typeface="+mn-lt"/>
                <a:ea typeface="+mn-ea"/>
                <a:cs typeface="+mn-cs"/>
              </a:defRPr>
            </a:lvl8pPr>
            <a:lvl9pPr marL="3886200" indent="-228600" algn="l" defTabSz="914400" rtl="0" eaLnBrk="1" latinLnBrk="0" hangingPunct="1">
              <a:lnSpc>
                <a:spcPct val="90000"/>
              </a:lnSpc>
              <a:spcBef>
                <a:spcPct val="30000"/>
              </a:spcBef>
              <a:buClr>
                <a:schemeClr val="accent4">
                  <a:lumMod val="75000"/>
                </a:schemeClr>
              </a:buClr>
              <a:buSzPct val="70000"/>
              <a:buFont typeface="Wingdings 3" panose="05040102010807070707" pitchFamily="18" charset="2"/>
              <a:buChar char="u"/>
              <a:defRPr sz="1800" kern="1200">
                <a:solidFill>
                  <a:schemeClr val="accent6">
                    <a:lumMod val="20000"/>
                    <a:lumOff val="80000"/>
                  </a:schemeClr>
                </a:solidFill>
                <a:latin typeface="+mn-lt"/>
                <a:ea typeface="+mn-ea"/>
                <a:cs typeface="+mn-cs"/>
              </a:defRPr>
            </a:lvl9pPr>
          </a:lstStyle>
          <a:p>
            <a:pPr marL="0" indent="0">
              <a:lnSpc>
                <a:spcPct val="120000"/>
              </a:lnSpc>
              <a:buNone/>
            </a:pPr>
            <a:r>
              <a:rPr lang="en-US" sz="2300" dirty="0">
                <a:solidFill>
                  <a:schemeClr val="bg2">
                    <a:lumMod val="50000"/>
                  </a:schemeClr>
                </a:solidFill>
              </a:rPr>
              <a:t>Required Prerequisites</a:t>
            </a:r>
          </a:p>
          <a:p>
            <a:pPr lvl="1">
              <a:lnSpc>
                <a:spcPct val="120000"/>
              </a:lnSpc>
            </a:pPr>
            <a:r>
              <a:rPr lang="en-US" sz="2300" dirty="0">
                <a:solidFill>
                  <a:schemeClr val="bg2">
                    <a:lumMod val="50000"/>
                  </a:schemeClr>
                </a:solidFill>
              </a:rPr>
              <a:t>A 64-bit installation of Windows, macOS, or Linux. (the Microsoft Quantum Development Kit has been tested under Ubuntu Linux, but may work on other distributions).</a:t>
            </a:r>
          </a:p>
          <a:p>
            <a:pPr lvl="1">
              <a:lnSpc>
                <a:spcPct val="120000"/>
              </a:lnSpc>
            </a:pPr>
            <a:r>
              <a:rPr lang="en-US" sz="2300" dirty="0">
                <a:solidFill>
                  <a:schemeClr val="bg2">
                    <a:lumMod val="50000"/>
                  </a:schemeClr>
                </a:solidFill>
              </a:rPr>
              <a:t>The </a:t>
            </a:r>
            <a:r>
              <a:rPr lang="en-US" sz="2300" dirty="0">
                <a:solidFill>
                  <a:schemeClr val="bg2">
                    <a:lumMod val="50000"/>
                  </a:schemeClr>
                </a:solidFill>
                <a:hlinkClick r:id="rId2"/>
              </a:rPr>
              <a:t>.NET Core SDK 2.0</a:t>
            </a:r>
            <a:r>
              <a:rPr lang="en-US" sz="2300" dirty="0">
                <a:solidFill>
                  <a:schemeClr val="bg2">
                    <a:lumMod val="50000"/>
                  </a:schemeClr>
                </a:solidFill>
              </a:rPr>
              <a:t> or later.</a:t>
            </a:r>
          </a:p>
          <a:p>
            <a:pPr lvl="1">
              <a:lnSpc>
                <a:spcPct val="120000"/>
              </a:lnSpc>
            </a:pPr>
            <a:endParaRPr lang="en-US" sz="2300" dirty="0">
              <a:solidFill>
                <a:schemeClr val="bg2">
                  <a:lumMod val="50000"/>
                </a:schemeClr>
              </a:solidFill>
            </a:endParaRPr>
          </a:p>
          <a:p>
            <a:pPr marL="0" indent="0">
              <a:lnSpc>
                <a:spcPct val="120000"/>
              </a:lnSpc>
              <a:buNone/>
            </a:pPr>
            <a:r>
              <a:rPr lang="en-US" sz="2300" dirty="0">
                <a:solidFill>
                  <a:schemeClr val="bg2">
                    <a:lumMod val="50000"/>
                  </a:schemeClr>
                </a:solidFill>
              </a:rPr>
              <a:t>Optional Prerequisites</a:t>
            </a:r>
          </a:p>
          <a:p>
            <a:pPr lvl="1">
              <a:lnSpc>
                <a:spcPct val="120000"/>
              </a:lnSpc>
            </a:pPr>
            <a:r>
              <a:rPr lang="en-US" sz="2300" dirty="0">
                <a:solidFill>
                  <a:schemeClr val="bg2">
                    <a:lumMod val="50000"/>
                  </a:schemeClr>
                </a:solidFill>
              </a:rPr>
              <a:t>A development environment with .NET Core support:</a:t>
            </a:r>
          </a:p>
          <a:p>
            <a:pPr lvl="2">
              <a:lnSpc>
                <a:spcPct val="120000"/>
              </a:lnSpc>
            </a:pPr>
            <a:r>
              <a:rPr lang="en-US" sz="2300" dirty="0">
                <a:solidFill>
                  <a:schemeClr val="bg2">
                    <a:lumMod val="50000"/>
                  </a:schemeClr>
                </a:solidFill>
              </a:rPr>
              <a:t>For Windows: We recommend </a:t>
            </a:r>
            <a:r>
              <a:rPr lang="en-US" sz="2300" dirty="0">
                <a:solidFill>
                  <a:schemeClr val="bg2">
                    <a:lumMod val="50000"/>
                  </a:schemeClr>
                </a:solidFill>
                <a:hlinkClick r:id="rId3"/>
              </a:rPr>
              <a:t>Visual Studio 2017</a:t>
            </a:r>
            <a:r>
              <a:rPr lang="en-US" sz="2300" dirty="0">
                <a:solidFill>
                  <a:schemeClr val="bg2">
                    <a:lumMod val="50000"/>
                  </a:schemeClr>
                </a:solidFill>
              </a:rPr>
              <a:t> and the </a:t>
            </a:r>
            <a:r>
              <a:rPr lang="en-US" sz="2300" dirty="0">
                <a:solidFill>
                  <a:schemeClr val="bg2">
                    <a:lumMod val="50000"/>
                  </a:schemeClr>
                </a:solidFill>
                <a:hlinkClick r:id="rId4"/>
              </a:rPr>
              <a:t>Microsoft Quantum Development Kit</a:t>
            </a:r>
            <a:r>
              <a:rPr lang="en-US" sz="2300" dirty="0">
                <a:solidFill>
                  <a:schemeClr val="bg2">
                    <a:lumMod val="50000"/>
                  </a:schemeClr>
                </a:solidFill>
              </a:rPr>
              <a:t> extension. You can also use </a:t>
            </a:r>
            <a:r>
              <a:rPr lang="en-US" sz="2300" dirty="0">
                <a:solidFill>
                  <a:schemeClr val="bg2">
                    <a:lumMod val="50000"/>
                  </a:schemeClr>
                </a:solidFill>
                <a:hlinkClick r:id="rId5"/>
              </a:rPr>
              <a:t>Visual Studio Code</a:t>
            </a:r>
            <a:r>
              <a:rPr lang="en-US" sz="2300" dirty="0">
                <a:solidFill>
                  <a:schemeClr val="bg2">
                    <a:lumMod val="50000"/>
                  </a:schemeClr>
                </a:solidFill>
              </a:rPr>
              <a:t> and the </a:t>
            </a:r>
            <a:r>
              <a:rPr lang="en-US" sz="2300" dirty="0">
                <a:solidFill>
                  <a:schemeClr val="bg2">
                    <a:lumMod val="50000"/>
                  </a:schemeClr>
                </a:solidFill>
                <a:hlinkClick r:id="rId6"/>
              </a:rPr>
              <a:t>Microsoft Quantum Development Kit for Visual Studio Code</a:t>
            </a:r>
            <a:r>
              <a:rPr lang="en-US" sz="2300" dirty="0">
                <a:solidFill>
                  <a:schemeClr val="bg2">
                    <a:lumMod val="50000"/>
                  </a:schemeClr>
                </a:solidFill>
              </a:rPr>
              <a:t> extension.</a:t>
            </a:r>
          </a:p>
          <a:p>
            <a:pPr lvl="2">
              <a:lnSpc>
                <a:spcPct val="120000"/>
              </a:lnSpc>
            </a:pPr>
            <a:r>
              <a:rPr lang="en-US" sz="2300" dirty="0">
                <a:solidFill>
                  <a:schemeClr val="bg2">
                    <a:lumMod val="50000"/>
                  </a:schemeClr>
                </a:solidFill>
              </a:rPr>
              <a:t>For macOS or Linux: We recommend </a:t>
            </a:r>
            <a:r>
              <a:rPr lang="en-US" sz="2300" dirty="0">
                <a:solidFill>
                  <a:schemeClr val="bg2">
                    <a:lumMod val="50000"/>
                  </a:schemeClr>
                </a:solidFill>
                <a:hlinkClick r:id="rId5"/>
              </a:rPr>
              <a:t>Visual Studio Code</a:t>
            </a:r>
            <a:r>
              <a:rPr lang="en-US" sz="2300" dirty="0">
                <a:solidFill>
                  <a:schemeClr val="bg2">
                    <a:lumMod val="50000"/>
                  </a:schemeClr>
                </a:solidFill>
              </a:rPr>
              <a:t> and the </a:t>
            </a:r>
            <a:r>
              <a:rPr lang="en-US" sz="2300" dirty="0">
                <a:solidFill>
                  <a:schemeClr val="bg2">
                    <a:lumMod val="50000"/>
                  </a:schemeClr>
                </a:solidFill>
                <a:hlinkClick r:id="rId6"/>
              </a:rPr>
              <a:t>Microsoft Quantum Development Kit for Visual Studio Code</a:t>
            </a:r>
            <a:r>
              <a:rPr lang="en-US" sz="2300" dirty="0">
                <a:solidFill>
                  <a:schemeClr val="bg2">
                    <a:lumMod val="50000"/>
                  </a:schemeClr>
                </a:solidFill>
              </a:rPr>
              <a:t> extension.</a:t>
            </a:r>
          </a:p>
          <a:p>
            <a:pPr lvl="1">
              <a:lnSpc>
                <a:spcPct val="120000"/>
              </a:lnSpc>
            </a:pPr>
            <a:endParaRPr lang="en-US" sz="2300" dirty="0">
              <a:solidFill>
                <a:schemeClr val="bg2">
                  <a:lumMod val="50000"/>
                </a:schemeClr>
              </a:solidFill>
            </a:endParaRPr>
          </a:p>
          <a:p>
            <a:pPr>
              <a:lnSpc>
                <a:spcPct val="120000"/>
              </a:lnSpc>
            </a:pPr>
            <a:r>
              <a:rPr lang="en-US" sz="2300" dirty="0">
                <a:solidFill>
                  <a:schemeClr val="bg2">
                    <a:lumMod val="50000"/>
                  </a:schemeClr>
                </a:solidFill>
              </a:rPr>
              <a:t>If you do not have Visual Studio installed, you can download Visual Studio 2017 Community Edition for free.</a:t>
            </a:r>
          </a:p>
          <a:p>
            <a:endParaRPr lang="en-US" dirty="0">
              <a:solidFill>
                <a:schemeClr val="bg2">
                  <a:lumMod val="50000"/>
                </a:schemeClr>
              </a:solidFill>
            </a:endParaRPr>
          </a:p>
          <a:p>
            <a:pPr marL="0" indent="0" algn="just">
              <a:buNone/>
            </a:pPr>
            <a:endParaRPr lang="en-US" sz="1600" dirty="0">
              <a:solidFill>
                <a:schemeClr val="bg2">
                  <a:lumMod val="50000"/>
                </a:schemeClr>
              </a:solidFill>
            </a:endParaRPr>
          </a:p>
        </p:txBody>
      </p:sp>
    </p:spTree>
    <p:extLst>
      <p:ext uri="{BB962C8B-B14F-4D97-AF65-F5344CB8AC3E}">
        <p14:creationId xmlns:p14="http://schemas.microsoft.com/office/powerpoint/2010/main" val="157354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42516048-E8AE-4FBE-81BB-073FC61BEB9B}"/>
              </a:ext>
            </a:extLst>
          </p:cNvPr>
          <p:cNvSpPr>
            <a:spLocks noGrp="1"/>
          </p:cNvSpPr>
          <p:nvPr>
            <p:ph type="title"/>
          </p:nvPr>
        </p:nvSpPr>
        <p:spPr/>
        <p:txBody>
          <a:bodyPr>
            <a:normAutofit fontScale="90000"/>
          </a:bodyPr>
          <a:lstStyle/>
          <a:p>
            <a:r>
              <a:rPr lang="en-US" dirty="0">
                <a:effectLst/>
              </a:rPr>
              <a:t>Insta</a:t>
            </a:r>
            <a:r>
              <a:rPr lang="en-US" dirty="0"/>
              <a:t>lling a Validating the Q# Development </a:t>
            </a:r>
            <a:r>
              <a:rPr lang="en-US" dirty="0" err="1"/>
              <a:t>Enviroment</a:t>
            </a:r>
            <a:r>
              <a:rPr lang="en-US" dirty="0">
                <a:effectLst/>
              </a:rPr>
              <a:t/>
            </a:r>
            <a:br>
              <a:rPr lang="en-US" dirty="0">
                <a:effectLst/>
              </a:rPr>
            </a:br>
            <a:endParaRPr lang="en-US" dirty="0"/>
          </a:p>
        </p:txBody>
      </p:sp>
      <p:sp>
        <p:nvSpPr>
          <p:cNvPr id="2" name="Content Placeholder 1">
            <a:extLst>
              <a:ext uri="{FF2B5EF4-FFF2-40B4-BE49-F238E27FC236}">
                <a16:creationId xmlns="" xmlns:a16="http://schemas.microsoft.com/office/drawing/2014/main" id="{E89FD19F-30E3-4B98-9C47-C4FB03F56C78}"/>
              </a:ext>
            </a:extLst>
          </p:cNvPr>
          <p:cNvSpPr>
            <a:spLocks noGrp="1"/>
          </p:cNvSpPr>
          <p:nvPr>
            <p:ph idx="1"/>
          </p:nvPr>
        </p:nvSpPr>
        <p:spPr/>
        <p:txBody>
          <a:bodyPr/>
          <a:lstStyle/>
          <a:p>
            <a:pPr marL="0" indent="0">
              <a:buNone/>
            </a:pPr>
            <a:r>
              <a:rPr lang="en-US" dirty="0"/>
              <a:t>In </a:t>
            </a:r>
            <a:r>
              <a:rPr lang="en-US" u="sng" dirty="0">
                <a:hlinkClick r:id="rId2"/>
              </a:rPr>
              <a:t>Writing a quantum program</a:t>
            </a:r>
            <a:r>
              <a:rPr lang="en-US" dirty="0"/>
              <a:t>, we wrote a simple C# driver for our bell algorithm. A C# driver has 4 main purposes:</a:t>
            </a:r>
          </a:p>
          <a:p>
            <a:r>
              <a:rPr lang="en-US" dirty="0"/>
              <a:t>Constructing the target machine</a:t>
            </a:r>
          </a:p>
          <a:p>
            <a:r>
              <a:rPr lang="en-US" dirty="0"/>
              <a:t>Computing any arguments required for the quantum algorithm</a:t>
            </a:r>
          </a:p>
          <a:p>
            <a:r>
              <a:rPr lang="en-US" dirty="0"/>
              <a:t>Running the quantum algorithm using the simulator</a:t>
            </a:r>
          </a:p>
          <a:p>
            <a:r>
              <a:rPr lang="en-US" dirty="0"/>
              <a:t>Processing the result of the operation</a:t>
            </a:r>
          </a:p>
        </p:txBody>
      </p:sp>
    </p:spTree>
    <p:extLst>
      <p:ext uri="{BB962C8B-B14F-4D97-AF65-F5344CB8AC3E}">
        <p14:creationId xmlns:p14="http://schemas.microsoft.com/office/powerpoint/2010/main" val="3128526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7839EAD-2655-4281-8785-F446D511CDC6}"/>
              </a:ext>
            </a:extLst>
          </p:cNvPr>
          <p:cNvSpPr>
            <a:spLocks noGrp="1"/>
          </p:cNvSpPr>
          <p:nvPr>
            <p:ph type="title"/>
          </p:nvPr>
        </p:nvSpPr>
        <p:spPr>
          <a:xfrm>
            <a:off x="1219200" y="1709738"/>
            <a:ext cx="8252178" cy="2078491"/>
          </a:xfrm>
        </p:spPr>
        <p:txBody>
          <a:bodyPr/>
          <a:lstStyle/>
          <a:p>
            <a:r>
              <a:rPr lang="en-US" dirty="0"/>
              <a:t>9. Using Samples and learn how to make your own simulator</a:t>
            </a:r>
          </a:p>
        </p:txBody>
      </p:sp>
    </p:spTree>
    <p:extLst>
      <p:ext uri="{BB962C8B-B14F-4D97-AF65-F5344CB8AC3E}">
        <p14:creationId xmlns:p14="http://schemas.microsoft.com/office/powerpoint/2010/main" val="24841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42516048-E8AE-4FBE-81BB-073FC61BEB9B}"/>
              </a:ext>
            </a:extLst>
          </p:cNvPr>
          <p:cNvSpPr>
            <a:spLocks noGrp="1"/>
          </p:cNvSpPr>
          <p:nvPr>
            <p:ph type="title"/>
          </p:nvPr>
        </p:nvSpPr>
        <p:spPr>
          <a:xfrm>
            <a:off x="677333" y="609600"/>
            <a:ext cx="10138947" cy="1320800"/>
          </a:xfrm>
        </p:spPr>
        <p:txBody>
          <a:bodyPr>
            <a:normAutofit fontScale="90000"/>
          </a:bodyPr>
          <a:lstStyle/>
          <a:p>
            <a:r>
              <a:rPr lang="en-US" dirty="0"/>
              <a:t>Writing a Quantum </a:t>
            </a:r>
            <a:r>
              <a:rPr lang="en-US" dirty="0" smtClean="0"/>
              <a:t>Program</a:t>
            </a:r>
            <a:br>
              <a:rPr lang="en-US" dirty="0" smtClean="0"/>
            </a:br>
            <a:r>
              <a:rPr lang="en-US" dirty="0">
                <a:effectLst/>
              </a:rPr>
              <a:t/>
            </a:r>
            <a:br>
              <a:rPr lang="en-US" dirty="0">
                <a:effectLst/>
              </a:rPr>
            </a:br>
            <a:endParaRPr lang="en-US" dirty="0"/>
          </a:p>
        </p:txBody>
      </p:sp>
      <p:sp>
        <p:nvSpPr>
          <p:cNvPr id="7" name="Content Placeholder 6">
            <a:extLst>
              <a:ext uri="{FF2B5EF4-FFF2-40B4-BE49-F238E27FC236}">
                <a16:creationId xmlns="" xmlns:a16="http://schemas.microsoft.com/office/drawing/2014/main" id="{086FF66C-FD81-456E-BB9A-F1E7FF58CE9E}"/>
              </a:ext>
            </a:extLst>
          </p:cNvPr>
          <p:cNvSpPr>
            <a:spLocks noGrp="1"/>
          </p:cNvSpPr>
          <p:nvPr>
            <p:ph idx="1"/>
          </p:nvPr>
        </p:nvSpPr>
        <p:spPr>
          <a:xfrm>
            <a:off x="506782" y="1791717"/>
            <a:ext cx="8596668" cy="3880773"/>
          </a:xfrm>
        </p:spPr>
        <p:txBody>
          <a:bodyPr>
            <a:normAutofit fontScale="85000" lnSpcReduction="20000"/>
          </a:bodyPr>
          <a:lstStyle/>
          <a:p>
            <a:r>
              <a:rPr lang="en-US" dirty="0"/>
              <a:t>Step 1: </a:t>
            </a:r>
            <a:r>
              <a:rPr lang="en-US" dirty="0"/>
              <a:t>Before of Beginning check that you have installed the Development </a:t>
            </a:r>
            <a:r>
              <a:rPr lang="en-US" dirty="0" smtClean="0"/>
              <a:t>Kit</a:t>
            </a:r>
          </a:p>
          <a:p>
            <a:pPr marL="0" indent="0">
              <a:buNone/>
            </a:pPr>
            <a:r>
              <a:rPr lang="en-US" dirty="0">
                <a:hlinkClick r:id="rId2"/>
              </a:rPr>
              <a:t>https://</a:t>
            </a:r>
            <a:r>
              <a:rPr lang="en-US" dirty="0" smtClean="0">
                <a:hlinkClick r:id="rId2"/>
              </a:rPr>
              <a:t>marketplace.visualstudio.com/items?itemName=quantum.DevKit</a:t>
            </a:r>
            <a:endParaRPr lang="en-US" dirty="0" smtClean="0"/>
          </a:p>
          <a:p>
            <a:pPr>
              <a:lnSpc>
                <a:spcPct val="220000"/>
              </a:lnSpc>
            </a:pPr>
            <a:r>
              <a:rPr lang="en-US" dirty="0" smtClean="0"/>
              <a:t>Step 2: Check that you have installed the </a:t>
            </a:r>
            <a:r>
              <a:rPr lang="en-US" dirty="0" err="1" smtClean="0"/>
              <a:t>NuGet</a:t>
            </a:r>
            <a:r>
              <a:rPr lang="en-US" dirty="0" smtClean="0"/>
              <a:t> Package for </a:t>
            </a:r>
            <a:r>
              <a:rPr lang="en-US" dirty="0" err="1" smtClean="0"/>
              <a:t>Microsoft.Quantum.Canon</a:t>
            </a:r>
            <a:r>
              <a:rPr lang="en-US" dirty="0" smtClean="0"/>
              <a:t>, Go to Tools/</a:t>
            </a:r>
            <a:r>
              <a:rPr lang="en-US" dirty="0" err="1" smtClean="0"/>
              <a:t>NuGet</a:t>
            </a:r>
            <a:r>
              <a:rPr lang="en-US" dirty="0" smtClean="0"/>
              <a:t> Package Manager / Package </a:t>
            </a:r>
            <a:r>
              <a:rPr lang="en-US" dirty="0"/>
              <a:t>Manager Console… </a:t>
            </a:r>
            <a:r>
              <a:rPr lang="en-US" dirty="0" smtClean="0"/>
              <a:t>and</a:t>
            </a:r>
          </a:p>
          <a:p>
            <a:pPr marL="0" indent="0" algn="ctr">
              <a:lnSpc>
                <a:spcPct val="220000"/>
              </a:lnSpc>
              <a:buNone/>
            </a:pPr>
            <a:r>
              <a:rPr lang="en-US" dirty="0" smtClean="0"/>
              <a:t> </a:t>
            </a:r>
            <a:r>
              <a:rPr lang="en-US" b="1" i="1" u="sng" dirty="0" smtClean="0"/>
              <a:t>Install-Package </a:t>
            </a:r>
            <a:r>
              <a:rPr lang="en-US" b="1" i="1" u="sng" dirty="0" err="1"/>
              <a:t>Microsoft.Quantum.Canon</a:t>
            </a:r>
            <a:r>
              <a:rPr lang="en-US" b="1" i="1" u="sng" dirty="0"/>
              <a:t> -Version </a:t>
            </a:r>
            <a:r>
              <a:rPr lang="en-US" b="1" i="1" u="sng" dirty="0" smtClean="0"/>
              <a:t>0.2.1802.2202-preview</a:t>
            </a:r>
          </a:p>
          <a:p>
            <a:pPr>
              <a:lnSpc>
                <a:spcPct val="220000"/>
              </a:lnSpc>
            </a:pPr>
            <a:r>
              <a:rPr lang="en-US" dirty="0" smtClean="0"/>
              <a:t>Step 3: Create </a:t>
            </a:r>
            <a:r>
              <a:rPr lang="en-US" dirty="0"/>
              <a:t>a Project and Solution</a:t>
            </a:r>
          </a:p>
          <a:p>
            <a:pPr marL="0" indent="0">
              <a:buNone/>
            </a:pPr>
            <a:r>
              <a:rPr lang="en-US" dirty="0"/>
              <a:t>Open up Visual Studio 2017. Go to the File menu and select New &gt; Project.... In the project template explorer, under Installed &gt; Visual C#, select the Q# Application template. Make sure you have .NET Framework 4.6.1 selected in the list at the top of the New </a:t>
            </a:r>
            <a:r>
              <a:rPr lang="en-US" dirty="0" err="1"/>
              <a:t>Projectdialog</a:t>
            </a:r>
            <a:r>
              <a:rPr lang="en-US" dirty="0"/>
              <a:t> box. Give your project the name Bell</a:t>
            </a:r>
            <a:r>
              <a:rPr lang="en-US" dirty="0" smtClean="0"/>
              <a:t>.</a:t>
            </a:r>
          </a:p>
          <a:p>
            <a:pPr marL="0" indent="0">
              <a:buNone/>
            </a:pPr>
            <a:endParaRPr lang="en-US" dirty="0"/>
          </a:p>
          <a:p>
            <a:pPr marL="0" indent="0">
              <a:buNone/>
            </a:pPr>
            <a:endParaRPr lang="en-US" dirty="0"/>
          </a:p>
          <a:p>
            <a:endParaRPr lang="en-US" dirty="0"/>
          </a:p>
          <a:p>
            <a:endParaRPr lang="en-US" dirty="0"/>
          </a:p>
        </p:txBody>
      </p:sp>
      <p:sp>
        <p:nvSpPr>
          <p:cNvPr id="8" name="AutoShape 4" descr="`Teleport(msg : Qubit, there : Qubit) : ()`">
            <a:extLst>
              <a:ext uri="{FF2B5EF4-FFF2-40B4-BE49-F238E27FC236}">
                <a16:creationId xmlns="" xmlns:a16="http://schemas.microsoft.com/office/drawing/2014/main" id="{B11B43AE-0CA4-49F0-AB0B-F2EE384BF3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83343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42516048-E8AE-4FBE-81BB-073FC61BEB9B}"/>
              </a:ext>
            </a:extLst>
          </p:cNvPr>
          <p:cNvSpPr>
            <a:spLocks noGrp="1"/>
          </p:cNvSpPr>
          <p:nvPr>
            <p:ph type="title"/>
          </p:nvPr>
        </p:nvSpPr>
        <p:spPr>
          <a:xfrm>
            <a:off x="677333" y="609600"/>
            <a:ext cx="10138947" cy="1320800"/>
          </a:xfrm>
        </p:spPr>
        <p:txBody>
          <a:bodyPr>
            <a:normAutofit fontScale="90000"/>
          </a:bodyPr>
          <a:lstStyle/>
          <a:p>
            <a:r>
              <a:rPr lang="en-US" dirty="0"/>
              <a:t>Writing a Quantum </a:t>
            </a:r>
            <a:r>
              <a:rPr lang="en-US" dirty="0" smtClean="0"/>
              <a:t>Program</a:t>
            </a:r>
            <a:br>
              <a:rPr lang="en-US" dirty="0" smtClean="0"/>
            </a:br>
            <a:r>
              <a:rPr lang="en-US" dirty="0">
                <a:effectLst/>
              </a:rPr>
              <a:t/>
            </a:r>
            <a:br>
              <a:rPr lang="en-US" dirty="0">
                <a:effectLst/>
              </a:rPr>
            </a:br>
            <a:endParaRPr lang="en-US" dirty="0"/>
          </a:p>
        </p:txBody>
      </p:sp>
      <p:sp>
        <p:nvSpPr>
          <p:cNvPr id="7" name="Content Placeholder 6">
            <a:extLst>
              <a:ext uri="{FF2B5EF4-FFF2-40B4-BE49-F238E27FC236}">
                <a16:creationId xmlns="" xmlns:a16="http://schemas.microsoft.com/office/drawing/2014/main" id="{086FF66C-FD81-456E-BB9A-F1E7FF58CE9E}"/>
              </a:ext>
            </a:extLst>
          </p:cNvPr>
          <p:cNvSpPr>
            <a:spLocks noGrp="1"/>
          </p:cNvSpPr>
          <p:nvPr>
            <p:ph idx="1"/>
          </p:nvPr>
        </p:nvSpPr>
        <p:spPr>
          <a:xfrm>
            <a:off x="506782" y="1791717"/>
            <a:ext cx="8596668" cy="358359"/>
          </a:xfrm>
        </p:spPr>
        <p:txBody>
          <a:bodyPr>
            <a:normAutofit lnSpcReduction="10000"/>
          </a:bodyPr>
          <a:lstStyle/>
          <a:p>
            <a:r>
              <a:rPr lang="en-US" dirty="0" smtClean="0"/>
              <a:t>Step 4: </a:t>
            </a:r>
            <a:r>
              <a:rPr lang="en-US" dirty="0"/>
              <a:t>Enter the Q# </a:t>
            </a:r>
            <a:r>
              <a:rPr lang="en-US" dirty="0" smtClean="0"/>
              <a:t>Code</a:t>
            </a:r>
            <a:endParaRPr lang="en-US" dirty="0"/>
          </a:p>
        </p:txBody>
      </p:sp>
      <p:sp>
        <p:nvSpPr>
          <p:cNvPr id="8" name="AutoShape 4" descr="`Teleport(msg : Qubit, there : Qubit) : ()`">
            <a:extLst>
              <a:ext uri="{FF2B5EF4-FFF2-40B4-BE49-F238E27FC236}">
                <a16:creationId xmlns="" xmlns:a16="http://schemas.microsoft.com/office/drawing/2014/main" id="{B11B43AE-0CA4-49F0-AB0B-F2EE384BF3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2237770" y="2150076"/>
            <a:ext cx="5134692" cy="3724795"/>
          </a:xfrm>
          <a:prstGeom prst="rect">
            <a:avLst/>
          </a:prstGeom>
        </p:spPr>
      </p:pic>
    </p:spTree>
    <p:extLst>
      <p:ext uri="{BB962C8B-B14F-4D97-AF65-F5344CB8AC3E}">
        <p14:creationId xmlns:p14="http://schemas.microsoft.com/office/powerpoint/2010/main" val="4272926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attachment.outlook.office.net/owa/aliciachocoza@hotmail.com/service.svc/s/GetFileAttachment?id=AQMkADAwATE0YTgwLWJhNDctZDJkMS0wMAItMDAKAEYAAAM68UFWU9IuTZI97J3NaXbCBwBsVTr5m%2BkuTY5s%2BaXRaoE9AAACAQwAAABsVTr5m%2BkuTY5s%2BaXRaoE9AAFJsQvdAAAAARIAEAAveWHCSMgXQqcWa9nUqLFQ&amp;X-OWA-CANARY=ltSzQaauv0-hDm2kjQXv2aAOdKEcitUYw-tGkzjouAAm_H4VaHmn_0irjwYujyWLCbCbNaDtc1Y.&amp;token=eyJ0eXAiOiJKV1QiLCJhbGciOiJSUzI1NiIsIng1dCI6ImVuaDlCSnJWUFU1aWpWMXFqWmpWLWZMMmJjbyJ9.eyJ2ZXIiOiJFeGNoYW5nZS5DYWxsYmFjay5WMSIsImFwcGN0eHNlbmRlciI6Ik93YURvd25sb2FkQDg0ZGY5ZTdmLWU5ZjYtNDBhZi1iNDM1LWFhYWFhYWFhYWFhYSIsImFwcGN0eCI6IntcIm1zZXhjaHByb3RcIjpcIm93YVwiLFwicHJpbWFyeXNpZFwiOlwiUy0xLTI4MjctODQ2MDgtMzEyNTI2OTIwMVwiLFwicHVpZFwiOlwiMzYzMzkxNzE4MjQ5MTY5XCIsXCJvaWRcIjpcIjAwMDE0YTgwLWJhNDctZDJkMS0wMDAwLTAwMDAwMDAwMDAwMFwiLFwic2NvcGVcIjpcIk93YURvd25sb2FkXCJ9IiwiaXNzIjoiMDAwMDAwMDItMDAwMC0wZmYxLWNlMDAtMDAwMDAwMDAwMDAwQDg0ZGY5ZTdmLWU5ZjYtNDBhZi1iNDM1LWFhYWFhYWFhYWFhYSIsImF1ZCI6IjAwMDAwMDAyLTAwMDAtMGZmMS1jZTAwLTAwMDAwMDAwMDAwMC9hdHRhY2htZW50Lm91dGxvb2sub2ZmaWNlLm5ldEA4NGRmOWU3Zi1lOWY2LTQwYWYtYjQzNS1hYWFhYWFhYWFhYWEiLCJleHAiOjE1MjEwODE1OTEsIm5iZiI6MTUyMTA4MDk5MX0.0HybUCE5S3eVmupM3_R8EvqmixKC5YtMnpqumLC1Ygii2s9heAGz3WKm3zb4u2t9rhOFlTO6R5NPB6_TGFyk8SPljavjHptE0lLC-HPY2Mqq165nG_qt3eGl1PvjKZFSE3yGFmaCBiuCDVxA6jYgBO_17ejHrbw32Dn916CREOdgF1S097-8E2riyPBJUqmZpx6UKn7uIQzwpxL3Q8Y0PjJzw28F7b0rg_JQnQc_AxV676ZD-p4_zrx3ceQtkYR10c_abFvzVC9WOWANI8shJNkAN5USV0KX50XMnVLvqTUbvy_RxKUKpmEvPyfaF5oTWlGtyxOOMrsAxdPz1aatcw&amp;owa=outlook.live.com&amp;isc=1&amp;isImagePreview=True">
            <a:extLst>
              <a:ext uri="{FF2B5EF4-FFF2-40B4-BE49-F238E27FC236}">
                <a16:creationId xmlns="" xmlns:a16="http://schemas.microsoft.com/office/drawing/2014/main" id="{EC4D07F8-FB58-47F4-8DB3-1972B431FC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830"/>
          <a:stretch/>
        </p:blipFill>
        <p:spPr bwMode="auto">
          <a:xfrm>
            <a:off x="1543270" y="759758"/>
            <a:ext cx="7613256" cy="5027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231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42516048-E8AE-4FBE-81BB-073FC61BEB9B}"/>
              </a:ext>
            </a:extLst>
          </p:cNvPr>
          <p:cNvSpPr>
            <a:spLocks noGrp="1"/>
          </p:cNvSpPr>
          <p:nvPr>
            <p:ph type="title"/>
          </p:nvPr>
        </p:nvSpPr>
        <p:spPr>
          <a:xfrm>
            <a:off x="677333" y="609600"/>
            <a:ext cx="10138947" cy="1320800"/>
          </a:xfrm>
        </p:spPr>
        <p:txBody>
          <a:bodyPr>
            <a:normAutofit fontScale="90000"/>
          </a:bodyPr>
          <a:lstStyle/>
          <a:p>
            <a:r>
              <a:rPr lang="en-US" dirty="0"/>
              <a:t>Writing a Quantum </a:t>
            </a:r>
            <a:r>
              <a:rPr lang="en-US" dirty="0" smtClean="0"/>
              <a:t>Program</a:t>
            </a:r>
            <a:br>
              <a:rPr lang="en-US" dirty="0" smtClean="0"/>
            </a:br>
            <a:r>
              <a:rPr lang="en-US" dirty="0">
                <a:effectLst/>
              </a:rPr>
              <a:t/>
            </a:r>
            <a:br>
              <a:rPr lang="en-US" dirty="0">
                <a:effectLst/>
              </a:rPr>
            </a:br>
            <a:endParaRPr lang="en-US" dirty="0"/>
          </a:p>
        </p:txBody>
      </p:sp>
      <p:sp>
        <p:nvSpPr>
          <p:cNvPr id="7" name="Content Placeholder 6">
            <a:extLst>
              <a:ext uri="{FF2B5EF4-FFF2-40B4-BE49-F238E27FC236}">
                <a16:creationId xmlns="" xmlns:a16="http://schemas.microsoft.com/office/drawing/2014/main" id="{086FF66C-FD81-456E-BB9A-F1E7FF58CE9E}"/>
              </a:ext>
            </a:extLst>
          </p:cNvPr>
          <p:cNvSpPr>
            <a:spLocks noGrp="1"/>
          </p:cNvSpPr>
          <p:nvPr>
            <p:ph idx="1"/>
          </p:nvPr>
        </p:nvSpPr>
        <p:spPr>
          <a:xfrm>
            <a:off x="506782" y="1791717"/>
            <a:ext cx="8596668" cy="358359"/>
          </a:xfrm>
        </p:spPr>
        <p:txBody>
          <a:bodyPr>
            <a:normAutofit lnSpcReduction="10000"/>
          </a:bodyPr>
          <a:lstStyle/>
          <a:p>
            <a:r>
              <a:rPr lang="en-US" dirty="0" smtClean="0"/>
              <a:t>Step 5: </a:t>
            </a:r>
            <a:r>
              <a:rPr lang="en-US" dirty="0"/>
              <a:t>Enter the </a:t>
            </a:r>
            <a:r>
              <a:rPr lang="en-US" dirty="0" smtClean="0"/>
              <a:t>C# Code</a:t>
            </a:r>
            <a:endParaRPr lang="en-US" dirty="0"/>
          </a:p>
        </p:txBody>
      </p:sp>
      <p:sp>
        <p:nvSpPr>
          <p:cNvPr id="8" name="AutoShape 4" descr="`Teleport(msg : Qubit, there : Qubit) : ()`">
            <a:extLst>
              <a:ext uri="{FF2B5EF4-FFF2-40B4-BE49-F238E27FC236}">
                <a16:creationId xmlns="" xmlns:a16="http://schemas.microsoft.com/office/drawing/2014/main" id="{B11B43AE-0CA4-49F0-AB0B-F2EE384BF3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stretch>
            <a:fillRect/>
          </a:stretch>
        </p:blipFill>
        <p:spPr>
          <a:xfrm>
            <a:off x="930150" y="2345724"/>
            <a:ext cx="5883728" cy="3581400"/>
          </a:xfrm>
          <a:prstGeom prst="rect">
            <a:avLst/>
          </a:prstGeom>
        </p:spPr>
      </p:pic>
    </p:spTree>
    <p:extLst>
      <p:ext uri="{BB962C8B-B14F-4D97-AF65-F5344CB8AC3E}">
        <p14:creationId xmlns:p14="http://schemas.microsoft.com/office/powerpoint/2010/main" val="1129178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7839EAD-2655-4281-8785-F446D511CDC6}"/>
              </a:ext>
            </a:extLst>
          </p:cNvPr>
          <p:cNvSpPr>
            <a:spLocks noGrp="1"/>
          </p:cNvSpPr>
          <p:nvPr>
            <p:ph type="title"/>
          </p:nvPr>
        </p:nvSpPr>
        <p:spPr>
          <a:xfrm>
            <a:off x="1219200" y="1709738"/>
            <a:ext cx="8252178" cy="2078491"/>
          </a:xfrm>
        </p:spPr>
        <p:txBody>
          <a:bodyPr/>
          <a:lstStyle/>
          <a:p>
            <a:r>
              <a:rPr lang="en-US" dirty="0"/>
              <a:t>10. More Information</a:t>
            </a:r>
          </a:p>
        </p:txBody>
      </p:sp>
    </p:spTree>
    <p:extLst>
      <p:ext uri="{BB962C8B-B14F-4D97-AF65-F5344CB8AC3E}">
        <p14:creationId xmlns:p14="http://schemas.microsoft.com/office/powerpoint/2010/main" val="3796387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42516048-E8AE-4FBE-81BB-073FC61BEB9B}"/>
              </a:ext>
            </a:extLst>
          </p:cNvPr>
          <p:cNvSpPr>
            <a:spLocks noGrp="1"/>
          </p:cNvSpPr>
          <p:nvPr>
            <p:ph type="title"/>
          </p:nvPr>
        </p:nvSpPr>
        <p:spPr/>
        <p:txBody>
          <a:bodyPr>
            <a:normAutofit fontScale="90000"/>
          </a:bodyPr>
          <a:lstStyle/>
          <a:p>
            <a:r>
              <a:rPr lang="en-US" dirty="0"/>
              <a:t>Basic quantum computing</a:t>
            </a:r>
            <a:br>
              <a:rPr lang="en-US" dirty="0"/>
            </a:br>
            <a:r>
              <a:rPr lang="en-US" dirty="0">
                <a:effectLst/>
              </a:rPr>
              <a:t/>
            </a:r>
            <a:br>
              <a:rPr lang="en-US" dirty="0">
                <a:effectLst/>
              </a:rPr>
            </a:br>
            <a:endParaRPr lang="en-US" dirty="0"/>
          </a:p>
        </p:txBody>
      </p:sp>
      <p:sp>
        <p:nvSpPr>
          <p:cNvPr id="2" name="Content Placeholder 1">
            <a:extLst>
              <a:ext uri="{FF2B5EF4-FFF2-40B4-BE49-F238E27FC236}">
                <a16:creationId xmlns="" xmlns:a16="http://schemas.microsoft.com/office/drawing/2014/main" id="{E89FD19F-30E3-4B98-9C47-C4FB03F56C78}"/>
              </a:ext>
            </a:extLst>
          </p:cNvPr>
          <p:cNvSpPr>
            <a:spLocks noGrp="1"/>
          </p:cNvSpPr>
          <p:nvPr>
            <p:ph idx="1"/>
          </p:nvPr>
        </p:nvSpPr>
        <p:spPr/>
        <p:txBody>
          <a:bodyPr/>
          <a:lstStyle/>
          <a:p>
            <a:r>
              <a:rPr lang="en-US" dirty="0">
                <a:hlinkClick r:id="rId2"/>
              </a:rPr>
              <a:t>Nielsen, M. A. &amp; Chuang, I. L. (2010). Quantum Computation and Quantum Information. Quantum Computation and Quantum Information, UK: Cambridge University Press, 2010.</a:t>
            </a:r>
            <a:endParaRPr lang="en-US" dirty="0"/>
          </a:p>
          <a:p>
            <a:r>
              <a:rPr lang="en-US" dirty="0" err="1"/>
              <a:t>Kitaev</a:t>
            </a:r>
            <a:r>
              <a:rPr lang="en-US" dirty="0"/>
              <a:t>, A. Y., Shen, A., &amp; </a:t>
            </a:r>
            <a:r>
              <a:rPr lang="en-US" dirty="0" err="1"/>
              <a:t>Vyalyi</a:t>
            </a:r>
            <a:r>
              <a:rPr lang="en-US" dirty="0"/>
              <a:t>, M. N. (2002). Classical and quantum computation (Vol. 47). Providence: American Mathematical Society.</a:t>
            </a:r>
          </a:p>
          <a:p>
            <a:r>
              <a:rPr lang="en-US" dirty="0">
                <a:hlinkClick r:id="rId3"/>
              </a:rPr>
              <a:t>Kaye, P., </a:t>
            </a:r>
            <a:r>
              <a:rPr lang="en-US" dirty="0" err="1">
                <a:hlinkClick r:id="rId3"/>
              </a:rPr>
              <a:t>Laﬂamme</a:t>
            </a:r>
            <a:r>
              <a:rPr lang="en-US" dirty="0">
                <a:hlinkClick r:id="rId3"/>
              </a:rPr>
              <a:t>, R., &amp; </a:t>
            </a:r>
            <a:r>
              <a:rPr lang="en-US" dirty="0" err="1">
                <a:hlinkClick r:id="rId3"/>
              </a:rPr>
              <a:t>Mosca</a:t>
            </a:r>
            <a:r>
              <a:rPr lang="en-US" dirty="0">
                <a:hlinkClick r:id="rId3"/>
              </a:rPr>
              <a:t>, M. (2007). An introduction to quantum computing. Oxford University Press.</a:t>
            </a:r>
            <a:endParaRPr lang="en-US" dirty="0"/>
          </a:p>
          <a:p>
            <a:r>
              <a:rPr lang="en-US" dirty="0" err="1">
                <a:hlinkClick r:id="rId4"/>
              </a:rPr>
              <a:t>Rieﬀel</a:t>
            </a:r>
            <a:r>
              <a:rPr lang="en-US" dirty="0">
                <a:hlinkClick r:id="rId4"/>
              </a:rPr>
              <a:t>, E. G., &amp; </a:t>
            </a:r>
            <a:r>
              <a:rPr lang="en-US" dirty="0" err="1">
                <a:hlinkClick r:id="rId4"/>
              </a:rPr>
              <a:t>Polak</a:t>
            </a:r>
            <a:r>
              <a:rPr lang="en-US" dirty="0">
                <a:hlinkClick r:id="rId4"/>
              </a:rPr>
              <a:t>, W. H. (2011). Quantum computing: A gentle introduction. MIT Press.</a:t>
            </a:r>
            <a:endParaRPr lang="en-US" dirty="0"/>
          </a:p>
        </p:txBody>
      </p:sp>
    </p:spTree>
    <p:extLst>
      <p:ext uri="{BB962C8B-B14F-4D97-AF65-F5344CB8AC3E}">
        <p14:creationId xmlns:p14="http://schemas.microsoft.com/office/powerpoint/2010/main" val="885658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42516048-E8AE-4FBE-81BB-073FC61BEB9B}"/>
              </a:ext>
            </a:extLst>
          </p:cNvPr>
          <p:cNvSpPr>
            <a:spLocks noGrp="1"/>
          </p:cNvSpPr>
          <p:nvPr>
            <p:ph type="title"/>
          </p:nvPr>
        </p:nvSpPr>
        <p:spPr/>
        <p:txBody>
          <a:bodyPr>
            <a:normAutofit fontScale="90000"/>
          </a:bodyPr>
          <a:lstStyle/>
          <a:p>
            <a:r>
              <a:rPr lang="en-US" dirty="0"/>
              <a:t>Elementary techniques for building controlled gates</a:t>
            </a:r>
            <a:br>
              <a:rPr lang="en-US" dirty="0"/>
            </a:br>
            <a:r>
              <a:rPr lang="en-US" dirty="0"/>
              <a:t/>
            </a:r>
            <a:br>
              <a:rPr lang="en-US" dirty="0"/>
            </a:br>
            <a:r>
              <a:rPr lang="en-US" dirty="0">
                <a:effectLst/>
              </a:rPr>
              <a:t/>
            </a:r>
            <a:br>
              <a:rPr lang="en-US" dirty="0">
                <a:effectLst/>
              </a:rPr>
            </a:br>
            <a:endParaRPr lang="en-US" dirty="0"/>
          </a:p>
        </p:txBody>
      </p:sp>
      <p:sp>
        <p:nvSpPr>
          <p:cNvPr id="2" name="Content Placeholder 1">
            <a:extLst>
              <a:ext uri="{FF2B5EF4-FFF2-40B4-BE49-F238E27FC236}">
                <a16:creationId xmlns="" xmlns:a16="http://schemas.microsoft.com/office/drawing/2014/main" id="{E89FD19F-30E3-4B98-9C47-C4FB03F56C78}"/>
              </a:ext>
            </a:extLst>
          </p:cNvPr>
          <p:cNvSpPr>
            <a:spLocks noGrp="1"/>
          </p:cNvSpPr>
          <p:nvPr>
            <p:ph idx="1"/>
          </p:nvPr>
        </p:nvSpPr>
        <p:spPr/>
        <p:txBody>
          <a:bodyPr/>
          <a:lstStyle/>
          <a:p>
            <a:r>
              <a:rPr lang="en-US" dirty="0" err="1">
                <a:hlinkClick r:id="rId2"/>
              </a:rPr>
              <a:t>Barenco</a:t>
            </a:r>
            <a:r>
              <a:rPr lang="en-US" dirty="0">
                <a:hlinkClick r:id="rId2"/>
              </a:rPr>
              <a:t>, A., Bennett, C. H., Cleve, R., </a:t>
            </a:r>
            <a:r>
              <a:rPr lang="en-US" dirty="0" err="1">
                <a:hlinkClick r:id="rId2"/>
              </a:rPr>
              <a:t>DiVincenzo</a:t>
            </a:r>
            <a:r>
              <a:rPr lang="en-US" dirty="0">
                <a:hlinkClick r:id="rId2"/>
              </a:rPr>
              <a:t>, D. P., </a:t>
            </a:r>
            <a:r>
              <a:rPr lang="en-US" dirty="0" err="1">
                <a:hlinkClick r:id="rId2"/>
              </a:rPr>
              <a:t>Margolus</a:t>
            </a:r>
            <a:r>
              <a:rPr lang="en-US" dirty="0">
                <a:hlinkClick r:id="rId2"/>
              </a:rPr>
              <a:t>, N., Shor, P., ... &amp; </a:t>
            </a:r>
            <a:r>
              <a:rPr lang="en-US" dirty="0" err="1">
                <a:hlinkClick r:id="rId2"/>
              </a:rPr>
              <a:t>Weinfurter</a:t>
            </a:r>
            <a:r>
              <a:rPr lang="en-US" dirty="0">
                <a:hlinkClick r:id="rId2"/>
              </a:rPr>
              <a:t>, H. (1995). Elementary gates for quantum computation. Physical Review A, 52(5), 3457</a:t>
            </a:r>
            <a:r>
              <a:rPr lang="en-US" dirty="0"/>
              <a:t>.</a:t>
            </a:r>
          </a:p>
          <a:p>
            <a:r>
              <a:rPr lang="en-US" dirty="0">
                <a:hlinkClick r:id="rId3"/>
              </a:rPr>
              <a:t>Jones, C. (2013). Low-overhead constructions for the fault-tolerant </a:t>
            </a:r>
            <a:r>
              <a:rPr lang="en-US" dirty="0" err="1">
                <a:hlinkClick r:id="rId3"/>
              </a:rPr>
              <a:t>Toﬀoli</a:t>
            </a:r>
            <a:r>
              <a:rPr lang="en-US" dirty="0">
                <a:hlinkClick r:id="rId3"/>
              </a:rPr>
              <a:t> gate. Physical Review A, 87(2), 022328</a:t>
            </a:r>
            <a:endParaRPr lang="en-US" dirty="0"/>
          </a:p>
        </p:txBody>
      </p:sp>
    </p:spTree>
    <p:extLst>
      <p:ext uri="{BB962C8B-B14F-4D97-AF65-F5344CB8AC3E}">
        <p14:creationId xmlns:p14="http://schemas.microsoft.com/office/powerpoint/2010/main" val="48601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42516048-E8AE-4FBE-81BB-073FC61BEB9B}"/>
              </a:ext>
            </a:extLst>
          </p:cNvPr>
          <p:cNvSpPr>
            <a:spLocks noGrp="1"/>
          </p:cNvSpPr>
          <p:nvPr>
            <p:ph type="title"/>
          </p:nvPr>
        </p:nvSpPr>
        <p:spPr/>
        <p:txBody>
          <a:bodyPr>
            <a:normAutofit fontScale="90000"/>
          </a:bodyPr>
          <a:lstStyle/>
          <a:p>
            <a:r>
              <a:rPr lang="en-US" dirty="0"/>
              <a:t>Techniques for preparing quantum states</a:t>
            </a:r>
            <a:br>
              <a:rPr lang="en-US" dirty="0"/>
            </a:br>
            <a:r>
              <a:rPr lang="en-US" dirty="0"/>
              <a:t/>
            </a:r>
            <a:br>
              <a:rPr lang="en-US" dirty="0"/>
            </a:br>
            <a:r>
              <a:rPr lang="en-US" dirty="0"/>
              <a:t/>
            </a:r>
            <a:br>
              <a:rPr lang="en-US" dirty="0"/>
            </a:br>
            <a:r>
              <a:rPr lang="en-US" dirty="0">
                <a:effectLst/>
              </a:rPr>
              <a:t/>
            </a:r>
            <a:br>
              <a:rPr lang="en-US" dirty="0">
                <a:effectLst/>
              </a:rPr>
            </a:br>
            <a:endParaRPr lang="en-US" dirty="0"/>
          </a:p>
        </p:txBody>
      </p:sp>
      <p:sp>
        <p:nvSpPr>
          <p:cNvPr id="2" name="Content Placeholder 1">
            <a:extLst>
              <a:ext uri="{FF2B5EF4-FFF2-40B4-BE49-F238E27FC236}">
                <a16:creationId xmlns="" xmlns:a16="http://schemas.microsoft.com/office/drawing/2014/main" id="{E89FD19F-30E3-4B98-9C47-C4FB03F56C78}"/>
              </a:ext>
            </a:extLst>
          </p:cNvPr>
          <p:cNvSpPr>
            <a:spLocks noGrp="1"/>
          </p:cNvSpPr>
          <p:nvPr>
            <p:ph idx="1"/>
          </p:nvPr>
        </p:nvSpPr>
        <p:spPr/>
        <p:txBody>
          <a:bodyPr/>
          <a:lstStyle/>
          <a:p>
            <a:r>
              <a:rPr lang="en-US" dirty="0">
                <a:hlinkClick r:id="rId2"/>
              </a:rPr>
              <a:t>Shende, V. V., Markov, I. L., &amp; Bullock, S. S. (2004). Minimal universal two-qubit controlled-NOT-based circuits. Physical Review A, 69(6), 062321.</a:t>
            </a:r>
            <a:endParaRPr lang="en-US" dirty="0"/>
          </a:p>
          <a:p>
            <a:r>
              <a:rPr lang="en-US" dirty="0" err="1">
                <a:hlinkClick r:id="rId3"/>
              </a:rPr>
              <a:t>Ozols</a:t>
            </a:r>
            <a:r>
              <a:rPr lang="en-US" dirty="0">
                <a:hlinkClick r:id="rId3"/>
              </a:rPr>
              <a:t>, M., </a:t>
            </a:r>
            <a:r>
              <a:rPr lang="en-US" dirty="0" err="1">
                <a:hlinkClick r:id="rId3"/>
              </a:rPr>
              <a:t>Roetteler</a:t>
            </a:r>
            <a:r>
              <a:rPr lang="en-US" dirty="0">
                <a:hlinkClick r:id="rId3"/>
              </a:rPr>
              <a:t>, M., &amp; Roland, J. (2013). Quantum rejection sampling. ACM Transactions on Computation Theory (TOCT), 5(3), 11.</a:t>
            </a:r>
            <a:endParaRPr lang="en-US" dirty="0"/>
          </a:p>
          <a:p>
            <a:r>
              <a:rPr lang="en-US" dirty="0">
                <a:hlinkClick r:id="rId4"/>
              </a:rPr>
              <a:t>Grover, L., &amp; Rudolph, T. (2002). Creating superpositions that correspond to eﬃciently integrable probability distributions. </a:t>
            </a:r>
            <a:r>
              <a:rPr lang="en-US" dirty="0" err="1">
                <a:hlinkClick r:id="rId4"/>
              </a:rPr>
              <a:t>arXiv</a:t>
            </a:r>
            <a:r>
              <a:rPr lang="en-US" dirty="0">
                <a:hlinkClick r:id="rId4"/>
              </a:rPr>
              <a:t> preprint quant-</a:t>
            </a:r>
            <a:r>
              <a:rPr lang="en-US" dirty="0" err="1">
                <a:hlinkClick r:id="rId4"/>
              </a:rPr>
              <a:t>ph</a:t>
            </a:r>
            <a:r>
              <a:rPr lang="en-US" dirty="0">
                <a:hlinkClick r:id="rId4"/>
              </a:rPr>
              <a:t>/0208112.</a:t>
            </a:r>
            <a:endParaRPr lang="en-US" dirty="0"/>
          </a:p>
          <a:p>
            <a:r>
              <a:rPr lang="en-US" dirty="0" err="1">
                <a:hlinkClick r:id="rId5"/>
              </a:rPr>
              <a:t>Farhi</a:t>
            </a:r>
            <a:r>
              <a:rPr lang="en-US" dirty="0">
                <a:hlinkClick r:id="rId5"/>
              </a:rPr>
              <a:t>, E., Goldstone, J., Gutmann, S., &amp; </a:t>
            </a:r>
            <a:r>
              <a:rPr lang="en-US" dirty="0" err="1">
                <a:hlinkClick r:id="rId5"/>
              </a:rPr>
              <a:t>Sipser</a:t>
            </a:r>
            <a:r>
              <a:rPr lang="en-US" dirty="0">
                <a:hlinkClick r:id="rId5"/>
              </a:rPr>
              <a:t>, M. (2000). Quantum computation by adiabatic evolution. </a:t>
            </a:r>
            <a:r>
              <a:rPr lang="en-US" dirty="0" err="1">
                <a:hlinkClick r:id="rId5"/>
              </a:rPr>
              <a:t>arXiv</a:t>
            </a:r>
            <a:r>
              <a:rPr lang="en-US" dirty="0">
                <a:hlinkClick r:id="rId5"/>
              </a:rPr>
              <a:t> preprint quant-</a:t>
            </a:r>
            <a:r>
              <a:rPr lang="en-US" dirty="0" err="1">
                <a:hlinkClick r:id="rId5"/>
              </a:rPr>
              <a:t>ph</a:t>
            </a:r>
            <a:r>
              <a:rPr lang="en-US" dirty="0">
                <a:hlinkClick r:id="rId5"/>
              </a:rPr>
              <a:t>/0001106.</a:t>
            </a:r>
            <a:endParaRPr lang="en-US" dirty="0"/>
          </a:p>
        </p:txBody>
      </p:sp>
    </p:spTree>
    <p:extLst>
      <p:ext uri="{BB962C8B-B14F-4D97-AF65-F5344CB8AC3E}">
        <p14:creationId xmlns:p14="http://schemas.microsoft.com/office/powerpoint/2010/main" val="2027937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42516048-E8AE-4FBE-81BB-073FC61BEB9B}"/>
              </a:ext>
            </a:extLst>
          </p:cNvPr>
          <p:cNvSpPr>
            <a:spLocks noGrp="1"/>
          </p:cNvSpPr>
          <p:nvPr>
            <p:ph type="title"/>
          </p:nvPr>
        </p:nvSpPr>
        <p:spPr/>
        <p:txBody>
          <a:bodyPr>
            <a:normAutofit fontScale="90000"/>
          </a:bodyPr>
          <a:lstStyle/>
          <a:p>
            <a:r>
              <a:rPr lang="en-US" dirty="0"/>
              <a:t>Approaches for synthesizing circuits out of H, T and CNOT gates</a:t>
            </a:r>
            <a:br>
              <a:rPr lang="en-US" dirty="0"/>
            </a:br>
            <a:r>
              <a:rPr lang="en-US" dirty="0"/>
              <a:t/>
            </a:r>
            <a:br>
              <a:rPr lang="en-US" dirty="0"/>
            </a:br>
            <a:r>
              <a:rPr lang="en-US" dirty="0"/>
              <a:t/>
            </a:r>
            <a:br>
              <a:rPr lang="en-US" dirty="0"/>
            </a:br>
            <a:r>
              <a:rPr lang="en-US" dirty="0"/>
              <a:t/>
            </a:r>
            <a:br>
              <a:rPr lang="en-US" dirty="0"/>
            </a:br>
            <a:r>
              <a:rPr lang="en-US" dirty="0">
                <a:effectLst/>
              </a:rPr>
              <a:t/>
            </a:r>
            <a:br>
              <a:rPr lang="en-US" dirty="0">
                <a:effectLst/>
              </a:rPr>
            </a:br>
            <a:endParaRPr lang="en-US" dirty="0"/>
          </a:p>
        </p:txBody>
      </p:sp>
      <p:sp>
        <p:nvSpPr>
          <p:cNvPr id="2" name="Content Placeholder 1">
            <a:extLst>
              <a:ext uri="{FF2B5EF4-FFF2-40B4-BE49-F238E27FC236}">
                <a16:creationId xmlns="" xmlns:a16="http://schemas.microsoft.com/office/drawing/2014/main" id="{E89FD19F-30E3-4B98-9C47-C4FB03F56C78}"/>
              </a:ext>
            </a:extLst>
          </p:cNvPr>
          <p:cNvSpPr>
            <a:spLocks noGrp="1"/>
          </p:cNvSpPr>
          <p:nvPr>
            <p:ph idx="1"/>
          </p:nvPr>
        </p:nvSpPr>
        <p:spPr/>
        <p:txBody>
          <a:bodyPr/>
          <a:lstStyle/>
          <a:p>
            <a:r>
              <a:rPr lang="en-US" dirty="0" err="1">
                <a:hlinkClick r:id="rId2"/>
              </a:rPr>
              <a:t>Kliuchnikov</a:t>
            </a:r>
            <a:r>
              <a:rPr lang="en-US" dirty="0">
                <a:hlinkClick r:id="rId2"/>
              </a:rPr>
              <a:t>, V., </a:t>
            </a:r>
            <a:r>
              <a:rPr lang="en-US" dirty="0" err="1">
                <a:hlinkClick r:id="rId2"/>
              </a:rPr>
              <a:t>Maslov</a:t>
            </a:r>
            <a:r>
              <a:rPr lang="en-US" dirty="0">
                <a:hlinkClick r:id="rId2"/>
              </a:rPr>
              <a:t>, D., &amp; </a:t>
            </a:r>
            <a:r>
              <a:rPr lang="en-US" dirty="0" err="1">
                <a:hlinkClick r:id="rId2"/>
              </a:rPr>
              <a:t>Mosca</a:t>
            </a:r>
            <a:r>
              <a:rPr lang="en-US" dirty="0">
                <a:hlinkClick r:id="rId2"/>
              </a:rPr>
              <a:t>, M. (2013). Asymptotically optimal approximation of single qubit </a:t>
            </a:r>
            <a:r>
              <a:rPr lang="en-US" dirty="0" err="1">
                <a:hlinkClick r:id="rId2"/>
              </a:rPr>
              <a:t>unitaries</a:t>
            </a:r>
            <a:r>
              <a:rPr lang="en-US" dirty="0">
                <a:hlinkClick r:id="rId2"/>
              </a:rPr>
              <a:t> by Cliﬀord and T circuits using a constant number of ancillary qubits. Physical Review Letters, 110(19), 190502.</a:t>
            </a:r>
            <a:endParaRPr lang="en-US" dirty="0"/>
          </a:p>
          <a:p>
            <a:r>
              <a:rPr lang="en-US" dirty="0">
                <a:hlinkClick r:id="rId3"/>
              </a:rPr>
              <a:t>Ross, N. J., &amp; Selinger, P. (2014). Optimal ancilla-free Cliﬀord+ T approximation of z-rotations. </a:t>
            </a:r>
            <a:r>
              <a:rPr lang="en-US" dirty="0" err="1">
                <a:hlinkClick r:id="rId3"/>
              </a:rPr>
              <a:t>arXiv</a:t>
            </a:r>
            <a:r>
              <a:rPr lang="en-US" dirty="0">
                <a:hlinkClick r:id="rId3"/>
              </a:rPr>
              <a:t> preprint arXiv:1403.2975.</a:t>
            </a:r>
            <a:endParaRPr lang="en-US" dirty="0"/>
          </a:p>
          <a:p>
            <a:r>
              <a:rPr lang="en-US" dirty="0" err="1">
                <a:hlinkClick r:id="rId4"/>
              </a:rPr>
              <a:t>Kliuchnikov</a:t>
            </a:r>
            <a:r>
              <a:rPr lang="en-US" dirty="0">
                <a:hlinkClick r:id="rId4"/>
              </a:rPr>
              <a:t>, V. (2013). Synthesis of </a:t>
            </a:r>
            <a:r>
              <a:rPr lang="en-US" dirty="0" err="1">
                <a:hlinkClick r:id="rId4"/>
              </a:rPr>
              <a:t>unitaries</a:t>
            </a:r>
            <a:r>
              <a:rPr lang="en-US" dirty="0">
                <a:hlinkClick r:id="rId4"/>
              </a:rPr>
              <a:t> with Cliﬀord+ T circuits. </a:t>
            </a:r>
            <a:r>
              <a:rPr lang="en-US" dirty="0" err="1">
                <a:hlinkClick r:id="rId4"/>
              </a:rPr>
              <a:t>arXiv</a:t>
            </a:r>
            <a:r>
              <a:rPr lang="en-US" dirty="0">
                <a:hlinkClick r:id="rId4"/>
              </a:rPr>
              <a:t> preprint arXiv:1306.3200.</a:t>
            </a:r>
            <a:endParaRPr lang="en-US" dirty="0"/>
          </a:p>
          <a:p>
            <a:r>
              <a:rPr lang="en-US" dirty="0">
                <a:hlinkClick r:id="rId5"/>
              </a:rPr>
              <a:t>Jones, N. C., Whitﬁeld, J. D., McMahon, P. L., Yung, M. H., Van Meter, R., </a:t>
            </a:r>
            <a:r>
              <a:rPr lang="en-US" dirty="0" err="1">
                <a:hlinkClick r:id="rId5"/>
              </a:rPr>
              <a:t>Aspuru-Guzik</a:t>
            </a:r>
            <a:r>
              <a:rPr lang="en-US" dirty="0">
                <a:hlinkClick r:id="rId5"/>
              </a:rPr>
              <a:t>, A., &amp; Yamamoto, Y. (2012). Faster quantum chemistry simulation on fault-tolerant quantum computers. New Journal of Physics, 14(11), 115023.</a:t>
            </a:r>
            <a:endParaRPr lang="en-US" dirty="0"/>
          </a:p>
        </p:txBody>
      </p:sp>
    </p:spTree>
    <p:extLst>
      <p:ext uri="{BB962C8B-B14F-4D97-AF65-F5344CB8AC3E}">
        <p14:creationId xmlns:p14="http://schemas.microsoft.com/office/powerpoint/2010/main" val="227517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42516048-E8AE-4FBE-81BB-073FC61BEB9B}"/>
              </a:ext>
            </a:extLst>
          </p:cNvPr>
          <p:cNvSpPr>
            <a:spLocks noGrp="1"/>
          </p:cNvSpPr>
          <p:nvPr>
            <p:ph type="title"/>
          </p:nvPr>
        </p:nvSpPr>
        <p:spPr/>
        <p:txBody>
          <a:bodyPr>
            <a:normAutofit fontScale="90000"/>
          </a:bodyPr>
          <a:lstStyle/>
          <a:p>
            <a:r>
              <a:rPr lang="en-US" dirty="0"/>
              <a:t>Approaches for quantum arithmetic</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effectLst/>
              </a:rPr>
              <a:t/>
            </a:r>
            <a:br>
              <a:rPr lang="en-US" dirty="0">
                <a:effectLst/>
              </a:rPr>
            </a:br>
            <a:endParaRPr lang="en-US" dirty="0"/>
          </a:p>
        </p:txBody>
      </p:sp>
      <p:sp>
        <p:nvSpPr>
          <p:cNvPr id="2" name="Content Placeholder 1">
            <a:extLst>
              <a:ext uri="{FF2B5EF4-FFF2-40B4-BE49-F238E27FC236}">
                <a16:creationId xmlns="" xmlns:a16="http://schemas.microsoft.com/office/drawing/2014/main" id="{E89FD19F-30E3-4B98-9C47-C4FB03F56C78}"/>
              </a:ext>
            </a:extLst>
          </p:cNvPr>
          <p:cNvSpPr>
            <a:spLocks noGrp="1"/>
          </p:cNvSpPr>
          <p:nvPr>
            <p:ph idx="1"/>
          </p:nvPr>
        </p:nvSpPr>
        <p:spPr/>
        <p:txBody>
          <a:bodyPr/>
          <a:lstStyle/>
          <a:p>
            <a:r>
              <a:rPr lang="en-US" dirty="0">
                <a:hlinkClick r:id="rId2"/>
              </a:rPr>
              <a:t>Takahashi, Y., &amp; </a:t>
            </a:r>
            <a:r>
              <a:rPr lang="en-US" dirty="0" err="1">
                <a:hlinkClick r:id="rId2"/>
              </a:rPr>
              <a:t>Kunihiro</a:t>
            </a:r>
            <a:r>
              <a:rPr lang="en-US" dirty="0">
                <a:hlinkClick r:id="rId2"/>
              </a:rPr>
              <a:t>, N. (2005). A linear-size quantum circuit for addition with no ancillary qubits. Quantum Information &amp; Computation, 5(6), 440-448.</a:t>
            </a:r>
            <a:endParaRPr lang="en-US" dirty="0"/>
          </a:p>
          <a:p>
            <a:r>
              <a:rPr lang="en-US" dirty="0">
                <a:hlinkClick r:id="rId3"/>
              </a:rPr>
              <a:t>Draper, T. G. (2000). Addition on a quantum computer. </a:t>
            </a:r>
            <a:r>
              <a:rPr lang="en-US" dirty="0" err="1">
                <a:hlinkClick r:id="rId3"/>
              </a:rPr>
              <a:t>arXiv</a:t>
            </a:r>
            <a:r>
              <a:rPr lang="en-US" dirty="0">
                <a:hlinkClick r:id="rId3"/>
              </a:rPr>
              <a:t> preprint quant-</a:t>
            </a:r>
            <a:r>
              <a:rPr lang="en-US" dirty="0" err="1">
                <a:hlinkClick r:id="rId3"/>
              </a:rPr>
              <a:t>ph</a:t>
            </a:r>
            <a:r>
              <a:rPr lang="en-US" dirty="0">
                <a:hlinkClick r:id="rId3"/>
              </a:rPr>
              <a:t>/0008033.</a:t>
            </a:r>
            <a:endParaRPr lang="en-US" dirty="0"/>
          </a:p>
          <a:p>
            <a:r>
              <a:rPr lang="en-US" dirty="0" err="1">
                <a:hlinkClick r:id="rId4"/>
              </a:rPr>
              <a:t>Soeken</a:t>
            </a:r>
            <a:r>
              <a:rPr lang="en-US" dirty="0">
                <a:hlinkClick r:id="rId4"/>
              </a:rPr>
              <a:t>, M., </a:t>
            </a:r>
            <a:r>
              <a:rPr lang="en-US" dirty="0" err="1">
                <a:hlinkClick r:id="rId4"/>
              </a:rPr>
              <a:t>Roetteler</a:t>
            </a:r>
            <a:r>
              <a:rPr lang="en-US" dirty="0">
                <a:hlinkClick r:id="rId4"/>
              </a:rPr>
              <a:t>, M., Wiebe, N., &amp; De </a:t>
            </a:r>
            <a:r>
              <a:rPr lang="en-US" dirty="0" err="1">
                <a:hlinkClick r:id="rId4"/>
              </a:rPr>
              <a:t>Micheli</a:t>
            </a:r>
            <a:r>
              <a:rPr lang="en-US" dirty="0">
                <a:hlinkClick r:id="rId4"/>
              </a:rPr>
              <a:t>, G. (2017, March). Design automation and design space exploration for quantum computers. In 2017 Design, Automation &amp; Test in Europe Conference &amp; Exhibition (DATE) (pp. 470-475). IEEE.</a:t>
            </a:r>
            <a:endParaRPr lang="en-US" dirty="0"/>
          </a:p>
        </p:txBody>
      </p:sp>
    </p:spTree>
    <p:extLst>
      <p:ext uri="{BB962C8B-B14F-4D97-AF65-F5344CB8AC3E}">
        <p14:creationId xmlns:p14="http://schemas.microsoft.com/office/powerpoint/2010/main" val="3990928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42516048-E8AE-4FBE-81BB-073FC61BEB9B}"/>
              </a:ext>
            </a:extLst>
          </p:cNvPr>
          <p:cNvSpPr>
            <a:spLocks noGrp="1"/>
          </p:cNvSpPr>
          <p:nvPr>
            <p:ph type="title"/>
          </p:nvPr>
        </p:nvSpPr>
        <p:spPr>
          <a:xfrm>
            <a:off x="677334" y="609600"/>
            <a:ext cx="9200444" cy="1320800"/>
          </a:xfrm>
        </p:spPr>
        <p:txBody>
          <a:bodyPr>
            <a:normAutofit fontScale="90000"/>
          </a:bodyPr>
          <a:lstStyle/>
          <a:p>
            <a:r>
              <a:rPr lang="en-US" dirty="0"/>
              <a:t>Methods for fast quantum sampling (amplitude amplification) and probability estimation</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effectLst/>
              </a:rPr>
              <a:t/>
            </a:r>
            <a:br>
              <a:rPr lang="en-US" dirty="0">
                <a:effectLst/>
              </a:rPr>
            </a:br>
            <a:endParaRPr lang="en-US" dirty="0"/>
          </a:p>
        </p:txBody>
      </p:sp>
      <p:sp>
        <p:nvSpPr>
          <p:cNvPr id="2" name="Content Placeholder 1">
            <a:extLst>
              <a:ext uri="{FF2B5EF4-FFF2-40B4-BE49-F238E27FC236}">
                <a16:creationId xmlns="" xmlns:a16="http://schemas.microsoft.com/office/drawing/2014/main" id="{E89FD19F-30E3-4B98-9C47-C4FB03F56C78}"/>
              </a:ext>
            </a:extLst>
          </p:cNvPr>
          <p:cNvSpPr>
            <a:spLocks noGrp="1"/>
          </p:cNvSpPr>
          <p:nvPr>
            <p:ph idx="1"/>
          </p:nvPr>
        </p:nvSpPr>
        <p:spPr/>
        <p:txBody>
          <a:bodyPr/>
          <a:lstStyle/>
          <a:p>
            <a:r>
              <a:rPr lang="en-US" dirty="0">
                <a:hlinkClick r:id="rId2"/>
              </a:rPr>
              <a:t>Brassard, G., Hoyer, P., </a:t>
            </a:r>
            <a:r>
              <a:rPr lang="en-US" dirty="0" err="1">
                <a:hlinkClick r:id="rId2"/>
              </a:rPr>
              <a:t>Mosca</a:t>
            </a:r>
            <a:r>
              <a:rPr lang="en-US" dirty="0">
                <a:hlinkClick r:id="rId2"/>
              </a:rPr>
              <a:t>, M., &amp; </a:t>
            </a:r>
            <a:r>
              <a:rPr lang="en-US" dirty="0" err="1">
                <a:hlinkClick r:id="rId2"/>
              </a:rPr>
              <a:t>Tapp</a:t>
            </a:r>
            <a:r>
              <a:rPr lang="en-US" dirty="0">
                <a:hlinkClick r:id="rId2"/>
              </a:rPr>
              <a:t>, A. (2002). Quantum amplitude ampliﬁcation and estimation. Contemporary Mathematics, 305, 53-74.</a:t>
            </a:r>
            <a:endParaRPr lang="en-US" dirty="0"/>
          </a:p>
          <a:p>
            <a:r>
              <a:rPr lang="en-US" dirty="0">
                <a:hlinkClick r:id="rId3"/>
              </a:rPr>
              <a:t>Grover, L. K. (2005). Fixed-point quantum search. Physical Review Letters, 95(15), 150501.</a:t>
            </a:r>
            <a:endParaRPr lang="en-US" dirty="0"/>
          </a:p>
          <a:p>
            <a:r>
              <a:rPr lang="en-US" dirty="0">
                <a:hlinkClick r:id="rId4"/>
              </a:rPr>
              <a:t>Berry, D. W., Childs, A. M., &amp; Kothari, R. (2015, October). Hamiltonian simulation with nearly optimal dependence on all parameters. In Foundations of Computer Science (FOCS), 2015 IEEE 56th Annual Symposium on (pp. 792-809). IEEE.</a:t>
            </a:r>
            <a:endParaRPr lang="en-US" dirty="0"/>
          </a:p>
        </p:txBody>
      </p:sp>
    </p:spTree>
    <p:extLst>
      <p:ext uri="{BB962C8B-B14F-4D97-AF65-F5344CB8AC3E}">
        <p14:creationId xmlns:p14="http://schemas.microsoft.com/office/powerpoint/2010/main" val="233333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42516048-E8AE-4FBE-81BB-073FC61BEB9B}"/>
              </a:ext>
            </a:extLst>
          </p:cNvPr>
          <p:cNvSpPr>
            <a:spLocks noGrp="1"/>
          </p:cNvSpPr>
          <p:nvPr>
            <p:ph type="title"/>
          </p:nvPr>
        </p:nvSpPr>
        <p:spPr>
          <a:xfrm>
            <a:off x="677334" y="609600"/>
            <a:ext cx="9200444" cy="1320800"/>
          </a:xfrm>
        </p:spPr>
        <p:txBody>
          <a:bodyPr>
            <a:normAutofit fontScale="90000"/>
          </a:bodyPr>
          <a:lstStyle/>
          <a:p>
            <a:r>
              <a:rPr lang="en-US" dirty="0"/>
              <a:t>Algorithms for quantum simulation</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effectLst/>
              </a:rPr>
              <a:t/>
            </a:r>
            <a:br>
              <a:rPr lang="en-US" dirty="0">
                <a:effectLst/>
              </a:rPr>
            </a:br>
            <a:endParaRPr lang="en-US" dirty="0"/>
          </a:p>
        </p:txBody>
      </p:sp>
      <p:sp>
        <p:nvSpPr>
          <p:cNvPr id="2" name="Content Placeholder 1">
            <a:extLst>
              <a:ext uri="{FF2B5EF4-FFF2-40B4-BE49-F238E27FC236}">
                <a16:creationId xmlns="" xmlns:a16="http://schemas.microsoft.com/office/drawing/2014/main" id="{E89FD19F-30E3-4B98-9C47-C4FB03F56C78}"/>
              </a:ext>
            </a:extLst>
          </p:cNvPr>
          <p:cNvSpPr>
            <a:spLocks noGrp="1"/>
          </p:cNvSpPr>
          <p:nvPr>
            <p:ph idx="1"/>
          </p:nvPr>
        </p:nvSpPr>
        <p:spPr/>
        <p:txBody>
          <a:bodyPr>
            <a:normAutofit fontScale="85000" lnSpcReduction="20000"/>
          </a:bodyPr>
          <a:lstStyle/>
          <a:p>
            <a:r>
              <a:rPr lang="en-US" dirty="0"/>
              <a:t>Lloyd, S. (1996). Universal Quantum Simulators. </a:t>
            </a:r>
            <a:r>
              <a:rPr lang="en-US" dirty="0">
                <a:hlinkClick r:id="rId2"/>
              </a:rPr>
              <a:t>Science (New York, NY), 273(5278), 1073</a:t>
            </a:r>
            <a:r>
              <a:rPr lang="en-US" dirty="0"/>
              <a:t>.</a:t>
            </a:r>
          </a:p>
          <a:p>
            <a:r>
              <a:rPr lang="en-US" dirty="0"/>
              <a:t>Berry, D. W., Childs, A. M., Cleve, R., Kothari, R., &amp; </a:t>
            </a:r>
            <a:r>
              <a:rPr lang="en-US" dirty="0" err="1"/>
              <a:t>Somma</a:t>
            </a:r>
            <a:r>
              <a:rPr lang="en-US" dirty="0"/>
              <a:t>, R. D. (2015). Simulating Hamiltonian dynamics with a truncated Taylor series. </a:t>
            </a:r>
            <a:r>
              <a:rPr lang="en-US" dirty="0">
                <a:hlinkClick r:id="rId3"/>
              </a:rPr>
              <a:t>Physical Review Letters, 114(9), 090502</a:t>
            </a:r>
            <a:r>
              <a:rPr lang="en-US" dirty="0"/>
              <a:t>.</a:t>
            </a:r>
          </a:p>
          <a:p>
            <a:r>
              <a:rPr lang="en-US" dirty="0"/>
              <a:t>Low, G. H., &amp; Chuang, I. L. (2017). </a:t>
            </a:r>
            <a:r>
              <a:rPr lang="en-US" dirty="0">
                <a:hlinkClick r:id="rId4"/>
              </a:rPr>
              <a:t>Optimal Hamiltonian simulation by quantum signal processing</a:t>
            </a:r>
            <a:r>
              <a:rPr lang="en-US" dirty="0"/>
              <a:t>. </a:t>
            </a:r>
            <a:r>
              <a:rPr lang="en-US" dirty="0">
                <a:hlinkClick r:id="rId5"/>
              </a:rPr>
              <a:t>Physical Review Letters, 118(1), 010501</a:t>
            </a:r>
            <a:r>
              <a:rPr lang="en-US" dirty="0"/>
              <a:t>.</a:t>
            </a:r>
          </a:p>
          <a:p>
            <a:r>
              <a:rPr lang="en-US" dirty="0"/>
              <a:t>Low, G. H., &amp; Chuang, I. L. (2016). Hamiltonian simulation by </a:t>
            </a:r>
            <a:r>
              <a:rPr lang="en-US" dirty="0" err="1"/>
              <a:t>qubitization</a:t>
            </a:r>
            <a:r>
              <a:rPr lang="en-US" dirty="0"/>
              <a:t>. </a:t>
            </a:r>
            <a:r>
              <a:rPr lang="en-US" dirty="0" err="1">
                <a:hlinkClick r:id="rId6"/>
              </a:rPr>
              <a:t>arXiv</a:t>
            </a:r>
            <a:r>
              <a:rPr lang="en-US" dirty="0">
                <a:hlinkClick r:id="rId6"/>
              </a:rPr>
              <a:t> preprint:1610.06546</a:t>
            </a:r>
            <a:r>
              <a:rPr lang="en-US" dirty="0"/>
              <a:t>.</a:t>
            </a:r>
          </a:p>
          <a:p>
            <a:r>
              <a:rPr lang="en-US" dirty="0" err="1"/>
              <a:t>Reiher</a:t>
            </a:r>
            <a:r>
              <a:rPr lang="en-US" dirty="0"/>
              <a:t>, M., Wiebe, N., </a:t>
            </a:r>
            <a:r>
              <a:rPr lang="en-US" dirty="0" err="1"/>
              <a:t>Svore</a:t>
            </a:r>
            <a:r>
              <a:rPr lang="en-US" dirty="0"/>
              <a:t>, K. M., </a:t>
            </a:r>
            <a:r>
              <a:rPr lang="en-US" dirty="0" err="1"/>
              <a:t>Wecker</a:t>
            </a:r>
            <a:r>
              <a:rPr lang="en-US" dirty="0"/>
              <a:t>, D., &amp; Troyer, M. (2017). Elucidating reaction mechanisms on quantum computers. </a:t>
            </a:r>
            <a:r>
              <a:rPr lang="en-US" dirty="0">
                <a:hlinkClick r:id="rId7"/>
              </a:rPr>
              <a:t>Proceedings of the National Academy of Sciences, 201619152</a:t>
            </a:r>
            <a:r>
              <a:rPr lang="en-US" dirty="0"/>
              <a:t>.</a:t>
            </a:r>
          </a:p>
          <a:p>
            <a:r>
              <a:rPr lang="en-US" dirty="0"/>
              <a:t>Wiebe, N., Berry, D. W., </a:t>
            </a:r>
            <a:r>
              <a:rPr lang="en-US" dirty="0" err="1"/>
              <a:t>Høyer</a:t>
            </a:r>
            <a:r>
              <a:rPr lang="en-US" dirty="0"/>
              <a:t>, P., &amp; Sanders, B. C. (2011). Simulating quantum dynamics on a quantum computer. </a:t>
            </a:r>
            <a:r>
              <a:rPr lang="en-US" dirty="0">
                <a:hlinkClick r:id="rId8"/>
              </a:rPr>
              <a:t>Journal of Physics A: Mathematical and Theoretical, 44(44), 445308</a:t>
            </a:r>
            <a:r>
              <a:rPr lang="en-US" dirty="0"/>
              <a:t>.</a:t>
            </a:r>
          </a:p>
          <a:p>
            <a:r>
              <a:rPr lang="en-US" dirty="0" err="1"/>
              <a:t>Peruzzo</a:t>
            </a:r>
            <a:r>
              <a:rPr lang="en-US" dirty="0"/>
              <a:t>, A., McClean, J., Shadbolt, P., Yung, M. H., Zhou, X. Q., Love, P. J., ... &amp; Obrien, J. L. (2014). A variational eigenvalue solver on a photonic quantum processor. </a:t>
            </a:r>
            <a:r>
              <a:rPr lang="en-US" dirty="0">
                <a:hlinkClick r:id="rId9"/>
              </a:rPr>
              <a:t>Nature communications, 5</a:t>
            </a:r>
            <a:r>
              <a:rPr lang="en-US" dirty="0"/>
              <a:t>.</a:t>
            </a:r>
          </a:p>
        </p:txBody>
      </p:sp>
    </p:spTree>
    <p:extLst>
      <p:ext uri="{BB962C8B-B14F-4D97-AF65-F5344CB8AC3E}">
        <p14:creationId xmlns:p14="http://schemas.microsoft.com/office/powerpoint/2010/main" val="3558267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42516048-E8AE-4FBE-81BB-073FC61BEB9B}"/>
              </a:ext>
            </a:extLst>
          </p:cNvPr>
          <p:cNvSpPr>
            <a:spLocks noGrp="1"/>
          </p:cNvSpPr>
          <p:nvPr>
            <p:ph type="title"/>
          </p:nvPr>
        </p:nvSpPr>
        <p:spPr>
          <a:xfrm>
            <a:off x="677334" y="609600"/>
            <a:ext cx="9200444" cy="1320800"/>
          </a:xfrm>
        </p:spPr>
        <p:txBody>
          <a:bodyPr>
            <a:normAutofit fontScale="90000"/>
          </a:bodyPr>
          <a:lstStyle/>
          <a:p>
            <a:r>
              <a:rPr lang="en-US" dirty="0"/>
              <a:t>Procedures for quantum optimization</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effectLst/>
              </a:rPr>
              <a:t/>
            </a:r>
            <a:br>
              <a:rPr lang="en-US" dirty="0">
                <a:effectLst/>
              </a:rPr>
            </a:br>
            <a:endParaRPr lang="en-US" dirty="0"/>
          </a:p>
        </p:txBody>
      </p:sp>
      <p:sp>
        <p:nvSpPr>
          <p:cNvPr id="2" name="Content Placeholder 1">
            <a:extLst>
              <a:ext uri="{FF2B5EF4-FFF2-40B4-BE49-F238E27FC236}">
                <a16:creationId xmlns="" xmlns:a16="http://schemas.microsoft.com/office/drawing/2014/main" id="{E89FD19F-30E3-4B98-9C47-C4FB03F56C78}"/>
              </a:ext>
            </a:extLst>
          </p:cNvPr>
          <p:cNvSpPr>
            <a:spLocks noGrp="1"/>
          </p:cNvSpPr>
          <p:nvPr>
            <p:ph idx="1"/>
          </p:nvPr>
        </p:nvSpPr>
        <p:spPr/>
        <p:txBody>
          <a:bodyPr>
            <a:normAutofit/>
          </a:bodyPr>
          <a:lstStyle/>
          <a:p>
            <a:r>
              <a:rPr lang="en-US" dirty="0" err="1">
                <a:hlinkClick r:id="rId2"/>
              </a:rPr>
              <a:t>Durr</a:t>
            </a:r>
            <a:r>
              <a:rPr lang="en-US" dirty="0">
                <a:hlinkClick r:id="rId2"/>
              </a:rPr>
              <a:t>, C., &amp; </a:t>
            </a:r>
            <a:r>
              <a:rPr lang="en-US" dirty="0" err="1">
                <a:hlinkClick r:id="rId2"/>
              </a:rPr>
              <a:t>Høyer</a:t>
            </a:r>
            <a:r>
              <a:rPr lang="en-US" dirty="0">
                <a:hlinkClick r:id="rId2"/>
              </a:rPr>
              <a:t>, P. (1996). A quantum algorithm for ﬁnding the minimum. </a:t>
            </a:r>
            <a:r>
              <a:rPr lang="en-US" dirty="0" err="1">
                <a:hlinkClick r:id="rId2"/>
              </a:rPr>
              <a:t>arXiv</a:t>
            </a:r>
            <a:r>
              <a:rPr lang="en-US" dirty="0">
                <a:hlinkClick r:id="rId2"/>
              </a:rPr>
              <a:t> preprint </a:t>
            </a:r>
            <a:r>
              <a:rPr lang="en-US" dirty="0" err="1">
                <a:hlinkClick r:id="rId2"/>
              </a:rPr>
              <a:t>quantph</a:t>
            </a:r>
            <a:r>
              <a:rPr lang="en-US" dirty="0">
                <a:hlinkClick r:id="rId2"/>
              </a:rPr>
              <a:t>/9607014.</a:t>
            </a:r>
            <a:endParaRPr lang="en-US" dirty="0"/>
          </a:p>
          <a:p>
            <a:r>
              <a:rPr lang="en-US" dirty="0" err="1">
                <a:hlinkClick r:id="rId3"/>
              </a:rPr>
              <a:t>Farhi</a:t>
            </a:r>
            <a:r>
              <a:rPr lang="en-US" dirty="0">
                <a:hlinkClick r:id="rId3"/>
              </a:rPr>
              <a:t>, E., Goldstone, J., &amp; Gutmann, S. (2014). A quantum approximate optimization algorithm. </a:t>
            </a:r>
            <a:r>
              <a:rPr lang="en-US" dirty="0" err="1">
                <a:hlinkClick r:id="rId3"/>
              </a:rPr>
              <a:t>arXiv</a:t>
            </a:r>
            <a:r>
              <a:rPr lang="en-US" dirty="0">
                <a:hlinkClick r:id="rId3"/>
              </a:rPr>
              <a:t> preprint arXiv:1411.4028.</a:t>
            </a:r>
            <a:endParaRPr lang="en-US" dirty="0"/>
          </a:p>
          <a:p>
            <a:r>
              <a:rPr lang="en-US" dirty="0" err="1">
                <a:hlinkClick r:id="rId4"/>
              </a:rPr>
              <a:t>Brandao</a:t>
            </a:r>
            <a:r>
              <a:rPr lang="en-US" dirty="0">
                <a:hlinkClick r:id="rId4"/>
              </a:rPr>
              <a:t>, F. G., </a:t>
            </a:r>
            <a:r>
              <a:rPr lang="en-US" dirty="0" err="1">
                <a:hlinkClick r:id="rId4"/>
              </a:rPr>
              <a:t>Svore</a:t>
            </a:r>
            <a:r>
              <a:rPr lang="en-US" dirty="0">
                <a:hlinkClick r:id="rId4"/>
              </a:rPr>
              <a:t>, K. M. (2017). Quantum Speed-ups for Semideﬁnite Programming. In Annual Symposium on Foundations of Computer Science (FOCS 2017).</a:t>
            </a:r>
            <a:endParaRPr lang="en-US" dirty="0"/>
          </a:p>
        </p:txBody>
      </p:sp>
    </p:spTree>
    <p:extLst>
      <p:ext uri="{BB962C8B-B14F-4D97-AF65-F5344CB8AC3E}">
        <p14:creationId xmlns:p14="http://schemas.microsoft.com/office/powerpoint/2010/main" val="421001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4CEC84E4-0AB6-4BC2-8B0F-8E10D60DD12E}"/>
              </a:ext>
            </a:extLst>
          </p:cNvPr>
          <p:cNvSpPr>
            <a:spLocks noGrp="1"/>
          </p:cNvSpPr>
          <p:nvPr>
            <p:ph type="title"/>
          </p:nvPr>
        </p:nvSpPr>
        <p:spPr/>
        <p:txBody>
          <a:bodyPr>
            <a:normAutofit/>
          </a:bodyPr>
          <a:lstStyle/>
          <a:p>
            <a:r>
              <a:rPr lang="en-US" dirty="0">
                <a:effectLst/>
              </a:rPr>
              <a:t>What is Quantum Computing?</a:t>
            </a:r>
            <a:br>
              <a:rPr lang="en-US" dirty="0">
                <a:effectLst/>
              </a:rPr>
            </a:br>
            <a:endParaRPr lang="en-US" dirty="0"/>
          </a:p>
        </p:txBody>
      </p:sp>
      <p:sp>
        <p:nvSpPr>
          <p:cNvPr id="2" name="Content Placeholder 1">
            <a:extLst>
              <a:ext uri="{FF2B5EF4-FFF2-40B4-BE49-F238E27FC236}">
                <a16:creationId xmlns="" xmlns:a16="http://schemas.microsoft.com/office/drawing/2014/main" id="{A9DD64F3-327E-4540-967F-BBDE22E22066}"/>
              </a:ext>
            </a:extLst>
          </p:cNvPr>
          <p:cNvSpPr>
            <a:spLocks noGrp="1"/>
          </p:cNvSpPr>
          <p:nvPr>
            <p:ph idx="1"/>
          </p:nvPr>
        </p:nvSpPr>
        <p:spPr/>
        <p:txBody>
          <a:bodyPr>
            <a:normAutofit/>
          </a:bodyPr>
          <a:lstStyle/>
          <a:p>
            <a:pPr algn="just"/>
            <a:r>
              <a:rPr lang="en-US" sz="1600" dirty="0"/>
              <a:t>A host of new computer technologies have emerged within the last few years, and quantum computing is arguably the technology requiring the greatest paradigm shift on the part of developers. Quantum computers were proposed in the 1980s by Richard Feynman and Yuri </a:t>
            </a:r>
            <a:r>
              <a:rPr lang="en-US" sz="1600" dirty="0" err="1"/>
              <a:t>Manin</a:t>
            </a:r>
            <a:r>
              <a:rPr lang="en-US" sz="1600" dirty="0"/>
              <a:t>. The intuition behind quantum computing stemmed from what was often seen as one of the greatest embarrassments of physics: remarkable scientific progress faced with an inability to model even simple systems. You see, quantum mechanics was developed between 1900 and 1925 and it remains the cornerstone on which chemistry, condensed matter physics and technologies ranging from computer chips to LED lighting ultimately rests. Yet despite these successes, even some of the simplest systems seemed to be beyond the human ability to model with quantum mechanics. This is because simulating systems of even a few dozen interacting particles requires more computing power than any conventional computer can provide over thousands of years!</a:t>
            </a:r>
          </a:p>
        </p:txBody>
      </p:sp>
    </p:spTree>
    <p:extLst>
      <p:ext uri="{BB962C8B-B14F-4D97-AF65-F5344CB8AC3E}">
        <p14:creationId xmlns:p14="http://schemas.microsoft.com/office/powerpoint/2010/main" val="377386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4CEC84E4-0AB6-4BC2-8B0F-8E10D60DD12E}"/>
              </a:ext>
            </a:extLst>
          </p:cNvPr>
          <p:cNvSpPr>
            <a:spLocks noGrp="1"/>
          </p:cNvSpPr>
          <p:nvPr>
            <p:ph type="title"/>
          </p:nvPr>
        </p:nvSpPr>
        <p:spPr/>
        <p:txBody>
          <a:bodyPr>
            <a:normAutofit/>
          </a:bodyPr>
          <a:lstStyle/>
          <a:p>
            <a:r>
              <a:rPr lang="en-US" dirty="0">
                <a:effectLst/>
                <a:latin typeface="+mn-lt"/>
              </a:rPr>
              <a:t>The Development of Quantum Theory</a:t>
            </a:r>
            <a:endParaRPr lang="en-US" dirty="0">
              <a:latin typeface="+mn-lt"/>
            </a:endParaRPr>
          </a:p>
        </p:txBody>
      </p:sp>
      <p:sp>
        <p:nvSpPr>
          <p:cNvPr id="2" name="Content Placeholder 1">
            <a:extLst>
              <a:ext uri="{FF2B5EF4-FFF2-40B4-BE49-F238E27FC236}">
                <a16:creationId xmlns="" xmlns:a16="http://schemas.microsoft.com/office/drawing/2014/main" id="{A9DD64F3-327E-4540-967F-BBDE22E22066}"/>
              </a:ext>
            </a:extLst>
          </p:cNvPr>
          <p:cNvSpPr>
            <a:spLocks noGrp="1"/>
          </p:cNvSpPr>
          <p:nvPr>
            <p:ph idx="1"/>
          </p:nvPr>
        </p:nvSpPr>
        <p:spPr/>
        <p:txBody>
          <a:bodyPr>
            <a:normAutofit fontScale="85000" lnSpcReduction="10000"/>
          </a:bodyPr>
          <a:lstStyle/>
          <a:p>
            <a:r>
              <a:rPr lang="en-US" dirty="0"/>
              <a:t>In 1900, Planck made the assumption that energy was made of individual units, or quanta.</a:t>
            </a:r>
          </a:p>
          <a:p>
            <a:r>
              <a:rPr lang="en-US" dirty="0"/>
              <a:t>In 1905, Albert Einstein theorized that not just the energy, but the radiation itself was </a:t>
            </a:r>
            <a:r>
              <a:rPr lang="en-US" i="1" dirty="0"/>
              <a:t>quantized</a:t>
            </a:r>
            <a:r>
              <a:rPr lang="en-US" dirty="0"/>
              <a:t> in the same manner.</a:t>
            </a:r>
          </a:p>
          <a:p>
            <a:r>
              <a:rPr lang="en-US" dirty="0"/>
              <a:t>In 1924, Louis de Broglie proposed that there is no fundamental difference in the makeup and behavior of energy and matter; on the atomic and subatomic level either may behave as if made of either particles or waves. This theory became known as the </a:t>
            </a:r>
            <a:r>
              <a:rPr lang="en-US" i="1" dirty="0"/>
              <a:t>principle of wave-particle duality</a:t>
            </a:r>
            <a:r>
              <a:rPr lang="en-US" dirty="0"/>
              <a:t>: elementary particles of both energy and matter behave, depending on the conditions, like either particles or waves.</a:t>
            </a:r>
          </a:p>
          <a:p>
            <a:r>
              <a:rPr lang="en-US" dirty="0"/>
              <a:t>In 1927, Werner Heisenberg proposed that precise, simultaneous measurement of two complementary values - such as the position and momentum of a subatomic particle - is impossible. Contrary to the principles of classical physics, their simultaneous measurement is inescapably flawed; the more precisely one value is measured, the more flawed will be the measurement of the other value. This theory became known as the uncertainty principle, which prompted Albert Einstein's famous comment, "God does not play dice."</a:t>
            </a:r>
          </a:p>
        </p:txBody>
      </p:sp>
    </p:spTree>
    <p:extLst>
      <p:ext uri="{BB962C8B-B14F-4D97-AF65-F5344CB8AC3E}">
        <p14:creationId xmlns:p14="http://schemas.microsoft.com/office/powerpoint/2010/main" val="659363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9CCE64D-A88B-4008-865F-C853DABD3285}"/>
              </a:ext>
            </a:extLst>
          </p:cNvPr>
          <p:cNvSpPr>
            <a:spLocks noGrp="1"/>
          </p:cNvSpPr>
          <p:nvPr>
            <p:ph type="title"/>
          </p:nvPr>
        </p:nvSpPr>
        <p:spPr/>
        <p:txBody>
          <a:bodyPr/>
          <a:lstStyle/>
          <a:p>
            <a:r>
              <a:rPr lang="en-US" dirty="0"/>
              <a:t>What is a quantum?</a:t>
            </a:r>
          </a:p>
        </p:txBody>
      </p:sp>
      <p:sp>
        <p:nvSpPr>
          <p:cNvPr id="2" name="Content Placeholder 1">
            <a:extLst>
              <a:ext uri="{FF2B5EF4-FFF2-40B4-BE49-F238E27FC236}">
                <a16:creationId xmlns="" xmlns:a16="http://schemas.microsoft.com/office/drawing/2014/main" id="{9EC214B1-E126-4934-8C3D-84AB1BEBE672}"/>
              </a:ext>
            </a:extLst>
          </p:cNvPr>
          <p:cNvSpPr>
            <a:spLocks noGrp="1"/>
          </p:cNvSpPr>
          <p:nvPr>
            <p:ph idx="1"/>
          </p:nvPr>
        </p:nvSpPr>
        <p:spPr/>
        <p:txBody>
          <a:bodyPr/>
          <a:lstStyle/>
          <a:p>
            <a:r>
              <a:rPr lang="en-US" dirty="0"/>
              <a:t>It’s a  discrete quantity of energy proportional in magnitude to the frequency of the radiation it represents.</a:t>
            </a:r>
          </a:p>
          <a:p>
            <a:endParaRPr lang="en-US" dirty="0"/>
          </a:p>
          <a:p>
            <a:r>
              <a:rPr lang="en-US" dirty="0"/>
              <a:t>A </a:t>
            </a:r>
            <a:r>
              <a:rPr lang="en-US" b="1" i="1" u="sng" dirty="0"/>
              <a:t>qubit</a:t>
            </a:r>
            <a:r>
              <a:rPr lang="en-US" dirty="0"/>
              <a:t>, or  quantum bit , is a unit of quantum information.</a:t>
            </a:r>
          </a:p>
          <a:p>
            <a:endParaRPr lang="en-US" dirty="0"/>
          </a:p>
          <a:p>
            <a:r>
              <a:rPr lang="en-US" dirty="0"/>
              <a:t>A qubit can have 2 states 1/0, and works like a wire.</a:t>
            </a:r>
          </a:p>
          <a:p>
            <a:endParaRPr lang="en-US" dirty="0"/>
          </a:p>
          <a:p>
            <a:endParaRPr lang="en-US" dirty="0"/>
          </a:p>
          <a:p>
            <a:pPr marL="0" indent="0">
              <a:buNone/>
            </a:pPr>
            <a:r>
              <a:rPr lang="en-US" sz="1100" dirty="0">
                <a:hlinkClick r:id="rId2"/>
              </a:rPr>
              <a:t>https://docs.microsoft.com/en-us/quantum/quantum-concepts-1-intro?view=qsharp-preview</a:t>
            </a:r>
            <a:endParaRPr lang="en-US" sz="1100" dirty="0"/>
          </a:p>
        </p:txBody>
      </p:sp>
    </p:spTree>
    <p:extLst>
      <p:ext uri="{BB962C8B-B14F-4D97-AF65-F5344CB8AC3E}">
        <p14:creationId xmlns:p14="http://schemas.microsoft.com/office/powerpoint/2010/main" val="3124820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185A2A8B-7873-4579-8371-D623475ED5E8}"/>
              </a:ext>
            </a:extLst>
          </p:cNvPr>
          <p:cNvSpPr>
            <a:spLocks noGrp="1"/>
          </p:cNvSpPr>
          <p:nvPr>
            <p:ph type="title"/>
          </p:nvPr>
        </p:nvSpPr>
        <p:spPr/>
        <p:txBody>
          <a:bodyPr/>
          <a:lstStyle/>
          <a:p>
            <a:r>
              <a:rPr lang="en-US" dirty="0"/>
              <a:t>Bloch Sphere</a:t>
            </a:r>
          </a:p>
        </p:txBody>
      </p:sp>
      <p:sp>
        <p:nvSpPr>
          <p:cNvPr id="2" name="Content Placeholder 1">
            <a:extLst>
              <a:ext uri="{FF2B5EF4-FFF2-40B4-BE49-F238E27FC236}">
                <a16:creationId xmlns="" xmlns:a16="http://schemas.microsoft.com/office/drawing/2014/main" id="{11006CC8-F2D2-4707-914F-CF6DAE6D2E61}"/>
              </a:ext>
            </a:extLst>
          </p:cNvPr>
          <p:cNvSpPr>
            <a:spLocks noGrp="1"/>
          </p:cNvSpPr>
          <p:nvPr>
            <p:ph idx="1"/>
          </p:nvPr>
        </p:nvSpPr>
        <p:spPr>
          <a:xfrm>
            <a:off x="1219200" y="1825625"/>
            <a:ext cx="5046133" cy="4351338"/>
          </a:xfrm>
        </p:spPr>
        <p:txBody>
          <a:bodyPr>
            <a:normAutofit fontScale="92500" lnSpcReduction="10000"/>
          </a:bodyPr>
          <a:lstStyle/>
          <a:p>
            <a:pPr algn="just"/>
            <a:r>
              <a:rPr lang="en-US" dirty="0"/>
              <a:t>In quantum mechanics, the </a:t>
            </a:r>
            <a:r>
              <a:rPr lang="en-US" b="1" dirty="0"/>
              <a:t>Bloch sphere</a:t>
            </a:r>
            <a:r>
              <a:rPr lang="en-US" dirty="0"/>
              <a:t> is a geometrical representation of the pure state space of a two-level quantum mechanical system (qubit), named after the physicist Felix Bloch.</a:t>
            </a:r>
          </a:p>
          <a:p>
            <a:pPr algn="just"/>
            <a:endParaRPr lang="en-US" dirty="0"/>
          </a:p>
          <a:p>
            <a:pPr algn="just"/>
            <a:r>
              <a:rPr lang="en-US" dirty="0"/>
              <a:t>The Bloch sphere is a unit 2-sphere, with antipodal points corresponding to a pair of mutually orthogonal state vectors. The north and south poles of the Bloch sphere are typically chosen to correspond to the standard basis vectors  |0 and |1 respectively, which in turn might correspond e.g. to the spin-up and spin-down states of an electron. </a:t>
            </a:r>
          </a:p>
          <a:p>
            <a:pPr algn="just"/>
            <a:r>
              <a:rPr lang="en-US" sz="1200" dirty="0">
                <a:hlinkClick r:id="rId2"/>
              </a:rPr>
              <a:t>https://docs.microsoft.com/en-us/quantum/quantum-concepts-4-qubit?view=qsharp-preview</a:t>
            </a:r>
            <a:endParaRPr lang="en-US" sz="1200" dirty="0"/>
          </a:p>
        </p:txBody>
      </p:sp>
      <p:pic>
        <p:nvPicPr>
          <p:cNvPr id="1026" name="Picture 2" descr="https://upload.wikimedia.org/wikipedia/commons/thumb/6/6b/Bloch_sphere.svg/256px-Bloch_sphere.svg.png">
            <a:extLst>
              <a:ext uri="{FF2B5EF4-FFF2-40B4-BE49-F238E27FC236}">
                <a16:creationId xmlns="" xmlns:a16="http://schemas.microsoft.com/office/drawing/2014/main" id="{827E6786-F661-4918-834F-9BC6F9108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3796" y="1602318"/>
            <a:ext cx="4305549" cy="4574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385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F9C49E1-11F2-4EB9-9390-F2D155C1AA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3005</Words>
  <Application>Microsoft Office PowerPoint</Application>
  <PresentationFormat>Widescreen</PresentationFormat>
  <Paragraphs>265</Paragraphs>
  <Slides>59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Arial</vt:lpstr>
      <vt:lpstr>Calibri</vt:lpstr>
      <vt:lpstr>Century Gothic</vt:lpstr>
      <vt:lpstr>segoe-ui_normal</vt:lpstr>
      <vt:lpstr>Trebuchet MS</vt:lpstr>
      <vt:lpstr>Wingdings 3</vt:lpstr>
      <vt:lpstr>Facet</vt:lpstr>
      <vt:lpstr>Introduction to Microsoft's new Quantum Development Kit</vt:lpstr>
      <vt:lpstr>Description</vt:lpstr>
      <vt:lpstr>Table of Contents:</vt:lpstr>
      <vt:lpstr>1.Quantum computing concepts</vt:lpstr>
      <vt:lpstr>PowerPoint Presentation</vt:lpstr>
      <vt:lpstr>What is Quantum Computing? </vt:lpstr>
      <vt:lpstr>The Development of Quantum Theory</vt:lpstr>
      <vt:lpstr>What is a quantum?</vt:lpstr>
      <vt:lpstr>Bloch Sphere</vt:lpstr>
      <vt:lpstr>Quantum Machines (simulations) </vt:lpstr>
      <vt:lpstr>Bell algorithm </vt:lpstr>
      <vt:lpstr>Pauli Mesaurements </vt:lpstr>
      <vt:lpstr>QUANTUM CIRCUITS </vt:lpstr>
      <vt:lpstr>QUANTUM CIRCUITS </vt:lpstr>
      <vt:lpstr>QUANTUM CIRCUITS </vt:lpstr>
      <vt:lpstr>Quantum Computing Enviroment </vt:lpstr>
      <vt:lpstr>2.Managing quantum machines and drivers</vt:lpstr>
      <vt:lpstr>The Quantum Development Kit Execution Model</vt:lpstr>
      <vt:lpstr>Quantum Machines</vt:lpstr>
      <vt:lpstr>IDisposable </vt:lpstr>
      <vt:lpstr>Threads</vt:lpstr>
      <vt:lpstr>3. What is Q#? </vt:lpstr>
      <vt:lpstr>What is Q#?</vt:lpstr>
      <vt:lpstr>Natural model for quantum computation </vt:lpstr>
      <vt:lpstr>The Type Model</vt:lpstr>
      <vt:lpstr>Other Types</vt:lpstr>
      <vt:lpstr>4. Quantum development Techniques</vt:lpstr>
      <vt:lpstr>Structure of Q# Source Files</vt:lpstr>
      <vt:lpstr>Operations and Functions</vt:lpstr>
      <vt:lpstr>Local Variables</vt:lpstr>
      <vt:lpstr>Deconstruction</vt:lpstr>
      <vt:lpstr>5. Q# standard libraries</vt:lpstr>
      <vt:lpstr>Introduction to the Q# Standard Libraries </vt:lpstr>
      <vt:lpstr>Licensing </vt:lpstr>
      <vt:lpstr>6. Q# Programming Language</vt:lpstr>
      <vt:lpstr>Primitive Types</vt:lpstr>
      <vt:lpstr>Tuple Types</vt:lpstr>
      <vt:lpstr>Array Types</vt:lpstr>
      <vt:lpstr>Operation and Function Types</vt:lpstr>
      <vt:lpstr>User-Defined Types</vt:lpstr>
      <vt:lpstr>7. Q# library reference</vt:lpstr>
      <vt:lpstr>Common Libraries </vt:lpstr>
      <vt:lpstr>8.Installing Development Kit in Visual Studio 2017</vt:lpstr>
      <vt:lpstr>PowerPoint Presentation</vt:lpstr>
      <vt:lpstr>Prerequisites </vt:lpstr>
      <vt:lpstr>Installing a Validating the Q# Development Enviroment </vt:lpstr>
      <vt:lpstr>9. Using Samples and learn how to make your own simulator</vt:lpstr>
      <vt:lpstr>Writing a Quantum Program  </vt:lpstr>
      <vt:lpstr>Writing a Quantum Program  </vt:lpstr>
      <vt:lpstr>Writing a Quantum Program  </vt:lpstr>
      <vt:lpstr>10. More Information</vt:lpstr>
      <vt:lpstr>Basic quantum computing  </vt:lpstr>
      <vt:lpstr>Elementary techniques for building controlled gates   </vt:lpstr>
      <vt:lpstr>Techniques for preparing quantum states    </vt:lpstr>
      <vt:lpstr>Approaches for synthesizing circuits out of H, T and CNOT gates     </vt:lpstr>
      <vt:lpstr>Approaches for quantum arithmetic      </vt:lpstr>
      <vt:lpstr>Methods for fast quantum sampling (amplitude amplification) and probability estimation       </vt:lpstr>
      <vt:lpstr>Algorithms for quantum simulation        </vt:lpstr>
      <vt:lpstr>Procedures for quantum optimization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2018-03-11T02:56:15Z</dcterms:created>
  <dcterms:modified xsi:type="dcterms:W3CDTF">2018-03-15T22:47:34Z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TC034606169991</vt:lpwstr>
  </property>
</Properties>
</file>