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67" r:id="rId5"/>
    <p:sldId id="258" r:id="rId6"/>
    <p:sldId id="259" r:id="rId7"/>
    <p:sldId id="260" r:id="rId8"/>
    <p:sldId id="261" r:id="rId9"/>
    <p:sldId id="276" r:id="rId10"/>
    <p:sldId id="265" r:id="rId11"/>
    <p:sldId id="264" r:id="rId12"/>
    <p:sldId id="268" r:id="rId13"/>
    <p:sldId id="262" r:id="rId14"/>
    <p:sldId id="269" r:id="rId15"/>
    <p:sldId id="273" r:id="rId16"/>
    <p:sldId id="271" r:id="rId17"/>
    <p:sldId id="272" r:id="rId18"/>
    <p:sldId id="270" r:id="rId19"/>
    <p:sldId id="275" r:id="rId20"/>
    <p:sldId id="274" r:id="rId21"/>
    <p:sldId id="26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9FDEC2-4576-4A49-AFBE-9F15A7A73A32}" v="92" dt="2024-02-22T02:39:26.6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1" d="100"/>
          <a:sy n="121" d="100"/>
        </p:scale>
        <p:origin x="102" y="39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slide" Target="../slides/slide8.xml"/><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slide" Target="../slides/slide6.xml"/><Relationship Id="rId1" Type="http://schemas.openxmlformats.org/officeDocument/2006/relationships/slide" Target="../slides/slide5.xml"/><Relationship Id="rId6" Type="http://schemas.openxmlformats.org/officeDocument/2006/relationships/image" Target="../media/image3.sv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svg"/><Relationship Id="rId4" Type="http://schemas.openxmlformats.org/officeDocument/2006/relationships/slide" Target="../slides/slide13.xml"/><Relationship Id="rId9" Type="http://schemas.openxmlformats.org/officeDocument/2006/relationships/image" Target="../media/image6.pn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2" Type="http://schemas.openxmlformats.org/officeDocument/2006/relationships/hyperlink" Target="https://pytorch.org/hub/nvidia_deeplearningexamples_tacotron2/" TargetMode="External"/><Relationship Id="rId1" Type="http://schemas.openxmlformats.org/officeDocument/2006/relationships/hyperlink" Target="https://deepmind.google/technologies/wavenet/" TargetMode="External"/></Relationships>
</file>

<file path=ppt/diagrams/_rels/data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2" Type="http://schemas.openxmlformats.org/officeDocument/2006/relationships/hyperlink" Target="https://pytorch.org/hub/nvidia_deeplearningexamples_tacotron2/" TargetMode="External"/><Relationship Id="rId1" Type="http://schemas.openxmlformats.org/officeDocument/2006/relationships/hyperlink" Target="https://deepmind.google/technologies/wavenet/" TargetMode="External"/></Relationships>
</file>

<file path=ppt/diagrams/_rels/drawing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2FFA5A-C52B-4C70-B63F-A028C2C8087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6E49B6F-E8AF-4880-AC94-D3D7393FDFEA}">
      <dgm:prSet/>
      <dgm:spPr/>
      <dgm:t>
        <a:bodyPr/>
        <a:lstStyle/>
        <a:p>
          <a:r>
            <a:rPr lang="en-US" dirty="0">
              <a:hlinkClick xmlns:r="http://schemas.openxmlformats.org/officeDocument/2006/relationships" r:id="rId1" action="ppaction://hlinksldjump"/>
            </a:rPr>
            <a:t>Introduction to TTS and STT: Fundamentals and Applications</a:t>
          </a:r>
          <a:endParaRPr lang="en-US" dirty="0"/>
        </a:p>
      </dgm:t>
    </dgm:pt>
    <dgm:pt modelId="{29C26389-1326-4C98-84B8-A33C846B3D96}" type="parTrans" cxnId="{0D34B483-B09D-4289-B022-08345354CEF8}">
      <dgm:prSet/>
      <dgm:spPr/>
      <dgm:t>
        <a:bodyPr/>
        <a:lstStyle/>
        <a:p>
          <a:endParaRPr lang="en-US"/>
        </a:p>
      </dgm:t>
    </dgm:pt>
    <dgm:pt modelId="{8B0D9068-B402-46F2-A7F2-25B6C591D428}" type="sibTrans" cxnId="{0D34B483-B09D-4289-B022-08345354CEF8}">
      <dgm:prSet/>
      <dgm:spPr/>
      <dgm:t>
        <a:bodyPr/>
        <a:lstStyle/>
        <a:p>
          <a:endParaRPr lang="en-US"/>
        </a:p>
      </dgm:t>
    </dgm:pt>
    <dgm:pt modelId="{52E41170-DC4E-4346-968D-1A17B134B16E}">
      <dgm:prSet/>
      <dgm:spPr/>
      <dgm:t>
        <a:bodyPr/>
        <a:lstStyle/>
        <a:p>
          <a:r>
            <a:rPr lang="en-US" dirty="0">
              <a:hlinkClick xmlns:r="http://schemas.openxmlformats.org/officeDocument/2006/relationships" r:id="rId2" action="ppaction://hlinksldjump"/>
            </a:rPr>
            <a:t>Advancements and Challenges in TTS and STT</a:t>
          </a:r>
          <a:endParaRPr lang="en-US" dirty="0"/>
        </a:p>
      </dgm:t>
    </dgm:pt>
    <dgm:pt modelId="{E90791EA-EF55-4FFE-ADBA-4B043454B3EC}" type="parTrans" cxnId="{C5D91001-E86B-4113-870A-38FBBB248C0A}">
      <dgm:prSet/>
      <dgm:spPr/>
      <dgm:t>
        <a:bodyPr/>
        <a:lstStyle/>
        <a:p>
          <a:endParaRPr lang="en-US"/>
        </a:p>
      </dgm:t>
    </dgm:pt>
    <dgm:pt modelId="{066547AE-4DBD-4997-8332-5C60A4CB21ED}" type="sibTrans" cxnId="{C5D91001-E86B-4113-870A-38FBBB248C0A}">
      <dgm:prSet/>
      <dgm:spPr/>
      <dgm:t>
        <a:bodyPr/>
        <a:lstStyle/>
        <a:p>
          <a:endParaRPr lang="en-US"/>
        </a:p>
      </dgm:t>
    </dgm:pt>
    <dgm:pt modelId="{06C5461F-8431-40A9-8548-82277D497872}">
      <dgm:prSet/>
      <dgm:spPr/>
      <dgm:t>
        <a:bodyPr/>
        <a:lstStyle/>
        <a:p>
          <a:r>
            <a:rPr lang="en-US" dirty="0">
              <a:hlinkClick xmlns:r="http://schemas.openxmlformats.org/officeDocument/2006/relationships" r:id="rId3" action="ppaction://hlinksldjump"/>
            </a:rPr>
            <a:t>Use Cases and Applications: From Virtual Assistants to Accessibility</a:t>
          </a:r>
          <a:endParaRPr lang="en-US" dirty="0"/>
        </a:p>
      </dgm:t>
    </dgm:pt>
    <dgm:pt modelId="{5A82353B-C213-4C64-BE9A-805604C99A69}" type="parTrans" cxnId="{5007E591-1933-42A9-BB27-056BCA447D16}">
      <dgm:prSet/>
      <dgm:spPr/>
      <dgm:t>
        <a:bodyPr/>
        <a:lstStyle/>
        <a:p>
          <a:endParaRPr lang="en-US"/>
        </a:p>
      </dgm:t>
    </dgm:pt>
    <dgm:pt modelId="{B836779D-7D01-4136-B700-9AA8FC8A23C6}" type="sibTrans" cxnId="{5007E591-1933-42A9-BB27-056BCA447D16}">
      <dgm:prSet/>
      <dgm:spPr/>
      <dgm:t>
        <a:bodyPr/>
        <a:lstStyle/>
        <a:p>
          <a:endParaRPr lang="en-US"/>
        </a:p>
      </dgm:t>
    </dgm:pt>
    <dgm:pt modelId="{F311B39A-D395-4DC2-B004-441BC6FEA180}">
      <dgm:prSet/>
      <dgm:spPr/>
      <dgm:t>
        <a:bodyPr/>
        <a:lstStyle/>
        <a:p>
          <a:r>
            <a:rPr lang="en-US" dirty="0">
              <a:hlinkClick xmlns:r="http://schemas.openxmlformats.org/officeDocument/2006/relationships" r:id="rId4" action="ppaction://hlinksldjump"/>
            </a:rPr>
            <a:t>Networking and Discussion: The Future of AI-driven Speech Technologies</a:t>
          </a:r>
          <a:endParaRPr lang="en-US" dirty="0"/>
        </a:p>
      </dgm:t>
    </dgm:pt>
    <dgm:pt modelId="{60B949A4-26A4-435E-89BA-8AED462EF335}" type="parTrans" cxnId="{BC5402AB-5D97-4C5A-AF3D-5941DDE6EA1F}">
      <dgm:prSet/>
      <dgm:spPr/>
      <dgm:t>
        <a:bodyPr/>
        <a:lstStyle/>
        <a:p>
          <a:endParaRPr lang="en-US"/>
        </a:p>
      </dgm:t>
    </dgm:pt>
    <dgm:pt modelId="{23529676-5609-4DB1-B386-44E643E61BD3}" type="sibTrans" cxnId="{BC5402AB-5D97-4C5A-AF3D-5941DDE6EA1F}">
      <dgm:prSet/>
      <dgm:spPr/>
      <dgm:t>
        <a:bodyPr/>
        <a:lstStyle/>
        <a:p>
          <a:endParaRPr lang="en-US"/>
        </a:p>
      </dgm:t>
    </dgm:pt>
    <dgm:pt modelId="{E75C8225-0056-4BF9-AAEA-304C80921444}" type="pres">
      <dgm:prSet presAssocID="{932FFA5A-C52B-4C70-B63F-A028C2C8087B}" presName="root" presStyleCnt="0">
        <dgm:presLayoutVars>
          <dgm:dir/>
          <dgm:resizeHandles val="exact"/>
        </dgm:presLayoutVars>
      </dgm:prSet>
      <dgm:spPr/>
    </dgm:pt>
    <dgm:pt modelId="{595D6A9D-9ACE-489E-98B9-BD54CC9CD734}" type="pres">
      <dgm:prSet presAssocID="{56E49B6F-E8AF-4880-AC94-D3D7393FDFEA}" presName="compNode" presStyleCnt="0"/>
      <dgm:spPr/>
    </dgm:pt>
    <dgm:pt modelId="{526467BE-60EE-4B44-8850-3706F3571DCC}" type="pres">
      <dgm:prSet presAssocID="{56E49B6F-E8AF-4880-AC94-D3D7393FDFEA}" presName="bgRect" presStyleLbl="bgShp" presStyleIdx="0" presStyleCnt="4"/>
      <dgm:spPr/>
    </dgm:pt>
    <dgm:pt modelId="{079C3AEC-B284-4F78-AE79-036B66E1C224}" type="pres">
      <dgm:prSet presAssocID="{56E49B6F-E8AF-4880-AC94-D3D7393FDFEA}"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vel"/>
        </a:ext>
      </dgm:extLst>
    </dgm:pt>
    <dgm:pt modelId="{8C34116D-F9CE-4A1F-8E9C-3E6FDC61037E}" type="pres">
      <dgm:prSet presAssocID="{56E49B6F-E8AF-4880-AC94-D3D7393FDFEA}" presName="spaceRect" presStyleCnt="0"/>
      <dgm:spPr/>
    </dgm:pt>
    <dgm:pt modelId="{0D8E9026-055D-45BA-BBBE-75B94CBB807B}" type="pres">
      <dgm:prSet presAssocID="{56E49B6F-E8AF-4880-AC94-D3D7393FDFEA}" presName="parTx" presStyleLbl="revTx" presStyleIdx="0" presStyleCnt="4">
        <dgm:presLayoutVars>
          <dgm:chMax val="0"/>
          <dgm:chPref val="0"/>
        </dgm:presLayoutVars>
      </dgm:prSet>
      <dgm:spPr/>
    </dgm:pt>
    <dgm:pt modelId="{E67BA852-7B4A-484C-B54D-36DB7BDB2CE1}" type="pres">
      <dgm:prSet presAssocID="{8B0D9068-B402-46F2-A7F2-25B6C591D428}" presName="sibTrans" presStyleCnt="0"/>
      <dgm:spPr/>
    </dgm:pt>
    <dgm:pt modelId="{A04E35CD-BB9B-4B79-9F74-732289385E4C}" type="pres">
      <dgm:prSet presAssocID="{52E41170-DC4E-4346-968D-1A17B134B16E}" presName="compNode" presStyleCnt="0"/>
      <dgm:spPr/>
    </dgm:pt>
    <dgm:pt modelId="{16F407B6-9D08-425D-ACEC-2001F2C30EAC}" type="pres">
      <dgm:prSet presAssocID="{52E41170-DC4E-4346-968D-1A17B134B16E}" presName="bgRect" presStyleLbl="bgShp" presStyleIdx="1" presStyleCnt="4"/>
      <dgm:spPr/>
    </dgm:pt>
    <dgm:pt modelId="{BC7DCC82-D9C2-4C9C-AD0B-CDFE105614DC}" type="pres">
      <dgm:prSet presAssocID="{52E41170-DC4E-4346-968D-1A17B134B16E}"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56D6CF7D-9FB7-4C34-84FC-0719A41B010F}" type="pres">
      <dgm:prSet presAssocID="{52E41170-DC4E-4346-968D-1A17B134B16E}" presName="spaceRect" presStyleCnt="0"/>
      <dgm:spPr/>
    </dgm:pt>
    <dgm:pt modelId="{61EA0744-2CA5-402F-8EAE-C50BF101A77E}" type="pres">
      <dgm:prSet presAssocID="{52E41170-DC4E-4346-968D-1A17B134B16E}" presName="parTx" presStyleLbl="revTx" presStyleIdx="1" presStyleCnt="4">
        <dgm:presLayoutVars>
          <dgm:chMax val="0"/>
          <dgm:chPref val="0"/>
        </dgm:presLayoutVars>
      </dgm:prSet>
      <dgm:spPr/>
    </dgm:pt>
    <dgm:pt modelId="{6ABB6EE6-72D5-482A-A8A7-E143C061AADB}" type="pres">
      <dgm:prSet presAssocID="{066547AE-4DBD-4997-8332-5C60A4CB21ED}" presName="sibTrans" presStyleCnt="0"/>
      <dgm:spPr/>
    </dgm:pt>
    <dgm:pt modelId="{11B4A01E-C2E3-4319-8F66-7AF04A5D9010}" type="pres">
      <dgm:prSet presAssocID="{06C5461F-8431-40A9-8548-82277D497872}" presName="compNode" presStyleCnt="0"/>
      <dgm:spPr/>
    </dgm:pt>
    <dgm:pt modelId="{E2681E65-802B-4DB5-AA04-FC7F7BC8268B}" type="pres">
      <dgm:prSet presAssocID="{06C5461F-8431-40A9-8548-82277D497872}" presName="bgRect" presStyleLbl="bgShp" presStyleIdx="2" presStyleCnt="4"/>
      <dgm:spPr/>
    </dgm:pt>
    <dgm:pt modelId="{39A4BA2F-ADB5-4225-AD7A-C422794F9202}" type="pres">
      <dgm:prSet presAssocID="{06C5461F-8431-40A9-8548-82277D497872}"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133EB438-D8DF-41C9-8DB6-1DDFA56449CE}" type="pres">
      <dgm:prSet presAssocID="{06C5461F-8431-40A9-8548-82277D497872}" presName="spaceRect" presStyleCnt="0"/>
      <dgm:spPr/>
    </dgm:pt>
    <dgm:pt modelId="{AF26D152-F9E1-468F-8FCD-28DA937EE884}" type="pres">
      <dgm:prSet presAssocID="{06C5461F-8431-40A9-8548-82277D497872}" presName="parTx" presStyleLbl="revTx" presStyleIdx="2" presStyleCnt="4">
        <dgm:presLayoutVars>
          <dgm:chMax val="0"/>
          <dgm:chPref val="0"/>
        </dgm:presLayoutVars>
      </dgm:prSet>
      <dgm:spPr/>
    </dgm:pt>
    <dgm:pt modelId="{A0AADA78-2517-4D70-A30E-AB52E85EF698}" type="pres">
      <dgm:prSet presAssocID="{B836779D-7D01-4136-B700-9AA8FC8A23C6}" presName="sibTrans" presStyleCnt="0"/>
      <dgm:spPr/>
    </dgm:pt>
    <dgm:pt modelId="{6107619B-B737-4C33-A7C9-776603D7409E}" type="pres">
      <dgm:prSet presAssocID="{F311B39A-D395-4DC2-B004-441BC6FEA180}" presName="compNode" presStyleCnt="0"/>
      <dgm:spPr/>
    </dgm:pt>
    <dgm:pt modelId="{41E1ED69-B1F9-4DC3-A4F0-07B1723ED890}" type="pres">
      <dgm:prSet presAssocID="{F311B39A-D395-4DC2-B004-441BC6FEA180}" presName="bgRect" presStyleLbl="bgShp" presStyleIdx="3" presStyleCnt="4"/>
      <dgm:spPr/>
    </dgm:pt>
    <dgm:pt modelId="{CEE4F0E5-9DFA-45B2-BAD2-00ED440C4ABF}" type="pres">
      <dgm:prSet presAssocID="{F311B39A-D395-4DC2-B004-441BC6FEA180}"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adio microphone"/>
        </a:ext>
      </dgm:extLst>
    </dgm:pt>
    <dgm:pt modelId="{01A6073E-A055-4EB1-B833-26907F0EF111}" type="pres">
      <dgm:prSet presAssocID="{F311B39A-D395-4DC2-B004-441BC6FEA180}" presName="spaceRect" presStyleCnt="0"/>
      <dgm:spPr/>
    </dgm:pt>
    <dgm:pt modelId="{A07A06CB-817A-464D-90E0-571BAFA6C0DA}" type="pres">
      <dgm:prSet presAssocID="{F311B39A-D395-4DC2-B004-441BC6FEA180}" presName="parTx" presStyleLbl="revTx" presStyleIdx="3" presStyleCnt="4">
        <dgm:presLayoutVars>
          <dgm:chMax val="0"/>
          <dgm:chPref val="0"/>
        </dgm:presLayoutVars>
      </dgm:prSet>
      <dgm:spPr/>
    </dgm:pt>
  </dgm:ptLst>
  <dgm:cxnLst>
    <dgm:cxn modelId="{C5D91001-E86B-4113-870A-38FBBB248C0A}" srcId="{932FFA5A-C52B-4C70-B63F-A028C2C8087B}" destId="{52E41170-DC4E-4346-968D-1A17B134B16E}" srcOrd="1" destOrd="0" parTransId="{E90791EA-EF55-4FFE-ADBA-4B043454B3EC}" sibTransId="{066547AE-4DBD-4997-8332-5C60A4CB21ED}"/>
    <dgm:cxn modelId="{1CCDC105-7C22-4AB1-9DEB-364204F810DC}" type="presOf" srcId="{F311B39A-D395-4DC2-B004-441BC6FEA180}" destId="{A07A06CB-817A-464D-90E0-571BAFA6C0DA}" srcOrd="0" destOrd="0" presId="urn:microsoft.com/office/officeart/2018/2/layout/IconVerticalSolidList"/>
    <dgm:cxn modelId="{918CD60D-176F-4085-885B-166A311F260A}" type="presOf" srcId="{932FFA5A-C52B-4C70-B63F-A028C2C8087B}" destId="{E75C8225-0056-4BF9-AAEA-304C80921444}" srcOrd="0" destOrd="0" presId="urn:microsoft.com/office/officeart/2018/2/layout/IconVerticalSolidList"/>
    <dgm:cxn modelId="{40F67E66-E008-4A8F-B5A8-3528D29842DD}" type="presOf" srcId="{06C5461F-8431-40A9-8548-82277D497872}" destId="{AF26D152-F9E1-468F-8FCD-28DA937EE884}" srcOrd="0" destOrd="0" presId="urn:microsoft.com/office/officeart/2018/2/layout/IconVerticalSolidList"/>
    <dgm:cxn modelId="{0D34B483-B09D-4289-B022-08345354CEF8}" srcId="{932FFA5A-C52B-4C70-B63F-A028C2C8087B}" destId="{56E49B6F-E8AF-4880-AC94-D3D7393FDFEA}" srcOrd="0" destOrd="0" parTransId="{29C26389-1326-4C98-84B8-A33C846B3D96}" sibTransId="{8B0D9068-B402-46F2-A7F2-25B6C591D428}"/>
    <dgm:cxn modelId="{7F446A89-AFFD-49FA-8F42-48A5AE97D51D}" type="presOf" srcId="{56E49B6F-E8AF-4880-AC94-D3D7393FDFEA}" destId="{0D8E9026-055D-45BA-BBBE-75B94CBB807B}" srcOrd="0" destOrd="0" presId="urn:microsoft.com/office/officeart/2018/2/layout/IconVerticalSolidList"/>
    <dgm:cxn modelId="{5007E591-1933-42A9-BB27-056BCA447D16}" srcId="{932FFA5A-C52B-4C70-B63F-A028C2C8087B}" destId="{06C5461F-8431-40A9-8548-82277D497872}" srcOrd="2" destOrd="0" parTransId="{5A82353B-C213-4C64-BE9A-805604C99A69}" sibTransId="{B836779D-7D01-4136-B700-9AA8FC8A23C6}"/>
    <dgm:cxn modelId="{BC5402AB-5D97-4C5A-AF3D-5941DDE6EA1F}" srcId="{932FFA5A-C52B-4C70-B63F-A028C2C8087B}" destId="{F311B39A-D395-4DC2-B004-441BC6FEA180}" srcOrd="3" destOrd="0" parTransId="{60B949A4-26A4-435E-89BA-8AED462EF335}" sibTransId="{23529676-5609-4DB1-B386-44E643E61BD3}"/>
    <dgm:cxn modelId="{22AEE8FF-0963-4B4F-B368-EC9146475512}" type="presOf" srcId="{52E41170-DC4E-4346-968D-1A17B134B16E}" destId="{61EA0744-2CA5-402F-8EAE-C50BF101A77E}" srcOrd="0" destOrd="0" presId="urn:microsoft.com/office/officeart/2018/2/layout/IconVerticalSolidList"/>
    <dgm:cxn modelId="{E077824B-ED12-4DA6-B31E-62DDB8FCF419}" type="presParOf" srcId="{E75C8225-0056-4BF9-AAEA-304C80921444}" destId="{595D6A9D-9ACE-489E-98B9-BD54CC9CD734}" srcOrd="0" destOrd="0" presId="urn:microsoft.com/office/officeart/2018/2/layout/IconVerticalSolidList"/>
    <dgm:cxn modelId="{D3842252-E55D-4D8D-A981-9BC0D41C6015}" type="presParOf" srcId="{595D6A9D-9ACE-489E-98B9-BD54CC9CD734}" destId="{526467BE-60EE-4B44-8850-3706F3571DCC}" srcOrd="0" destOrd="0" presId="urn:microsoft.com/office/officeart/2018/2/layout/IconVerticalSolidList"/>
    <dgm:cxn modelId="{1C8B1B45-6611-4D35-871A-7CD104758CC6}" type="presParOf" srcId="{595D6A9D-9ACE-489E-98B9-BD54CC9CD734}" destId="{079C3AEC-B284-4F78-AE79-036B66E1C224}" srcOrd="1" destOrd="0" presId="urn:microsoft.com/office/officeart/2018/2/layout/IconVerticalSolidList"/>
    <dgm:cxn modelId="{1A382AD1-13DB-4D5D-B686-D7CD462C0568}" type="presParOf" srcId="{595D6A9D-9ACE-489E-98B9-BD54CC9CD734}" destId="{8C34116D-F9CE-4A1F-8E9C-3E6FDC61037E}" srcOrd="2" destOrd="0" presId="urn:microsoft.com/office/officeart/2018/2/layout/IconVerticalSolidList"/>
    <dgm:cxn modelId="{782FD8B4-52EF-4EF6-B696-DBF18199F233}" type="presParOf" srcId="{595D6A9D-9ACE-489E-98B9-BD54CC9CD734}" destId="{0D8E9026-055D-45BA-BBBE-75B94CBB807B}" srcOrd="3" destOrd="0" presId="urn:microsoft.com/office/officeart/2018/2/layout/IconVerticalSolidList"/>
    <dgm:cxn modelId="{B80A0918-7E74-44F0-B275-BA26C2BC0320}" type="presParOf" srcId="{E75C8225-0056-4BF9-AAEA-304C80921444}" destId="{E67BA852-7B4A-484C-B54D-36DB7BDB2CE1}" srcOrd="1" destOrd="0" presId="urn:microsoft.com/office/officeart/2018/2/layout/IconVerticalSolidList"/>
    <dgm:cxn modelId="{260C22F8-FB9A-4D3B-8A10-B909B1685B6F}" type="presParOf" srcId="{E75C8225-0056-4BF9-AAEA-304C80921444}" destId="{A04E35CD-BB9B-4B79-9F74-732289385E4C}" srcOrd="2" destOrd="0" presId="urn:microsoft.com/office/officeart/2018/2/layout/IconVerticalSolidList"/>
    <dgm:cxn modelId="{22373F0E-5DF5-4CD4-8EBF-373BEB0FD9AB}" type="presParOf" srcId="{A04E35CD-BB9B-4B79-9F74-732289385E4C}" destId="{16F407B6-9D08-425D-ACEC-2001F2C30EAC}" srcOrd="0" destOrd="0" presId="urn:microsoft.com/office/officeart/2018/2/layout/IconVerticalSolidList"/>
    <dgm:cxn modelId="{7BFEF5F3-08AE-47AE-AE57-F64722D356DC}" type="presParOf" srcId="{A04E35CD-BB9B-4B79-9F74-732289385E4C}" destId="{BC7DCC82-D9C2-4C9C-AD0B-CDFE105614DC}" srcOrd="1" destOrd="0" presId="urn:microsoft.com/office/officeart/2018/2/layout/IconVerticalSolidList"/>
    <dgm:cxn modelId="{CA333FEB-0F1E-4716-BB5C-93245674A042}" type="presParOf" srcId="{A04E35CD-BB9B-4B79-9F74-732289385E4C}" destId="{56D6CF7D-9FB7-4C34-84FC-0719A41B010F}" srcOrd="2" destOrd="0" presId="urn:microsoft.com/office/officeart/2018/2/layout/IconVerticalSolidList"/>
    <dgm:cxn modelId="{D07AEF5C-4E44-49E8-B6C8-E2E19BB1BCBB}" type="presParOf" srcId="{A04E35CD-BB9B-4B79-9F74-732289385E4C}" destId="{61EA0744-2CA5-402F-8EAE-C50BF101A77E}" srcOrd="3" destOrd="0" presId="urn:microsoft.com/office/officeart/2018/2/layout/IconVerticalSolidList"/>
    <dgm:cxn modelId="{EE1D5053-10FA-48CA-A8AB-C9F14089766C}" type="presParOf" srcId="{E75C8225-0056-4BF9-AAEA-304C80921444}" destId="{6ABB6EE6-72D5-482A-A8A7-E143C061AADB}" srcOrd="3" destOrd="0" presId="urn:microsoft.com/office/officeart/2018/2/layout/IconVerticalSolidList"/>
    <dgm:cxn modelId="{60737467-B5B8-403A-AEAF-B49A103AF467}" type="presParOf" srcId="{E75C8225-0056-4BF9-AAEA-304C80921444}" destId="{11B4A01E-C2E3-4319-8F66-7AF04A5D9010}" srcOrd="4" destOrd="0" presId="urn:microsoft.com/office/officeart/2018/2/layout/IconVerticalSolidList"/>
    <dgm:cxn modelId="{D85AF756-51FD-4C27-BC97-750F615A9FB3}" type="presParOf" srcId="{11B4A01E-C2E3-4319-8F66-7AF04A5D9010}" destId="{E2681E65-802B-4DB5-AA04-FC7F7BC8268B}" srcOrd="0" destOrd="0" presId="urn:microsoft.com/office/officeart/2018/2/layout/IconVerticalSolidList"/>
    <dgm:cxn modelId="{C73D7E4D-0EDF-43D5-930E-87B0F73293C2}" type="presParOf" srcId="{11B4A01E-C2E3-4319-8F66-7AF04A5D9010}" destId="{39A4BA2F-ADB5-4225-AD7A-C422794F9202}" srcOrd="1" destOrd="0" presId="urn:microsoft.com/office/officeart/2018/2/layout/IconVerticalSolidList"/>
    <dgm:cxn modelId="{ED3BDC64-6D06-4B00-A304-08BC8A8F5DF4}" type="presParOf" srcId="{11B4A01E-C2E3-4319-8F66-7AF04A5D9010}" destId="{133EB438-D8DF-41C9-8DB6-1DDFA56449CE}" srcOrd="2" destOrd="0" presId="urn:microsoft.com/office/officeart/2018/2/layout/IconVerticalSolidList"/>
    <dgm:cxn modelId="{E27D8E14-92F8-400F-AFDC-0A18409CDA81}" type="presParOf" srcId="{11B4A01E-C2E3-4319-8F66-7AF04A5D9010}" destId="{AF26D152-F9E1-468F-8FCD-28DA937EE884}" srcOrd="3" destOrd="0" presId="urn:microsoft.com/office/officeart/2018/2/layout/IconVerticalSolidList"/>
    <dgm:cxn modelId="{FDCEE595-B167-425B-8E9D-EA6D9CA7B2DB}" type="presParOf" srcId="{E75C8225-0056-4BF9-AAEA-304C80921444}" destId="{A0AADA78-2517-4D70-A30E-AB52E85EF698}" srcOrd="5" destOrd="0" presId="urn:microsoft.com/office/officeart/2018/2/layout/IconVerticalSolidList"/>
    <dgm:cxn modelId="{4D20F6F0-11AC-4D1E-8DC3-4C531976337D}" type="presParOf" srcId="{E75C8225-0056-4BF9-AAEA-304C80921444}" destId="{6107619B-B737-4C33-A7C9-776603D7409E}" srcOrd="6" destOrd="0" presId="urn:microsoft.com/office/officeart/2018/2/layout/IconVerticalSolidList"/>
    <dgm:cxn modelId="{92FD5288-E260-47F9-BC66-C6B2848F7144}" type="presParOf" srcId="{6107619B-B737-4C33-A7C9-776603D7409E}" destId="{41E1ED69-B1F9-4DC3-A4F0-07B1723ED890}" srcOrd="0" destOrd="0" presId="urn:microsoft.com/office/officeart/2018/2/layout/IconVerticalSolidList"/>
    <dgm:cxn modelId="{438543CF-E324-4E5A-8432-28F1A3785FFC}" type="presParOf" srcId="{6107619B-B737-4C33-A7C9-776603D7409E}" destId="{CEE4F0E5-9DFA-45B2-BAD2-00ED440C4ABF}" srcOrd="1" destOrd="0" presId="urn:microsoft.com/office/officeart/2018/2/layout/IconVerticalSolidList"/>
    <dgm:cxn modelId="{030A5F8E-F01A-43EF-BAB0-36D8C24F6C00}" type="presParOf" srcId="{6107619B-B737-4C33-A7C9-776603D7409E}" destId="{01A6073E-A055-4EB1-B833-26907F0EF111}" srcOrd="2" destOrd="0" presId="urn:microsoft.com/office/officeart/2018/2/layout/IconVerticalSolidList"/>
    <dgm:cxn modelId="{E32884D0-8C6D-4FFD-91FF-454E1E41C2E1}" type="presParOf" srcId="{6107619B-B737-4C33-A7C9-776603D7409E}" destId="{A07A06CB-817A-464D-90E0-571BAFA6C0D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C08562-ABE2-4B9F-8D64-380D1FCBB023}"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D41DD9C3-BEDF-44F4-A876-5C8CCD991AEA}">
      <dgm:prSet/>
      <dgm:spPr/>
      <dgm:t>
        <a:bodyPr/>
        <a:lstStyle/>
        <a:p>
          <a:pPr>
            <a:lnSpc>
              <a:spcPct val="100000"/>
            </a:lnSpc>
          </a:pPr>
          <a:r>
            <a:rPr lang="en-US" b="0" i="0"/>
            <a:t>1. Initially, the system performs text analysis, dissecting sentences and words to understand their structure and meaning.</a:t>
          </a:r>
          <a:endParaRPr lang="en-US"/>
        </a:p>
      </dgm:t>
    </dgm:pt>
    <dgm:pt modelId="{E1527B2A-A05C-44BF-9D25-2DD74BAE8CA9}" type="parTrans" cxnId="{7405DED4-862C-48EE-8E48-D6514A76FACB}">
      <dgm:prSet/>
      <dgm:spPr/>
      <dgm:t>
        <a:bodyPr/>
        <a:lstStyle/>
        <a:p>
          <a:endParaRPr lang="en-US" sz="2000"/>
        </a:p>
      </dgm:t>
    </dgm:pt>
    <dgm:pt modelId="{3DE5F573-C1BB-47DF-B206-A87B08E04A50}" type="sibTrans" cxnId="{7405DED4-862C-48EE-8E48-D6514A76FACB}">
      <dgm:prSet/>
      <dgm:spPr/>
      <dgm:t>
        <a:bodyPr/>
        <a:lstStyle/>
        <a:p>
          <a:pPr>
            <a:lnSpc>
              <a:spcPct val="100000"/>
            </a:lnSpc>
          </a:pPr>
          <a:endParaRPr lang="en-US"/>
        </a:p>
      </dgm:t>
    </dgm:pt>
    <dgm:pt modelId="{7B5B2517-2DA1-4776-9A51-490DA7130146}">
      <dgm:prSet/>
      <dgm:spPr/>
      <dgm:t>
        <a:bodyPr/>
        <a:lstStyle/>
        <a:p>
          <a:pPr>
            <a:lnSpc>
              <a:spcPct val="100000"/>
            </a:lnSpc>
          </a:pPr>
          <a:r>
            <a:rPr lang="en-US" b="0" i="0"/>
            <a:t>2. This is followed by linguistic processing, where the text is converted into phonemes. Think of it as translating the written word into a language that machines can understand and speak.</a:t>
          </a:r>
          <a:endParaRPr lang="en-US"/>
        </a:p>
      </dgm:t>
    </dgm:pt>
    <dgm:pt modelId="{DF94C39D-CCFF-4ECB-9607-E5238CAB3C3A}" type="parTrans" cxnId="{D0FD5FC1-B8A5-4EDC-A379-3EAF83B0C9CD}">
      <dgm:prSet/>
      <dgm:spPr/>
      <dgm:t>
        <a:bodyPr/>
        <a:lstStyle/>
        <a:p>
          <a:endParaRPr lang="en-US" sz="2000"/>
        </a:p>
      </dgm:t>
    </dgm:pt>
    <dgm:pt modelId="{07D77BEA-8DE4-4E57-B027-CAE9C720DD29}" type="sibTrans" cxnId="{D0FD5FC1-B8A5-4EDC-A379-3EAF83B0C9CD}">
      <dgm:prSet/>
      <dgm:spPr/>
      <dgm:t>
        <a:bodyPr/>
        <a:lstStyle/>
        <a:p>
          <a:pPr>
            <a:lnSpc>
              <a:spcPct val="100000"/>
            </a:lnSpc>
          </a:pPr>
          <a:endParaRPr lang="en-US"/>
        </a:p>
      </dgm:t>
    </dgm:pt>
    <dgm:pt modelId="{ED825669-E32C-4ACF-A20D-FEA8D8DEC63A}">
      <dgm:prSet/>
      <dgm:spPr/>
      <dgm:t>
        <a:bodyPr/>
        <a:lstStyle/>
        <a:p>
          <a:pPr>
            <a:lnSpc>
              <a:spcPct val="100000"/>
            </a:lnSpc>
          </a:pPr>
          <a:r>
            <a:rPr lang="en-US" b="0" i="0"/>
            <a:t>3. Subsequently, a linguistic processing component interprets the analyzed text, assigning appropriate prosody, rhythm, and intonation to create a natural flow.</a:t>
          </a:r>
          <a:endParaRPr lang="en-US"/>
        </a:p>
      </dgm:t>
    </dgm:pt>
    <dgm:pt modelId="{6AAF78EE-01C8-49D2-8894-37AEB6DBFDE0}" type="parTrans" cxnId="{990185F6-4EF8-40FF-9F6A-B2780CECD4C7}">
      <dgm:prSet/>
      <dgm:spPr/>
      <dgm:t>
        <a:bodyPr/>
        <a:lstStyle/>
        <a:p>
          <a:endParaRPr lang="en-US" sz="2000"/>
        </a:p>
      </dgm:t>
    </dgm:pt>
    <dgm:pt modelId="{A87DCAD2-9C72-4403-91A2-30D4B3E36178}" type="sibTrans" cxnId="{990185F6-4EF8-40FF-9F6A-B2780CECD4C7}">
      <dgm:prSet/>
      <dgm:spPr/>
      <dgm:t>
        <a:bodyPr/>
        <a:lstStyle/>
        <a:p>
          <a:pPr>
            <a:lnSpc>
              <a:spcPct val="100000"/>
            </a:lnSpc>
          </a:pPr>
          <a:endParaRPr lang="en-US"/>
        </a:p>
      </dgm:t>
    </dgm:pt>
    <dgm:pt modelId="{5D7B7575-3BF6-4722-ABD1-4B3976D1E2F9}">
      <dgm:prSet/>
      <dgm:spPr/>
      <dgm:t>
        <a:bodyPr/>
        <a:lstStyle/>
        <a:p>
          <a:pPr>
            <a:lnSpc>
              <a:spcPct val="100000"/>
            </a:lnSpc>
          </a:pPr>
          <a:r>
            <a:rPr lang="en-US" b="0" i="0"/>
            <a:t>4. The final act is voice synthesis, where the magic truly happens. Here, the voice synthesis component generates the audible output, producing speech that closely mimics human conversation.</a:t>
          </a:r>
          <a:endParaRPr lang="en-US"/>
        </a:p>
      </dgm:t>
    </dgm:pt>
    <dgm:pt modelId="{1B793D90-0C7B-4AA5-A7D8-A58C92B4727B}" type="parTrans" cxnId="{E4952A80-F959-4FC9-B13D-C89F3745F564}">
      <dgm:prSet/>
      <dgm:spPr/>
      <dgm:t>
        <a:bodyPr/>
        <a:lstStyle/>
        <a:p>
          <a:endParaRPr lang="en-US" sz="2000"/>
        </a:p>
      </dgm:t>
    </dgm:pt>
    <dgm:pt modelId="{34884021-60FF-4AF1-9FA6-485D5F01609D}" type="sibTrans" cxnId="{E4952A80-F959-4FC9-B13D-C89F3745F564}">
      <dgm:prSet/>
      <dgm:spPr/>
      <dgm:t>
        <a:bodyPr/>
        <a:lstStyle/>
        <a:p>
          <a:endParaRPr lang="en-US"/>
        </a:p>
      </dgm:t>
    </dgm:pt>
    <dgm:pt modelId="{874309AF-8BED-461B-A6C1-6B5FD5E48762}" type="pres">
      <dgm:prSet presAssocID="{D1C08562-ABE2-4B9F-8D64-380D1FCBB023}" presName="root" presStyleCnt="0">
        <dgm:presLayoutVars>
          <dgm:dir/>
          <dgm:resizeHandles val="exact"/>
        </dgm:presLayoutVars>
      </dgm:prSet>
      <dgm:spPr/>
    </dgm:pt>
    <dgm:pt modelId="{AF7E18EA-9C7D-49C6-8AB6-684E4827AC63}" type="pres">
      <dgm:prSet presAssocID="{D1C08562-ABE2-4B9F-8D64-380D1FCBB023}" presName="container" presStyleCnt="0">
        <dgm:presLayoutVars>
          <dgm:dir/>
          <dgm:resizeHandles val="exact"/>
        </dgm:presLayoutVars>
      </dgm:prSet>
      <dgm:spPr/>
    </dgm:pt>
    <dgm:pt modelId="{04490AE2-035E-4255-AFC3-AB756258DA84}" type="pres">
      <dgm:prSet presAssocID="{D41DD9C3-BEDF-44F4-A876-5C8CCD991AEA}" presName="compNode" presStyleCnt="0"/>
      <dgm:spPr/>
    </dgm:pt>
    <dgm:pt modelId="{E5C64BB1-C8E6-488F-8DBD-DB51D33235EC}" type="pres">
      <dgm:prSet presAssocID="{D41DD9C3-BEDF-44F4-A876-5C8CCD991AEA}" presName="iconBgRect" presStyleLbl="bgShp" presStyleIdx="0" presStyleCnt="4"/>
      <dgm:spPr/>
    </dgm:pt>
    <dgm:pt modelId="{14327F9F-47E3-4A59-98C7-417FAACE5A8E}" type="pres">
      <dgm:prSet presAssocID="{D41DD9C3-BEDF-44F4-A876-5C8CCD991AE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Book"/>
        </a:ext>
      </dgm:extLst>
    </dgm:pt>
    <dgm:pt modelId="{512D2A70-4429-444D-BE37-2DCD68567E1C}" type="pres">
      <dgm:prSet presAssocID="{D41DD9C3-BEDF-44F4-A876-5C8CCD991AEA}" presName="spaceRect" presStyleCnt="0"/>
      <dgm:spPr/>
    </dgm:pt>
    <dgm:pt modelId="{5BE18798-2D59-4F10-A508-5DD82502D5DB}" type="pres">
      <dgm:prSet presAssocID="{D41DD9C3-BEDF-44F4-A876-5C8CCD991AEA}" presName="textRect" presStyleLbl="revTx" presStyleIdx="0" presStyleCnt="4">
        <dgm:presLayoutVars>
          <dgm:chMax val="1"/>
          <dgm:chPref val="1"/>
        </dgm:presLayoutVars>
      </dgm:prSet>
      <dgm:spPr/>
    </dgm:pt>
    <dgm:pt modelId="{97E8E003-F69A-415B-B5D1-322C0008CEF9}" type="pres">
      <dgm:prSet presAssocID="{3DE5F573-C1BB-47DF-B206-A87B08E04A50}" presName="sibTrans" presStyleLbl="sibTrans2D1" presStyleIdx="0" presStyleCnt="0"/>
      <dgm:spPr/>
    </dgm:pt>
    <dgm:pt modelId="{ED0222AA-CF67-453D-8A9A-77ED8EC00584}" type="pres">
      <dgm:prSet presAssocID="{7B5B2517-2DA1-4776-9A51-490DA7130146}" presName="compNode" presStyleCnt="0"/>
      <dgm:spPr/>
    </dgm:pt>
    <dgm:pt modelId="{8095F995-E7A4-4461-9A99-459E155AACB3}" type="pres">
      <dgm:prSet presAssocID="{7B5B2517-2DA1-4776-9A51-490DA7130146}" presName="iconBgRect" presStyleLbl="bgShp" presStyleIdx="1" presStyleCnt="4"/>
      <dgm:spPr/>
    </dgm:pt>
    <dgm:pt modelId="{4D15B013-A516-4C39-9258-C7F46EA46934}" type="pres">
      <dgm:prSet presAssocID="{7B5B2517-2DA1-4776-9A51-490DA71301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ngue"/>
        </a:ext>
      </dgm:extLst>
    </dgm:pt>
    <dgm:pt modelId="{9E5E7918-F322-463A-A86E-C002F624831A}" type="pres">
      <dgm:prSet presAssocID="{7B5B2517-2DA1-4776-9A51-490DA7130146}" presName="spaceRect" presStyleCnt="0"/>
      <dgm:spPr/>
    </dgm:pt>
    <dgm:pt modelId="{27B5807F-992E-4FE9-A64A-99578E483D02}" type="pres">
      <dgm:prSet presAssocID="{7B5B2517-2DA1-4776-9A51-490DA7130146}" presName="textRect" presStyleLbl="revTx" presStyleIdx="1" presStyleCnt="4">
        <dgm:presLayoutVars>
          <dgm:chMax val="1"/>
          <dgm:chPref val="1"/>
        </dgm:presLayoutVars>
      </dgm:prSet>
      <dgm:spPr/>
    </dgm:pt>
    <dgm:pt modelId="{C4F966C2-38EE-4CBE-80F7-4E75AE49CE7B}" type="pres">
      <dgm:prSet presAssocID="{07D77BEA-8DE4-4E57-B027-CAE9C720DD29}" presName="sibTrans" presStyleLbl="sibTrans2D1" presStyleIdx="0" presStyleCnt="0"/>
      <dgm:spPr/>
    </dgm:pt>
    <dgm:pt modelId="{3478EF41-703E-459B-BFA4-4A4ED56A4FD2}" type="pres">
      <dgm:prSet presAssocID="{ED825669-E32C-4ACF-A20D-FEA8D8DEC63A}" presName="compNode" presStyleCnt="0"/>
      <dgm:spPr/>
    </dgm:pt>
    <dgm:pt modelId="{76B25321-2FFF-43E7-B0F6-8E62859E5033}" type="pres">
      <dgm:prSet presAssocID="{ED825669-E32C-4ACF-A20D-FEA8D8DEC63A}" presName="iconBgRect" presStyleLbl="bgShp" presStyleIdx="2" presStyleCnt="4"/>
      <dgm:spPr/>
    </dgm:pt>
    <dgm:pt modelId="{6337E87F-D0D7-4519-AD47-D564BB87948C}" type="pres">
      <dgm:prSet presAssocID="{ED825669-E32C-4ACF-A20D-FEA8D8DEC63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E0413538-85AB-4761-A434-7E0AEECF3C0E}" type="pres">
      <dgm:prSet presAssocID="{ED825669-E32C-4ACF-A20D-FEA8D8DEC63A}" presName="spaceRect" presStyleCnt="0"/>
      <dgm:spPr/>
    </dgm:pt>
    <dgm:pt modelId="{F7E4A59D-6F17-4A94-B452-6BC99E4D0F4F}" type="pres">
      <dgm:prSet presAssocID="{ED825669-E32C-4ACF-A20D-FEA8D8DEC63A}" presName="textRect" presStyleLbl="revTx" presStyleIdx="2" presStyleCnt="4">
        <dgm:presLayoutVars>
          <dgm:chMax val="1"/>
          <dgm:chPref val="1"/>
        </dgm:presLayoutVars>
      </dgm:prSet>
      <dgm:spPr/>
    </dgm:pt>
    <dgm:pt modelId="{5059CD4F-8FF8-495A-BE36-7A7B54AB252C}" type="pres">
      <dgm:prSet presAssocID="{A87DCAD2-9C72-4403-91A2-30D4B3E36178}" presName="sibTrans" presStyleLbl="sibTrans2D1" presStyleIdx="0" presStyleCnt="0"/>
      <dgm:spPr/>
    </dgm:pt>
    <dgm:pt modelId="{FC197CB1-5C69-4224-B45B-EEBAA42AB3F0}" type="pres">
      <dgm:prSet presAssocID="{5D7B7575-3BF6-4722-ABD1-4B3976D1E2F9}" presName="compNode" presStyleCnt="0"/>
      <dgm:spPr/>
    </dgm:pt>
    <dgm:pt modelId="{ADF3254B-EA10-4100-9B28-635360EF7CCB}" type="pres">
      <dgm:prSet presAssocID="{5D7B7575-3BF6-4722-ABD1-4B3976D1E2F9}" presName="iconBgRect" presStyleLbl="bgShp" presStyleIdx="3" presStyleCnt="4"/>
      <dgm:spPr/>
    </dgm:pt>
    <dgm:pt modelId="{31F9A012-9F09-43CE-9624-702BAC946EDC}" type="pres">
      <dgm:prSet presAssocID="{5D7B7575-3BF6-4722-ABD1-4B3976D1E2F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oice"/>
        </a:ext>
      </dgm:extLst>
    </dgm:pt>
    <dgm:pt modelId="{A37567E1-9799-4C8D-B959-E9E268A8797D}" type="pres">
      <dgm:prSet presAssocID="{5D7B7575-3BF6-4722-ABD1-4B3976D1E2F9}" presName="spaceRect" presStyleCnt="0"/>
      <dgm:spPr/>
    </dgm:pt>
    <dgm:pt modelId="{959FBFD0-9FE9-4629-AC13-C51DD97AF009}" type="pres">
      <dgm:prSet presAssocID="{5D7B7575-3BF6-4722-ABD1-4B3976D1E2F9}" presName="textRect" presStyleLbl="revTx" presStyleIdx="3" presStyleCnt="4">
        <dgm:presLayoutVars>
          <dgm:chMax val="1"/>
          <dgm:chPref val="1"/>
        </dgm:presLayoutVars>
      </dgm:prSet>
      <dgm:spPr/>
    </dgm:pt>
  </dgm:ptLst>
  <dgm:cxnLst>
    <dgm:cxn modelId="{9566CB5F-D6E3-4544-9140-26EB23FD1E95}" type="presOf" srcId="{7B5B2517-2DA1-4776-9A51-490DA7130146}" destId="{27B5807F-992E-4FE9-A64A-99578E483D02}" srcOrd="0" destOrd="0" presId="urn:microsoft.com/office/officeart/2018/2/layout/IconCircleList"/>
    <dgm:cxn modelId="{F1409C47-C56C-4775-82C5-C167C060CFD2}" type="presOf" srcId="{3DE5F573-C1BB-47DF-B206-A87B08E04A50}" destId="{97E8E003-F69A-415B-B5D1-322C0008CEF9}" srcOrd="0" destOrd="0" presId="urn:microsoft.com/office/officeart/2018/2/layout/IconCircleList"/>
    <dgm:cxn modelId="{FBF2296F-32DB-49D1-8768-693C85367B0D}" type="presOf" srcId="{D1C08562-ABE2-4B9F-8D64-380D1FCBB023}" destId="{874309AF-8BED-461B-A6C1-6B5FD5E48762}" srcOrd="0" destOrd="0" presId="urn:microsoft.com/office/officeart/2018/2/layout/IconCircleList"/>
    <dgm:cxn modelId="{E4952A80-F959-4FC9-B13D-C89F3745F564}" srcId="{D1C08562-ABE2-4B9F-8D64-380D1FCBB023}" destId="{5D7B7575-3BF6-4722-ABD1-4B3976D1E2F9}" srcOrd="3" destOrd="0" parTransId="{1B793D90-0C7B-4AA5-A7D8-A58C92B4727B}" sibTransId="{34884021-60FF-4AF1-9FA6-485D5F01609D}"/>
    <dgm:cxn modelId="{C9B3919E-420C-4627-848E-519EFE8E31A0}" type="presOf" srcId="{5D7B7575-3BF6-4722-ABD1-4B3976D1E2F9}" destId="{959FBFD0-9FE9-4629-AC13-C51DD97AF009}" srcOrd="0" destOrd="0" presId="urn:microsoft.com/office/officeart/2018/2/layout/IconCircleList"/>
    <dgm:cxn modelId="{26DDC3A8-ABC3-493E-9726-B82B022C9F48}" type="presOf" srcId="{07D77BEA-8DE4-4E57-B027-CAE9C720DD29}" destId="{C4F966C2-38EE-4CBE-80F7-4E75AE49CE7B}" srcOrd="0" destOrd="0" presId="urn:microsoft.com/office/officeart/2018/2/layout/IconCircleList"/>
    <dgm:cxn modelId="{194913B9-8682-4AF1-98F7-EAEC1DD7B639}" type="presOf" srcId="{D41DD9C3-BEDF-44F4-A876-5C8CCD991AEA}" destId="{5BE18798-2D59-4F10-A508-5DD82502D5DB}" srcOrd="0" destOrd="0" presId="urn:microsoft.com/office/officeart/2018/2/layout/IconCircleList"/>
    <dgm:cxn modelId="{D0FD5FC1-B8A5-4EDC-A379-3EAF83B0C9CD}" srcId="{D1C08562-ABE2-4B9F-8D64-380D1FCBB023}" destId="{7B5B2517-2DA1-4776-9A51-490DA7130146}" srcOrd="1" destOrd="0" parTransId="{DF94C39D-CCFF-4ECB-9607-E5238CAB3C3A}" sibTransId="{07D77BEA-8DE4-4E57-B027-CAE9C720DD29}"/>
    <dgm:cxn modelId="{7405DED4-862C-48EE-8E48-D6514A76FACB}" srcId="{D1C08562-ABE2-4B9F-8D64-380D1FCBB023}" destId="{D41DD9C3-BEDF-44F4-A876-5C8CCD991AEA}" srcOrd="0" destOrd="0" parTransId="{E1527B2A-A05C-44BF-9D25-2DD74BAE8CA9}" sibTransId="{3DE5F573-C1BB-47DF-B206-A87B08E04A50}"/>
    <dgm:cxn modelId="{05845CEE-30AF-4B4E-88D3-D390433DB82B}" type="presOf" srcId="{A87DCAD2-9C72-4403-91A2-30D4B3E36178}" destId="{5059CD4F-8FF8-495A-BE36-7A7B54AB252C}" srcOrd="0" destOrd="0" presId="urn:microsoft.com/office/officeart/2018/2/layout/IconCircleList"/>
    <dgm:cxn modelId="{429842F1-5170-4B3C-8E4A-E150A5FB49AF}" type="presOf" srcId="{ED825669-E32C-4ACF-A20D-FEA8D8DEC63A}" destId="{F7E4A59D-6F17-4A94-B452-6BC99E4D0F4F}" srcOrd="0" destOrd="0" presId="urn:microsoft.com/office/officeart/2018/2/layout/IconCircleList"/>
    <dgm:cxn modelId="{990185F6-4EF8-40FF-9F6A-B2780CECD4C7}" srcId="{D1C08562-ABE2-4B9F-8D64-380D1FCBB023}" destId="{ED825669-E32C-4ACF-A20D-FEA8D8DEC63A}" srcOrd="2" destOrd="0" parTransId="{6AAF78EE-01C8-49D2-8894-37AEB6DBFDE0}" sibTransId="{A87DCAD2-9C72-4403-91A2-30D4B3E36178}"/>
    <dgm:cxn modelId="{6DD5F31C-0E01-4BDE-A3D0-6BBFE84503CB}" type="presParOf" srcId="{874309AF-8BED-461B-A6C1-6B5FD5E48762}" destId="{AF7E18EA-9C7D-49C6-8AB6-684E4827AC63}" srcOrd="0" destOrd="0" presId="urn:microsoft.com/office/officeart/2018/2/layout/IconCircleList"/>
    <dgm:cxn modelId="{595A1ED3-605D-4995-A5A3-6F0F891B4461}" type="presParOf" srcId="{AF7E18EA-9C7D-49C6-8AB6-684E4827AC63}" destId="{04490AE2-035E-4255-AFC3-AB756258DA84}" srcOrd="0" destOrd="0" presId="urn:microsoft.com/office/officeart/2018/2/layout/IconCircleList"/>
    <dgm:cxn modelId="{7FE4278A-604E-426A-863E-2393FD4640B5}" type="presParOf" srcId="{04490AE2-035E-4255-AFC3-AB756258DA84}" destId="{E5C64BB1-C8E6-488F-8DBD-DB51D33235EC}" srcOrd="0" destOrd="0" presId="urn:microsoft.com/office/officeart/2018/2/layout/IconCircleList"/>
    <dgm:cxn modelId="{B7552844-578B-4D6C-8FDF-7328B0327683}" type="presParOf" srcId="{04490AE2-035E-4255-AFC3-AB756258DA84}" destId="{14327F9F-47E3-4A59-98C7-417FAACE5A8E}" srcOrd="1" destOrd="0" presId="urn:microsoft.com/office/officeart/2018/2/layout/IconCircleList"/>
    <dgm:cxn modelId="{FE47B3C3-8545-41B7-8F59-AF6F0B4F7A14}" type="presParOf" srcId="{04490AE2-035E-4255-AFC3-AB756258DA84}" destId="{512D2A70-4429-444D-BE37-2DCD68567E1C}" srcOrd="2" destOrd="0" presId="urn:microsoft.com/office/officeart/2018/2/layout/IconCircleList"/>
    <dgm:cxn modelId="{CA0D6673-F6A0-4AE1-9ABF-EACF19C56087}" type="presParOf" srcId="{04490AE2-035E-4255-AFC3-AB756258DA84}" destId="{5BE18798-2D59-4F10-A508-5DD82502D5DB}" srcOrd="3" destOrd="0" presId="urn:microsoft.com/office/officeart/2018/2/layout/IconCircleList"/>
    <dgm:cxn modelId="{C5C57202-61AC-4500-B0B1-155EBCEC43EC}" type="presParOf" srcId="{AF7E18EA-9C7D-49C6-8AB6-684E4827AC63}" destId="{97E8E003-F69A-415B-B5D1-322C0008CEF9}" srcOrd="1" destOrd="0" presId="urn:microsoft.com/office/officeart/2018/2/layout/IconCircleList"/>
    <dgm:cxn modelId="{32E99F22-FDAE-434B-8A68-4B1A72E833B5}" type="presParOf" srcId="{AF7E18EA-9C7D-49C6-8AB6-684E4827AC63}" destId="{ED0222AA-CF67-453D-8A9A-77ED8EC00584}" srcOrd="2" destOrd="0" presId="urn:microsoft.com/office/officeart/2018/2/layout/IconCircleList"/>
    <dgm:cxn modelId="{89D127F4-F2D3-4595-9B19-DC373CB34DD6}" type="presParOf" srcId="{ED0222AA-CF67-453D-8A9A-77ED8EC00584}" destId="{8095F995-E7A4-4461-9A99-459E155AACB3}" srcOrd="0" destOrd="0" presId="urn:microsoft.com/office/officeart/2018/2/layout/IconCircleList"/>
    <dgm:cxn modelId="{10EC8AD4-F78B-4846-A229-794F4B420299}" type="presParOf" srcId="{ED0222AA-CF67-453D-8A9A-77ED8EC00584}" destId="{4D15B013-A516-4C39-9258-C7F46EA46934}" srcOrd="1" destOrd="0" presId="urn:microsoft.com/office/officeart/2018/2/layout/IconCircleList"/>
    <dgm:cxn modelId="{CF8B91A4-4820-469F-B2BE-5495F6B1D019}" type="presParOf" srcId="{ED0222AA-CF67-453D-8A9A-77ED8EC00584}" destId="{9E5E7918-F322-463A-A86E-C002F624831A}" srcOrd="2" destOrd="0" presId="urn:microsoft.com/office/officeart/2018/2/layout/IconCircleList"/>
    <dgm:cxn modelId="{FB713548-A962-4CE6-9428-30D5BAF82B43}" type="presParOf" srcId="{ED0222AA-CF67-453D-8A9A-77ED8EC00584}" destId="{27B5807F-992E-4FE9-A64A-99578E483D02}" srcOrd="3" destOrd="0" presId="urn:microsoft.com/office/officeart/2018/2/layout/IconCircleList"/>
    <dgm:cxn modelId="{251EC6D1-7FD4-486C-8DD1-46736021D98B}" type="presParOf" srcId="{AF7E18EA-9C7D-49C6-8AB6-684E4827AC63}" destId="{C4F966C2-38EE-4CBE-80F7-4E75AE49CE7B}" srcOrd="3" destOrd="0" presId="urn:microsoft.com/office/officeart/2018/2/layout/IconCircleList"/>
    <dgm:cxn modelId="{D69E240B-0F80-4F82-8BB4-9AE8674B4154}" type="presParOf" srcId="{AF7E18EA-9C7D-49C6-8AB6-684E4827AC63}" destId="{3478EF41-703E-459B-BFA4-4A4ED56A4FD2}" srcOrd="4" destOrd="0" presId="urn:microsoft.com/office/officeart/2018/2/layout/IconCircleList"/>
    <dgm:cxn modelId="{A8307131-D968-4570-8A2B-CB30B27571C2}" type="presParOf" srcId="{3478EF41-703E-459B-BFA4-4A4ED56A4FD2}" destId="{76B25321-2FFF-43E7-B0F6-8E62859E5033}" srcOrd="0" destOrd="0" presId="urn:microsoft.com/office/officeart/2018/2/layout/IconCircleList"/>
    <dgm:cxn modelId="{1973E291-AC80-4403-9890-19F8DDCD11CD}" type="presParOf" srcId="{3478EF41-703E-459B-BFA4-4A4ED56A4FD2}" destId="{6337E87F-D0D7-4519-AD47-D564BB87948C}" srcOrd="1" destOrd="0" presId="urn:microsoft.com/office/officeart/2018/2/layout/IconCircleList"/>
    <dgm:cxn modelId="{61486AA1-A4DC-4015-ADC0-CCC3D56F0664}" type="presParOf" srcId="{3478EF41-703E-459B-BFA4-4A4ED56A4FD2}" destId="{E0413538-85AB-4761-A434-7E0AEECF3C0E}" srcOrd="2" destOrd="0" presId="urn:microsoft.com/office/officeart/2018/2/layout/IconCircleList"/>
    <dgm:cxn modelId="{505B7A90-920E-44DD-AD2A-01412F368C2C}" type="presParOf" srcId="{3478EF41-703E-459B-BFA4-4A4ED56A4FD2}" destId="{F7E4A59D-6F17-4A94-B452-6BC99E4D0F4F}" srcOrd="3" destOrd="0" presId="urn:microsoft.com/office/officeart/2018/2/layout/IconCircleList"/>
    <dgm:cxn modelId="{7EB16BF6-ED4B-4037-9C3D-FA8C7A9099CF}" type="presParOf" srcId="{AF7E18EA-9C7D-49C6-8AB6-684E4827AC63}" destId="{5059CD4F-8FF8-495A-BE36-7A7B54AB252C}" srcOrd="5" destOrd="0" presId="urn:microsoft.com/office/officeart/2018/2/layout/IconCircleList"/>
    <dgm:cxn modelId="{DCF64A3C-CB2B-4ABB-AEC3-7C226ACB182D}" type="presParOf" srcId="{AF7E18EA-9C7D-49C6-8AB6-684E4827AC63}" destId="{FC197CB1-5C69-4224-B45B-EEBAA42AB3F0}" srcOrd="6" destOrd="0" presId="urn:microsoft.com/office/officeart/2018/2/layout/IconCircleList"/>
    <dgm:cxn modelId="{A69F0F93-D931-4B48-BB52-22100BE17959}" type="presParOf" srcId="{FC197CB1-5C69-4224-B45B-EEBAA42AB3F0}" destId="{ADF3254B-EA10-4100-9B28-635360EF7CCB}" srcOrd="0" destOrd="0" presId="urn:microsoft.com/office/officeart/2018/2/layout/IconCircleList"/>
    <dgm:cxn modelId="{FA2B6F3F-5A27-440F-8845-E4B859755E17}" type="presParOf" srcId="{FC197CB1-5C69-4224-B45B-EEBAA42AB3F0}" destId="{31F9A012-9F09-43CE-9624-702BAC946EDC}" srcOrd="1" destOrd="0" presId="urn:microsoft.com/office/officeart/2018/2/layout/IconCircleList"/>
    <dgm:cxn modelId="{8052FA4E-117B-45D8-BB41-4B3307749A77}" type="presParOf" srcId="{FC197CB1-5C69-4224-B45B-EEBAA42AB3F0}" destId="{A37567E1-9799-4C8D-B959-E9E268A8797D}" srcOrd="2" destOrd="0" presId="urn:microsoft.com/office/officeart/2018/2/layout/IconCircleList"/>
    <dgm:cxn modelId="{854F0BC3-86C8-4A86-A1BD-234ED322EF34}" type="presParOf" srcId="{FC197CB1-5C69-4224-B45B-EEBAA42AB3F0}" destId="{959FBFD0-9FE9-4629-AC13-C51DD97AF00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DBB665-69EE-4680-8503-DE3C5CF44CE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736ED6A-4242-4057-B64B-1480389528F1}">
      <dgm:prSet/>
      <dgm:spPr/>
      <dgm:t>
        <a:bodyPr/>
        <a:lstStyle/>
        <a:p>
          <a:pPr>
            <a:defRPr cap="all"/>
          </a:pPr>
          <a:r>
            <a:rPr lang="en-US" dirty="0"/>
            <a:t>TTS: Converting Written Text into Spoken Voice</a:t>
          </a:r>
        </a:p>
      </dgm:t>
    </dgm:pt>
    <dgm:pt modelId="{1C2877D5-A28E-4ACD-AEFB-1BD9A4D290B3}" type="parTrans" cxnId="{01438DE5-40A3-48A1-977E-FF2D3378EB75}">
      <dgm:prSet/>
      <dgm:spPr/>
      <dgm:t>
        <a:bodyPr/>
        <a:lstStyle/>
        <a:p>
          <a:endParaRPr lang="en-US"/>
        </a:p>
      </dgm:t>
    </dgm:pt>
    <dgm:pt modelId="{DFEE9B35-9DC1-4FBA-8EDD-DFC25D873EBF}" type="sibTrans" cxnId="{01438DE5-40A3-48A1-977E-FF2D3378EB75}">
      <dgm:prSet/>
      <dgm:spPr/>
      <dgm:t>
        <a:bodyPr/>
        <a:lstStyle/>
        <a:p>
          <a:endParaRPr lang="en-US"/>
        </a:p>
      </dgm:t>
    </dgm:pt>
    <dgm:pt modelId="{01BD2081-32A0-4F41-A32F-4A255A1C8CB4}">
      <dgm:prSet/>
      <dgm:spPr/>
      <dgm:t>
        <a:bodyPr/>
        <a:lstStyle/>
        <a:p>
          <a:pPr>
            <a:defRPr cap="all"/>
          </a:pPr>
          <a:r>
            <a:rPr lang="en-US"/>
            <a:t>STT: Transforming Spoken Language into Text Format</a:t>
          </a:r>
        </a:p>
      </dgm:t>
    </dgm:pt>
    <dgm:pt modelId="{491D71F0-3E3A-4DB4-AB9C-B5B982401027}" type="parTrans" cxnId="{7E4D832C-AA66-43A4-9CFC-1828DF2600A2}">
      <dgm:prSet/>
      <dgm:spPr/>
      <dgm:t>
        <a:bodyPr/>
        <a:lstStyle/>
        <a:p>
          <a:endParaRPr lang="en-US"/>
        </a:p>
      </dgm:t>
    </dgm:pt>
    <dgm:pt modelId="{96AC2481-6254-4B38-9713-7AF829B0C266}" type="sibTrans" cxnId="{7E4D832C-AA66-43A4-9CFC-1828DF2600A2}">
      <dgm:prSet/>
      <dgm:spPr/>
      <dgm:t>
        <a:bodyPr/>
        <a:lstStyle/>
        <a:p>
          <a:endParaRPr lang="en-US"/>
        </a:p>
      </dgm:t>
    </dgm:pt>
    <dgm:pt modelId="{75D807EE-8F5B-4EA7-A92E-6C07FD7751C0}">
      <dgm:prSet/>
      <dgm:spPr/>
      <dgm:t>
        <a:bodyPr/>
        <a:lstStyle/>
        <a:p>
          <a:pPr>
            <a:defRPr cap="all"/>
          </a:pPr>
          <a:r>
            <a:rPr lang="en-US"/>
            <a:t>Key for Seamless Interactions Between Humans and Devices</a:t>
          </a:r>
        </a:p>
      </dgm:t>
    </dgm:pt>
    <dgm:pt modelId="{63FFD0EC-627E-4230-A63F-552AF242FF3E}" type="parTrans" cxnId="{BC3EA3F8-F475-4050-A787-7C62ADBBDD73}">
      <dgm:prSet/>
      <dgm:spPr/>
      <dgm:t>
        <a:bodyPr/>
        <a:lstStyle/>
        <a:p>
          <a:endParaRPr lang="en-US"/>
        </a:p>
      </dgm:t>
    </dgm:pt>
    <dgm:pt modelId="{B59A5CED-6E87-403B-85CF-FFADBC14FCC5}" type="sibTrans" cxnId="{BC3EA3F8-F475-4050-A787-7C62ADBBDD73}">
      <dgm:prSet/>
      <dgm:spPr/>
      <dgm:t>
        <a:bodyPr/>
        <a:lstStyle/>
        <a:p>
          <a:endParaRPr lang="en-US"/>
        </a:p>
      </dgm:t>
    </dgm:pt>
    <dgm:pt modelId="{4CB8F210-AA7A-43E9-8EB4-1872007C105C}">
      <dgm:prSet/>
      <dgm:spPr/>
      <dgm:t>
        <a:bodyPr/>
        <a:lstStyle/>
        <a:p>
          <a:pPr>
            <a:defRPr cap="all"/>
          </a:pPr>
          <a:r>
            <a:rPr lang="en-US"/>
            <a:t>Enhanced by Deep Learning Models for Natural Sounding Voices</a:t>
          </a:r>
        </a:p>
      </dgm:t>
    </dgm:pt>
    <dgm:pt modelId="{6E990E88-F960-4D94-A9F4-EFF71C23029A}" type="parTrans" cxnId="{290995C0-44FA-4DE1-87B0-4D781E601E68}">
      <dgm:prSet/>
      <dgm:spPr/>
      <dgm:t>
        <a:bodyPr/>
        <a:lstStyle/>
        <a:p>
          <a:endParaRPr lang="en-US"/>
        </a:p>
      </dgm:t>
    </dgm:pt>
    <dgm:pt modelId="{C347644D-B728-4BB7-8537-BD9674645418}" type="sibTrans" cxnId="{290995C0-44FA-4DE1-87B0-4D781E601E68}">
      <dgm:prSet/>
      <dgm:spPr/>
      <dgm:t>
        <a:bodyPr/>
        <a:lstStyle/>
        <a:p>
          <a:endParaRPr lang="en-US"/>
        </a:p>
      </dgm:t>
    </dgm:pt>
    <dgm:pt modelId="{DA269219-1284-47EA-9688-417BAC6B4ACF}" type="pres">
      <dgm:prSet presAssocID="{39DBB665-69EE-4680-8503-DE3C5CF44CED}" presName="root" presStyleCnt="0">
        <dgm:presLayoutVars>
          <dgm:dir/>
          <dgm:resizeHandles val="exact"/>
        </dgm:presLayoutVars>
      </dgm:prSet>
      <dgm:spPr/>
    </dgm:pt>
    <dgm:pt modelId="{E85C9BC6-FF4B-45E8-9022-56894F8D539C}" type="pres">
      <dgm:prSet presAssocID="{F736ED6A-4242-4057-B64B-1480389528F1}" presName="compNode" presStyleCnt="0"/>
      <dgm:spPr/>
    </dgm:pt>
    <dgm:pt modelId="{98E69EEC-34BF-4B44-A76A-2E6F1B272A4C}" type="pres">
      <dgm:prSet presAssocID="{F736ED6A-4242-4057-B64B-1480389528F1}" presName="iconBgRect" presStyleLbl="bgShp" presStyleIdx="0" presStyleCnt="4"/>
      <dgm:spPr/>
    </dgm:pt>
    <dgm:pt modelId="{F8B9B64D-F7F0-48D7-9B0C-77A9939E9966}" type="pres">
      <dgm:prSet presAssocID="{F736ED6A-4242-4057-B64B-1480389528F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FDF08C8A-3393-439C-902E-92582CD32EFB}" type="pres">
      <dgm:prSet presAssocID="{F736ED6A-4242-4057-B64B-1480389528F1}" presName="spaceRect" presStyleCnt="0"/>
      <dgm:spPr/>
    </dgm:pt>
    <dgm:pt modelId="{829B20D0-AC12-472E-BFF0-619AB7366720}" type="pres">
      <dgm:prSet presAssocID="{F736ED6A-4242-4057-B64B-1480389528F1}" presName="textRect" presStyleLbl="revTx" presStyleIdx="0" presStyleCnt="4">
        <dgm:presLayoutVars>
          <dgm:chMax val="1"/>
          <dgm:chPref val="1"/>
        </dgm:presLayoutVars>
      </dgm:prSet>
      <dgm:spPr/>
    </dgm:pt>
    <dgm:pt modelId="{E503D911-2F59-4D8B-AEB0-92ECAA3CA3D7}" type="pres">
      <dgm:prSet presAssocID="{DFEE9B35-9DC1-4FBA-8EDD-DFC25D873EBF}" presName="sibTrans" presStyleCnt="0"/>
      <dgm:spPr/>
    </dgm:pt>
    <dgm:pt modelId="{5A6AF574-516C-43F5-B44F-41C90CA075B1}" type="pres">
      <dgm:prSet presAssocID="{01BD2081-32A0-4F41-A32F-4A255A1C8CB4}" presName="compNode" presStyleCnt="0"/>
      <dgm:spPr/>
    </dgm:pt>
    <dgm:pt modelId="{7AE133EF-2C6A-4EB0-BB85-6F69CF337E3C}" type="pres">
      <dgm:prSet presAssocID="{01BD2081-32A0-4F41-A32F-4A255A1C8CB4}" presName="iconBgRect" presStyleLbl="bgShp" presStyleIdx="1" presStyleCnt="4"/>
      <dgm:spPr/>
    </dgm:pt>
    <dgm:pt modelId="{A9791111-C6EB-488D-8378-6322788EA903}" type="pres">
      <dgm:prSet presAssocID="{01BD2081-32A0-4F41-A32F-4A255A1C8C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ch"/>
        </a:ext>
      </dgm:extLst>
    </dgm:pt>
    <dgm:pt modelId="{60723E4B-F2E5-4CD1-875D-2666E8CCCEA5}" type="pres">
      <dgm:prSet presAssocID="{01BD2081-32A0-4F41-A32F-4A255A1C8CB4}" presName="spaceRect" presStyleCnt="0"/>
      <dgm:spPr/>
    </dgm:pt>
    <dgm:pt modelId="{84259E96-E02B-40DD-8E93-E2965959C564}" type="pres">
      <dgm:prSet presAssocID="{01BD2081-32A0-4F41-A32F-4A255A1C8CB4}" presName="textRect" presStyleLbl="revTx" presStyleIdx="1" presStyleCnt="4">
        <dgm:presLayoutVars>
          <dgm:chMax val="1"/>
          <dgm:chPref val="1"/>
        </dgm:presLayoutVars>
      </dgm:prSet>
      <dgm:spPr/>
    </dgm:pt>
    <dgm:pt modelId="{D306FEA9-E5A5-4324-B86A-0FD7D890F513}" type="pres">
      <dgm:prSet presAssocID="{96AC2481-6254-4B38-9713-7AF829B0C266}" presName="sibTrans" presStyleCnt="0"/>
      <dgm:spPr/>
    </dgm:pt>
    <dgm:pt modelId="{2FE94735-CD6C-4C8B-B6D6-821CC8A66FA0}" type="pres">
      <dgm:prSet presAssocID="{75D807EE-8F5B-4EA7-A92E-6C07FD7751C0}" presName="compNode" presStyleCnt="0"/>
      <dgm:spPr/>
    </dgm:pt>
    <dgm:pt modelId="{24B6C462-A0AF-4946-8C9E-7726EB7023AD}" type="pres">
      <dgm:prSet presAssocID="{75D807EE-8F5B-4EA7-A92E-6C07FD7751C0}" presName="iconBgRect" presStyleLbl="bgShp" presStyleIdx="2" presStyleCnt="4"/>
      <dgm:spPr/>
    </dgm:pt>
    <dgm:pt modelId="{C2AC827D-C835-40C4-9D1F-3BBEE987C238}" type="pres">
      <dgm:prSet presAssocID="{75D807EE-8F5B-4EA7-A92E-6C07FD7751C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8BC511CE-9472-43EE-AB7C-2472F82EBEEC}" type="pres">
      <dgm:prSet presAssocID="{75D807EE-8F5B-4EA7-A92E-6C07FD7751C0}" presName="spaceRect" presStyleCnt="0"/>
      <dgm:spPr/>
    </dgm:pt>
    <dgm:pt modelId="{29E9F4C7-6093-4764-8F52-061C45601FBD}" type="pres">
      <dgm:prSet presAssocID="{75D807EE-8F5B-4EA7-A92E-6C07FD7751C0}" presName="textRect" presStyleLbl="revTx" presStyleIdx="2" presStyleCnt="4">
        <dgm:presLayoutVars>
          <dgm:chMax val="1"/>
          <dgm:chPref val="1"/>
        </dgm:presLayoutVars>
      </dgm:prSet>
      <dgm:spPr/>
    </dgm:pt>
    <dgm:pt modelId="{01290B1C-83BF-4E31-AEB8-AA9440ED95A7}" type="pres">
      <dgm:prSet presAssocID="{B59A5CED-6E87-403B-85CF-FFADBC14FCC5}" presName="sibTrans" presStyleCnt="0"/>
      <dgm:spPr/>
    </dgm:pt>
    <dgm:pt modelId="{DA374501-99E6-4580-9E75-4DCF1E44770F}" type="pres">
      <dgm:prSet presAssocID="{4CB8F210-AA7A-43E9-8EB4-1872007C105C}" presName="compNode" presStyleCnt="0"/>
      <dgm:spPr/>
    </dgm:pt>
    <dgm:pt modelId="{B1D5A5E7-7F3C-4748-B505-4AF330EC1D27}" type="pres">
      <dgm:prSet presAssocID="{4CB8F210-AA7A-43E9-8EB4-1872007C105C}" presName="iconBgRect" presStyleLbl="bgShp" presStyleIdx="3" presStyleCnt="4"/>
      <dgm:spPr/>
    </dgm:pt>
    <dgm:pt modelId="{FB58C207-045C-4308-8BC5-FF7C30CCAEB2}" type="pres">
      <dgm:prSet presAssocID="{4CB8F210-AA7A-43E9-8EB4-1872007C105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7A84B1FB-50A4-4184-8F1C-2B1323F73FC3}" type="pres">
      <dgm:prSet presAssocID="{4CB8F210-AA7A-43E9-8EB4-1872007C105C}" presName="spaceRect" presStyleCnt="0"/>
      <dgm:spPr/>
    </dgm:pt>
    <dgm:pt modelId="{32F54E68-2C14-404B-8415-CDECAC956D02}" type="pres">
      <dgm:prSet presAssocID="{4CB8F210-AA7A-43E9-8EB4-1872007C105C}" presName="textRect" presStyleLbl="revTx" presStyleIdx="3" presStyleCnt="4">
        <dgm:presLayoutVars>
          <dgm:chMax val="1"/>
          <dgm:chPref val="1"/>
        </dgm:presLayoutVars>
      </dgm:prSet>
      <dgm:spPr/>
    </dgm:pt>
  </dgm:ptLst>
  <dgm:cxnLst>
    <dgm:cxn modelId="{7E4D832C-AA66-43A4-9CFC-1828DF2600A2}" srcId="{39DBB665-69EE-4680-8503-DE3C5CF44CED}" destId="{01BD2081-32A0-4F41-A32F-4A255A1C8CB4}" srcOrd="1" destOrd="0" parTransId="{491D71F0-3E3A-4DB4-AB9C-B5B982401027}" sibTransId="{96AC2481-6254-4B38-9713-7AF829B0C266}"/>
    <dgm:cxn modelId="{8A7A4160-48D8-4563-9BFD-8C8671D03977}" type="presOf" srcId="{39DBB665-69EE-4680-8503-DE3C5CF44CED}" destId="{DA269219-1284-47EA-9688-417BAC6B4ACF}" srcOrd="0" destOrd="0" presId="urn:microsoft.com/office/officeart/2018/5/layout/IconCircleLabelList"/>
    <dgm:cxn modelId="{BEB6F182-F5D6-416A-95CA-3CCB0901D8C3}" type="presOf" srcId="{4CB8F210-AA7A-43E9-8EB4-1872007C105C}" destId="{32F54E68-2C14-404B-8415-CDECAC956D02}" srcOrd="0" destOrd="0" presId="urn:microsoft.com/office/officeart/2018/5/layout/IconCircleLabelList"/>
    <dgm:cxn modelId="{6435CD94-5CC3-42E8-873B-5DE2ECEC50BE}" type="presOf" srcId="{F736ED6A-4242-4057-B64B-1480389528F1}" destId="{829B20D0-AC12-472E-BFF0-619AB7366720}" srcOrd="0" destOrd="0" presId="urn:microsoft.com/office/officeart/2018/5/layout/IconCircleLabelList"/>
    <dgm:cxn modelId="{FD09B7AD-9C73-49F1-9E9B-4F8E5050A111}" type="presOf" srcId="{01BD2081-32A0-4F41-A32F-4A255A1C8CB4}" destId="{84259E96-E02B-40DD-8E93-E2965959C564}" srcOrd="0" destOrd="0" presId="urn:microsoft.com/office/officeart/2018/5/layout/IconCircleLabelList"/>
    <dgm:cxn modelId="{290995C0-44FA-4DE1-87B0-4D781E601E68}" srcId="{39DBB665-69EE-4680-8503-DE3C5CF44CED}" destId="{4CB8F210-AA7A-43E9-8EB4-1872007C105C}" srcOrd="3" destOrd="0" parTransId="{6E990E88-F960-4D94-A9F4-EFF71C23029A}" sibTransId="{C347644D-B728-4BB7-8537-BD9674645418}"/>
    <dgm:cxn modelId="{01438DE5-40A3-48A1-977E-FF2D3378EB75}" srcId="{39DBB665-69EE-4680-8503-DE3C5CF44CED}" destId="{F736ED6A-4242-4057-B64B-1480389528F1}" srcOrd="0" destOrd="0" parTransId="{1C2877D5-A28E-4ACD-AEFB-1BD9A4D290B3}" sibTransId="{DFEE9B35-9DC1-4FBA-8EDD-DFC25D873EBF}"/>
    <dgm:cxn modelId="{8986EFF2-A0B2-4342-861F-A47B17066496}" type="presOf" srcId="{75D807EE-8F5B-4EA7-A92E-6C07FD7751C0}" destId="{29E9F4C7-6093-4764-8F52-061C45601FBD}" srcOrd="0" destOrd="0" presId="urn:microsoft.com/office/officeart/2018/5/layout/IconCircleLabelList"/>
    <dgm:cxn modelId="{BC3EA3F8-F475-4050-A787-7C62ADBBDD73}" srcId="{39DBB665-69EE-4680-8503-DE3C5CF44CED}" destId="{75D807EE-8F5B-4EA7-A92E-6C07FD7751C0}" srcOrd="2" destOrd="0" parTransId="{63FFD0EC-627E-4230-A63F-552AF242FF3E}" sibTransId="{B59A5CED-6E87-403B-85CF-FFADBC14FCC5}"/>
    <dgm:cxn modelId="{DAED3687-6EC4-4130-AC52-CBC0D395D8A1}" type="presParOf" srcId="{DA269219-1284-47EA-9688-417BAC6B4ACF}" destId="{E85C9BC6-FF4B-45E8-9022-56894F8D539C}" srcOrd="0" destOrd="0" presId="urn:microsoft.com/office/officeart/2018/5/layout/IconCircleLabelList"/>
    <dgm:cxn modelId="{916DC848-5D42-4B0D-9E47-B0A2DC173C5F}" type="presParOf" srcId="{E85C9BC6-FF4B-45E8-9022-56894F8D539C}" destId="{98E69EEC-34BF-4B44-A76A-2E6F1B272A4C}" srcOrd="0" destOrd="0" presId="urn:microsoft.com/office/officeart/2018/5/layout/IconCircleLabelList"/>
    <dgm:cxn modelId="{44B04AE7-EFE3-4434-88A8-5ADDD9032563}" type="presParOf" srcId="{E85C9BC6-FF4B-45E8-9022-56894F8D539C}" destId="{F8B9B64D-F7F0-48D7-9B0C-77A9939E9966}" srcOrd="1" destOrd="0" presId="urn:microsoft.com/office/officeart/2018/5/layout/IconCircleLabelList"/>
    <dgm:cxn modelId="{D071C5AC-4443-4640-8760-2EEAE068B684}" type="presParOf" srcId="{E85C9BC6-FF4B-45E8-9022-56894F8D539C}" destId="{FDF08C8A-3393-439C-902E-92582CD32EFB}" srcOrd="2" destOrd="0" presId="urn:microsoft.com/office/officeart/2018/5/layout/IconCircleLabelList"/>
    <dgm:cxn modelId="{0980E171-384B-4A9E-9B9F-C9D88E0DB765}" type="presParOf" srcId="{E85C9BC6-FF4B-45E8-9022-56894F8D539C}" destId="{829B20D0-AC12-472E-BFF0-619AB7366720}" srcOrd="3" destOrd="0" presId="urn:microsoft.com/office/officeart/2018/5/layout/IconCircleLabelList"/>
    <dgm:cxn modelId="{28C15644-D24D-423C-AA60-91157C71012B}" type="presParOf" srcId="{DA269219-1284-47EA-9688-417BAC6B4ACF}" destId="{E503D911-2F59-4D8B-AEB0-92ECAA3CA3D7}" srcOrd="1" destOrd="0" presId="urn:microsoft.com/office/officeart/2018/5/layout/IconCircleLabelList"/>
    <dgm:cxn modelId="{DC83DDA9-3C66-4BA0-A228-4379451FE71D}" type="presParOf" srcId="{DA269219-1284-47EA-9688-417BAC6B4ACF}" destId="{5A6AF574-516C-43F5-B44F-41C90CA075B1}" srcOrd="2" destOrd="0" presId="urn:microsoft.com/office/officeart/2018/5/layout/IconCircleLabelList"/>
    <dgm:cxn modelId="{206AE2C5-C580-45EF-A817-61F0BBE3337F}" type="presParOf" srcId="{5A6AF574-516C-43F5-B44F-41C90CA075B1}" destId="{7AE133EF-2C6A-4EB0-BB85-6F69CF337E3C}" srcOrd="0" destOrd="0" presId="urn:microsoft.com/office/officeart/2018/5/layout/IconCircleLabelList"/>
    <dgm:cxn modelId="{E3BCDAA8-A8F9-4BD9-A0F0-9F59F4882735}" type="presParOf" srcId="{5A6AF574-516C-43F5-B44F-41C90CA075B1}" destId="{A9791111-C6EB-488D-8378-6322788EA903}" srcOrd="1" destOrd="0" presId="urn:microsoft.com/office/officeart/2018/5/layout/IconCircleLabelList"/>
    <dgm:cxn modelId="{372B6FD5-C2C7-4C0C-9D77-C47817F92256}" type="presParOf" srcId="{5A6AF574-516C-43F5-B44F-41C90CA075B1}" destId="{60723E4B-F2E5-4CD1-875D-2666E8CCCEA5}" srcOrd="2" destOrd="0" presId="urn:microsoft.com/office/officeart/2018/5/layout/IconCircleLabelList"/>
    <dgm:cxn modelId="{E1A59CE6-10AA-4052-B99E-9AB7406813AA}" type="presParOf" srcId="{5A6AF574-516C-43F5-B44F-41C90CA075B1}" destId="{84259E96-E02B-40DD-8E93-E2965959C564}" srcOrd="3" destOrd="0" presId="urn:microsoft.com/office/officeart/2018/5/layout/IconCircleLabelList"/>
    <dgm:cxn modelId="{847EB4A8-96FD-4004-8739-FFC007C4A042}" type="presParOf" srcId="{DA269219-1284-47EA-9688-417BAC6B4ACF}" destId="{D306FEA9-E5A5-4324-B86A-0FD7D890F513}" srcOrd="3" destOrd="0" presId="urn:microsoft.com/office/officeart/2018/5/layout/IconCircleLabelList"/>
    <dgm:cxn modelId="{0120F546-5294-408C-B410-D1DF5E654D9A}" type="presParOf" srcId="{DA269219-1284-47EA-9688-417BAC6B4ACF}" destId="{2FE94735-CD6C-4C8B-B6D6-821CC8A66FA0}" srcOrd="4" destOrd="0" presId="urn:microsoft.com/office/officeart/2018/5/layout/IconCircleLabelList"/>
    <dgm:cxn modelId="{4756CD60-3BA4-4B1D-A240-87A20CB77519}" type="presParOf" srcId="{2FE94735-CD6C-4C8B-B6D6-821CC8A66FA0}" destId="{24B6C462-A0AF-4946-8C9E-7726EB7023AD}" srcOrd="0" destOrd="0" presId="urn:microsoft.com/office/officeart/2018/5/layout/IconCircleLabelList"/>
    <dgm:cxn modelId="{CA13D901-E352-4760-90B6-5598B1171C60}" type="presParOf" srcId="{2FE94735-CD6C-4C8B-B6D6-821CC8A66FA0}" destId="{C2AC827D-C835-40C4-9D1F-3BBEE987C238}" srcOrd="1" destOrd="0" presId="urn:microsoft.com/office/officeart/2018/5/layout/IconCircleLabelList"/>
    <dgm:cxn modelId="{5E1C2657-88B7-48F2-AD5D-9BD2F7268FDC}" type="presParOf" srcId="{2FE94735-CD6C-4C8B-B6D6-821CC8A66FA0}" destId="{8BC511CE-9472-43EE-AB7C-2472F82EBEEC}" srcOrd="2" destOrd="0" presId="urn:microsoft.com/office/officeart/2018/5/layout/IconCircleLabelList"/>
    <dgm:cxn modelId="{D9D2856A-18E5-4047-A18B-7DF91BBE60FE}" type="presParOf" srcId="{2FE94735-CD6C-4C8B-B6D6-821CC8A66FA0}" destId="{29E9F4C7-6093-4764-8F52-061C45601FBD}" srcOrd="3" destOrd="0" presId="urn:microsoft.com/office/officeart/2018/5/layout/IconCircleLabelList"/>
    <dgm:cxn modelId="{0585F7BE-55CD-4773-8511-E7154813AB5C}" type="presParOf" srcId="{DA269219-1284-47EA-9688-417BAC6B4ACF}" destId="{01290B1C-83BF-4E31-AEB8-AA9440ED95A7}" srcOrd="5" destOrd="0" presId="urn:microsoft.com/office/officeart/2018/5/layout/IconCircleLabelList"/>
    <dgm:cxn modelId="{D838510E-71C2-4E2B-9F50-53DD640A1EF8}" type="presParOf" srcId="{DA269219-1284-47EA-9688-417BAC6B4ACF}" destId="{DA374501-99E6-4580-9E75-4DCF1E44770F}" srcOrd="6" destOrd="0" presId="urn:microsoft.com/office/officeart/2018/5/layout/IconCircleLabelList"/>
    <dgm:cxn modelId="{3D2F6D4C-90E9-43AE-9ACC-0910D28A9615}" type="presParOf" srcId="{DA374501-99E6-4580-9E75-4DCF1E44770F}" destId="{B1D5A5E7-7F3C-4748-B505-4AF330EC1D27}" srcOrd="0" destOrd="0" presId="urn:microsoft.com/office/officeart/2018/5/layout/IconCircleLabelList"/>
    <dgm:cxn modelId="{1C4E52CA-D5A6-487D-9FD1-69F449BB6D12}" type="presParOf" srcId="{DA374501-99E6-4580-9E75-4DCF1E44770F}" destId="{FB58C207-045C-4308-8BC5-FF7C30CCAEB2}" srcOrd="1" destOrd="0" presId="urn:microsoft.com/office/officeart/2018/5/layout/IconCircleLabelList"/>
    <dgm:cxn modelId="{207663AA-ACF4-4B68-9733-12CE0A31B0ED}" type="presParOf" srcId="{DA374501-99E6-4580-9E75-4DCF1E44770F}" destId="{7A84B1FB-50A4-4184-8F1C-2B1323F73FC3}" srcOrd="2" destOrd="0" presId="urn:microsoft.com/office/officeart/2018/5/layout/IconCircleLabelList"/>
    <dgm:cxn modelId="{89862148-25DC-4CA7-9E59-77545672F50E}" type="presParOf" srcId="{DA374501-99E6-4580-9E75-4DCF1E44770F}" destId="{32F54E68-2C14-404B-8415-CDECAC956D0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05B41A-6B0E-4F12-83A1-6F30C7443D57}" type="doc">
      <dgm:prSet loTypeId="urn:microsoft.com/office/officeart/2005/8/layout/hierarchy1" loCatId="hierarchy" qsTypeId="urn:microsoft.com/office/officeart/2005/8/quickstyle/simple1" qsCatId="simple" csTypeId="urn:microsoft.com/office/officeart/2005/8/colors/accent2_2" csCatId="accent2"/>
      <dgm:spPr/>
      <dgm:t>
        <a:bodyPr/>
        <a:lstStyle/>
        <a:p>
          <a:endParaRPr lang="en-US"/>
        </a:p>
      </dgm:t>
    </dgm:pt>
    <dgm:pt modelId="{E9474EFE-FDB4-49EB-B133-D63E75E691A1}">
      <dgm:prSet/>
      <dgm:spPr/>
      <dgm:t>
        <a:bodyPr/>
        <a:lstStyle/>
        <a:p>
          <a:r>
            <a:rPr lang="en-US" dirty="0"/>
            <a:t>Deep Learning Models: From </a:t>
          </a:r>
          <a:r>
            <a:rPr lang="en-US" dirty="0" err="1">
              <a:hlinkClick xmlns:r="http://schemas.openxmlformats.org/officeDocument/2006/relationships" r:id="rId1"/>
            </a:rPr>
            <a:t>WaveNet</a:t>
          </a:r>
          <a:r>
            <a:rPr lang="en-US" dirty="0"/>
            <a:t> to </a:t>
          </a:r>
          <a:r>
            <a:rPr lang="en-US" dirty="0" err="1">
              <a:hlinkClick xmlns:r="http://schemas.openxmlformats.org/officeDocument/2006/relationships" r:id="rId2"/>
            </a:rPr>
            <a:t>Tacotron</a:t>
          </a:r>
          <a:endParaRPr lang="en-US" dirty="0"/>
        </a:p>
      </dgm:t>
    </dgm:pt>
    <dgm:pt modelId="{F02FA0CE-0819-4E27-B2B5-163BF498FDF1}" type="parTrans" cxnId="{20C79B1B-3B76-42D2-BEB6-258F6364CDE9}">
      <dgm:prSet/>
      <dgm:spPr/>
      <dgm:t>
        <a:bodyPr/>
        <a:lstStyle/>
        <a:p>
          <a:endParaRPr lang="en-US"/>
        </a:p>
      </dgm:t>
    </dgm:pt>
    <dgm:pt modelId="{F9C82782-6853-44BD-9846-6525C34DD9CA}" type="sibTrans" cxnId="{20C79B1B-3B76-42D2-BEB6-258F6364CDE9}">
      <dgm:prSet/>
      <dgm:spPr/>
      <dgm:t>
        <a:bodyPr/>
        <a:lstStyle/>
        <a:p>
          <a:endParaRPr lang="en-US"/>
        </a:p>
      </dgm:t>
    </dgm:pt>
    <dgm:pt modelId="{EA92D8B1-19D8-4608-9D26-B35C8856E6A4}">
      <dgm:prSet/>
      <dgm:spPr/>
      <dgm:t>
        <a:bodyPr/>
        <a:lstStyle/>
        <a:p>
          <a:r>
            <a:rPr lang="en-US"/>
            <a:t>Improvements in Natural Language Processing</a:t>
          </a:r>
        </a:p>
      </dgm:t>
    </dgm:pt>
    <dgm:pt modelId="{A0E14448-B191-46CD-915F-C9DD28F49686}" type="parTrans" cxnId="{19174B9A-839E-4D71-BD23-69E3838F92F6}">
      <dgm:prSet/>
      <dgm:spPr/>
      <dgm:t>
        <a:bodyPr/>
        <a:lstStyle/>
        <a:p>
          <a:endParaRPr lang="en-US"/>
        </a:p>
      </dgm:t>
    </dgm:pt>
    <dgm:pt modelId="{640DC5B1-16E9-43A3-AB10-0A18C4A729C0}" type="sibTrans" cxnId="{19174B9A-839E-4D71-BD23-69E3838F92F6}">
      <dgm:prSet/>
      <dgm:spPr/>
      <dgm:t>
        <a:bodyPr/>
        <a:lstStyle/>
        <a:p>
          <a:endParaRPr lang="en-US"/>
        </a:p>
      </dgm:t>
    </dgm:pt>
    <dgm:pt modelId="{09D36F83-4A57-4A51-8A37-F8F04E410527}">
      <dgm:prSet/>
      <dgm:spPr/>
      <dgm:t>
        <a:bodyPr/>
        <a:lstStyle/>
        <a:p>
          <a:r>
            <a:rPr lang="en-US"/>
            <a:t>Voice Biometrics for Personalization and Security</a:t>
          </a:r>
        </a:p>
      </dgm:t>
    </dgm:pt>
    <dgm:pt modelId="{66B2D4A4-F068-4C52-A88E-F7BD8447191C}" type="parTrans" cxnId="{9DD2557A-7F13-4D51-8A9C-BF8A52A5419B}">
      <dgm:prSet/>
      <dgm:spPr/>
      <dgm:t>
        <a:bodyPr/>
        <a:lstStyle/>
        <a:p>
          <a:endParaRPr lang="en-US"/>
        </a:p>
      </dgm:t>
    </dgm:pt>
    <dgm:pt modelId="{A3A3C0D8-78D5-43E6-B692-1A2CECE631BE}" type="sibTrans" cxnId="{9DD2557A-7F13-4D51-8A9C-BF8A52A5419B}">
      <dgm:prSet/>
      <dgm:spPr/>
      <dgm:t>
        <a:bodyPr/>
        <a:lstStyle/>
        <a:p>
          <a:endParaRPr lang="en-US"/>
        </a:p>
      </dgm:t>
    </dgm:pt>
    <dgm:pt modelId="{B66C7864-952F-4AEE-A549-6B2D5ED23FD7}" type="pres">
      <dgm:prSet presAssocID="{0705B41A-6B0E-4F12-83A1-6F30C7443D57}" presName="hierChild1" presStyleCnt="0">
        <dgm:presLayoutVars>
          <dgm:chPref val="1"/>
          <dgm:dir/>
          <dgm:animOne val="branch"/>
          <dgm:animLvl val="lvl"/>
          <dgm:resizeHandles/>
        </dgm:presLayoutVars>
      </dgm:prSet>
      <dgm:spPr/>
    </dgm:pt>
    <dgm:pt modelId="{48179D68-8809-4648-8327-F602EFA385B4}" type="pres">
      <dgm:prSet presAssocID="{E9474EFE-FDB4-49EB-B133-D63E75E691A1}" presName="hierRoot1" presStyleCnt="0"/>
      <dgm:spPr/>
    </dgm:pt>
    <dgm:pt modelId="{2802ED1B-8202-440F-8F2E-FFE81C9FD44B}" type="pres">
      <dgm:prSet presAssocID="{E9474EFE-FDB4-49EB-B133-D63E75E691A1}" presName="composite" presStyleCnt="0"/>
      <dgm:spPr/>
    </dgm:pt>
    <dgm:pt modelId="{F3416137-3825-4D01-978D-1E3FBE998C88}" type="pres">
      <dgm:prSet presAssocID="{E9474EFE-FDB4-49EB-B133-D63E75E691A1}" presName="background" presStyleLbl="node0" presStyleIdx="0" presStyleCnt="3"/>
      <dgm:spPr/>
    </dgm:pt>
    <dgm:pt modelId="{A900B508-20B3-4FA3-A9D9-A3E9AD1247DE}" type="pres">
      <dgm:prSet presAssocID="{E9474EFE-FDB4-49EB-B133-D63E75E691A1}" presName="text" presStyleLbl="fgAcc0" presStyleIdx="0" presStyleCnt="3">
        <dgm:presLayoutVars>
          <dgm:chPref val="3"/>
        </dgm:presLayoutVars>
      </dgm:prSet>
      <dgm:spPr/>
    </dgm:pt>
    <dgm:pt modelId="{BD79D2BC-662F-491A-A821-CE26D3C56C7B}" type="pres">
      <dgm:prSet presAssocID="{E9474EFE-FDB4-49EB-B133-D63E75E691A1}" presName="hierChild2" presStyleCnt="0"/>
      <dgm:spPr/>
    </dgm:pt>
    <dgm:pt modelId="{F732E068-59E6-4587-8BDE-D96FCF9CFC51}" type="pres">
      <dgm:prSet presAssocID="{EA92D8B1-19D8-4608-9D26-B35C8856E6A4}" presName="hierRoot1" presStyleCnt="0"/>
      <dgm:spPr/>
    </dgm:pt>
    <dgm:pt modelId="{A2D3B344-496E-4714-A948-C5E9AD830074}" type="pres">
      <dgm:prSet presAssocID="{EA92D8B1-19D8-4608-9D26-B35C8856E6A4}" presName="composite" presStyleCnt="0"/>
      <dgm:spPr/>
    </dgm:pt>
    <dgm:pt modelId="{47587A6C-EC0F-460E-801A-755C33B32740}" type="pres">
      <dgm:prSet presAssocID="{EA92D8B1-19D8-4608-9D26-B35C8856E6A4}" presName="background" presStyleLbl="node0" presStyleIdx="1" presStyleCnt="3"/>
      <dgm:spPr/>
    </dgm:pt>
    <dgm:pt modelId="{5236B624-4486-4F38-8F5E-69C575A9C1DE}" type="pres">
      <dgm:prSet presAssocID="{EA92D8B1-19D8-4608-9D26-B35C8856E6A4}" presName="text" presStyleLbl="fgAcc0" presStyleIdx="1" presStyleCnt="3">
        <dgm:presLayoutVars>
          <dgm:chPref val="3"/>
        </dgm:presLayoutVars>
      </dgm:prSet>
      <dgm:spPr/>
    </dgm:pt>
    <dgm:pt modelId="{DFF51778-045F-4175-8846-80143E57D9F9}" type="pres">
      <dgm:prSet presAssocID="{EA92D8B1-19D8-4608-9D26-B35C8856E6A4}" presName="hierChild2" presStyleCnt="0"/>
      <dgm:spPr/>
    </dgm:pt>
    <dgm:pt modelId="{EF141469-A8AF-4586-B0DA-B508A3CDBBDA}" type="pres">
      <dgm:prSet presAssocID="{09D36F83-4A57-4A51-8A37-F8F04E410527}" presName="hierRoot1" presStyleCnt="0"/>
      <dgm:spPr/>
    </dgm:pt>
    <dgm:pt modelId="{E8FA89C0-E1BB-4920-904D-8C017DF0BCD0}" type="pres">
      <dgm:prSet presAssocID="{09D36F83-4A57-4A51-8A37-F8F04E410527}" presName="composite" presStyleCnt="0"/>
      <dgm:spPr/>
    </dgm:pt>
    <dgm:pt modelId="{DCCAB1B8-3D88-4796-BAD6-FC81FFA81DE3}" type="pres">
      <dgm:prSet presAssocID="{09D36F83-4A57-4A51-8A37-F8F04E410527}" presName="background" presStyleLbl="node0" presStyleIdx="2" presStyleCnt="3"/>
      <dgm:spPr/>
    </dgm:pt>
    <dgm:pt modelId="{3EDDBA7E-8BA7-483E-8BE7-DCE523F6E185}" type="pres">
      <dgm:prSet presAssocID="{09D36F83-4A57-4A51-8A37-F8F04E410527}" presName="text" presStyleLbl="fgAcc0" presStyleIdx="2" presStyleCnt="3">
        <dgm:presLayoutVars>
          <dgm:chPref val="3"/>
        </dgm:presLayoutVars>
      </dgm:prSet>
      <dgm:spPr/>
    </dgm:pt>
    <dgm:pt modelId="{711717FA-F3FB-4000-97E9-317FCFFC0842}" type="pres">
      <dgm:prSet presAssocID="{09D36F83-4A57-4A51-8A37-F8F04E410527}" presName="hierChild2" presStyleCnt="0"/>
      <dgm:spPr/>
    </dgm:pt>
  </dgm:ptLst>
  <dgm:cxnLst>
    <dgm:cxn modelId="{20C79B1B-3B76-42D2-BEB6-258F6364CDE9}" srcId="{0705B41A-6B0E-4F12-83A1-6F30C7443D57}" destId="{E9474EFE-FDB4-49EB-B133-D63E75E691A1}" srcOrd="0" destOrd="0" parTransId="{F02FA0CE-0819-4E27-B2B5-163BF498FDF1}" sibTransId="{F9C82782-6853-44BD-9846-6525C34DD9CA}"/>
    <dgm:cxn modelId="{570EAD4B-7394-4BC7-96D8-AF6E03BF5CE9}" type="presOf" srcId="{0705B41A-6B0E-4F12-83A1-6F30C7443D57}" destId="{B66C7864-952F-4AEE-A549-6B2D5ED23FD7}" srcOrd="0" destOrd="0" presId="urn:microsoft.com/office/officeart/2005/8/layout/hierarchy1"/>
    <dgm:cxn modelId="{435D006D-8E99-492B-BF9B-5DD518151234}" type="presOf" srcId="{EA92D8B1-19D8-4608-9D26-B35C8856E6A4}" destId="{5236B624-4486-4F38-8F5E-69C575A9C1DE}" srcOrd="0" destOrd="0" presId="urn:microsoft.com/office/officeart/2005/8/layout/hierarchy1"/>
    <dgm:cxn modelId="{F1B2D974-F8F8-434F-8E50-D510BB0F37C4}" type="presOf" srcId="{09D36F83-4A57-4A51-8A37-F8F04E410527}" destId="{3EDDBA7E-8BA7-483E-8BE7-DCE523F6E185}" srcOrd="0" destOrd="0" presId="urn:microsoft.com/office/officeart/2005/8/layout/hierarchy1"/>
    <dgm:cxn modelId="{9DD2557A-7F13-4D51-8A9C-BF8A52A5419B}" srcId="{0705B41A-6B0E-4F12-83A1-6F30C7443D57}" destId="{09D36F83-4A57-4A51-8A37-F8F04E410527}" srcOrd="2" destOrd="0" parTransId="{66B2D4A4-F068-4C52-A88E-F7BD8447191C}" sibTransId="{A3A3C0D8-78D5-43E6-B692-1A2CECE631BE}"/>
    <dgm:cxn modelId="{19174B9A-839E-4D71-BD23-69E3838F92F6}" srcId="{0705B41A-6B0E-4F12-83A1-6F30C7443D57}" destId="{EA92D8B1-19D8-4608-9D26-B35C8856E6A4}" srcOrd="1" destOrd="0" parTransId="{A0E14448-B191-46CD-915F-C9DD28F49686}" sibTransId="{640DC5B1-16E9-43A3-AB10-0A18C4A729C0}"/>
    <dgm:cxn modelId="{C37704A9-14D5-453A-B0DD-55261CF3B9DD}" type="presOf" srcId="{E9474EFE-FDB4-49EB-B133-D63E75E691A1}" destId="{A900B508-20B3-4FA3-A9D9-A3E9AD1247DE}" srcOrd="0" destOrd="0" presId="urn:microsoft.com/office/officeart/2005/8/layout/hierarchy1"/>
    <dgm:cxn modelId="{6AF2729E-64AE-4104-8BE3-1D8E5369322E}" type="presParOf" srcId="{B66C7864-952F-4AEE-A549-6B2D5ED23FD7}" destId="{48179D68-8809-4648-8327-F602EFA385B4}" srcOrd="0" destOrd="0" presId="urn:microsoft.com/office/officeart/2005/8/layout/hierarchy1"/>
    <dgm:cxn modelId="{C4BCBC9F-173C-481E-BD0D-D73E8305083E}" type="presParOf" srcId="{48179D68-8809-4648-8327-F602EFA385B4}" destId="{2802ED1B-8202-440F-8F2E-FFE81C9FD44B}" srcOrd="0" destOrd="0" presId="urn:microsoft.com/office/officeart/2005/8/layout/hierarchy1"/>
    <dgm:cxn modelId="{968A1141-FA59-4C3D-8B73-47F84287A11F}" type="presParOf" srcId="{2802ED1B-8202-440F-8F2E-FFE81C9FD44B}" destId="{F3416137-3825-4D01-978D-1E3FBE998C88}" srcOrd="0" destOrd="0" presId="urn:microsoft.com/office/officeart/2005/8/layout/hierarchy1"/>
    <dgm:cxn modelId="{1D36B8E2-4E4B-429F-B5BE-7EE396F2CA64}" type="presParOf" srcId="{2802ED1B-8202-440F-8F2E-FFE81C9FD44B}" destId="{A900B508-20B3-4FA3-A9D9-A3E9AD1247DE}" srcOrd="1" destOrd="0" presId="urn:microsoft.com/office/officeart/2005/8/layout/hierarchy1"/>
    <dgm:cxn modelId="{F2F910C7-645E-47CB-BE4C-63E41A210DDC}" type="presParOf" srcId="{48179D68-8809-4648-8327-F602EFA385B4}" destId="{BD79D2BC-662F-491A-A821-CE26D3C56C7B}" srcOrd="1" destOrd="0" presId="urn:microsoft.com/office/officeart/2005/8/layout/hierarchy1"/>
    <dgm:cxn modelId="{CAC27175-DED4-47EC-94F8-D43A464B6052}" type="presParOf" srcId="{B66C7864-952F-4AEE-A549-6B2D5ED23FD7}" destId="{F732E068-59E6-4587-8BDE-D96FCF9CFC51}" srcOrd="1" destOrd="0" presId="urn:microsoft.com/office/officeart/2005/8/layout/hierarchy1"/>
    <dgm:cxn modelId="{DC216D31-6A81-4371-B8A1-2C474FDC599A}" type="presParOf" srcId="{F732E068-59E6-4587-8BDE-D96FCF9CFC51}" destId="{A2D3B344-496E-4714-A948-C5E9AD830074}" srcOrd="0" destOrd="0" presId="urn:microsoft.com/office/officeart/2005/8/layout/hierarchy1"/>
    <dgm:cxn modelId="{D741F4D1-F6F5-4C87-8A44-B88C5F3CDC1E}" type="presParOf" srcId="{A2D3B344-496E-4714-A948-C5E9AD830074}" destId="{47587A6C-EC0F-460E-801A-755C33B32740}" srcOrd="0" destOrd="0" presId="urn:microsoft.com/office/officeart/2005/8/layout/hierarchy1"/>
    <dgm:cxn modelId="{C8FC6F88-5C1E-4F09-A7FE-BCE3845A958F}" type="presParOf" srcId="{A2D3B344-496E-4714-A948-C5E9AD830074}" destId="{5236B624-4486-4F38-8F5E-69C575A9C1DE}" srcOrd="1" destOrd="0" presId="urn:microsoft.com/office/officeart/2005/8/layout/hierarchy1"/>
    <dgm:cxn modelId="{8A0F8811-19CC-41C9-A4A3-CF76D5C19900}" type="presParOf" srcId="{F732E068-59E6-4587-8BDE-D96FCF9CFC51}" destId="{DFF51778-045F-4175-8846-80143E57D9F9}" srcOrd="1" destOrd="0" presId="urn:microsoft.com/office/officeart/2005/8/layout/hierarchy1"/>
    <dgm:cxn modelId="{770DFE48-610E-4D26-9BB5-572947607247}" type="presParOf" srcId="{B66C7864-952F-4AEE-A549-6B2D5ED23FD7}" destId="{EF141469-A8AF-4586-B0DA-B508A3CDBBDA}" srcOrd="2" destOrd="0" presId="urn:microsoft.com/office/officeart/2005/8/layout/hierarchy1"/>
    <dgm:cxn modelId="{96232946-4743-41B5-B0BE-9D78480F3AEA}" type="presParOf" srcId="{EF141469-A8AF-4586-B0DA-B508A3CDBBDA}" destId="{E8FA89C0-E1BB-4920-904D-8C017DF0BCD0}" srcOrd="0" destOrd="0" presId="urn:microsoft.com/office/officeart/2005/8/layout/hierarchy1"/>
    <dgm:cxn modelId="{9221DBF1-08C7-4FC2-AB16-66F03DED0963}" type="presParOf" srcId="{E8FA89C0-E1BB-4920-904D-8C017DF0BCD0}" destId="{DCCAB1B8-3D88-4796-BAD6-FC81FFA81DE3}" srcOrd="0" destOrd="0" presId="urn:microsoft.com/office/officeart/2005/8/layout/hierarchy1"/>
    <dgm:cxn modelId="{F0BE8824-7DD9-4013-8E9D-1E7D231E4B61}" type="presParOf" srcId="{E8FA89C0-E1BB-4920-904D-8C017DF0BCD0}" destId="{3EDDBA7E-8BA7-483E-8BE7-DCE523F6E185}" srcOrd="1" destOrd="0" presId="urn:microsoft.com/office/officeart/2005/8/layout/hierarchy1"/>
    <dgm:cxn modelId="{1FE87E6F-433D-4F42-AAB8-7317850C32BE}" type="presParOf" srcId="{EF141469-A8AF-4586-B0DA-B508A3CDBBDA}" destId="{711717FA-F3FB-4000-97E9-317FCFFC084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40D5FE-B08E-4B4C-A9B8-63771D9BA73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EAC486B-C2D2-408F-B074-859365517FF2}">
      <dgm:prSet/>
      <dgm:spPr/>
      <dgm:t>
        <a:bodyPr/>
        <a:lstStyle/>
        <a:p>
          <a:r>
            <a:rPr lang="en-US"/>
            <a:t>Recognizing Diverse Accents and Dialects</a:t>
          </a:r>
        </a:p>
      </dgm:t>
    </dgm:pt>
    <dgm:pt modelId="{E3F627E0-76A7-4B5D-8DC0-FA90A69CC6A6}" type="parTrans" cxnId="{990144A6-95BF-4A5F-92D8-194A27A72DF0}">
      <dgm:prSet/>
      <dgm:spPr/>
      <dgm:t>
        <a:bodyPr/>
        <a:lstStyle/>
        <a:p>
          <a:endParaRPr lang="en-US"/>
        </a:p>
      </dgm:t>
    </dgm:pt>
    <dgm:pt modelId="{602FBD17-D466-4D2C-B117-E55FC23C6F3D}" type="sibTrans" cxnId="{990144A6-95BF-4A5F-92D8-194A27A72DF0}">
      <dgm:prSet/>
      <dgm:spPr/>
      <dgm:t>
        <a:bodyPr/>
        <a:lstStyle/>
        <a:p>
          <a:endParaRPr lang="en-US"/>
        </a:p>
      </dgm:t>
    </dgm:pt>
    <dgm:pt modelId="{A7B129A3-4C92-41BF-BC07-7F4DE40BFBD4}">
      <dgm:prSet/>
      <dgm:spPr/>
      <dgm:t>
        <a:bodyPr/>
        <a:lstStyle/>
        <a:p>
          <a:r>
            <a:rPr lang="en-US"/>
            <a:t>Managing Background Noise and Speech Overlapping</a:t>
          </a:r>
        </a:p>
      </dgm:t>
    </dgm:pt>
    <dgm:pt modelId="{B35701E3-1493-46F4-A52F-E46118ECB8AD}" type="parTrans" cxnId="{D86D65D3-46CF-45B6-BF22-71C941AFBBEA}">
      <dgm:prSet/>
      <dgm:spPr/>
      <dgm:t>
        <a:bodyPr/>
        <a:lstStyle/>
        <a:p>
          <a:endParaRPr lang="en-US"/>
        </a:p>
      </dgm:t>
    </dgm:pt>
    <dgm:pt modelId="{42F26D07-2BE5-40B6-886B-74395528F80E}" type="sibTrans" cxnId="{D86D65D3-46CF-45B6-BF22-71C941AFBBEA}">
      <dgm:prSet/>
      <dgm:spPr/>
      <dgm:t>
        <a:bodyPr/>
        <a:lstStyle/>
        <a:p>
          <a:endParaRPr lang="en-US"/>
        </a:p>
      </dgm:t>
    </dgm:pt>
    <dgm:pt modelId="{F32A46CF-F51E-4707-9214-BA90D86FCE2B}">
      <dgm:prSet/>
      <dgm:spPr/>
      <dgm:t>
        <a:bodyPr/>
        <a:lstStyle/>
        <a:p>
          <a:r>
            <a:rPr lang="en-US"/>
            <a:t>Continuous Need for High-Quality Training Data</a:t>
          </a:r>
        </a:p>
      </dgm:t>
    </dgm:pt>
    <dgm:pt modelId="{EB08520A-5DAC-4D0F-93E4-A5CE3F4A24ED}" type="parTrans" cxnId="{9BF7455B-BE6A-4214-8F3B-8FCEB9CD32DC}">
      <dgm:prSet/>
      <dgm:spPr/>
      <dgm:t>
        <a:bodyPr/>
        <a:lstStyle/>
        <a:p>
          <a:endParaRPr lang="en-US"/>
        </a:p>
      </dgm:t>
    </dgm:pt>
    <dgm:pt modelId="{A88F16DB-8673-48F2-9DA7-5A1C23044317}" type="sibTrans" cxnId="{9BF7455B-BE6A-4214-8F3B-8FCEB9CD32DC}">
      <dgm:prSet/>
      <dgm:spPr/>
      <dgm:t>
        <a:bodyPr/>
        <a:lstStyle/>
        <a:p>
          <a:endParaRPr lang="en-US"/>
        </a:p>
      </dgm:t>
    </dgm:pt>
    <dgm:pt modelId="{A89697F1-00F3-431C-86DF-A1BEFB33A923}" type="pres">
      <dgm:prSet presAssocID="{2140D5FE-B08E-4B4C-A9B8-63771D9BA73D}" presName="linear" presStyleCnt="0">
        <dgm:presLayoutVars>
          <dgm:animLvl val="lvl"/>
          <dgm:resizeHandles val="exact"/>
        </dgm:presLayoutVars>
      </dgm:prSet>
      <dgm:spPr/>
    </dgm:pt>
    <dgm:pt modelId="{352249E0-B77A-4773-8F3D-7B8584880A9C}" type="pres">
      <dgm:prSet presAssocID="{FEAC486B-C2D2-408F-B074-859365517FF2}" presName="parentText" presStyleLbl="node1" presStyleIdx="0" presStyleCnt="3">
        <dgm:presLayoutVars>
          <dgm:chMax val="0"/>
          <dgm:bulletEnabled val="1"/>
        </dgm:presLayoutVars>
      </dgm:prSet>
      <dgm:spPr/>
    </dgm:pt>
    <dgm:pt modelId="{7468A068-75A3-4C70-9F8E-D1DB1B9A7BEF}" type="pres">
      <dgm:prSet presAssocID="{602FBD17-D466-4D2C-B117-E55FC23C6F3D}" presName="spacer" presStyleCnt="0"/>
      <dgm:spPr/>
    </dgm:pt>
    <dgm:pt modelId="{B1FF66EF-D397-41B8-B3BF-258190EDD7E7}" type="pres">
      <dgm:prSet presAssocID="{A7B129A3-4C92-41BF-BC07-7F4DE40BFBD4}" presName="parentText" presStyleLbl="node1" presStyleIdx="1" presStyleCnt="3">
        <dgm:presLayoutVars>
          <dgm:chMax val="0"/>
          <dgm:bulletEnabled val="1"/>
        </dgm:presLayoutVars>
      </dgm:prSet>
      <dgm:spPr/>
    </dgm:pt>
    <dgm:pt modelId="{7EB9B57F-39D9-4E28-BBAC-4182B1B6EEEF}" type="pres">
      <dgm:prSet presAssocID="{42F26D07-2BE5-40B6-886B-74395528F80E}" presName="spacer" presStyleCnt="0"/>
      <dgm:spPr/>
    </dgm:pt>
    <dgm:pt modelId="{E1442630-33BF-4752-847B-D75F792AFE24}" type="pres">
      <dgm:prSet presAssocID="{F32A46CF-F51E-4707-9214-BA90D86FCE2B}" presName="parentText" presStyleLbl="node1" presStyleIdx="2" presStyleCnt="3">
        <dgm:presLayoutVars>
          <dgm:chMax val="0"/>
          <dgm:bulletEnabled val="1"/>
        </dgm:presLayoutVars>
      </dgm:prSet>
      <dgm:spPr/>
    </dgm:pt>
  </dgm:ptLst>
  <dgm:cxnLst>
    <dgm:cxn modelId="{72890D0C-4F1E-49F6-9036-E8269A354FC0}" type="presOf" srcId="{F32A46CF-F51E-4707-9214-BA90D86FCE2B}" destId="{E1442630-33BF-4752-847B-D75F792AFE24}" srcOrd="0" destOrd="0" presId="urn:microsoft.com/office/officeart/2005/8/layout/vList2"/>
    <dgm:cxn modelId="{FDD9532C-EBD6-4584-829E-E6FAD56FC659}" type="presOf" srcId="{FEAC486B-C2D2-408F-B074-859365517FF2}" destId="{352249E0-B77A-4773-8F3D-7B8584880A9C}" srcOrd="0" destOrd="0" presId="urn:microsoft.com/office/officeart/2005/8/layout/vList2"/>
    <dgm:cxn modelId="{E6FACE2C-55D5-48ED-BEEE-E308901B7DA3}" type="presOf" srcId="{A7B129A3-4C92-41BF-BC07-7F4DE40BFBD4}" destId="{B1FF66EF-D397-41B8-B3BF-258190EDD7E7}" srcOrd="0" destOrd="0" presId="urn:microsoft.com/office/officeart/2005/8/layout/vList2"/>
    <dgm:cxn modelId="{9BF7455B-BE6A-4214-8F3B-8FCEB9CD32DC}" srcId="{2140D5FE-B08E-4B4C-A9B8-63771D9BA73D}" destId="{F32A46CF-F51E-4707-9214-BA90D86FCE2B}" srcOrd="2" destOrd="0" parTransId="{EB08520A-5DAC-4D0F-93E4-A5CE3F4A24ED}" sibTransId="{A88F16DB-8673-48F2-9DA7-5A1C23044317}"/>
    <dgm:cxn modelId="{00E8CC8D-1700-4E40-806B-F43F375628EE}" type="presOf" srcId="{2140D5FE-B08E-4B4C-A9B8-63771D9BA73D}" destId="{A89697F1-00F3-431C-86DF-A1BEFB33A923}" srcOrd="0" destOrd="0" presId="urn:microsoft.com/office/officeart/2005/8/layout/vList2"/>
    <dgm:cxn modelId="{990144A6-95BF-4A5F-92D8-194A27A72DF0}" srcId="{2140D5FE-B08E-4B4C-A9B8-63771D9BA73D}" destId="{FEAC486B-C2D2-408F-B074-859365517FF2}" srcOrd="0" destOrd="0" parTransId="{E3F627E0-76A7-4B5D-8DC0-FA90A69CC6A6}" sibTransId="{602FBD17-D466-4D2C-B117-E55FC23C6F3D}"/>
    <dgm:cxn modelId="{D86D65D3-46CF-45B6-BF22-71C941AFBBEA}" srcId="{2140D5FE-B08E-4B4C-A9B8-63771D9BA73D}" destId="{A7B129A3-4C92-41BF-BC07-7F4DE40BFBD4}" srcOrd="1" destOrd="0" parTransId="{B35701E3-1493-46F4-A52F-E46118ECB8AD}" sibTransId="{42F26D07-2BE5-40B6-886B-74395528F80E}"/>
    <dgm:cxn modelId="{43AE7C28-7030-4D09-B91A-734E0B7AC65D}" type="presParOf" srcId="{A89697F1-00F3-431C-86DF-A1BEFB33A923}" destId="{352249E0-B77A-4773-8F3D-7B8584880A9C}" srcOrd="0" destOrd="0" presId="urn:microsoft.com/office/officeart/2005/8/layout/vList2"/>
    <dgm:cxn modelId="{7356CE55-997D-4A81-A754-1299073CD23F}" type="presParOf" srcId="{A89697F1-00F3-431C-86DF-A1BEFB33A923}" destId="{7468A068-75A3-4C70-9F8E-D1DB1B9A7BEF}" srcOrd="1" destOrd="0" presId="urn:microsoft.com/office/officeart/2005/8/layout/vList2"/>
    <dgm:cxn modelId="{CD6D72B6-74E3-42E7-A2FA-C3860FBE9191}" type="presParOf" srcId="{A89697F1-00F3-431C-86DF-A1BEFB33A923}" destId="{B1FF66EF-D397-41B8-B3BF-258190EDD7E7}" srcOrd="2" destOrd="0" presId="urn:microsoft.com/office/officeart/2005/8/layout/vList2"/>
    <dgm:cxn modelId="{A480AB8F-D5E5-45A8-B8CF-5D6E8F6F2C87}" type="presParOf" srcId="{A89697F1-00F3-431C-86DF-A1BEFB33A923}" destId="{7EB9B57F-39D9-4E28-BBAC-4182B1B6EEEF}" srcOrd="3" destOrd="0" presId="urn:microsoft.com/office/officeart/2005/8/layout/vList2"/>
    <dgm:cxn modelId="{FBCF5B9B-DB33-4227-B2C7-195690745185}" type="presParOf" srcId="{A89697F1-00F3-431C-86DF-A1BEFB33A923}" destId="{E1442630-33BF-4752-847B-D75F792AFE2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3146B1-69D2-43D6-B478-798659583DF5}"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08C13BE-9EDF-4881-8DFC-F6074F20A517}">
      <dgm:prSet/>
      <dgm:spPr/>
      <dgm:t>
        <a:bodyPr/>
        <a:lstStyle/>
        <a:p>
          <a:r>
            <a:rPr lang="en-US"/>
            <a:t>Audiobooks, Virtual Assistants, and Navigation Systems</a:t>
          </a:r>
        </a:p>
      </dgm:t>
    </dgm:pt>
    <dgm:pt modelId="{E57A72B5-2D7D-49AB-8F91-260D5358F78C}" type="parTrans" cxnId="{ADFEDA95-52D6-4C9C-8114-EC669E937C7B}">
      <dgm:prSet/>
      <dgm:spPr/>
      <dgm:t>
        <a:bodyPr/>
        <a:lstStyle/>
        <a:p>
          <a:endParaRPr lang="en-US"/>
        </a:p>
      </dgm:t>
    </dgm:pt>
    <dgm:pt modelId="{008C117E-97E3-477A-8970-DB59FF2A4845}" type="sibTrans" cxnId="{ADFEDA95-52D6-4C9C-8114-EC669E937C7B}">
      <dgm:prSet/>
      <dgm:spPr/>
      <dgm:t>
        <a:bodyPr/>
        <a:lstStyle/>
        <a:p>
          <a:endParaRPr lang="en-US"/>
        </a:p>
      </dgm:t>
    </dgm:pt>
    <dgm:pt modelId="{76CA4CD1-CD0B-4345-801D-F4328166DEC2}">
      <dgm:prSet/>
      <dgm:spPr/>
      <dgm:t>
        <a:bodyPr/>
        <a:lstStyle/>
        <a:p>
          <a:r>
            <a:rPr lang="en-US"/>
            <a:t>Voice Typing, Transcriptions, and Voice Commands</a:t>
          </a:r>
        </a:p>
      </dgm:t>
    </dgm:pt>
    <dgm:pt modelId="{A6A0E8E1-8062-4879-ADD1-1C32D0207667}" type="parTrans" cxnId="{DE3C28DB-2F83-4C8D-AE53-4BA292AE1469}">
      <dgm:prSet/>
      <dgm:spPr/>
      <dgm:t>
        <a:bodyPr/>
        <a:lstStyle/>
        <a:p>
          <a:endParaRPr lang="en-US"/>
        </a:p>
      </dgm:t>
    </dgm:pt>
    <dgm:pt modelId="{BB8610C0-26B0-4A59-BD00-90EACBD2E90C}" type="sibTrans" cxnId="{DE3C28DB-2F83-4C8D-AE53-4BA292AE1469}">
      <dgm:prSet/>
      <dgm:spPr/>
      <dgm:t>
        <a:bodyPr/>
        <a:lstStyle/>
        <a:p>
          <a:endParaRPr lang="en-US"/>
        </a:p>
      </dgm:t>
    </dgm:pt>
    <dgm:pt modelId="{E3D2C673-309E-47FB-958B-032F7CE6CD8B}">
      <dgm:prSet/>
      <dgm:spPr/>
      <dgm:t>
        <a:bodyPr/>
        <a:lstStyle/>
        <a:p>
          <a:r>
            <a:rPr lang="en-US" dirty="0"/>
            <a:t>Smart Homes, Educational Tools, and Customer Service Enhancements</a:t>
          </a:r>
        </a:p>
      </dgm:t>
    </dgm:pt>
    <dgm:pt modelId="{7BF35971-7F88-4AA6-BD72-A47928134321}" type="parTrans" cxnId="{6816932B-9E07-4D8A-9B47-1E4948C5837B}">
      <dgm:prSet/>
      <dgm:spPr/>
      <dgm:t>
        <a:bodyPr/>
        <a:lstStyle/>
        <a:p>
          <a:endParaRPr lang="en-US"/>
        </a:p>
      </dgm:t>
    </dgm:pt>
    <dgm:pt modelId="{46378F96-2EB9-4701-A8B4-720D615B484A}" type="sibTrans" cxnId="{6816932B-9E07-4D8A-9B47-1E4948C5837B}">
      <dgm:prSet/>
      <dgm:spPr/>
      <dgm:t>
        <a:bodyPr/>
        <a:lstStyle/>
        <a:p>
          <a:endParaRPr lang="en-US"/>
        </a:p>
      </dgm:t>
    </dgm:pt>
    <dgm:pt modelId="{03B1FE43-3222-41D0-876B-856384CC6D14}" type="pres">
      <dgm:prSet presAssocID="{F13146B1-69D2-43D6-B478-798659583DF5}" presName="root" presStyleCnt="0">
        <dgm:presLayoutVars>
          <dgm:dir/>
          <dgm:resizeHandles val="exact"/>
        </dgm:presLayoutVars>
      </dgm:prSet>
      <dgm:spPr/>
    </dgm:pt>
    <dgm:pt modelId="{909C613C-0351-4146-9AC7-C46148FCF4E8}" type="pres">
      <dgm:prSet presAssocID="{408C13BE-9EDF-4881-8DFC-F6074F20A517}" presName="compNode" presStyleCnt="0"/>
      <dgm:spPr/>
    </dgm:pt>
    <dgm:pt modelId="{337EF994-FA0B-445D-BF0F-B7A433597A94}" type="pres">
      <dgm:prSet presAssocID="{408C13BE-9EDF-4881-8DFC-F6074F20A51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
        </a:ext>
      </dgm:extLst>
    </dgm:pt>
    <dgm:pt modelId="{8D97DE26-7699-4856-9DA4-BD3B7E99D817}" type="pres">
      <dgm:prSet presAssocID="{408C13BE-9EDF-4881-8DFC-F6074F20A517}" presName="spaceRect" presStyleCnt="0"/>
      <dgm:spPr/>
    </dgm:pt>
    <dgm:pt modelId="{70F78BCE-8BD5-4C63-BFD4-0FBE7D17907D}" type="pres">
      <dgm:prSet presAssocID="{408C13BE-9EDF-4881-8DFC-F6074F20A517}" presName="textRect" presStyleLbl="revTx" presStyleIdx="0" presStyleCnt="3">
        <dgm:presLayoutVars>
          <dgm:chMax val="1"/>
          <dgm:chPref val="1"/>
        </dgm:presLayoutVars>
      </dgm:prSet>
      <dgm:spPr/>
    </dgm:pt>
    <dgm:pt modelId="{B87DF7C2-4B10-4E77-BF6F-B99B788D6247}" type="pres">
      <dgm:prSet presAssocID="{008C117E-97E3-477A-8970-DB59FF2A4845}" presName="sibTrans" presStyleCnt="0"/>
      <dgm:spPr/>
    </dgm:pt>
    <dgm:pt modelId="{A87E778A-6697-4693-B250-9416052D98FB}" type="pres">
      <dgm:prSet presAssocID="{76CA4CD1-CD0B-4345-801D-F4328166DEC2}" presName="compNode" presStyleCnt="0"/>
      <dgm:spPr/>
    </dgm:pt>
    <dgm:pt modelId="{12AA9DC4-45E8-4D63-8AF0-7F9FE6DAC851}" type="pres">
      <dgm:prSet presAssocID="{76CA4CD1-CD0B-4345-801D-F4328166DE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56FF7B58-EEF4-4840-A959-ADD00420BAEE}" type="pres">
      <dgm:prSet presAssocID="{76CA4CD1-CD0B-4345-801D-F4328166DEC2}" presName="spaceRect" presStyleCnt="0"/>
      <dgm:spPr/>
    </dgm:pt>
    <dgm:pt modelId="{89048369-B34E-4A7D-98EE-5BD48F5BB2D6}" type="pres">
      <dgm:prSet presAssocID="{76CA4CD1-CD0B-4345-801D-F4328166DEC2}" presName="textRect" presStyleLbl="revTx" presStyleIdx="1" presStyleCnt="3">
        <dgm:presLayoutVars>
          <dgm:chMax val="1"/>
          <dgm:chPref val="1"/>
        </dgm:presLayoutVars>
      </dgm:prSet>
      <dgm:spPr/>
    </dgm:pt>
    <dgm:pt modelId="{25DBE201-B284-457D-A703-C030B5EDD07B}" type="pres">
      <dgm:prSet presAssocID="{BB8610C0-26B0-4A59-BD00-90EACBD2E90C}" presName="sibTrans" presStyleCnt="0"/>
      <dgm:spPr/>
    </dgm:pt>
    <dgm:pt modelId="{31BB4038-F60F-428E-8150-7DB3113BFFED}" type="pres">
      <dgm:prSet presAssocID="{E3D2C673-309E-47FB-958B-032F7CE6CD8B}" presName="compNode" presStyleCnt="0"/>
      <dgm:spPr/>
    </dgm:pt>
    <dgm:pt modelId="{5D728086-3321-48EE-9208-EBEB9BCE5C28}" type="pres">
      <dgm:prSet presAssocID="{E3D2C673-309E-47FB-958B-032F7CE6CD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8AD03FFD-A200-47E6-8D08-5853F8961DB1}" type="pres">
      <dgm:prSet presAssocID="{E3D2C673-309E-47FB-958B-032F7CE6CD8B}" presName="spaceRect" presStyleCnt="0"/>
      <dgm:spPr/>
    </dgm:pt>
    <dgm:pt modelId="{5B1762DA-FC04-410A-830D-56274BD03193}" type="pres">
      <dgm:prSet presAssocID="{E3D2C673-309E-47FB-958B-032F7CE6CD8B}" presName="textRect" presStyleLbl="revTx" presStyleIdx="2" presStyleCnt="3">
        <dgm:presLayoutVars>
          <dgm:chMax val="1"/>
          <dgm:chPref val="1"/>
        </dgm:presLayoutVars>
      </dgm:prSet>
      <dgm:spPr/>
    </dgm:pt>
  </dgm:ptLst>
  <dgm:cxnLst>
    <dgm:cxn modelId="{7D830C10-6AE0-4622-8595-F418FD6D7224}" type="presOf" srcId="{76CA4CD1-CD0B-4345-801D-F4328166DEC2}" destId="{89048369-B34E-4A7D-98EE-5BD48F5BB2D6}" srcOrd="0" destOrd="0" presId="urn:microsoft.com/office/officeart/2018/2/layout/IconLabelList"/>
    <dgm:cxn modelId="{6816932B-9E07-4D8A-9B47-1E4948C5837B}" srcId="{F13146B1-69D2-43D6-B478-798659583DF5}" destId="{E3D2C673-309E-47FB-958B-032F7CE6CD8B}" srcOrd="2" destOrd="0" parTransId="{7BF35971-7F88-4AA6-BD72-A47928134321}" sibTransId="{46378F96-2EB9-4701-A8B4-720D615B484A}"/>
    <dgm:cxn modelId="{83645556-F783-4414-9BCC-D59AC010915A}" type="presOf" srcId="{E3D2C673-309E-47FB-958B-032F7CE6CD8B}" destId="{5B1762DA-FC04-410A-830D-56274BD03193}" srcOrd="0" destOrd="0" presId="urn:microsoft.com/office/officeart/2018/2/layout/IconLabelList"/>
    <dgm:cxn modelId="{ADFEDA95-52D6-4C9C-8114-EC669E937C7B}" srcId="{F13146B1-69D2-43D6-B478-798659583DF5}" destId="{408C13BE-9EDF-4881-8DFC-F6074F20A517}" srcOrd="0" destOrd="0" parTransId="{E57A72B5-2D7D-49AB-8F91-260D5358F78C}" sibTransId="{008C117E-97E3-477A-8970-DB59FF2A4845}"/>
    <dgm:cxn modelId="{4FE1FAA8-CD2E-4FAA-A468-D989E4C25E30}" type="presOf" srcId="{F13146B1-69D2-43D6-B478-798659583DF5}" destId="{03B1FE43-3222-41D0-876B-856384CC6D14}" srcOrd="0" destOrd="0" presId="urn:microsoft.com/office/officeart/2018/2/layout/IconLabelList"/>
    <dgm:cxn modelId="{DE3C28DB-2F83-4C8D-AE53-4BA292AE1469}" srcId="{F13146B1-69D2-43D6-B478-798659583DF5}" destId="{76CA4CD1-CD0B-4345-801D-F4328166DEC2}" srcOrd="1" destOrd="0" parTransId="{A6A0E8E1-8062-4879-ADD1-1C32D0207667}" sibTransId="{BB8610C0-26B0-4A59-BD00-90EACBD2E90C}"/>
    <dgm:cxn modelId="{FD0F25FB-1ACF-4453-A88A-5629BC0111C8}" type="presOf" srcId="{408C13BE-9EDF-4881-8DFC-F6074F20A517}" destId="{70F78BCE-8BD5-4C63-BFD4-0FBE7D17907D}" srcOrd="0" destOrd="0" presId="urn:microsoft.com/office/officeart/2018/2/layout/IconLabelList"/>
    <dgm:cxn modelId="{F0845792-EA97-474F-811C-4B22C1444617}" type="presParOf" srcId="{03B1FE43-3222-41D0-876B-856384CC6D14}" destId="{909C613C-0351-4146-9AC7-C46148FCF4E8}" srcOrd="0" destOrd="0" presId="urn:microsoft.com/office/officeart/2018/2/layout/IconLabelList"/>
    <dgm:cxn modelId="{3A533D75-4835-444B-82F4-EF2A96D184F1}" type="presParOf" srcId="{909C613C-0351-4146-9AC7-C46148FCF4E8}" destId="{337EF994-FA0B-445D-BF0F-B7A433597A94}" srcOrd="0" destOrd="0" presId="urn:microsoft.com/office/officeart/2018/2/layout/IconLabelList"/>
    <dgm:cxn modelId="{168A1E14-6C84-4A6C-B843-B99905B04BB4}" type="presParOf" srcId="{909C613C-0351-4146-9AC7-C46148FCF4E8}" destId="{8D97DE26-7699-4856-9DA4-BD3B7E99D817}" srcOrd="1" destOrd="0" presId="urn:microsoft.com/office/officeart/2018/2/layout/IconLabelList"/>
    <dgm:cxn modelId="{C6153273-F137-4167-9E83-8B2F198C0A65}" type="presParOf" srcId="{909C613C-0351-4146-9AC7-C46148FCF4E8}" destId="{70F78BCE-8BD5-4C63-BFD4-0FBE7D17907D}" srcOrd="2" destOrd="0" presId="urn:microsoft.com/office/officeart/2018/2/layout/IconLabelList"/>
    <dgm:cxn modelId="{FB500B1E-8B18-449E-AD36-104DADDBB975}" type="presParOf" srcId="{03B1FE43-3222-41D0-876B-856384CC6D14}" destId="{B87DF7C2-4B10-4E77-BF6F-B99B788D6247}" srcOrd="1" destOrd="0" presId="urn:microsoft.com/office/officeart/2018/2/layout/IconLabelList"/>
    <dgm:cxn modelId="{656A2E6A-E584-405E-9410-53B3253F5855}" type="presParOf" srcId="{03B1FE43-3222-41D0-876B-856384CC6D14}" destId="{A87E778A-6697-4693-B250-9416052D98FB}" srcOrd="2" destOrd="0" presId="urn:microsoft.com/office/officeart/2018/2/layout/IconLabelList"/>
    <dgm:cxn modelId="{ADC82DF9-02DB-4730-A4F3-0C5DCF6EEC9F}" type="presParOf" srcId="{A87E778A-6697-4693-B250-9416052D98FB}" destId="{12AA9DC4-45E8-4D63-8AF0-7F9FE6DAC851}" srcOrd="0" destOrd="0" presId="urn:microsoft.com/office/officeart/2018/2/layout/IconLabelList"/>
    <dgm:cxn modelId="{76BEBAFD-258B-48F4-B531-F5151B869605}" type="presParOf" srcId="{A87E778A-6697-4693-B250-9416052D98FB}" destId="{56FF7B58-EEF4-4840-A959-ADD00420BAEE}" srcOrd="1" destOrd="0" presId="urn:microsoft.com/office/officeart/2018/2/layout/IconLabelList"/>
    <dgm:cxn modelId="{9DEA7AA4-DC28-42E6-B67C-0C5E439A00CE}" type="presParOf" srcId="{A87E778A-6697-4693-B250-9416052D98FB}" destId="{89048369-B34E-4A7D-98EE-5BD48F5BB2D6}" srcOrd="2" destOrd="0" presId="urn:microsoft.com/office/officeart/2018/2/layout/IconLabelList"/>
    <dgm:cxn modelId="{9330E0A7-0DCC-4734-BE39-6CF1EBBF210B}" type="presParOf" srcId="{03B1FE43-3222-41D0-876B-856384CC6D14}" destId="{25DBE201-B284-457D-A703-C030B5EDD07B}" srcOrd="3" destOrd="0" presId="urn:microsoft.com/office/officeart/2018/2/layout/IconLabelList"/>
    <dgm:cxn modelId="{97396CFE-70A4-4246-BE5F-012F44BA7C7F}" type="presParOf" srcId="{03B1FE43-3222-41D0-876B-856384CC6D14}" destId="{31BB4038-F60F-428E-8150-7DB3113BFFED}" srcOrd="4" destOrd="0" presId="urn:microsoft.com/office/officeart/2018/2/layout/IconLabelList"/>
    <dgm:cxn modelId="{3336E193-3129-4A41-8C8E-FECC70E40B8D}" type="presParOf" srcId="{31BB4038-F60F-428E-8150-7DB3113BFFED}" destId="{5D728086-3321-48EE-9208-EBEB9BCE5C28}" srcOrd="0" destOrd="0" presId="urn:microsoft.com/office/officeart/2018/2/layout/IconLabelList"/>
    <dgm:cxn modelId="{0A2E191D-71C5-4E22-B575-C31C323055A4}" type="presParOf" srcId="{31BB4038-F60F-428E-8150-7DB3113BFFED}" destId="{8AD03FFD-A200-47E6-8D08-5853F8961DB1}" srcOrd="1" destOrd="0" presId="urn:microsoft.com/office/officeart/2018/2/layout/IconLabelList"/>
    <dgm:cxn modelId="{4C462A99-7658-4DA5-8002-F43AB6B85E84}" type="presParOf" srcId="{31BB4038-F60F-428E-8150-7DB3113BFFED}" destId="{5B1762DA-FC04-410A-830D-56274BD0319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12D6596-64A9-43AB-98EF-52191968F66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D45774C-5F09-48F6-80CF-4110E8E7D2E8}">
      <dgm:prSet/>
      <dgm:spPr/>
      <dgm:t>
        <a:bodyPr/>
        <a:lstStyle/>
        <a:p>
          <a:r>
            <a:rPr lang="en-US"/>
            <a:t>Exploring the Future of AI-driven Speech Technologies</a:t>
          </a:r>
        </a:p>
      </dgm:t>
    </dgm:pt>
    <dgm:pt modelId="{F2217A20-15F2-4645-87A0-4306A1829120}" type="parTrans" cxnId="{61072B75-970E-4438-B4B8-2E1809725FF6}">
      <dgm:prSet/>
      <dgm:spPr/>
      <dgm:t>
        <a:bodyPr/>
        <a:lstStyle/>
        <a:p>
          <a:endParaRPr lang="en-US"/>
        </a:p>
      </dgm:t>
    </dgm:pt>
    <dgm:pt modelId="{1FED02FF-493A-419E-BB4A-713A61C8D67C}" type="sibTrans" cxnId="{61072B75-970E-4438-B4B8-2E1809725FF6}">
      <dgm:prSet/>
      <dgm:spPr/>
      <dgm:t>
        <a:bodyPr/>
        <a:lstStyle/>
        <a:p>
          <a:endParaRPr lang="en-US"/>
        </a:p>
      </dgm:t>
    </dgm:pt>
    <dgm:pt modelId="{65F3E6B7-F6CF-4B4F-BB67-8DADC4D7773D}">
      <dgm:prSet/>
      <dgm:spPr/>
      <dgm:t>
        <a:bodyPr/>
        <a:lstStyle/>
        <a:p>
          <a:r>
            <a:rPr lang="en-US"/>
            <a:t>Engaging with Enthusiasts and Experts</a:t>
          </a:r>
        </a:p>
      </dgm:t>
    </dgm:pt>
    <dgm:pt modelId="{3265550B-28B1-4BFF-8FCB-B276E0E70158}" type="parTrans" cxnId="{DFE2EFB1-8AF5-41CF-9464-72760B0D6EAE}">
      <dgm:prSet/>
      <dgm:spPr/>
      <dgm:t>
        <a:bodyPr/>
        <a:lstStyle/>
        <a:p>
          <a:endParaRPr lang="en-US"/>
        </a:p>
      </dgm:t>
    </dgm:pt>
    <dgm:pt modelId="{17D82651-8B80-469B-912A-2879A636452B}" type="sibTrans" cxnId="{DFE2EFB1-8AF5-41CF-9464-72760B0D6EAE}">
      <dgm:prSet/>
      <dgm:spPr/>
      <dgm:t>
        <a:bodyPr/>
        <a:lstStyle/>
        <a:p>
          <a:endParaRPr lang="en-US"/>
        </a:p>
      </dgm:t>
    </dgm:pt>
    <dgm:pt modelId="{D952DE60-337A-4691-B3F0-E6D719DA376A}">
      <dgm:prSet/>
      <dgm:spPr/>
      <dgm:t>
        <a:bodyPr/>
        <a:lstStyle/>
        <a:p>
          <a:r>
            <a:rPr lang="en-US"/>
            <a:t>Ideas Exchange and Thought-Provoking Discussions</a:t>
          </a:r>
        </a:p>
      </dgm:t>
    </dgm:pt>
    <dgm:pt modelId="{035EC2AE-4E72-4EF7-8D74-BEB3A88EC38D}" type="parTrans" cxnId="{8642A364-C1B4-4D81-A7B3-EAFE3B818A6A}">
      <dgm:prSet/>
      <dgm:spPr/>
      <dgm:t>
        <a:bodyPr/>
        <a:lstStyle/>
        <a:p>
          <a:endParaRPr lang="en-US"/>
        </a:p>
      </dgm:t>
    </dgm:pt>
    <dgm:pt modelId="{A10BD6FB-5417-45CA-8570-20E713137678}" type="sibTrans" cxnId="{8642A364-C1B4-4D81-A7B3-EAFE3B818A6A}">
      <dgm:prSet/>
      <dgm:spPr/>
      <dgm:t>
        <a:bodyPr/>
        <a:lstStyle/>
        <a:p>
          <a:endParaRPr lang="en-US"/>
        </a:p>
      </dgm:t>
    </dgm:pt>
    <dgm:pt modelId="{806FE149-DAC4-4CF7-A78C-CBF9886B471B}" type="pres">
      <dgm:prSet presAssocID="{712D6596-64A9-43AB-98EF-52191968F665}" presName="root" presStyleCnt="0">
        <dgm:presLayoutVars>
          <dgm:dir/>
          <dgm:resizeHandles val="exact"/>
        </dgm:presLayoutVars>
      </dgm:prSet>
      <dgm:spPr/>
    </dgm:pt>
    <dgm:pt modelId="{89537DB8-4949-4307-9B33-6A9B9AA780F5}" type="pres">
      <dgm:prSet presAssocID="{ED45774C-5F09-48F6-80CF-4110E8E7D2E8}" presName="compNode" presStyleCnt="0"/>
      <dgm:spPr/>
    </dgm:pt>
    <dgm:pt modelId="{C33E7D70-07D4-4F2B-B687-D9006697E9C8}" type="pres">
      <dgm:prSet presAssocID="{ED45774C-5F09-48F6-80CF-4110E8E7D2E8}" presName="bgRect" presStyleLbl="bgShp" presStyleIdx="0" presStyleCnt="3"/>
      <dgm:spPr/>
    </dgm:pt>
    <dgm:pt modelId="{B5E54110-C4C9-4C14-B4F9-6F04E240B5C0}" type="pres">
      <dgm:prSet presAssocID="{ED45774C-5F09-48F6-80CF-4110E8E7D2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F3685074-5E07-423A-8FD0-97C7C4AB44E6}" type="pres">
      <dgm:prSet presAssocID="{ED45774C-5F09-48F6-80CF-4110E8E7D2E8}" presName="spaceRect" presStyleCnt="0"/>
      <dgm:spPr/>
    </dgm:pt>
    <dgm:pt modelId="{1184FAF1-1748-446A-9504-910E7AF8FBDC}" type="pres">
      <dgm:prSet presAssocID="{ED45774C-5F09-48F6-80CF-4110E8E7D2E8}" presName="parTx" presStyleLbl="revTx" presStyleIdx="0" presStyleCnt="3">
        <dgm:presLayoutVars>
          <dgm:chMax val="0"/>
          <dgm:chPref val="0"/>
        </dgm:presLayoutVars>
      </dgm:prSet>
      <dgm:spPr/>
    </dgm:pt>
    <dgm:pt modelId="{66FCE8A0-D186-4783-9962-A30E97AF7FBA}" type="pres">
      <dgm:prSet presAssocID="{1FED02FF-493A-419E-BB4A-713A61C8D67C}" presName="sibTrans" presStyleCnt="0"/>
      <dgm:spPr/>
    </dgm:pt>
    <dgm:pt modelId="{DAA60747-B54C-45E1-80B4-2F9173E8BDCE}" type="pres">
      <dgm:prSet presAssocID="{65F3E6B7-F6CF-4B4F-BB67-8DADC4D7773D}" presName="compNode" presStyleCnt="0"/>
      <dgm:spPr/>
    </dgm:pt>
    <dgm:pt modelId="{89D9233F-4083-43C0-97E2-5E9D1E37FD3F}" type="pres">
      <dgm:prSet presAssocID="{65F3E6B7-F6CF-4B4F-BB67-8DADC4D7773D}" presName="bgRect" presStyleLbl="bgShp" presStyleIdx="1" presStyleCnt="3"/>
      <dgm:spPr/>
    </dgm:pt>
    <dgm:pt modelId="{10FAEA9A-D99B-493B-BAB2-6DBA6FE1EDCF}" type="pres">
      <dgm:prSet presAssocID="{65F3E6B7-F6CF-4B4F-BB67-8DADC4D7773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07BA3F3C-7CAA-4FF4-9E18-2071825F859E}" type="pres">
      <dgm:prSet presAssocID="{65F3E6B7-F6CF-4B4F-BB67-8DADC4D7773D}" presName="spaceRect" presStyleCnt="0"/>
      <dgm:spPr/>
    </dgm:pt>
    <dgm:pt modelId="{1B3BECF1-4E62-4357-8AE9-BA5B1248FFBA}" type="pres">
      <dgm:prSet presAssocID="{65F3E6B7-F6CF-4B4F-BB67-8DADC4D7773D}" presName="parTx" presStyleLbl="revTx" presStyleIdx="1" presStyleCnt="3">
        <dgm:presLayoutVars>
          <dgm:chMax val="0"/>
          <dgm:chPref val="0"/>
        </dgm:presLayoutVars>
      </dgm:prSet>
      <dgm:spPr/>
    </dgm:pt>
    <dgm:pt modelId="{18A26DE9-9AE0-4678-83EA-D9673E077114}" type="pres">
      <dgm:prSet presAssocID="{17D82651-8B80-469B-912A-2879A636452B}" presName="sibTrans" presStyleCnt="0"/>
      <dgm:spPr/>
    </dgm:pt>
    <dgm:pt modelId="{949B485A-72F9-4198-AC65-0EB6EB2BEBBF}" type="pres">
      <dgm:prSet presAssocID="{D952DE60-337A-4691-B3F0-E6D719DA376A}" presName="compNode" presStyleCnt="0"/>
      <dgm:spPr/>
    </dgm:pt>
    <dgm:pt modelId="{EFA81388-1CD3-421E-8A58-4C48915CA266}" type="pres">
      <dgm:prSet presAssocID="{D952DE60-337A-4691-B3F0-E6D719DA376A}" presName="bgRect" presStyleLbl="bgShp" presStyleIdx="2" presStyleCnt="3"/>
      <dgm:spPr/>
    </dgm:pt>
    <dgm:pt modelId="{5B6C9ED7-96CA-4CD9-A39A-5D1FB063B201}" type="pres">
      <dgm:prSet presAssocID="{D952DE60-337A-4691-B3F0-E6D719DA376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ought bubble"/>
        </a:ext>
      </dgm:extLst>
    </dgm:pt>
    <dgm:pt modelId="{F5C2D63C-59EF-420B-A6B7-D148BF1A053E}" type="pres">
      <dgm:prSet presAssocID="{D952DE60-337A-4691-B3F0-E6D719DA376A}" presName="spaceRect" presStyleCnt="0"/>
      <dgm:spPr/>
    </dgm:pt>
    <dgm:pt modelId="{B64E8846-EB71-437B-8B05-5F1246C3FC1C}" type="pres">
      <dgm:prSet presAssocID="{D952DE60-337A-4691-B3F0-E6D719DA376A}" presName="parTx" presStyleLbl="revTx" presStyleIdx="2" presStyleCnt="3">
        <dgm:presLayoutVars>
          <dgm:chMax val="0"/>
          <dgm:chPref val="0"/>
        </dgm:presLayoutVars>
      </dgm:prSet>
      <dgm:spPr/>
    </dgm:pt>
  </dgm:ptLst>
  <dgm:cxnLst>
    <dgm:cxn modelId="{8642A364-C1B4-4D81-A7B3-EAFE3B818A6A}" srcId="{712D6596-64A9-43AB-98EF-52191968F665}" destId="{D952DE60-337A-4691-B3F0-E6D719DA376A}" srcOrd="2" destOrd="0" parTransId="{035EC2AE-4E72-4EF7-8D74-BEB3A88EC38D}" sibTransId="{A10BD6FB-5417-45CA-8570-20E713137678}"/>
    <dgm:cxn modelId="{798CDC50-39D9-4310-BCE1-864412429136}" type="presOf" srcId="{D952DE60-337A-4691-B3F0-E6D719DA376A}" destId="{B64E8846-EB71-437B-8B05-5F1246C3FC1C}" srcOrd="0" destOrd="0" presId="urn:microsoft.com/office/officeart/2018/2/layout/IconVerticalSolidList"/>
    <dgm:cxn modelId="{61072B75-970E-4438-B4B8-2E1809725FF6}" srcId="{712D6596-64A9-43AB-98EF-52191968F665}" destId="{ED45774C-5F09-48F6-80CF-4110E8E7D2E8}" srcOrd="0" destOrd="0" parTransId="{F2217A20-15F2-4645-87A0-4306A1829120}" sibTransId="{1FED02FF-493A-419E-BB4A-713A61C8D67C}"/>
    <dgm:cxn modelId="{595EB48F-EC57-4C05-9881-72882EBDEDB0}" type="presOf" srcId="{712D6596-64A9-43AB-98EF-52191968F665}" destId="{806FE149-DAC4-4CF7-A78C-CBF9886B471B}" srcOrd="0" destOrd="0" presId="urn:microsoft.com/office/officeart/2018/2/layout/IconVerticalSolidList"/>
    <dgm:cxn modelId="{364FEBAE-E8D7-4374-A0BF-D6DA698E077E}" type="presOf" srcId="{65F3E6B7-F6CF-4B4F-BB67-8DADC4D7773D}" destId="{1B3BECF1-4E62-4357-8AE9-BA5B1248FFBA}" srcOrd="0" destOrd="0" presId="urn:microsoft.com/office/officeart/2018/2/layout/IconVerticalSolidList"/>
    <dgm:cxn modelId="{DFE2EFB1-8AF5-41CF-9464-72760B0D6EAE}" srcId="{712D6596-64A9-43AB-98EF-52191968F665}" destId="{65F3E6B7-F6CF-4B4F-BB67-8DADC4D7773D}" srcOrd="1" destOrd="0" parTransId="{3265550B-28B1-4BFF-8FCB-B276E0E70158}" sibTransId="{17D82651-8B80-469B-912A-2879A636452B}"/>
    <dgm:cxn modelId="{715681F1-9E39-49EC-A388-6DB4BCF394E8}" type="presOf" srcId="{ED45774C-5F09-48F6-80CF-4110E8E7D2E8}" destId="{1184FAF1-1748-446A-9504-910E7AF8FBDC}" srcOrd="0" destOrd="0" presId="urn:microsoft.com/office/officeart/2018/2/layout/IconVerticalSolidList"/>
    <dgm:cxn modelId="{E16355DF-82BC-4FF1-95D6-696FE666EDFB}" type="presParOf" srcId="{806FE149-DAC4-4CF7-A78C-CBF9886B471B}" destId="{89537DB8-4949-4307-9B33-6A9B9AA780F5}" srcOrd="0" destOrd="0" presId="urn:microsoft.com/office/officeart/2018/2/layout/IconVerticalSolidList"/>
    <dgm:cxn modelId="{E7C22866-84D8-4CA3-9F2E-B0B86BC68257}" type="presParOf" srcId="{89537DB8-4949-4307-9B33-6A9B9AA780F5}" destId="{C33E7D70-07D4-4F2B-B687-D9006697E9C8}" srcOrd="0" destOrd="0" presId="urn:microsoft.com/office/officeart/2018/2/layout/IconVerticalSolidList"/>
    <dgm:cxn modelId="{D4AEDDE3-D794-4F1B-94FA-66889F4DA4E3}" type="presParOf" srcId="{89537DB8-4949-4307-9B33-6A9B9AA780F5}" destId="{B5E54110-C4C9-4C14-B4F9-6F04E240B5C0}" srcOrd="1" destOrd="0" presId="urn:microsoft.com/office/officeart/2018/2/layout/IconVerticalSolidList"/>
    <dgm:cxn modelId="{182E7F6D-B6C4-4CD6-9250-D253073CA9B0}" type="presParOf" srcId="{89537DB8-4949-4307-9B33-6A9B9AA780F5}" destId="{F3685074-5E07-423A-8FD0-97C7C4AB44E6}" srcOrd="2" destOrd="0" presId="urn:microsoft.com/office/officeart/2018/2/layout/IconVerticalSolidList"/>
    <dgm:cxn modelId="{141201E7-BEC5-4BA1-92D6-35DE07F7DCA1}" type="presParOf" srcId="{89537DB8-4949-4307-9B33-6A9B9AA780F5}" destId="{1184FAF1-1748-446A-9504-910E7AF8FBDC}" srcOrd="3" destOrd="0" presId="urn:microsoft.com/office/officeart/2018/2/layout/IconVerticalSolidList"/>
    <dgm:cxn modelId="{B8D7D9F8-049C-458E-B7A7-61D0B986049D}" type="presParOf" srcId="{806FE149-DAC4-4CF7-A78C-CBF9886B471B}" destId="{66FCE8A0-D186-4783-9962-A30E97AF7FBA}" srcOrd="1" destOrd="0" presId="urn:microsoft.com/office/officeart/2018/2/layout/IconVerticalSolidList"/>
    <dgm:cxn modelId="{CCB4C0FC-4152-43EB-85A4-E0BAA7A3E782}" type="presParOf" srcId="{806FE149-DAC4-4CF7-A78C-CBF9886B471B}" destId="{DAA60747-B54C-45E1-80B4-2F9173E8BDCE}" srcOrd="2" destOrd="0" presId="urn:microsoft.com/office/officeart/2018/2/layout/IconVerticalSolidList"/>
    <dgm:cxn modelId="{236488DF-26E7-45BB-985D-E06769CA6506}" type="presParOf" srcId="{DAA60747-B54C-45E1-80B4-2F9173E8BDCE}" destId="{89D9233F-4083-43C0-97E2-5E9D1E37FD3F}" srcOrd="0" destOrd="0" presId="urn:microsoft.com/office/officeart/2018/2/layout/IconVerticalSolidList"/>
    <dgm:cxn modelId="{E0CBBA97-C641-4B01-8670-777FF9D122DC}" type="presParOf" srcId="{DAA60747-B54C-45E1-80B4-2F9173E8BDCE}" destId="{10FAEA9A-D99B-493B-BAB2-6DBA6FE1EDCF}" srcOrd="1" destOrd="0" presId="urn:microsoft.com/office/officeart/2018/2/layout/IconVerticalSolidList"/>
    <dgm:cxn modelId="{9A60CC3D-3230-4D1C-8D0D-589759B03FBD}" type="presParOf" srcId="{DAA60747-B54C-45E1-80B4-2F9173E8BDCE}" destId="{07BA3F3C-7CAA-4FF4-9E18-2071825F859E}" srcOrd="2" destOrd="0" presId="urn:microsoft.com/office/officeart/2018/2/layout/IconVerticalSolidList"/>
    <dgm:cxn modelId="{4B7DCC6C-97B1-4CDD-8FE0-88B3D9160F31}" type="presParOf" srcId="{DAA60747-B54C-45E1-80B4-2F9173E8BDCE}" destId="{1B3BECF1-4E62-4357-8AE9-BA5B1248FFBA}" srcOrd="3" destOrd="0" presId="urn:microsoft.com/office/officeart/2018/2/layout/IconVerticalSolidList"/>
    <dgm:cxn modelId="{BC9A1400-767C-49DC-A5EB-D678191BDCE1}" type="presParOf" srcId="{806FE149-DAC4-4CF7-A78C-CBF9886B471B}" destId="{18A26DE9-9AE0-4678-83EA-D9673E077114}" srcOrd="3" destOrd="0" presId="urn:microsoft.com/office/officeart/2018/2/layout/IconVerticalSolidList"/>
    <dgm:cxn modelId="{C2EB1A1A-C787-4529-A031-8BBDE71162B4}" type="presParOf" srcId="{806FE149-DAC4-4CF7-A78C-CBF9886B471B}" destId="{949B485A-72F9-4198-AC65-0EB6EB2BEBBF}" srcOrd="4" destOrd="0" presId="urn:microsoft.com/office/officeart/2018/2/layout/IconVerticalSolidList"/>
    <dgm:cxn modelId="{E679BCC6-E1E7-4236-A68A-0A78A9FCF1EC}" type="presParOf" srcId="{949B485A-72F9-4198-AC65-0EB6EB2BEBBF}" destId="{EFA81388-1CD3-421E-8A58-4C48915CA266}" srcOrd="0" destOrd="0" presId="urn:microsoft.com/office/officeart/2018/2/layout/IconVerticalSolidList"/>
    <dgm:cxn modelId="{4248F651-FCF9-4FF1-8234-CFE23A6215FC}" type="presParOf" srcId="{949B485A-72F9-4198-AC65-0EB6EB2BEBBF}" destId="{5B6C9ED7-96CA-4CD9-A39A-5D1FB063B201}" srcOrd="1" destOrd="0" presId="urn:microsoft.com/office/officeart/2018/2/layout/IconVerticalSolidList"/>
    <dgm:cxn modelId="{223A850B-31FE-4384-8394-6FFA8CA59A0E}" type="presParOf" srcId="{949B485A-72F9-4198-AC65-0EB6EB2BEBBF}" destId="{F5C2D63C-59EF-420B-A6B7-D148BF1A053E}" srcOrd="2" destOrd="0" presId="urn:microsoft.com/office/officeart/2018/2/layout/IconVerticalSolidList"/>
    <dgm:cxn modelId="{810C6279-E984-4930-BAF0-1CE7C19DE1B0}" type="presParOf" srcId="{949B485A-72F9-4198-AC65-0EB6EB2BEBBF}" destId="{B64E8846-EB71-437B-8B05-5F1246C3FC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1CA934E-6440-4854-AA02-D6D96B6BF14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116A556-EB8F-4A6F-B3B3-BDDEAB897974}">
      <dgm:prSet/>
      <dgm:spPr/>
      <dgm:t>
        <a:bodyPr/>
        <a:lstStyle/>
        <a:p>
          <a:r>
            <a:rPr lang="en-US"/>
            <a:t>TTS and STT: Transformative Technologies for Communication</a:t>
          </a:r>
        </a:p>
      </dgm:t>
    </dgm:pt>
    <dgm:pt modelId="{A4EADFAC-F3CC-49E6-B108-6FC94336B3A5}" type="parTrans" cxnId="{34491A71-6338-4551-B45C-6D0E3681B1BF}">
      <dgm:prSet/>
      <dgm:spPr/>
      <dgm:t>
        <a:bodyPr/>
        <a:lstStyle/>
        <a:p>
          <a:endParaRPr lang="en-US"/>
        </a:p>
      </dgm:t>
    </dgm:pt>
    <dgm:pt modelId="{31C2EF1E-6516-4403-905C-FA4045E3B379}" type="sibTrans" cxnId="{34491A71-6338-4551-B45C-6D0E3681B1BF}">
      <dgm:prSet/>
      <dgm:spPr/>
      <dgm:t>
        <a:bodyPr/>
        <a:lstStyle/>
        <a:p>
          <a:endParaRPr lang="en-US"/>
        </a:p>
      </dgm:t>
    </dgm:pt>
    <dgm:pt modelId="{24D9F660-8125-4DB5-99FD-8D443959ED24}">
      <dgm:prSet/>
      <dgm:spPr/>
      <dgm:t>
        <a:bodyPr/>
        <a:lstStyle/>
        <a:p>
          <a:r>
            <a:rPr lang="en-US"/>
            <a:t>Ongoing Challenges and the Promise of Future Innovations</a:t>
          </a:r>
        </a:p>
      </dgm:t>
    </dgm:pt>
    <dgm:pt modelId="{B6AAB76B-EED0-4C2F-A10A-4E4EC19387DC}" type="parTrans" cxnId="{FB20BB2A-1491-47DA-99BD-96FCC5CEDF97}">
      <dgm:prSet/>
      <dgm:spPr/>
      <dgm:t>
        <a:bodyPr/>
        <a:lstStyle/>
        <a:p>
          <a:endParaRPr lang="en-US"/>
        </a:p>
      </dgm:t>
    </dgm:pt>
    <dgm:pt modelId="{CF3B98AA-78B7-40AE-AF50-2871A0D0C5E3}" type="sibTrans" cxnId="{FB20BB2A-1491-47DA-99BD-96FCC5CEDF97}">
      <dgm:prSet/>
      <dgm:spPr/>
      <dgm:t>
        <a:bodyPr/>
        <a:lstStyle/>
        <a:p>
          <a:endParaRPr lang="en-US"/>
        </a:p>
      </dgm:t>
    </dgm:pt>
    <dgm:pt modelId="{03BE7C25-CB20-41E4-A2E8-A0FAE147F478}">
      <dgm:prSet/>
      <dgm:spPr/>
      <dgm:t>
        <a:bodyPr/>
        <a:lstStyle/>
        <a:p>
          <a:r>
            <a:rPr lang="en-US"/>
            <a:t>Encouragement for Further Exploration and Learning</a:t>
          </a:r>
        </a:p>
      </dgm:t>
    </dgm:pt>
    <dgm:pt modelId="{919F5864-389F-456D-BC3F-7E2D5C7A532F}" type="parTrans" cxnId="{073A8B6C-0CA6-419F-9F3D-55EC9B58DE68}">
      <dgm:prSet/>
      <dgm:spPr/>
      <dgm:t>
        <a:bodyPr/>
        <a:lstStyle/>
        <a:p>
          <a:endParaRPr lang="en-US"/>
        </a:p>
      </dgm:t>
    </dgm:pt>
    <dgm:pt modelId="{6A491D62-2732-4B13-8717-1AC1E7B508B2}" type="sibTrans" cxnId="{073A8B6C-0CA6-419F-9F3D-55EC9B58DE68}">
      <dgm:prSet/>
      <dgm:spPr/>
      <dgm:t>
        <a:bodyPr/>
        <a:lstStyle/>
        <a:p>
          <a:endParaRPr lang="en-US"/>
        </a:p>
      </dgm:t>
    </dgm:pt>
    <dgm:pt modelId="{C75F0399-9AF7-4FAF-87A6-41F0FD96D423}" type="pres">
      <dgm:prSet presAssocID="{E1CA934E-6440-4854-AA02-D6D96B6BF149}" presName="root" presStyleCnt="0">
        <dgm:presLayoutVars>
          <dgm:dir/>
          <dgm:resizeHandles val="exact"/>
        </dgm:presLayoutVars>
      </dgm:prSet>
      <dgm:spPr/>
    </dgm:pt>
    <dgm:pt modelId="{CB062A56-FA9E-42F0-B734-BEA3E7CE1B1B}" type="pres">
      <dgm:prSet presAssocID="{4116A556-EB8F-4A6F-B3B3-BDDEAB897974}" presName="compNode" presStyleCnt="0"/>
      <dgm:spPr/>
    </dgm:pt>
    <dgm:pt modelId="{724A7438-2FE0-4C4B-B5C0-791E9C54ACF4}" type="pres">
      <dgm:prSet presAssocID="{4116A556-EB8F-4A6F-B3B3-BDDEAB897974}" presName="bgRect" presStyleLbl="bgShp" presStyleIdx="0" presStyleCnt="3"/>
      <dgm:spPr/>
    </dgm:pt>
    <dgm:pt modelId="{29B4B782-3D9C-4A13-89A2-7F42184E03F0}" type="pres">
      <dgm:prSet presAssocID="{4116A556-EB8F-4A6F-B3B3-BDDEAB8979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tellite dish"/>
        </a:ext>
      </dgm:extLst>
    </dgm:pt>
    <dgm:pt modelId="{EE2E10F4-116B-4D1C-B530-74B74FD8BE48}" type="pres">
      <dgm:prSet presAssocID="{4116A556-EB8F-4A6F-B3B3-BDDEAB897974}" presName="spaceRect" presStyleCnt="0"/>
      <dgm:spPr/>
    </dgm:pt>
    <dgm:pt modelId="{D4F9A793-2F61-464C-9710-D605BCD53FE6}" type="pres">
      <dgm:prSet presAssocID="{4116A556-EB8F-4A6F-B3B3-BDDEAB897974}" presName="parTx" presStyleLbl="revTx" presStyleIdx="0" presStyleCnt="3">
        <dgm:presLayoutVars>
          <dgm:chMax val="0"/>
          <dgm:chPref val="0"/>
        </dgm:presLayoutVars>
      </dgm:prSet>
      <dgm:spPr/>
    </dgm:pt>
    <dgm:pt modelId="{AC4EA90B-F3E6-466E-BAFB-6CB06E85F9FA}" type="pres">
      <dgm:prSet presAssocID="{31C2EF1E-6516-4403-905C-FA4045E3B379}" presName="sibTrans" presStyleCnt="0"/>
      <dgm:spPr/>
    </dgm:pt>
    <dgm:pt modelId="{9EF20151-36BE-46A5-A46E-26879D9CD08B}" type="pres">
      <dgm:prSet presAssocID="{24D9F660-8125-4DB5-99FD-8D443959ED24}" presName="compNode" presStyleCnt="0"/>
      <dgm:spPr/>
    </dgm:pt>
    <dgm:pt modelId="{0E095D29-7D01-4822-AC2C-8CE81E554C9F}" type="pres">
      <dgm:prSet presAssocID="{24D9F660-8125-4DB5-99FD-8D443959ED24}" presName="bgRect" presStyleLbl="bgShp" presStyleIdx="1" presStyleCnt="3"/>
      <dgm:spPr/>
    </dgm:pt>
    <dgm:pt modelId="{C1F8A5C5-404E-4CB7-9EE5-6B474997F0F1}" type="pres">
      <dgm:prSet presAssocID="{24D9F660-8125-4DB5-99FD-8D443959ED2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3F97E4E6-98D2-493A-962E-58FEB4DB849E}" type="pres">
      <dgm:prSet presAssocID="{24D9F660-8125-4DB5-99FD-8D443959ED24}" presName="spaceRect" presStyleCnt="0"/>
      <dgm:spPr/>
    </dgm:pt>
    <dgm:pt modelId="{0F344232-B3BB-4878-894B-B734DC19E44E}" type="pres">
      <dgm:prSet presAssocID="{24D9F660-8125-4DB5-99FD-8D443959ED24}" presName="parTx" presStyleLbl="revTx" presStyleIdx="1" presStyleCnt="3">
        <dgm:presLayoutVars>
          <dgm:chMax val="0"/>
          <dgm:chPref val="0"/>
        </dgm:presLayoutVars>
      </dgm:prSet>
      <dgm:spPr/>
    </dgm:pt>
    <dgm:pt modelId="{C473597F-3BBA-413B-9AD2-07E74D9FD96D}" type="pres">
      <dgm:prSet presAssocID="{CF3B98AA-78B7-40AE-AF50-2871A0D0C5E3}" presName="sibTrans" presStyleCnt="0"/>
      <dgm:spPr/>
    </dgm:pt>
    <dgm:pt modelId="{C2B5F8FC-997F-4CE2-9B6E-A025CB22906D}" type="pres">
      <dgm:prSet presAssocID="{03BE7C25-CB20-41E4-A2E8-A0FAE147F478}" presName="compNode" presStyleCnt="0"/>
      <dgm:spPr/>
    </dgm:pt>
    <dgm:pt modelId="{6CA84AEC-FDC4-4A26-B7BC-8821ED206384}" type="pres">
      <dgm:prSet presAssocID="{03BE7C25-CB20-41E4-A2E8-A0FAE147F478}" presName="bgRect" presStyleLbl="bgShp" presStyleIdx="2" presStyleCnt="3"/>
      <dgm:spPr/>
    </dgm:pt>
    <dgm:pt modelId="{7F98F6D8-290A-4DCE-B7F3-CC3C6611CB03}" type="pres">
      <dgm:prSet presAssocID="{03BE7C25-CB20-41E4-A2E8-A0FAE147F47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6C7CD2AA-4CE1-47F1-BC8D-ED09CFD04BA1}" type="pres">
      <dgm:prSet presAssocID="{03BE7C25-CB20-41E4-A2E8-A0FAE147F478}" presName="spaceRect" presStyleCnt="0"/>
      <dgm:spPr/>
    </dgm:pt>
    <dgm:pt modelId="{01EEF48A-AE36-43A3-9E26-AE61523232D3}" type="pres">
      <dgm:prSet presAssocID="{03BE7C25-CB20-41E4-A2E8-A0FAE147F478}" presName="parTx" presStyleLbl="revTx" presStyleIdx="2" presStyleCnt="3">
        <dgm:presLayoutVars>
          <dgm:chMax val="0"/>
          <dgm:chPref val="0"/>
        </dgm:presLayoutVars>
      </dgm:prSet>
      <dgm:spPr/>
    </dgm:pt>
  </dgm:ptLst>
  <dgm:cxnLst>
    <dgm:cxn modelId="{C10FB424-3BDF-4345-9B8A-06F2C91FC1E7}" type="presOf" srcId="{24D9F660-8125-4DB5-99FD-8D443959ED24}" destId="{0F344232-B3BB-4878-894B-B734DC19E44E}" srcOrd="0" destOrd="0" presId="urn:microsoft.com/office/officeart/2018/2/layout/IconVerticalSolidList"/>
    <dgm:cxn modelId="{8552BE25-E95A-4B4E-893E-261FB49E6E68}" type="presOf" srcId="{E1CA934E-6440-4854-AA02-D6D96B6BF149}" destId="{C75F0399-9AF7-4FAF-87A6-41F0FD96D423}" srcOrd="0" destOrd="0" presId="urn:microsoft.com/office/officeart/2018/2/layout/IconVerticalSolidList"/>
    <dgm:cxn modelId="{FB20BB2A-1491-47DA-99BD-96FCC5CEDF97}" srcId="{E1CA934E-6440-4854-AA02-D6D96B6BF149}" destId="{24D9F660-8125-4DB5-99FD-8D443959ED24}" srcOrd="1" destOrd="0" parTransId="{B6AAB76B-EED0-4C2F-A10A-4E4EC19387DC}" sibTransId="{CF3B98AA-78B7-40AE-AF50-2871A0D0C5E3}"/>
    <dgm:cxn modelId="{7ADA455F-F332-4810-A926-8225ADD3F0FF}" type="presOf" srcId="{03BE7C25-CB20-41E4-A2E8-A0FAE147F478}" destId="{01EEF48A-AE36-43A3-9E26-AE61523232D3}" srcOrd="0" destOrd="0" presId="urn:microsoft.com/office/officeart/2018/2/layout/IconVerticalSolidList"/>
    <dgm:cxn modelId="{073A8B6C-0CA6-419F-9F3D-55EC9B58DE68}" srcId="{E1CA934E-6440-4854-AA02-D6D96B6BF149}" destId="{03BE7C25-CB20-41E4-A2E8-A0FAE147F478}" srcOrd="2" destOrd="0" parTransId="{919F5864-389F-456D-BC3F-7E2D5C7A532F}" sibTransId="{6A491D62-2732-4B13-8717-1AC1E7B508B2}"/>
    <dgm:cxn modelId="{34491A71-6338-4551-B45C-6D0E3681B1BF}" srcId="{E1CA934E-6440-4854-AA02-D6D96B6BF149}" destId="{4116A556-EB8F-4A6F-B3B3-BDDEAB897974}" srcOrd="0" destOrd="0" parTransId="{A4EADFAC-F3CC-49E6-B108-6FC94336B3A5}" sibTransId="{31C2EF1E-6516-4403-905C-FA4045E3B379}"/>
    <dgm:cxn modelId="{79069C9C-9584-4616-B5CD-7D0F3DBBAC02}" type="presOf" srcId="{4116A556-EB8F-4A6F-B3B3-BDDEAB897974}" destId="{D4F9A793-2F61-464C-9710-D605BCD53FE6}" srcOrd="0" destOrd="0" presId="urn:microsoft.com/office/officeart/2018/2/layout/IconVerticalSolidList"/>
    <dgm:cxn modelId="{CD078826-7D3E-4A81-BD11-48B15891BB19}" type="presParOf" srcId="{C75F0399-9AF7-4FAF-87A6-41F0FD96D423}" destId="{CB062A56-FA9E-42F0-B734-BEA3E7CE1B1B}" srcOrd="0" destOrd="0" presId="urn:microsoft.com/office/officeart/2018/2/layout/IconVerticalSolidList"/>
    <dgm:cxn modelId="{5A39F40D-9E71-49FB-808D-4A545378D21A}" type="presParOf" srcId="{CB062A56-FA9E-42F0-B734-BEA3E7CE1B1B}" destId="{724A7438-2FE0-4C4B-B5C0-791E9C54ACF4}" srcOrd="0" destOrd="0" presId="urn:microsoft.com/office/officeart/2018/2/layout/IconVerticalSolidList"/>
    <dgm:cxn modelId="{1ADE8E4D-B2FA-464C-B21C-389AED552D12}" type="presParOf" srcId="{CB062A56-FA9E-42F0-B734-BEA3E7CE1B1B}" destId="{29B4B782-3D9C-4A13-89A2-7F42184E03F0}" srcOrd="1" destOrd="0" presId="urn:microsoft.com/office/officeart/2018/2/layout/IconVerticalSolidList"/>
    <dgm:cxn modelId="{964EFCD9-A055-42EE-A912-ACCCDC4AAA5B}" type="presParOf" srcId="{CB062A56-FA9E-42F0-B734-BEA3E7CE1B1B}" destId="{EE2E10F4-116B-4D1C-B530-74B74FD8BE48}" srcOrd="2" destOrd="0" presId="urn:microsoft.com/office/officeart/2018/2/layout/IconVerticalSolidList"/>
    <dgm:cxn modelId="{46D5E915-1298-475F-9D50-9BE8D3E101D4}" type="presParOf" srcId="{CB062A56-FA9E-42F0-B734-BEA3E7CE1B1B}" destId="{D4F9A793-2F61-464C-9710-D605BCD53FE6}" srcOrd="3" destOrd="0" presId="urn:microsoft.com/office/officeart/2018/2/layout/IconVerticalSolidList"/>
    <dgm:cxn modelId="{4708B414-CAAC-4756-A73E-BDC44FC44CD1}" type="presParOf" srcId="{C75F0399-9AF7-4FAF-87A6-41F0FD96D423}" destId="{AC4EA90B-F3E6-466E-BAFB-6CB06E85F9FA}" srcOrd="1" destOrd="0" presId="urn:microsoft.com/office/officeart/2018/2/layout/IconVerticalSolidList"/>
    <dgm:cxn modelId="{EAAA87A4-FC15-435C-980D-5F59DB110A07}" type="presParOf" srcId="{C75F0399-9AF7-4FAF-87A6-41F0FD96D423}" destId="{9EF20151-36BE-46A5-A46E-26879D9CD08B}" srcOrd="2" destOrd="0" presId="urn:microsoft.com/office/officeart/2018/2/layout/IconVerticalSolidList"/>
    <dgm:cxn modelId="{5446279F-8458-48B1-8CDC-BFBBFE8EB59E}" type="presParOf" srcId="{9EF20151-36BE-46A5-A46E-26879D9CD08B}" destId="{0E095D29-7D01-4822-AC2C-8CE81E554C9F}" srcOrd="0" destOrd="0" presId="urn:microsoft.com/office/officeart/2018/2/layout/IconVerticalSolidList"/>
    <dgm:cxn modelId="{689C65B9-1D14-452F-9754-FD21A0FF7A81}" type="presParOf" srcId="{9EF20151-36BE-46A5-A46E-26879D9CD08B}" destId="{C1F8A5C5-404E-4CB7-9EE5-6B474997F0F1}" srcOrd="1" destOrd="0" presId="urn:microsoft.com/office/officeart/2018/2/layout/IconVerticalSolidList"/>
    <dgm:cxn modelId="{E727D82E-AE00-427C-B240-3F81800B71C1}" type="presParOf" srcId="{9EF20151-36BE-46A5-A46E-26879D9CD08B}" destId="{3F97E4E6-98D2-493A-962E-58FEB4DB849E}" srcOrd="2" destOrd="0" presId="urn:microsoft.com/office/officeart/2018/2/layout/IconVerticalSolidList"/>
    <dgm:cxn modelId="{177C2EB2-9994-432D-A558-81C744D0B571}" type="presParOf" srcId="{9EF20151-36BE-46A5-A46E-26879D9CD08B}" destId="{0F344232-B3BB-4878-894B-B734DC19E44E}" srcOrd="3" destOrd="0" presId="urn:microsoft.com/office/officeart/2018/2/layout/IconVerticalSolidList"/>
    <dgm:cxn modelId="{FCE4DF38-1CC5-43AE-AF5C-32E533DC8B1B}" type="presParOf" srcId="{C75F0399-9AF7-4FAF-87A6-41F0FD96D423}" destId="{C473597F-3BBA-413B-9AD2-07E74D9FD96D}" srcOrd="3" destOrd="0" presId="urn:microsoft.com/office/officeart/2018/2/layout/IconVerticalSolidList"/>
    <dgm:cxn modelId="{6A10207F-4F23-4504-BCE9-BD8E23E4C2D7}" type="presParOf" srcId="{C75F0399-9AF7-4FAF-87A6-41F0FD96D423}" destId="{C2B5F8FC-997F-4CE2-9B6E-A025CB22906D}" srcOrd="4" destOrd="0" presId="urn:microsoft.com/office/officeart/2018/2/layout/IconVerticalSolidList"/>
    <dgm:cxn modelId="{F29DF17D-B10E-4188-A163-51F3FD587488}" type="presParOf" srcId="{C2B5F8FC-997F-4CE2-9B6E-A025CB22906D}" destId="{6CA84AEC-FDC4-4A26-B7BC-8821ED206384}" srcOrd="0" destOrd="0" presId="urn:microsoft.com/office/officeart/2018/2/layout/IconVerticalSolidList"/>
    <dgm:cxn modelId="{520A6F13-95EC-4E8F-A8F8-8A73E0AE651F}" type="presParOf" srcId="{C2B5F8FC-997F-4CE2-9B6E-A025CB22906D}" destId="{7F98F6D8-290A-4DCE-B7F3-CC3C6611CB03}" srcOrd="1" destOrd="0" presId="urn:microsoft.com/office/officeart/2018/2/layout/IconVerticalSolidList"/>
    <dgm:cxn modelId="{16245BBF-69AA-441D-AD7D-AB71DB60D335}" type="presParOf" srcId="{C2B5F8FC-997F-4CE2-9B6E-A025CB22906D}" destId="{6C7CD2AA-4CE1-47F1-BC8D-ED09CFD04BA1}" srcOrd="2" destOrd="0" presId="urn:microsoft.com/office/officeart/2018/2/layout/IconVerticalSolidList"/>
    <dgm:cxn modelId="{9D5885CD-AD58-4FD5-A6A2-FBEE889BA278}" type="presParOf" srcId="{C2B5F8FC-997F-4CE2-9B6E-A025CB22906D}" destId="{01EEF48A-AE36-43A3-9E26-AE61523232D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6467BE-60EE-4B44-8850-3706F3571DCC}">
      <dsp:nvSpPr>
        <dsp:cNvPr id="0" name=""/>
        <dsp:cNvSpPr/>
      </dsp:nvSpPr>
      <dsp:spPr>
        <a:xfrm>
          <a:off x="0" y="2439"/>
          <a:ext cx="47262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9C3AEC-B284-4F78-AE79-036B66E1C224}">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8E9026-055D-45BA-BBBE-75B94CBB807B}">
      <dsp:nvSpPr>
        <dsp:cNvPr id="0" name=""/>
        <dsp:cNvSpPr/>
      </dsp:nvSpPr>
      <dsp:spPr>
        <a:xfrm>
          <a:off x="1428292" y="2439"/>
          <a:ext cx="32979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hlinkClick xmlns:r="http://schemas.openxmlformats.org/officeDocument/2006/relationships" r:id="" action="ppaction://hlinksldjump"/>
            </a:rPr>
            <a:t>Introduction to TTS and STT: Fundamentals and Applications</a:t>
          </a:r>
          <a:endParaRPr lang="en-US" sz="2100" kern="1200" dirty="0"/>
        </a:p>
      </dsp:txBody>
      <dsp:txXfrm>
        <a:off x="1428292" y="2439"/>
        <a:ext cx="3297908" cy="1236616"/>
      </dsp:txXfrm>
    </dsp:sp>
    <dsp:sp modelId="{16F407B6-9D08-425D-ACEC-2001F2C30EAC}">
      <dsp:nvSpPr>
        <dsp:cNvPr id="0" name=""/>
        <dsp:cNvSpPr/>
      </dsp:nvSpPr>
      <dsp:spPr>
        <a:xfrm>
          <a:off x="0" y="1548210"/>
          <a:ext cx="47262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7DCC82-D9C2-4C9C-AD0B-CDFE105614DC}">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EA0744-2CA5-402F-8EAE-C50BF101A77E}">
      <dsp:nvSpPr>
        <dsp:cNvPr id="0" name=""/>
        <dsp:cNvSpPr/>
      </dsp:nvSpPr>
      <dsp:spPr>
        <a:xfrm>
          <a:off x="1428292" y="1548210"/>
          <a:ext cx="32979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hlinkClick xmlns:r="http://schemas.openxmlformats.org/officeDocument/2006/relationships" r:id="" action="ppaction://hlinksldjump"/>
            </a:rPr>
            <a:t>Advancements and Challenges in TTS and STT</a:t>
          </a:r>
          <a:endParaRPr lang="en-US" sz="2100" kern="1200" dirty="0"/>
        </a:p>
      </dsp:txBody>
      <dsp:txXfrm>
        <a:off x="1428292" y="1548210"/>
        <a:ext cx="3297908" cy="1236616"/>
      </dsp:txXfrm>
    </dsp:sp>
    <dsp:sp modelId="{E2681E65-802B-4DB5-AA04-FC7F7BC8268B}">
      <dsp:nvSpPr>
        <dsp:cNvPr id="0" name=""/>
        <dsp:cNvSpPr/>
      </dsp:nvSpPr>
      <dsp:spPr>
        <a:xfrm>
          <a:off x="0" y="3093981"/>
          <a:ext cx="47262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A4BA2F-ADB5-4225-AD7A-C422794F9202}">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26D152-F9E1-468F-8FCD-28DA937EE884}">
      <dsp:nvSpPr>
        <dsp:cNvPr id="0" name=""/>
        <dsp:cNvSpPr/>
      </dsp:nvSpPr>
      <dsp:spPr>
        <a:xfrm>
          <a:off x="1428292" y="3093981"/>
          <a:ext cx="32979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hlinkClick xmlns:r="http://schemas.openxmlformats.org/officeDocument/2006/relationships" r:id="" action="ppaction://hlinksldjump"/>
            </a:rPr>
            <a:t>Use Cases and Applications: From Virtual Assistants to Accessibility</a:t>
          </a:r>
          <a:endParaRPr lang="en-US" sz="2100" kern="1200" dirty="0"/>
        </a:p>
      </dsp:txBody>
      <dsp:txXfrm>
        <a:off x="1428292" y="3093981"/>
        <a:ext cx="3297908" cy="1236616"/>
      </dsp:txXfrm>
    </dsp:sp>
    <dsp:sp modelId="{41E1ED69-B1F9-4DC3-A4F0-07B1723ED890}">
      <dsp:nvSpPr>
        <dsp:cNvPr id="0" name=""/>
        <dsp:cNvSpPr/>
      </dsp:nvSpPr>
      <dsp:spPr>
        <a:xfrm>
          <a:off x="0" y="4639752"/>
          <a:ext cx="47262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E4F0E5-9DFA-45B2-BAD2-00ED440C4ABF}">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07A06CB-817A-464D-90E0-571BAFA6C0DA}">
      <dsp:nvSpPr>
        <dsp:cNvPr id="0" name=""/>
        <dsp:cNvSpPr/>
      </dsp:nvSpPr>
      <dsp:spPr>
        <a:xfrm>
          <a:off x="1428292" y="4639752"/>
          <a:ext cx="32979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hlinkClick xmlns:r="http://schemas.openxmlformats.org/officeDocument/2006/relationships" r:id="" action="ppaction://hlinksldjump"/>
            </a:rPr>
            <a:t>Networking and Discussion: The Future of AI-driven Speech Technologies</a:t>
          </a:r>
          <a:endParaRPr lang="en-US" sz="2100" kern="1200" dirty="0"/>
        </a:p>
      </dsp:txBody>
      <dsp:txXfrm>
        <a:off x="1428292" y="4639752"/>
        <a:ext cx="3297908" cy="1236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64BB1-C8E6-488F-8DBD-DB51D33235EC}">
      <dsp:nvSpPr>
        <dsp:cNvPr id="0" name=""/>
        <dsp:cNvSpPr/>
      </dsp:nvSpPr>
      <dsp:spPr>
        <a:xfrm>
          <a:off x="18535" y="659889"/>
          <a:ext cx="1080124" cy="108012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327F9F-47E3-4A59-98C7-417FAACE5A8E}">
      <dsp:nvSpPr>
        <dsp:cNvPr id="0" name=""/>
        <dsp:cNvSpPr/>
      </dsp:nvSpPr>
      <dsp:spPr>
        <a:xfrm>
          <a:off x="245361" y="886715"/>
          <a:ext cx="626472" cy="6264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E18798-2D59-4F10-A508-5DD82502D5DB}">
      <dsp:nvSpPr>
        <dsp:cNvPr id="0" name=""/>
        <dsp:cNvSpPr/>
      </dsp:nvSpPr>
      <dsp:spPr>
        <a:xfrm>
          <a:off x="1330115" y="659889"/>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i="0" kern="1200"/>
            <a:t>1. Initially, the system performs text analysis, dissecting sentences and words to understand their structure and meaning.</a:t>
          </a:r>
          <a:endParaRPr lang="en-US" sz="1200" kern="1200"/>
        </a:p>
      </dsp:txBody>
      <dsp:txXfrm>
        <a:off x="1330115" y="659889"/>
        <a:ext cx="2546008" cy="1080124"/>
      </dsp:txXfrm>
    </dsp:sp>
    <dsp:sp modelId="{8095F995-E7A4-4461-9A99-459E155AACB3}">
      <dsp:nvSpPr>
        <dsp:cNvPr id="0" name=""/>
        <dsp:cNvSpPr/>
      </dsp:nvSpPr>
      <dsp:spPr>
        <a:xfrm>
          <a:off x="4319746" y="659889"/>
          <a:ext cx="1080124" cy="108012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5B013-A516-4C39-9258-C7F46EA46934}">
      <dsp:nvSpPr>
        <dsp:cNvPr id="0" name=""/>
        <dsp:cNvSpPr/>
      </dsp:nvSpPr>
      <dsp:spPr>
        <a:xfrm>
          <a:off x="4546573" y="886715"/>
          <a:ext cx="626472" cy="6264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B5807F-992E-4FE9-A64A-99578E483D02}">
      <dsp:nvSpPr>
        <dsp:cNvPr id="0" name=""/>
        <dsp:cNvSpPr/>
      </dsp:nvSpPr>
      <dsp:spPr>
        <a:xfrm>
          <a:off x="5631327" y="659889"/>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i="0" kern="1200"/>
            <a:t>2. This is followed by linguistic processing, where the text is converted into phonemes. Think of it as translating the written word into a language that machines can understand and speak.</a:t>
          </a:r>
          <a:endParaRPr lang="en-US" sz="1200" kern="1200"/>
        </a:p>
      </dsp:txBody>
      <dsp:txXfrm>
        <a:off x="5631327" y="659889"/>
        <a:ext cx="2546008" cy="1080124"/>
      </dsp:txXfrm>
    </dsp:sp>
    <dsp:sp modelId="{76B25321-2FFF-43E7-B0F6-8E62859E5033}">
      <dsp:nvSpPr>
        <dsp:cNvPr id="0" name=""/>
        <dsp:cNvSpPr/>
      </dsp:nvSpPr>
      <dsp:spPr>
        <a:xfrm>
          <a:off x="18535" y="2452790"/>
          <a:ext cx="1080124" cy="108012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37E87F-D0D7-4519-AD47-D564BB87948C}">
      <dsp:nvSpPr>
        <dsp:cNvPr id="0" name=""/>
        <dsp:cNvSpPr/>
      </dsp:nvSpPr>
      <dsp:spPr>
        <a:xfrm>
          <a:off x="245361" y="2679617"/>
          <a:ext cx="626472" cy="6264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E4A59D-6F17-4A94-B452-6BC99E4D0F4F}">
      <dsp:nvSpPr>
        <dsp:cNvPr id="0" name=""/>
        <dsp:cNvSpPr/>
      </dsp:nvSpPr>
      <dsp:spPr>
        <a:xfrm>
          <a:off x="1330115" y="2452790"/>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i="0" kern="1200"/>
            <a:t>3. Subsequently, a linguistic processing component interprets the analyzed text, assigning appropriate prosody, rhythm, and intonation to create a natural flow.</a:t>
          </a:r>
          <a:endParaRPr lang="en-US" sz="1200" kern="1200"/>
        </a:p>
      </dsp:txBody>
      <dsp:txXfrm>
        <a:off x="1330115" y="2452790"/>
        <a:ext cx="2546008" cy="1080124"/>
      </dsp:txXfrm>
    </dsp:sp>
    <dsp:sp modelId="{ADF3254B-EA10-4100-9B28-635360EF7CCB}">
      <dsp:nvSpPr>
        <dsp:cNvPr id="0" name=""/>
        <dsp:cNvSpPr/>
      </dsp:nvSpPr>
      <dsp:spPr>
        <a:xfrm>
          <a:off x="4319746" y="2452790"/>
          <a:ext cx="1080124" cy="108012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F9A012-9F09-43CE-9624-702BAC946EDC}">
      <dsp:nvSpPr>
        <dsp:cNvPr id="0" name=""/>
        <dsp:cNvSpPr/>
      </dsp:nvSpPr>
      <dsp:spPr>
        <a:xfrm>
          <a:off x="4546573" y="2679617"/>
          <a:ext cx="626472" cy="6264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9FBFD0-9FE9-4629-AC13-C51DD97AF009}">
      <dsp:nvSpPr>
        <dsp:cNvPr id="0" name=""/>
        <dsp:cNvSpPr/>
      </dsp:nvSpPr>
      <dsp:spPr>
        <a:xfrm>
          <a:off x="5631327" y="2452790"/>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i="0" kern="1200"/>
            <a:t>4. The final act is voice synthesis, where the magic truly happens. Here, the voice synthesis component generates the audible output, producing speech that closely mimics human conversation.</a:t>
          </a:r>
          <a:endParaRPr lang="en-US" sz="1200" kern="1200"/>
        </a:p>
      </dsp:txBody>
      <dsp:txXfrm>
        <a:off x="5631327" y="2452790"/>
        <a:ext cx="2546008" cy="10801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69EEC-34BF-4B44-A76A-2E6F1B272A4C}">
      <dsp:nvSpPr>
        <dsp:cNvPr id="0" name=""/>
        <dsp:cNvSpPr/>
      </dsp:nvSpPr>
      <dsp:spPr>
        <a:xfrm>
          <a:off x="376435" y="1016402"/>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B9B64D-F7F0-48D7-9B0C-77A9939E9966}">
      <dsp:nvSpPr>
        <dsp:cNvPr id="0" name=""/>
        <dsp:cNvSpPr/>
      </dsp:nvSpPr>
      <dsp:spPr>
        <a:xfrm>
          <a:off x="610435" y="125040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9B20D0-AC12-472E-BFF0-619AB7366720}">
      <dsp:nvSpPr>
        <dsp:cNvPr id="0" name=""/>
        <dsp:cNvSpPr/>
      </dsp:nvSpPr>
      <dsp:spPr>
        <a:xfrm>
          <a:off x="2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TTS: Converting Written Text into Spoken Voice</a:t>
          </a:r>
        </a:p>
      </dsp:txBody>
      <dsp:txXfrm>
        <a:off x="25435" y="2456402"/>
        <a:ext cx="1800000" cy="720000"/>
      </dsp:txXfrm>
    </dsp:sp>
    <dsp:sp modelId="{7AE133EF-2C6A-4EB0-BB85-6F69CF337E3C}">
      <dsp:nvSpPr>
        <dsp:cNvPr id="0" name=""/>
        <dsp:cNvSpPr/>
      </dsp:nvSpPr>
      <dsp:spPr>
        <a:xfrm>
          <a:off x="2491435" y="1016402"/>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791111-C6EB-488D-8378-6322788EA903}">
      <dsp:nvSpPr>
        <dsp:cNvPr id="0" name=""/>
        <dsp:cNvSpPr/>
      </dsp:nvSpPr>
      <dsp:spPr>
        <a:xfrm>
          <a:off x="2725435" y="125040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259E96-E02B-40DD-8E93-E2965959C564}">
      <dsp:nvSpPr>
        <dsp:cNvPr id="0" name=""/>
        <dsp:cNvSpPr/>
      </dsp:nvSpPr>
      <dsp:spPr>
        <a:xfrm>
          <a:off x="214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STT: Transforming Spoken Language into Text Format</a:t>
          </a:r>
        </a:p>
      </dsp:txBody>
      <dsp:txXfrm>
        <a:off x="2140435" y="2456402"/>
        <a:ext cx="1800000" cy="720000"/>
      </dsp:txXfrm>
    </dsp:sp>
    <dsp:sp modelId="{24B6C462-A0AF-4946-8C9E-7726EB7023AD}">
      <dsp:nvSpPr>
        <dsp:cNvPr id="0" name=""/>
        <dsp:cNvSpPr/>
      </dsp:nvSpPr>
      <dsp:spPr>
        <a:xfrm>
          <a:off x="4606435" y="1016402"/>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AC827D-C835-40C4-9D1F-3BBEE987C238}">
      <dsp:nvSpPr>
        <dsp:cNvPr id="0" name=""/>
        <dsp:cNvSpPr/>
      </dsp:nvSpPr>
      <dsp:spPr>
        <a:xfrm>
          <a:off x="4840435" y="125040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E9F4C7-6093-4764-8F52-061C45601FBD}">
      <dsp:nvSpPr>
        <dsp:cNvPr id="0" name=""/>
        <dsp:cNvSpPr/>
      </dsp:nvSpPr>
      <dsp:spPr>
        <a:xfrm>
          <a:off x="425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Key for Seamless Interactions Between Humans and Devices</a:t>
          </a:r>
        </a:p>
      </dsp:txBody>
      <dsp:txXfrm>
        <a:off x="4255435" y="2456402"/>
        <a:ext cx="1800000" cy="720000"/>
      </dsp:txXfrm>
    </dsp:sp>
    <dsp:sp modelId="{B1D5A5E7-7F3C-4748-B505-4AF330EC1D27}">
      <dsp:nvSpPr>
        <dsp:cNvPr id="0" name=""/>
        <dsp:cNvSpPr/>
      </dsp:nvSpPr>
      <dsp:spPr>
        <a:xfrm>
          <a:off x="6721435" y="1016402"/>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58C207-045C-4308-8BC5-FF7C30CCAEB2}">
      <dsp:nvSpPr>
        <dsp:cNvPr id="0" name=""/>
        <dsp:cNvSpPr/>
      </dsp:nvSpPr>
      <dsp:spPr>
        <a:xfrm>
          <a:off x="6955435" y="125040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F54E68-2C14-404B-8415-CDECAC956D02}">
      <dsp:nvSpPr>
        <dsp:cNvPr id="0" name=""/>
        <dsp:cNvSpPr/>
      </dsp:nvSpPr>
      <dsp:spPr>
        <a:xfrm>
          <a:off x="637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Enhanced by Deep Learning Models for Natural Sounding Voices</a:t>
          </a:r>
        </a:p>
      </dsp:txBody>
      <dsp:txXfrm>
        <a:off x="6370435" y="2456402"/>
        <a:ext cx="18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416137-3825-4D01-978D-1E3FBE998C88}">
      <dsp:nvSpPr>
        <dsp:cNvPr id="0" name=""/>
        <dsp:cNvSpPr/>
      </dsp:nvSpPr>
      <dsp:spPr>
        <a:xfrm>
          <a:off x="0" y="991179"/>
          <a:ext cx="2305088" cy="146373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00B508-20B3-4FA3-A9D9-A3E9AD1247DE}">
      <dsp:nvSpPr>
        <dsp:cNvPr id="0" name=""/>
        <dsp:cNvSpPr/>
      </dsp:nvSpPr>
      <dsp:spPr>
        <a:xfrm>
          <a:off x="256120" y="1234494"/>
          <a:ext cx="2305088" cy="146373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Deep Learning Models: From </a:t>
          </a:r>
          <a:r>
            <a:rPr lang="en-US" sz="2100" kern="1200" dirty="0" err="1">
              <a:hlinkClick xmlns:r="http://schemas.openxmlformats.org/officeDocument/2006/relationships" r:id="rId1"/>
            </a:rPr>
            <a:t>WaveNet</a:t>
          </a:r>
          <a:r>
            <a:rPr lang="en-US" sz="2100" kern="1200" dirty="0"/>
            <a:t> to </a:t>
          </a:r>
          <a:r>
            <a:rPr lang="en-US" sz="2100" kern="1200" dirty="0" err="1">
              <a:hlinkClick xmlns:r="http://schemas.openxmlformats.org/officeDocument/2006/relationships" r:id="rId2"/>
            </a:rPr>
            <a:t>Tacotron</a:t>
          </a:r>
          <a:endParaRPr lang="en-US" sz="2100" kern="1200" dirty="0"/>
        </a:p>
      </dsp:txBody>
      <dsp:txXfrm>
        <a:off x="298991" y="1277365"/>
        <a:ext cx="2219346" cy="1377989"/>
      </dsp:txXfrm>
    </dsp:sp>
    <dsp:sp modelId="{47587A6C-EC0F-460E-801A-755C33B32740}">
      <dsp:nvSpPr>
        <dsp:cNvPr id="0" name=""/>
        <dsp:cNvSpPr/>
      </dsp:nvSpPr>
      <dsp:spPr>
        <a:xfrm>
          <a:off x="2817330" y="991179"/>
          <a:ext cx="2305088" cy="146373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36B624-4486-4F38-8F5E-69C575A9C1DE}">
      <dsp:nvSpPr>
        <dsp:cNvPr id="0" name=""/>
        <dsp:cNvSpPr/>
      </dsp:nvSpPr>
      <dsp:spPr>
        <a:xfrm>
          <a:off x="3073451" y="1234494"/>
          <a:ext cx="2305088" cy="146373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Improvements in Natural Language Processing</a:t>
          </a:r>
        </a:p>
      </dsp:txBody>
      <dsp:txXfrm>
        <a:off x="3116322" y="1277365"/>
        <a:ext cx="2219346" cy="1377989"/>
      </dsp:txXfrm>
    </dsp:sp>
    <dsp:sp modelId="{DCCAB1B8-3D88-4796-BAD6-FC81FFA81DE3}">
      <dsp:nvSpPr>
        <dsp:cNvPr id="0" name=""/>
        <dsp:cNvSpPr/>
      </dsp:nvSpPr>
      <dsp:spPr>
        <a:xfrm>
          <a:off x="5634661" y="991179"/>
          <a:ext cx="2305088" cy="146373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DBA7E-8BA7-483E-8BE7-DCE523F6E185}">
      <dsp:nvSpPr>
        <dsp:cNvPr id="0" name=""/>
        <dsp:cNvSpPr/>
      </dsp:nvSpPr>
      <dsp:spPr>
        <a:xfrm>
          <a:off x="5890782" y="1234494"/>
          <a:ext cx="2305088" cy="146373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Voice Biometrics for Personalization and Security</a:t>
          </a:r>
        </a:p>
      </dsp:txBody>
      <dsp:txXfrm>
        <a:off x="5933653" y="1277365"/>
        <a:ext cx="2219346" cy="13779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249E0-B77A-4773-8F3D-7B8584880A9C}">
      <dsp:nvSpPr>
        <dsp:cNvPr id="0" name=""/>
        <dsp:cNvSpPr/>
      </dsp:nvSpPr>
      <dsp:spPr>
        <a:xfrm>
          <a:off x="0" y="33138"/>
          <a:ext cx="8195871" cy="115202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Recognizing Diverse Accents and Dialects</a:t>
          </a:r>
        </a:p>
      </dsp:txBody>
      <dsp:txXfrm>
        <a:off x="56237" y="89375"/>
        <a:ext cx="8083397" cy="1039555"/>
      </dsp:txXfrm>
    </dsp:sp>
    <dsp:sp modelId="{B1FF66EF-D397-41B8-B3BF-258190EDD7E7}">
      <dsp:nvSpPr>
        <dsp:cNvPr id="0" name=""/>
        <dsp:cNvSpPr/>
      </dsp:nvSpPr>
      <dsp:spPr>
        <a:xfrm>
          <a:off x="0" y="1268687"/>
          <a:ext cx="8195871" cy="1152029"/>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Managing Background Noise and Speech Overlapping</a:t>
          </a:r>
        </a:p>
      </dsp:txBody>
      <dsp:txXfrm>
        <a:off x="56237" y="1324924"/>
        <a:ext cx="8083397" cy="1039555"/>
      </dsp:txXfrm>
    </dsp:sp>
    <dsp:sp modelId="{E1442630-33BF-4752-847B-D75F792AFE24}">
      <dsp:nvSpPr>
        <dsp:cNvPr id="0" name=""/>
        <dsp:cNvSpPr/>
      </dsp:nvSpPr>
      <dsp:spPr>
        <a:xfrm>
          <a:off x="0" y="2504237"/>
          <a:ext cx="8195871" cy="1152029"/>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Continuous Need for High-Quality Training Data</a:t>
          </a:r>
        </a:p>
      </dsp:txBody>
      <dsp:txXfrm>
        <a:off x="56237" y="2560474"/>
        <a:ext cx="8083397" cy="10395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EF994-FA0B-445D-BF0F-B7A433597A94}">
      <dsp:nvSpPr>
        <dsp:cNvPr id="0" name=""/>
        <dsp:cNvSpPr/>
      </dsp:nvSpPr>
      <dsp:spPr>
        <a:xfrm>
          <a:off x="738477" y="785900"/>
          <a:ext cx="1079825" cy="107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F78BCE-8BD5-4C63-BFD4-0FBE7D17907D}">
      <dsp:nvSpPr>
        <dsp:cNvPr id="0" name=""/>
        <dsp:cNvSpPr/>
      </dsp:nvSpPr>
      <dsp:spPr>
        <a:xfrm>
          <a:off x="78583" y="2183504"/>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Audiobooks, Virtual Assistants, and Navigation Systems</a:t>
          </a:r>
        </a:p>
      </dsp:txBody>
      <dsp:txXfrm>
        <a:off x="78583" y="2183504"/>
        <a:ext cx="2399612" cy="720000"/>
      </dsp:txXfrm>
    </dsp:sp>
    <dsp:sp modelId="{12AA9DC4-45E8-4D63-8AF0-7F9FE6DAC851}">
      <dsp:nvSpPr>
        <dsp:cNvPr id="0" name=""/>
        <dsp:cNvSpPr/>
      </dsp:nvSpPr>
      <dsp:spPr>
        <a:xfrm>
          <a:off x="3558022" y="785900"/>
          <a:ext cx="1079825" cy="107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048369-B34E-4A7D-98EE-5BD48F5BB2D6}">
      <dsp:nvSpPr>
        <dsp:cNvPr id="0" name=""/>
        <dsp:cNvSpPr/>
      </dsp:nvSpPr>
      <dsp:spPr>
        <a:xfrm>
          <a:off x="2898129" y="2183504"/>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Voice Typing, Transcriptions, and Voice Commands</a:t>
          </a:r>
        </a:p>
      </dsp:txBody>
      <dsp:txXfrm>
        <a:off x="2898129" y="2183504"/>
        <a:ext cx="2399612" cy="720000"/>
      </dsp:txXfrm>
    </dsp:sp>
    <dsp:sp modelId="{5D728086-3321-48EE-9208-EBEB9BCE5C28}">
      <dsp:nvSpPr>
        <dsp:cNvPr id="0" name=""/>
        <dsp:cNvSpPr/>
      </dsp:nvSpPr>
      <dsp:spPr>
        <a:xfrm>
          <a:off x="6377567" y="785900"/>
          <a:ext cx="1079825" cy="107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1762DA-FC04-410A-830D-56274BD03193}">
      <dsp:nvSpPr>
        <dsp:cNvPr id="0" name=""/>
        <dsp:cNvSpPr/>
      </dsp:nvSpPr>
      <dsp:spPr>
        <a:xfrm>
          <a:off x="5717674" y="2183504"/>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Smart Homes, Educational Tools, and Customer Service Enhancements</a:t>
          </a:r>
        </a:p>
      </dsp:txBody>
      <dsp:txXfrm>
        <a:off x="5717674" y="2183504"/>
        <a:ext cx="2399612"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E7D70-07D4-4F2B-B687-D9006697E9C8}">
      <dsp:nvSpPr>
        <dsp:cNvPr id="0" name=""/>
        <dsp:cNvSpPr/>
      </dsp:nvSpPr>
      <dsp:spPr>
        <a:xfrm>
          <a:off x="0" y="717"/>
          <a:ext cx="47262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E54110-C4C9-4C14-B4F9-6F04E240B5C0}">
      <dsp:nvSpPr>
        <dsp:cNvPr id="0" name=""/>
        <dsp:cNvSpPr/>
      </dsp:nvSpPr>
      <dsp:spPr>
        <a:xfrm>
          <a:off x="507973" y="378548"/>
          <a:ext cx="923587" cy="923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84FAF1-1748-446A-9504-910E7AF8FBDC}">
      <dsp:nvSpPr>
        <dsp:cNvPr id="0" name=""/>
        <dsp:cNvSpPr/>
      </dsp:nvSpPr>
      <dsp:spPr>
        <a:xfrm>
          <a:off x="1939533" y="717"/>
          <a:ext cx="27866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022350">
            <a:lnSpc>
              <a:spcPct val="90000"/>
            </a:lnSpc>
            <a:spcBef>
              <a:spcPct val="0"/>
            </a:spcBef>
            <a:spcAft>
              <a:spcPct val="35000"/>
            </a:spcAft>
            <a:buNone/>
          </a:pPr>
          <a:r>
            <a:rPr lang="en-US" sz="2300" kern="1200"/>
            <a:t>Exploring the Future of AI-driven Speech Technologies</a:t>
          </a:r>
        </a:p>
      </dsp:txBody>
      <dsp:txXfrm>
        <a:off x="1939533" y="717"/>
        <a:ext cx="2786667" cy="1679249"/>
      </dsp:txXfrm>
    </dsp:sp>
    <dsp:sp modelId="{89D9233F-4083-43C0-97E2-5E9D1E37FD3F}">
      <dsp:nvSpPr>
        <dsp:cNvPr id="0" name=""/>
        <dsp:cNvSpPr/>
      </dsp:nvSpPr>
      <dsp:spPr>
        <a:xfrm>
          <a:off x="0" y="2099779"/>
          <a:ext cx="47262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FAEA9A-D99B-493B-BAB2-6DBA6FE1EDCF}">
      <dsp:nvSpPr>
        <dsp:cNvPr id="0" name=""/>
        <dsp:cNvSpPr/>
      </dsp:nvSpPr>
      <dsp:spPr>
        <a:xfrm>
          <a:off x="507973" y="2477610"/>
          <a:ext cx="923587" cy="923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3BECF1-4E62-4357-8AE9-BA5B1248FFBA}">
      <dsp:nvSpPr>
        <dsp:cNvPr id="0" name=""/>
        <dsp:cNvSpPr/>
      </dsp:nvSpPr>
      <dsp:spPr>
        <a:xfrm>
          <a:off x="1939533" y="2099779"/>
          <a:ext cx="27866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022350">
            <a:lnSpc>
              <a:spcPct val="90000"/>
            </a:lnSpc>
            <a:spcBef>
              <a:spcPct val="0"/>
            </a:spcBef>
            <a:spcAft>
              <a:spcPct val="35000"/>
            </a:spcAft>
            <a:buNone/>
          </a:pPr>
          <a:r>
            <a:rPr lang="en-US" sz="2300" kern="1200"/>
            <a:t>Engaging with Enthusiasts and Experts</a:t>
          </a:r>
        </a:p>
      </dsp:txBody>
      <dsp:txXfrm>
        <a:off x="1939533" y="2099779"/>
        <a:ext cx="2786667" cy="1679249"/>
      </dsp:txXfrm>
    </dsp:sp>
    <dsp:sp modelId="{EFA81388-1CD3-421E-8A58-4C48915CA266}">
      <dsp:nvSpPr>
        <dsp:cNvPr id="0" name=""/>
        <dsp:cNvSpPr/>
      </dsp:nvSpPr>
      <dsp:spPr>
        <a:xfrm>
          <a:off x="0" y="4198841"/>
          <a:ext cx="47262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6C9ED7-96CA-4CD9-A39A-5D1FB063B201}">
      <dsp:nvSpPr>
        <dsp:cNvPr id="0" name=""/>
        <dsp:cNvSpPr/>
      </dsp:nvSpPr>
      <dsp:spPr>
        <a:xfrm>
          <a:off x="507973" y="4576672"/>
          <a:ext cx="923587" cy="923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4E8846-EB71-437B-8B05-5F1246C3FC1C}">
      <dsp:nvSpPr>
        <dsp:cNvPr id="0" name=""/>
        <dsp:cNvSpPr/>
      </dsp:nvSpPr>
      <dsp:spPr>
        <a:xfrm>
          <a:off x="1939533" y="4198841"/>
          <a:ext cx="27866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022350">
            <a:lnSpc>
              <a:spcPct val="90000"/>
            </a:lnSpc>
            <a:spcBef>
              <a:spcPct val="0"/>
            </a:spcBef>
            <a:spcAft>
              <a:spcPct val="35000"/>
            </a:spcAft>
            <a:buNone/>
          </a:pPr>
          <a:r>
            <a:rPr lang="en-US" sz="2300" kern="1200"/>
            <a:t>Ideas Exchange and Thought-Provoking Discussions</a:t>
          </a:r>
        </a:p>
      </dsp:txBody>
      <dsp:txXfrm>
        <a:off x="1939533" y="4198841"/>
        <a:ext cx="2786667" cy="167924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A7438-2FE0-4C4B-B5C0-791E9C54ACF4}">
      <dsp:nvSpPr>
        <dsp:cNvPr id="0" name=""/>
        <dsp:cNvSpPr/>
      </dsp:nvSpPr>
      <dsp:spPr>
        <a:xfrm>
          <a:off x="0" y="717"/>
          <a:ext cx="47262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4B782-3D9C-4A13-89A2-7F42184E03F0}">
      <dsp:nvSpPr>
        <dsp:cNvPr id="0" name=""/>
        <dsp:cNvSpPr/>
      </dsp:nvSpPr>
      <dsp:spPr>
        <a:xfrm>
          <a:off x="507973" y="378548"/>
          <a:ext cx="923587" cy="923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F9A793-2F61-464C-9710-D605BCD53FE6}">
      <dsp:nvSpPr>
        <dsp:cNvPr id="0" name=""/>
        <dsp:cNvSpPr/>
      </dsp:nvSpPr>
      <dsp:spPr>
        <a:xfrm>
          <a:off x="1939533" y="717"/>
          <a:ext cx="27866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022350">
            <a:lnSpc>
              <a:spcPct val="90000"/>
            </a:lnSpc>
            <a:spcBef>
              <a:spcPct val="0"/>
            </a:spcBef>
            <a:spcAft>
              <a:spcPct val="35000"/>
            </a:spcAft>
            <a:buNone/>
          </a:pPr>
          <a:r>
            <a:rPr lang="en-US" sz="2300" kern="1200"/>
            <a:t>TTS and STT: Transformative Technologies for Communication</a:t>
          </a:r>
        </a:p>
      </dsp:txBody>
      <dsp:txXfrm>
        <a:off x="1939533" y="717"/>
        <a:ext cx="2786667" cy="1679249"/>
      </dsp:txXfrm>
    </dsp:sp>
    <dsp:sp modelId="{0E095D29-7D01-4822-AC2C-8CE81E554C9F}">
      <dsp:nvSpPr>
        <dsp:cNvPr id="0" name=""/>
        <dsp:cNvSpPr/>
      </dsp:nvSpPr>
      <dsp:spPr>
        <a:xfrm>
          <a:off x="0" y="2099779"/>
          <a:ext cx="47262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8A5C5-404E-4CB7-9EE5-6B474997F0F1}">
      <dsp:nvSpPr>
        <dsp:cNvPr id="0" name=""/>
        <dsp:cNvSpPr/>
      </dsp:nvSpPr>
      <dsp:spPr>
        <a:xfrm>
          <a:off x="507973" y="2477610"/>
          <a:ext cx="923587" cy="923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344232-B3BB-4878-894B-B734DC19E44E}">
      <dsp:nvSpPr>
        <dsp:cNvPr id="0" name=""/>
        <dsp:cNvSpPr/>
      </dsp:nvSpPr>
      <dsp:spPr>
        <a:xfrm>
          <a:off x="1939533" y="2099779"/>
          <a:ext cx="27866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022350">
            <a:lnSpc>
              <a:spcPct val="90000"/>
            </a:lnSpc>
            <a:spcBef>
              <a:spcPct val="0"/>
            </a:spcBef>
            <a:spcAft>
              <a:spcPct val="35000"/>
            </a:spcAft>
            <a:buNone/>
          </a:pPr>
          <a:r>
            <a:rPr lang="en-US" sz="2300" kern="1200"/>
            <a:t>Ongoing Challenges and the Promise of Future Innovations</a:t>
          </a:r>
        </a:p>
      </dsp:txBody>
      <dsp:txXfrm>
        <a:off x="1939533" y="2099779"/>
        <a:ext cx="2786667" cy="1679249"/>
      </dsp:txXfrm>
    </dsp:sp>
    <dsp:sp modelId="{6CA84AEC-FDC4-4A26-B7BC-8821ED206384}">
      <dsp:nvSpPr>
        <dsp:cNvPr id="0" name=""/>
        <dsp:cNvSpPr/>
      </dsp:nvSpPr>
      <dsp:spPr>
        <a:xfrm>
          <a:off x="0" y="4198841"/>
          <a:ext cx="47262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98F6D8-290A-4DCE-B7F3-CC3C6611CB03}">
      <dsp:nvSpPr>
        <dsp:cNvPr id="0" name=""/>
        <dsp:cNvSpPr/>
      </dsp:nvSpPr>
      <dsp:spPr>
        <a:xfrm>
          <a:off x="507973" y="4576672"/>
          <a:ext cx="923587" cy="923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EEF48A-AE36-43A3-9E26-AE61523232D3}">
      <dsp:nvSpPr>
        <dsp:cNvPr id="0" name=""/>
        <dsp:cNvSpPr/>
      </dsp:nvSpPr>
      <dsp:spPr>
        <a:xfrm>
          <a:off x="1939533" y="4198841"/>
          <a:ext cx="27866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022350">
            <a:lnSpc>
              <a:spcPct val="90000"/>
            </a:lnSpc>
            <a:spcBef>
              <a:spcPct val="0"/>
            </a:spcBef>
            <a:spcAft>
              <a:spcPct val="35000"/>
            </a:spcAft>
            <a:buNone/>
          </a:pPr>
          <a:r>
            <a:rPr lang="en-US" sz="2300" kern="1200"/>
            <a:t>Encouragement for Further Exploration and Learning</a:t>
          </a:r>
        </a:p>
      </dsp:txBody>
      <dsp:txXfrm>
        <a:off x="1939533" y="4198841"/>
        <a:ext cx="2786667" cy="16792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azure/architecture/ai-ml/guide/custom-speech-text" TargetMode="Externa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hyperlink" Target="https://github.com/Azure-Samples/Cognitive-Speech-TT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loud.google.com/text-to-speech" TargetMode="External"/><Relationship Id="rId2" Type="http://schemas.openxmlformats.org/officeDocument/2006/relationships/hyperlink" Target="https://www.youtube.com/watch?v=OK1ZmlaFIV8&amp;t=9s&amp;ab_channel=GoogleCloudTech" TargetMode="Externa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hyperlink" Target="https://cloud.google.com/text-to-speech#voicebots-in-contact-centers" TargetMode="Externa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hyperlink" Target="https://medium.com/sciforce/text-to-speech-synthesis-an-overview-641c18fcd35f" TargetMode="External"/><Relationship Id="rId2" Type="http://schemas.openxmlformats.org/officeDocument/2006/relationships/hyperlink" Target="https://www.techradar.com/best/best-text-to-speech-software" TargetMode="External"/><Relationship Id="rId1" Type="http://schemas.openxmlformats.org/officeDocument/2006/relationships/slideLayout" Target="../slideLayouts/slideLayout2.xml"/><Relationship Id="rId4" Type="http://schemas.openxmlformats.org/officeDocument/2006/relationships/hyperlink" Target="https://arxiv.org/abs/2205.04421"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zacks.com/stock/news/2228503/heres-why-state-street-corporation-stt-is-a-strong-value-stock" TargetMode="External"/><Relationship Id="rId7" Type="http://schemas.openxmlformats.org/officeDocument/2006/relationships/hyperlink" Target="https://arxiv.org/abs/2205.04421" TargetMode="External"/><Relationship Id="rId2" Type="http://schemas.openxmlformats.org/officeDocument/2006/relationships/hyperlink" Target="https://finance.yahoo.com/news/decoding-state-street-corporation-stt-050532958.html" TargetMode="External"/><Relationship Id="rId1" Type="http://schemas.openxmlformats.org/officeDocument/2006/relationships/slideLayout" Target="../slideLayouts/slideLayout2.xml"/><Relationship Id="rId6" Type="http://schemas.openxmlformats.org/officeDocument/2006/relationships/hyperlink" Target="https://medium.com/sciforce/text-to-speech-synthesis-an-overview-641c18fcd35f" TargetMode="External"/><Relationship Id="rId5" Type="http://schemas.openxmlformats.org/officeDocument/2006/relationships/hyperlink" Target="https://www.techradar.com/best/best-text-to-speech-software" TargetMode="External"/><Relationship Id="rId4" Type="http://schemas.openxmlformats.org/officeDocument/2006/relationships/hyperlink" Target="https://www.nasdaq.com/market-activity/stocks/stt"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sst/demo-ai-app" TargetMode="External"/><Relationship Id="rId2" Type="http://schemas.openxmlformats.org/officeDocument/2006/relationships/hyperlink" Target="https://sst.dev/examples/" TargetMode="External"/><Relationship Id="rId1" Type="http://schemas.openxmlformats.org/officeDocument/2006/relationships/slideLayout" Target="../slideLayouts/slideLayout2.xml"/><Relationship Id="rId5" Type="http://schemas.openxmlformats.org/officeDocument/2006/relationships/hyperlink" Target="https://github.com/seungwonpark/awesome-tts-samples" TargetMode="External"/><Relationship Id="rId4" Type="http://schemas.openxmlformats.org/officeDocument/2006/relationships/hyperlink" Target="https://atonce.com/blog/ai-tts-github"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st.dev/examples/" TargetMode="External"/><Relationship Id="rId2" Type="http://schemas.openxmlformats.org/officeDocument/2006/relationships/hyperlink" Target="https://github.com/sst/examples" TargetMode="External"/><Relationship Id="rId1" Type="http://schemas.openxmlformats.org/officeDocument/2006/relationships/slideLayout" Target="../slideLayouts/slideLayout2.xml"/><Relationship Id="rId4" Type="http://schemas.openxmlformats.org/officeDocument/2006/relationships/hyperlink" Target="https://github.com/sst/demo-ai-app"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aws.amazon.com/polly/" TargetMode="External"/><Relationship Id="rId13" Type="http://schemas.openxmlformats.org/officeDocument/2006/relationships/hyperlink" Target="https://azure.microsoft.com/en-us/products/ai-services/text-to-speech" TargetMode="External"/><Relationship Id="rId3" Type="http://schemas.openxmlformats.org/officeDocument/2006/relationships/hyperlink" Target="https://platform.openai.com/docs/guides/text-to-speech" TargetMode="External"/><Relationship Id="rId7" Type="http://schemas.openxmlformats.org/officeDocument/2006/relationships/hyperlink" Target="https://murf.ai/?gad_source=1&amp;gclid=CjwKCAiA29auBhBxEiwAnKcSqmm8LB-h2PW_bLi9e4O2MfzQgVdz7YYl8P8NAWcJEXWiZqXUNaSH5xoCoH4QAvD_BwE" TargetMode="External"/><Relationship Id="rId12" Type="http://schemas.openxmlformats.org/officeDocument/2006/relationships/hyperlink" Target="https://speechify.com/" TargetMode="External"/><Relationship Id="rId2" Type="http://schemas.openxmlformats.org/officeDocument/2006/relationships/hyperlink" Target="https://cloud.google.com/text-to-speech?utm_source=google&amp;utm_medium=cpc&amp;utm_campaign=na-US-all-en-dr-bkws-all-all-trial-e-dr-1707554&amp;utm_content=text-ad-none-any-DEV_c-CRE_673766089132-ADGP_Hybrid+%7C+BKWS+-+MIX+%7C+Txt-AI+and+Machine+Learning-Text+to+Speech-KWID_43700077225651270-aud-2232802565252:kwd-946884320055&amp;utm_term=KW_tts+google+cloud-ST_tts+google+cloud&amp;gad_source=1&amp;gclid=CjwKCAiA29auBhBxEiwAnKcSqn5Q544ArjNh46aVPrgG7VQ-ep12vrlpzUhiJX2A2hsn3WEqw_GBXxoCKcoQAvD_BwE&amp;gclsrc=aw.ds&amp;hl=en" TargetMode="External"/><Relationship Id="rId16" Type="http://schemas.openxmlformats.org/officeDocument/2006/relationships/hyperlink" Target="https://www.chant.net/Products/SpeechKit/" TargetMode="External"/><Relationship Id="rId1" Type="http://schemas.openxmlformats.org/officeDocument/2006/relationships/slideLayout" Target="../slideLayouts/slideLayout2.xml"/><Relationship Id="rId6" Type="http://schemas.openxmlformats.org/officeDocument/2006/relationships/hyperlink" Target="https://www.naturalreaders.com/" TargetMode="External"/><Relationship Id="rId11" Type="http://schemas.openxmlformats.org/officeDocument/2006/relationships/hyperlink" Target="https://lovo.ai/" TargetMode="External"/><Relationship Id="rId5" Type="http://schemas.openxmlformats.org/officeDocument/2006/relationships/hyperlink" Target="https://www.veed.io/" TargetMode="External"/><Relationship Id="rId15" Type="http://schemas.openxmlformats.org/officeDocument/2006/relationships/hyperlink" Target="https://www.ibm.com/products/text-to-speech?utm_content=SRCWW&amp;p1=Search&amp;p4=43700074359384845&amp;p5=e&amp;gad_source=1&amp;gclid=CjwKCAiA29auBhBxEiwAnKcSqlU5GgPiUOx_1uzolQFb7mD_7gNMo_M9vFmXlmkQuS4mA8eJ6XUd7hoCj9UQAvD_BwE&amp;gclsrc=aw.ds" TargetMode="External"/><Relationship Id="rId10" Type="http://schemas.openxmlformats.org/officeDocument/2006/relationships/hyperlink" Target="https://www.voicedream.com/" TargetMode="External"/><Relationship Id="rId4" Type="http://schemas.openxmlformats.org/officeDocument/2006/relationships/hyperlink" Target="https://elevenlabs.io/" TargetMode="External"/><Relationship Id="rId9" Type="http://schemas.openxmlformats.org/officeDocument/2006/relationships/hyperlink" Target="https://play.ht/" TargetMode="External"/><Relationship Id="rId14" Type="http://schemas.openxmlformats.org/officeDocument/2006/relationships/hyperlink" Target="https://openai.com/research/whisper"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it.ai/" TargetMode="External"/><Relationship Id="rId13" Type="http://schemas.openxmlformats.org/officeDocument/2006/relationships/hyperlink" Target="https://www.voxforge.org/" TargetMode="External"/><Relationship Id="rId3" Type="http://schemas.openxmlformats.org/officeDocument/2006/relationships/hyperlink" Target="https://www.speechmatics.com/" TargetMode="External"/><Relationship Id="rId7" Type="http://schemas.openxmlformats.org/officeDocument/2006/relationships/hyperlink" Target="https://github.com/julius-speech/julius" TargetMode="External"/><Relationship Id="rId12" Type="http://schemas.openxmlformats.org/officeDocument/2006/relationships/hyperlink" Target="https://github.com/NVIDIA/NeMo" TargetMode="External"/><Relationship Id="rId2" Type="http://schemas.openxmlformats.org/officeDocument/2006/relationships/hyperlink" Target="https://aws.amazon.com/pm/transcribe/?gclid=CjwKCAiA29auBhBxEiwAnKcSqqwwnvqwtzScg7rRK2n8PpojWBqYrND-lRHO6IjKMqf8t2y40Bu-YxoCpKEQAvD_BwE&amp;trk=aae0a267-33fa-4d21-a4d5-30b7b3fd731e&amp;sc_channel=ps&amp;ef_id=CjwKCAiA29auBhBxEiwAnKcSqqwwnvqwtzScg7rRK2n8PpojWBqYrND-lRHO6IjKMqf8t2y40Bu-YxoCpKEQAvD_BwE:G:s&amp;s_kwcid=AL!4422!3!648922763916!e!!g!!amazon%20transcribe!19597968945!143908652045" TargetMode="External"/><Relationship Id="rId16" Type="http://schemas.openxmlformats.org/officeDocument/2006/relationships/hyperlink" Target="https://www.assemblyai.com/" TargetMode="External"/><Relationship Id="rId1" Type="http://schemas.openxmlformats.org/officeDocument/2006/relationships/slideLayout" Target="../slideLayouts/slideLayout2.xml"/><Relationship Id="rId6" Type="http://schemas.openxmlformats.org/officeDocument/2006/relationships/hyperlink" Target="https://cmusphinx.github.io/" TargetMode="External"/><Relationship Id="rId11" Type="http://schemas.openxmlformats.org/officeDocument/2006/relationships/hyperlink" Target="https://github.com/espnet/espnet" TargetMode="External"/><Relationship Id="rId5" Type="http://schemas.openxmlformats.org/officeDocument/2006/relationships/hyperlink" Target="https://kaldi-asr.org/" TargetMode="External"/><Relationship Id="rId15" Type="http://schemas.openxmlformats.org/officeDocument/2006/relationships/hyperlink" Target="https://soniox.com/" TargetMode="External"/><Relationship Id="rId10" Type="http://schemas.openxmlformats.org/officeDocument/2006/relationships/hyperlink" Target="https://github.com/NVIDIA/OpenSeq2Seq" TargetMode="External"/><Relationship Id="rId4" Type="http://schemas.openxmlformats.org/officeDocument/2006/relationships/hyperlink" Target="https://deepspeech.readthedocs.io/en/r0.9/" TargetMode="External"/><Relationship Id="rId9" Type="http://schemas.openxmlformats.org/officeDocument/2006/relationships/hyperlink" Target="https://github.com/alphacep/vosk-api" TargetMode="External"/><Relationship Id="rId14" Type="http://schemas.openxmlformats.org/officeDocument/2006/relationships/hyperlink" Target="https://www.mathworks.com/matlabcentral/fileexchange/78895-google-webrtc-voice-activity-detection-vad-module"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hyperlink" Target="https://www.youtube.com/redirect?event=video_description&amp;redir_token=QUFFLUhqbGtDa2thSGcxYU1kYnFWaV9LcVN1LXlaY2ZuUXxBQ3Jtc0ttVDJyQjl1Q3oxd2F5UmxaMVNSMDk0WDJ4b2kwamRHMmcwZWpsV3VydHMxUVJBWkZjSU5kWGd4bFpwSklhbFRQZ0JOUEdSTDMtTGVjU3JrM0dBZnl3NE50ZWJOMmNhZ2NJY3VPejhpR1F5T1N2clJPSQ&amp;q=https%3A%2F%2Fwww.blockadelabs.com%2F&amp;v=eDKaI_gLH3w" TargetMode="External"/><Relationship Id="rId13" Type="http://schemas.openxmlformats.org/officeDocument/2006/relationships/hyperlink" Target="https://www.youtube.com/redirect?event=video_description&amp;redir_token=QUFFLUhqbHNFWGQ4Tmd1dE05dFZRRkhkcF9mQUowRGdld3xBQ3Jtc0tuTGdzRjcxTFlZQ09EYkJyWnhyd05JN09ISmZIeEtvLXZlLUJMeDhOVTNfcThHVk5JOHctS01vQTVzRy1ZVXhwT2FSbUZleTFJbDA5MjdBTnZaM1MtSmg4Z01HaEJTZ0RrSXBuOGVRb1ZYWXFoek1Ccw&amp;q=https%3A%2F%2Fwww.humata.ai%2F&amp;v=eDKaI_gLH3w" TargetMode="External"/><Relationship Id="rId3" Type="http://schemas.openxmlformats.org/officeDocument/2006/relationships/hyperlink" Target="https://www.youtube.com/redirect?event=video_description&amp;redir_token=QUFFLUhqbGJ4R2t3M3U0OEYzc1lXa090eC1jaHBjWnZiQXxBQ3Jtc0trbDdZVGFmSE1vOEU2NVBLbjF6bG9udjhiV01TTUZOX05jSDBia0F1cEZvSk1FSHZjQjRhd1UzeGttdW5FOFNSSDhRRGN5Y1UyZkctN0swaTVZTk1uS2lZWTk3d01ObUpwWXFLN0NuNXBGOS1hN3poTQ&amp;q=https%3A%2F%2Fwavtool.com%2F&amp;v=eDKaI_gLH3w" TargetMode="External"/><Relationship Id="rId7" Type="http://schemas.openxmlformats.org/officeDocument/2006/relationships/hyperlink" Target="https://www.youtube.com/redirect?event=video_description&amp;redir_token=QUFFLUhqbTJGWEF2WjV4aWg1eU5Pa1ZYU0hSOHpEdjBpUXxBQ3Jtc0ttTHFnYkN3RHJoRVJLM2U3aTk5enNQZjRWUXptZzNrX3ZBNk5adE9wQVRENVhkMGFMVExXNEJOS18zeGFUOHAwMUc4STlZWUZPRmxvSFRDV2tsOWV3TXYtQmdDUWUwTTI4MmhqdXpQT1pvZ0pURVlDMA&amp;q=https%3A%2F%2Fconvert.leiapix.com%2F&amp;v=eDKaI_gLH3w" TargetMode="External"/><Relationship Id="rId12" Type="http://schemas.openxmlformats.org/officeDocument/2006/relationships/hyperlink" Target="https://www.youtube.com/redirect?event=video_description&amp;redir_token=QUFFLUhqbHZiME81Z3BwZzRaVUoyREZ2aXJjdFVOeE1xUXxBQ3Jtc0tuNHBQdXZqdkxqTTBpR3ZDcXhIQTZYX0QwQkQtdjdQRC15WFkwOG9TRE5LQjBJTk9UM1ZQTS1tUTlNQWhCWWI1NjFDM0NGbHVvZFJGT1ZNd01BTTVHcmxpV2xJSGJjUjlXOHREVDVEd3J6aG1BOXdLaw&amp;q=https%3A%2F%2Fwww.flawlessai.com%2F&amp;v=eDKaI_gLH3w" TargetMode="External"/><Relationship Id="rId2" Type="http://schemas.openxmlformats.org/officeDocument/2006/relationships/hyperlink" Target="https://www.youtube.com/redirect?event=video_description&amp;redir_token=QUFFLUhqbFlGay1qcy1rU2xOb0k5U0Fubmd3VVpKeU54UXxBQ3Jtc0tuMUJha0dnTmVFSExyTDJoVG1tMnR3dnVhTFNlc000eXZRa3ZfblpfN3FINjQzVUNLeXJIR0tyY0pDT3cxUmZ6djA5ZS1naEgyQnVBQWV5SWlHdjVNQVNzaVI3cUV1S3ZoaDltZDlHTnhJeHFfM1M0aw&amp;q=https%3A%2F%2Fmubert.com%2F&amp;v=eDKaI_gLH3w" TargetMode="External"/><Relationship Id="rId1" Type="http://schemas.openxmlformats.org/officeDocument/2006/relationships/slideLayout" Target="../slideLayouts/slideLayout2.xml"/><Relationship Id="rId6" Type="http://schemas.openxmlformats.org/officeDocument/2006/relationships/hyperlink" Target="https://www.youtube.com/redirect?event=video_description&amp;redir_token=QUFFLUhqa20zUjY5ZVltRHhoV2paWm9MeVc2bGVial9jQXxBQ3Jtc0tsQmpNSEpwdVVCdWhZbF93dVJTT3ZidFlydnNleHFDWnlodVpMUl9pZXZtNzVSSExVVFdLS3RBVmxYdnJSbjFHOEljRmJBaTVBakF5VmtRYnp1ZnZvMWNZcjRDbFVrN2RVTFdKY2xGV1NGRmNMblF4bw&amp;q=https%3A%2F%2Fwww.usechatgpt.ai%2F&amp;v=eDKaI_gLH3w" TargetMode="External"/><Relationship Id="rId11" Type="http://schemas.openxmlformats.org/officeDocument/2006/relationships/hyperlink" Target="https://clipchamp.com/es/" TargetMode="External"/><Relationship Id="rId5" Type="http://schemas.openxmlformats.org/officeDocument/2006/relationships/hyperlink" Target="https://www.compose.ai/" TargetMode="External"/><Relationship Id="rId10" Type="http://schemas.openxmlformats.org/officeDocument/2006/relationships/hyperlink" Target="https://www.youtube.com/redirect?event=video_description&amp;redir_token=QUFFLUhqbjZzMmxGWW9mQ0hqN2ktczRMaUJVV3ZnMzJtd3xBQ3Jtc0trRVVtRGpRSWc2YWxmcm0xeDUtVml3Nk90S0dTaVkwc0lhQVZJRlVuc3ozRHlFcVV6WFhRNHlLUzhRMmZVcVduY3d4VDdSV3BLc2RCSTVJQXpvLTZmdGNPcVJZTWszdW9oaWhhOWdNU2k4R1VOZmtKbw&amp;q=https%3A%2F%2Fwww.wisecut.video%2F&amp;v=eDKaI_gLH3w" TargetMode="External"/><Relationship Id="rId4" Type="http://schemas.openxmlformats.org/officeDocument/2006/relationships/hyperlink" Target="https://lumalabs.ai/" TargetMode="External"/><Relationship Id="rId9" Type="http://schemas.openxmlformats.org/officeDocument/2006/relationships/hyperlink" Target="https://www.youtube.com/redirect?event=video_description&amp;redir_token=QUFFLUhqbkh1M081NXJSMWdrUWdmcmVCRFEwOVRrZmFWQXxBQ3Jtc0tsR1o4Vnk5Y196UWZwNWEzeTZoMmduSDk2U0dSdHhQb0VKRDVfNXRTcGx4Y3pCc2kzQ1laUXVZSmFsZEdyc3FsalFibzBPeW42TElzekRORHVaaDdiRklNbXVqWElpVkdaZXQzeXRHcDkyQzVuT2xsUQ&amp;q=https%3A%2F%2Ftome.app%2F&amp;v=eDKaI_gLH3w" TargetMode="External"/><Relationship Id="rId14" Type="http://schemas.openxmlformats.org/officeDocument/2006/relationships/hyperlink" Target="https://www.chatpdf.com/" TargetMode="Externa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en-us/azure/ai-services/speech-service/get-started-text-to-speech?tabs=windows%2Cterminal&amp;pivots=programming-language-csharp" TargetMode="External"/><Relationship Id="rId7" Type="http://schemas.openxmlformats.org/officeDocument/2006/relationships/hyperlink" Target="https://platform.openai.com/docs/api-reference/audio" TargetMode="External"/><Relationship Id="rId2" Type="http://schemas.openxmlformats.org/officeDocument/2006/relationships/hyperlink" Target="https://www.codeproject.com/Tips/5357005/Implementing-Text-to-Speech-in-Csharp-using-System" TargetMode="External"/><Relationship Id="rId1" Type="http://schemas.openxmlformats.org/officeDocument/2006/relationships/slideLayout" Target="../slideLayouts/slideLayout2.xml"/><Relationship Id="rId6" Type="http://schemas.openxmlformats.org/officeDocument/2006/relationships/hyperlink" Target="https://www.youtube.com/watch?v=VfJN4U0KAis&amp;ab_channel=UnitedTopTech" TargetMode="External"/><Relationship Id="rId5" Type="http://schemas.openxmlformats.org/officeDocument/2006/relationships/hyperlink" Target="https://unitedtoptech.com/how-to-use-whisper-openai-api-with-node-js/" TargetMode="External"/><Relationship Id="rId4" Type="http://schemas.openxmlformats.org/officeDocument/2006/relationships/hyperlink" Target="https://learn.microsoft.com/en-us/azure/ai-services/speech-servi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73321" y="640080"/>
            <a:ext cx="4688333" cy="3566160"/>
          </a:xfrm>
        </p:spPr>
        <p:txBody>
          <a:bodyPr anchor="b">
            <a:normAutofit/>
          </a:bodyPr>
          <a:lstStyle/>
          <a:p>
            <a:pPr algn="l"/>
            <a:r>
              <a:rPr lang="en-US" sz="4700"/>
              <a:t>AI Text to Speech (TTS) and Speech to Text (STT)</a:t>
            </a:r>
          </a:p>
        </p:txBody>
      </p:sp>
      <p:sp>
        <p:nvSpPr>
          <p:cNvPr id="3" name="Subtitle 2"/>
          <p:cNvSpPr>
            <a:spLocks noGrp="1"/>
          </p:cNvSpPr>
          <p:nvPr>
            <p:ph type="subTitle" idx="1"/>
          </p:nvPr>
        </p:nvSpPr>
        <p:spPr>
          <a:xfrm>
            <a:off x="3973320" y="4636008"/>
            <a:ext cx="4688333" cy="1572768"/>
          </a:xfrm>
        </p:spPr>
        <p:txBody>
          <a:bodyPr>
            <a:normAutofit/>
          </a:bodyPr>
          <a:lstStyle/>
          <a:p>
            <a:pPr algn="l"/>
            <a:r>
              <a:rPr dirty="0"/>
              <a:t>Revolutionizing Modern Communication</a:t>
            </a:r>
            <a:endParaRPr lang="en-US" dirty="0"/>
          </a:p>
        </p:txBody>
      </p:sp>
      <p:pic>
        <p:nvPicPr>
          <p:cNvPr id="5" name="Picture 4" descr="Yellow and blue symbols">
            <a:extLst>
              <a:ext uri="{FF2B5EF4-FFF2-40B4-BE49-F238E27FC236}">
                <a16:creationId xmlns:a16="http://schemas.microsoft.com/office/drawing/2014/main" id="{40A45328-D424-84FC-893F-777C7BAAE47D}"/>
              </a:ext>
            </a:extLst>
          </p:cNvPr>
          <p:cNvPicPr>
            <a:picLocks noChangeAspect="1"/>
          </p:cNvPicPr>
          <p:nvPr/>
        </p:nvPicPr>
        <p:blipFill rotWithShape="1">
          <a:blip r:embed="rId2"/>
          <a:srcRect l="27960" r="33076"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 name="connsiteX0" fmla="*/ 0 w 3182692"/>
              <a:gd name="connsiteY0" fmla="*/ 0 h 18288"/>
              <a:gd name="connsiteX1" fmla="*/ 604711 w 3182692"/>
              <a:gd name="connsiteY1" fmla="*/ 0 h 18288"/>
              <a:gd name="connsiteX2" fmla="*/ 1145769 w 3182692"/>
              <a:gd name="connsiteY2" fmla="*/ 0 h 18288"/>
              <a:gd name="connsiteX3" fmla="*/ 1845961 w 3182692"/>
              <a:gd name="connsiteY3" fmla="*/ 0 h 18288"/>
              <a:gd name="connsiteX4" fmla="*/ 2450673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68365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145195" y="-37571"/>
                  <a:pt x="472618" y="-13696"/>
                  <a:pt x="604711" y="0"/>
                </a:cubicBezTo>
                <a:cubicBezTo>
                  <a:pt x="706652" y="-3280"/>
                  <a:pt x="1039328" y="-8567"/>
                  <a:pt x="1241250" y="0"/>
                </a:cubicBezTo>
                <a:cubicBezTo>
                  <a:pt x="1405712" y="-7891"/>
                  <a:pt x="1711158" y="8053"/>
                  <a:pt x="1909615" y="0"/>
                </a:cubicBezTo>
                <a:cubicBezTo>
                  <a:pt x="2107436" y="-40150"/>
                  <a:pt x="2247192" y="19443"/>
                  <a:pt x="2577981" y="0"/>
                </a:cubicBezTo>
                <a:cubicBezTo>
                  <a:pt x="2894393" y="-5855"/>
                  <a:pt x="3041563" y="17846"/>
                  <a:pt x="3182692" y="0"/>
                </a:cubicBezTo>
                <a:cubicBezTo>
                  <a:pt x="3181973" y="8390"/>
                  <a:pt x="3182735" y="11854"/>
                  <a:pt x="3182692" y="18288"/>
                </a:cubicBezTo>
                <a:cubicBezTo>
                  <a:pt x="2975928" y="57450"/>
                  <a:pt x="2667693" y="19406"/>
                  <a:pt x="2482500" y="18288"/>
                </a:cubicBezTo>
                <a:cubicBezTo>
                  <a:pt x="2299734" y="36912"/>
                  <a:pt x="1925962" y="9303"/>
                  <a:pt x="1782308" y="18288"/>
                </a:cubicBezTo>
                <a:cubicBezTo>
                  <a:pt x="1635580" y="20546"/>
                  <a:pt x="1257854" y="-3663"/>
                  <a:pt x="1145769" y="18288"/>
                </a:cubicBezTo>
                <a:cubicBezTo>
                  <a:pt x="1025065" y="56574"/>
                  <a:pt x="247799" y="-11536"/>
                  <a:pt x="0" y="18288"/>
                </a:cubicBezTo>
                <a:cubicBezTo>
                  <a:pt x="-405" y="13204"/>
                  <a:pt x="-1092" y="5311"/>
                  <a:pt x="0" y="0"/>
                </a:cubicBezTo>
                <a:close/>
              </a:path>
              <a:path w="3182692" h="18288" stroke="0" extrusionOk="0">
                <a:moveTo>
                  <a:pt x="0" y="0"/>
                </a:moveTo>
                <a:cubicBezTo>
                  <a:pt x="288308" y="19724"/>
                  <a:pt x="431183" y="-26509"/>
                  <a:pt x="604711" y="0"/>
                </a:cubicBezTo>
                <a:cubicBezTo>
                  <a:pt x="795174" y="4405"/>
                  <a:pt x="950067" y="22541"/>
                  <a:pt x="1145769" y="0"/>
                </a:cubicBezTo>
                <a:cubicBezTo>
                  <a:pt x="1301850" y="7702"/>
                  <a:pt x="1499974" y="-70469"/>
                  <a:pt x="1845961" y="0"/>
                </a:cubicBezTo>
                <a:cubicBezTo>
                  <a:pt x="2191264" y="15313"/>
                  <a:pt x="2307232" y="-97"/>
                  <a:pt x="2450673" y="0"/>
                </a:cubicBezTo>
                <a:cubicBezTo>
                  <a:pt x="2596405" y="-19465"/>
                  <a:pt x="3033067" y="-31048"/>
                  <a:pt x="3182692" y="0"/>
                </a:cubicBezTo>
                <a:cubicBezTo>
                  <a:pt x="3182066" y="4696"/>
                  <a:pt x="3183370" y="10269"/>
                  <a:pt x="3182692" y="18288"/>
                </a:cubicBezTo>
                <a:cubicBezTo>
                  <a:pt x="3091120" y="-23022"/>
                  <a:pt x="2811074" y="61693"/>
                  <a:pt x="2546154" y="18288"/>
                </a:cubicBezTo>
                <a:cubicBezTo>
                  <a:pt x="2285186" y="27529"/>
                  <a:pt x="2090205" y="-22321"/>
                  <a:pt x="1845961" y="18288"/>
                </a:cubicBezTo>
                <a:cubicBezTo>
                  <a:pt x="1599794" y="31493"/>
                  <a:pt x="1466284" y="37447"/>
                  <a:pt x="1304904" y="18288"/>
                </a:cubicBezTo>
                <a:cubicBezTo>
                  <a:pt x="1189365" y="43775"/>
                  <a:pt x="952251" y="23461"/>
                  <a:pt x="668365" y="18288"/>
                </a:cubicBezTo>
                <a:cubicBezTo>
                  <a:pt x="407868" y="43595"/>
                  <a:pt x="284672" y="-9405"/>
                  <a:pt x="0" y="18288"/>
                </a:cubicBezTo>
                <a:cubicBezTo>
                  <a:pt x="527" y="9891"/>
                  <a:pt x="870" y="7012"/>
                  <a:pt x="0" y="0"/>
                </a:cubicBezTo>
                <a:close/>
              </a:path>
              <a:path w="3182692" h="18288" fill="none" stroke="0" extrusionOk="0">
                <a:moveTo>
                  <a:pt x="0" y="0"/>
                </a:moveTo>
                <a:cubicBezTo>
                  <a:pt x="108839" y="-32375"/>
                  <a:pt x="447732" y="16552"/>
                  <a:pt x="604711" y="0"/>
                </a:cubicBezTo>
                <a:cubicBezTo>
                  <a:pt x="781899" y="-548"/>
                  <a:pt x="1052060" y="7118"/>
                  <a:pt x="1241250" y="0"/>
                </a:cubicBezTo>
                <a:cubicBezTo>
                  <a:pt x="1399482" y="14083"/>
                  <a:pt x="1706293" y="54730"/>
                  <a:pt x="1909615" y="0"/>
                </a:cubicBezTo>
                <a:cubicBezTo>
                  <a:pt x="2085313" y="-24404"/>
                  <a:pt x="2264415" y="16988"/>
                  <a:pt x="2577981" y="0"/>
                </a:cubicBezTo>
                <a:cubicBezTo>
                  <a:pt x="2926098" y="-10318"/>
                  <a:pt x="3036314" y="-14769"/>
                  <a:pt x="3182692" y="0"/>
                </a:cubicBezTo>
                <a:cubicBezTo>
                  <a:pt x="3181841" y="8135"/>
                  <a:pt x="3181636" y="12730"/>
                  <a:pt x="3182692" y="18288"/>
                </a:cubicBezTo>
                <a:cubicBezTo>
                  <a:pt x="2996012" y="-1231"/>
                  <a:pt x="2669008" y="27395"/>
                  <a:pt x="2482500" y="18288"/>
                </a:cubicBezTo>
                <a:cubicBezTo>
                  <a:pt x="2296543" y="21246"/>
                  <a:pt x="1935236" y="7938"/>
                  <a:pt x="1782308" y="18288"/>
                </a:cubicBezTo>
                <a:cubicBezTo>
                  <a:pt x="1607683" y="25490"/>
                  <a:pt x="1291498" y="1369"/>
                  <a:pt x="1145769" y="18288"/>
                </a:cubicBezTo>
                <a:cubicBezTo>
                  <a:pt x="1015407" y="55325"/>
                  <a:pt x="262557" y="26571"/>
                  <a:pt x="0" y="18288"/>
                </a:cubicBezTo>
                <a:cubicBezTo>
                  <a:pt x="508" y="13336"/>
                  <a:pt x="437" y="727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B2544-0C2C-5E70-E117-CFE2DA42449E}"/>
              </a:ext>
            </a:extLst>
          </p:cNvPr>
          <p:cNvSpPr>
            <a:spLocks noGrp="1"/>
          </p:cNvSpPr>
          <p:nvPr>
            <p:ph type="title"/>
          </p:nvPr>
        </p:nvSpPr>
        <p:spPr>
          <a:xfrm>
            <a:off x="1011893" y="275837"/>
            <a:ext cx="7421963" cy="1033669"/>
          </a:xfrm>
        </p:spPr>
        <p:txBody>
          <a:bodyPr>
            <a:normAutofit/>
          </a:bodyPr>
          <a:lstStyle/>
          <a:p>
            <a:r>
              <a:rPr lang="es-MX" sz="3500">
                <a:solidFill>
                  <a:srgbClr val="FFFFFF"/>
                </a:solidFill>
              </a:rPr>
              <a:t>Azure</a:t>
            </a:r>
            <a:endParaRPr lang="es-MX" sz="3500" dirty="0">
              <a:solidFill>
                <a:srgbClr val="FFFFFF"/>
              </a:solidFill>
            </a:endParaRPr>
          </a:p>
        </p:txBody>
      </p:sp>
      <p:pic>
        <p:nvPicPr>
          <p:cNvPr id="2050" name="Picture 2" descr="Diagram that shows an architecture for implementing custom speech-to-text.">
            <a:extLst>
              <a:ext uri="{FF2B5EF4-FFF2-40B4-BE49-F238E27FC236}">
                <a16:creationId xmlns:a16="http://schemas.microsoft.com/office/drawing/2014/main" id="{72F962DF-5845-0528-BCFC-9C1CDA9A4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512" y="2231445"/>
            <a:ext cx="4055709" cy="27794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4B2FC8E-F52C-3B62-FBCC-AF086AD564E5}"/>
              </a:ext>
            </a:extLst>
          </p:cNvPr>
          <p:cNvSpPr txBox="1"/>
          <p:nvPr/>
        </p:nvSpPr>
        <p:spPr>
          <a:xfrm>
            <a:off x="5084064" y="1901115"/>
            <a:ext cx="3813048" cy="4293483"/>
          </a:xfrm>
          <a:prstGeom prst="rect">
            <a:avLst/>
          </a:prstGeom>
          <a:noFill/>
        </p:spPr>
        <p:txBody>
          <a:bodyPr wrap="square">
            <a:spAutoFit/>
          </a:bodyPr>
          <a:lstStyle/>
          <a:p>
            <a:pPr algn="l"/>
            <a:r>
              <a:rPr lang="en-US" sz="1050" b="1" i="0" dirty="0">
                <a:solidFill>
                  <a:srgbClr val="161616"/>
                </a:solidFill>
                <a:effectLst/>
                <a:latin typeface="Segoe UI" panose="020B0502040204020203" pitchFamily="34" charset="0"/>
              </a:rPr>
              <a:t>Workflow</a:t>
            </a:r>
          </a:p>
          <a:p>
            <a:pPr algn="l">
              <a:buFont typeface="+mj-lt"/>
              <a:buAutoNum type="arabicPeriod"/>
            </a:pPr>
            <a:r>
              <a:rPr lang="en-US" sz="1050" b="0" i="0" dirty="0">
                <a:solidFill>
                  <a:srgbClr val="161616"/>
                </a:solidFill>
                <a:effectLst/>
                <a:latin typeface="Segoe UI" panose="020B0502040204020203" pitchFamily="34" charset="0"/>
              </a:rPr>
              <a:t>Collect existing transcripts to use to train a custom speech model.</a:t>
            </a:r>
          </a:p>
          <a:p>
            <a:pPr algn="l">
              <a:buFont typeface="+mj-lt"/>
              <a:buAutoNum type="arabicPeriod"/>
            </a:pPr>
            <a:r>
              <a:rPr lang="en-US" sz="1050" b="0" i="0" dirty="0">
                <a:solidFill>
                  <a:srgbClr val="161616"/>
                </a:solidFill>
                <a:effectLst/>
                <a:latin typeface="Segoe UI" panose="020B0502040204020203" pitchFamily="34" charset="0"/>
              </a:rPr>
              <a:t>If the transcripts are in </a:t>
            </a:r>
            <a:r>
              <a:rPr lang="en-US" sz="1050" b="0" i="0" dirty="0" err="1">
                <a:solidFill>
                  <a:srgbClr val="161616"/>
                </a:solidFill>
                <a:effectLst/>
                <a:latin typeface="Segoe UI" panose="020B0502040204020203" pitchFamily="34" charset="0"/>
              </a:rPr>
              <a:t>WebVTT</a:t>
            </a:r>
            <a:r>
              <a:rPr lang="en-US" sz="1050" b="0" i="0" dirty="0">
                <a:solidFill>
                  <a:srgbClr val="161616"/>
                </a:solidFill>
                <a:effectLst/>
                <a:latin typeface="Segoe UI" panose="020B0502040204020203" pitchFamily="34" charset="0"/>
              </a:rPr>
              <a:t> or SRT format, clean the files so that they include only the text portions of the transcripts.</a:t>
            </a:r>
          </a:p>
          <a:p>
            <a:pPr algn="l">
              <a:buFont typeface="+mj-lt"/>
              <a:buAutoNum type="arabicPeriod"/>
            </a:pPr>
            <a:r>
              <a:rPr lang="en-US" sz="1050" b="0" i="0" dirty="0">
                <a:solidFill>
                  <a:srgbClr val="161616"/>
                </a:solidFill>
                <a:effectLst/>
                <a:latin typeface="Segoe UI" panose="020B0502040204020203" pitchFamily="34" charset="0"/>
              </a:rPr>
              <a:t>Normalize the text by removing any punctuation, separating repeated words, and spelling out any large numerical values. You can combine multiple cleaned-up transcripts into one to create one dataset. Similarly, create a dataset for testing.</a:t>
            </a:r>
          </a:p>
          <a:p>
            <a:pPr algn="l">
              <a:buFont typeface="+mj-lt"/>
              <a:buAutoNum type="arabicPeriod"/>
            </a:pPr>
            <a:r>
              <a:rPr lang="en-US" sz="1050" b="0" i="0" dirty="0">
                <a:solidFill>
                  <a:srgbClr val="161616"/>
                </a:solidFill>
                <a:effectLst/>
                <a:latin typeface="Segoe UI" panose="020B0502040204020203" pitchFamily="34" charset="0"/>
              </a:rPr>
              <a:t>After the datasets are ready, upload them by using Speech Studio. Alternatively, if the dataset is in a blob store, you can use Azure Speech-to-text API and the Speech CLI. In the API and the CLI, you can pass the dataset's URI an input to create a dataset for model training and testing.</a:t>
            </a:r>
          </a:p>
          <a:p>
            <a:pPr algn="l">
              <a:buFont typeface="+mj-lt"/>
              <a:buAutoNum type="arabicPeriod"/>
            </a:pPr>
            <a:r>
              <a:rPr lang="en-US" sz="1050" b="0" i="0" dirty="0">
                <a:solidFill>
                  <a:srgbClr val="161616"/>
                </a:solidFill>
                <a:effectLst/>
                <a:latin typeface="Segoe UI" panose="020B0502040204020203" pitchFamily="34" charset="0"/>
              </a:rPr>
              <a:t>In Speech Studio or via the API or CLI, use the new dataset to train a custom speech model.</a:t>
            </a:r>
          </a:p>
          <a:p>
            <a:pPr algn="l">
              <a:buFont typeface="+mj-lt"/>
              <a:buAutoNum type="arabicPeriod"/>
            </a:pPr>
            <a:r>
              <a:rPr lang="en-US" sz="1050" b="0" i="0" dirty="0">
                <a:solidFill>
                  <a:srgbClr val="161616"/>
                </a:solidFill>
                <a:effectLst/>
                <a:latin typeface="Segoe UI" panose="020B0502040204020203" pitchFamily="34" charset="0"/>
              </a:rPr>
              <a:t>Evaluate the newly trained model against the test dataset.</a:t>
            </a:r>
          </a:p>
          <a:p>
            <a:pPr algn="l">
              <a:buFont typeface="+mj-lt"/>
              <a:buAutoNum type="arabicPeriod"/>
            </a:pPr>
            <a:r>
              <a:rPr lang="en-US" sz="1050" b="0" i="0" dirty="0">
                <a:solidFill>
                  <a:srgbClr val="161616"/>
                </a:solidFill>
                <a:effectLst/>
                <a:latin typeface="Segoe UI" panose="020B0502040204020203" pitchFamily="34" charset="0"/>
              </a:rPr>
              <a:t>If the performance of the custom model meets your quality expectations, publish it for use in speech transcription. Otherwise, use Speech Studio to review the word error rate (WER) and specific error details and determine what additional data is needed for training.</a:t>
            </a:r>
          </a:p>
          <a:p>
            <a:pPr algn="l">
              <a:buFont typeface="+mj-lt"/>
              <a:buAutoNum type="arabicPeriod"/>
            </a:pPr>
            <a:r>
              <a:rPr lang="en-US" sz="1050" b="0" i="0" dirty="0">
                <a:solidFill>
                  <a:srgbClr val="161616"/>
                </a:solidFill>
                <a:effectLst/>
                <a:latin typeface="Segoe UI" panose="020B0502040204020203" pitchFamily="34" charset="0"/>
              </a:rPr>
              <a:t>Use the APIs and CLI to help operationalize the model building, evaluation, and deployment process.</a:t>
            </a:r>
          </a:p>
        </p:txBody>
      </p:sp>
      <p:sp>
        <p:nvSpPr>
          <p:cNvPr id="6" name="TextBox 5">
            <a:hlinkClick r:id="rId3"/>
            <a:extLst>
              <a:ext uri="{FF2B5EF4-FFF2-40B4-BE49-F238E27FC236}">
                <a16:creationId xmlns:a16="http://schemas.microsoft.com/office/drawing/2014/main" id="{5664DD30-AF90-FDA8-662A-E81D9AF16790}"/>
              </a:ext>
            </a:extLst>
          </p:cNvPr>
          <p:cNvSpPr txBox="1"/>
          <p:nvPr/>
        </p:nvSpPr>
        <p:spPr>
          <a:xfrm>
            <a:off x="344512" y="5940214"/>
            <a:ext cx="2493854" cy="369332"/>
          </a:xfrm>
          <a:prstGeom prst="rect">
            <a:avLst/>
          </a:prstGeom>
          <a:noFill/>
        </p:spPr>
        <p:txBody>
          <a:bodyPr wrap="square">
            <a:spAutoFit/>
          </a:bodyPr>
          <a:lstStyle/>
          <a:p>
            <a:r>
              <a:rPr lang="es-MX" dirty="0" err="1">
                <a:hlinkClick r:id="rId3"/>
              </a:rPr>
              <a:t>Learning</a:t>
            </a:r>
            <a:r>
              <a:rPr lang="es-MX" dirty="0">
                <a:hlinkClick r:id="rId3"/>
              </a:rPr>
              <a:t> </a:t>
            </a:r>
            <a:r>
              <a:rPr lang="es-MX" dirty="0" err="1">
                <a:hlinkClick r:id="rId3"/>
              </a:rPr>
              <a:t>how</a:t>
            </a:r>
            <a:r>
              <a:rPr lang="es-MX" dirty="0">
                <a:hlinkClick r:id="rId3"/>
              </a:rPr>
              <a:t> </a:t>
            </a:r>
            <a:r>
              <a:rPr lang="es-MX" dirty="0" err="1">
                <a:hlinkClick r:id="rId3"/>
              </a:rPr>
              <a:t>works</a:t>
            </a:r>
            <a:endParaRPr lang="es-MX" dirty="0"/>
          </a:p>
        </p:txBody>
      </p:sp>
      <p:sp>
        <p:nvSpPr>
          <p:cNvPr id="8" name="TextBox 7">
            <a:extLst>
              <a:ext uri="{FF2B5EF4-FFF2-40B4-BE49-F238E27FC236}">
                <a16:creationId xmlns:a16="http://schemas.microsoft.com/office/drawing/2014/main" id="{F3393486-D621-4408-F6D9-868B543FE401}"/>
              </a:ext>
            </a:extLst>
          </p:cNvPr>
          <p:cNvSpPr txBox="1"/>
          <p:nvPr/>
        </p:nvSpPr>
        <p:spPr>
          <a:xfrm>
            <a:off x="167680" y="1209728"/>
            <a:ext cx="8098496" cy="369332"/>
          </a:xfrm>
          <a:prstGeom prst="rect">
            <a:avLst/>
          </a:prstGeom>
          <a:noFill/>
        </p:spPr>
        <p:txBody>
          <a:bodyPr wrap="square">
            <a:spAutoFit/>
          </a:bodyPr>
          <a:lstStyle/>
          <a:p>
            <a:r>
              <a:rPr lang="es-MX" dirty="0"/>
              <a:t>https://www.youtube.com/watch?v=GoH6wcOEsnQ&amp;t=29s&amp;ab_channel=NeuralTTS</a:t>
            </a:r>
          </a:p>
        </p:txBody>
      </p:sp>
      <p:sp>
        <p:nvSpPr>
          <p:cNvPr id="9" name="TextBox 8">
            <a:extLst>
              <a:ext uri="{FF2B5EF4-FFF2-40B4-BE49-F238E27FC236}">
                <a16:creationId xmlns:a16="http://schemas.microsoft.com/office/drawing/2014/main" id="{779FD434-7508-CFFA-C79F-FA8CB9CBFCF4}"/>
              </a:ext>
            </a:extLst>
          </p:cNvPr>
          <p:cNvSpPr txBox="1"/>
          <p:nvPr/>
        </p:nvSpPr>
        <p:spPr>
          <a:xfrm>
            <a:off x="344512" y="6228140"/>
            <a:ext cx="8229600" cy="369332"/>
          </a:xfrm>
          <a:prstGeom prst="rect">
            <a:avLst/>
          </a:prstGeom>
          <a:noFill/>
        </p:spPr>
        <p:txBody>
          <a:bodyPr wrap="square">
            <a:spAutoFit/>
          </a:bodyPr>
          <a:lstStyle/>
          <a:p>
            <a:r>
              <a:rPr lang="en-US" dirty="0">
                <a:hlinkClick r:id="rId4"/>
              </a:rPr>
              <a:t>Azure-Samples</a:t>
            </a:r>
            <a:endParaRPr lang="es-MX" dirty="0"/>
          </a:p>
        </p:txBody>
      </p:sp>
    </p:spTree>
    <p:extLst>
      <p:ext uri="{BB962C8B-B14F-4D97-AF65-F5344CB8AC3E}">
        <p14:creationId xmlns:p14="http://schemas.microsoft.com/office/powerpoint/2010/main" val="4241547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BAB2544-0C2C-5E70-E117-CFE2DA42449E}"/>
              </a:ext>
            </a:extLst>
          </p:cNvPr>
          <p:cNvSpPr>
            <a:spLocks noGrp="1"/>
          </p:cNvSpPr>
          <p:nvPr>
            <p:ph type="title"/>
          </p:nvPr>
        </p:nvSpPr>
        <p:spPr>
          <a:xfrm>
            <a:off x="571351" y="762001"/>
            <a:ext cx="3060272" cy="1222247"/>
          </a:xfrm>
        </p:spPr>
        <p:txBody>
          <a:bodyPr vert="horz" lIns="91440" tIns="45720" rIns="91440" bIns="45720" rtlCol="0" anchor="ctr">
            <a:normAutofit/>
          </a:bodyPr>
          <a:lstStyle/>
          <a:p>
            <a:pPr algn="l" defTabSz="914400">
              <a:lnSpc>
                <a:spcPct val="90000"/>
              </a:lnSpc>
            </a:pPr>
            <a:r>
              <a:rPr lang="en-US" sz="3500" kern="1200" dirty="0">
                <a:solidFill>
                  <a:schemeClr val="tx1"/>
                </a:solidFill>
                <a:latin typeface="+mj-lt"/>
                <a:ea typeface="+mj-ea"/>
                <a:cs typeface="+mj-cs"/>
              </a:rPr>
              <a:t>Amazon Polly</a:t>
            </a:r>
          </a:p>
        </p:txBody>
      </p:sp>
      <p:sp>
        <p:nvSpPr>
          <p:cNvPr id="8" name="TextBox 7">
            <a:extLst>
              <a:ext uri="{FF2B5EF4-FFF2-40B4-BE49-F238E27FC236}">
                <a16:creationId xmlns:a16="http://schemas.microsoft.com/office/drawing/2014/main" id="{5373BDAA-A4B5-2F9F-02E0-3FFCAD5E113D}"/>
              </a:ext>
            </a:extLst>
          </p:cNvPr>
          <p:cNvSpPr txBox="1"/>
          <p:nvPr/>
        </p:nvSpPr>
        <p:spPr>
          <a:xfrm>
            <a:off x="571352" y="1984248"/>
            <a:ext cx="3060271" cy="4255830"/>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800" b="0" i="0" dirty="0">
                <a:effectLst/>
              </a:rPr>
              <a:t>When the application sends information about new posts:</a:t>
            </a:r>
          </a:p>
          <a:p>
            <a:pPr indent="-228600" defTabSz="914400">
              <a:lnSpc>
                <a:spcPct val="90000"/>
              </a:lnSpc>
              <a:spcAft>
                <a:spcPts val="600"/>
              </a:spcAft>
              <a:buFont typeface="Arial" panose="020B0604020202020204" pitchFamily="34" charset="0"/>
              <a:buChar char="•"/>
            </a:pPr>
            <a:r>
              <a:rPr lang="en-US" sz="800" b="0" i="0" dirty="0">
                <a:effectLst/>
              </a:rPr>
              <a:t>The information is received by the RESTful web service exposed by Amazon API Gateway. In our scenario, this web service is invoked by a static webpage hosted on Amazon Simple Storage Service (Amazon S3).</a:t>
            </a:r>
          </a:p>
          <a:p>
            <a:pPr indent="-228600" defTabSz="914400">
              <a:lnSpc>
                <a:spcPct val="90000"/>
              </a:lnSpc>
              <a:spcAft>
                <a:spcPts val="600"/>
              </a:spcAft>
              <a:buFont typeface="Arial" panose="020B0604020202020204" pitchFamily="34" charset="0"/>
              <a:buChar char="•"/>
            </a:pPr>
            <a:r>
              <a:rPr lang="en-US" sz="800" b="0" i="0" dirty="0">
                <a:effectLst/>
              </a:rPr>
              <a:t>Amazon API Gateway sets off a dedicated Lambda function, “New Post,” which is responsible for initializing the process of generating MP3 files.</a:t>
            </a:r>
          </a:p>
          <a:p>
            <a:pPr indent="-228600" defTabSz="914400">
              <a:lnSpc>
                <a:spcPct val="90000"/>
              </a:lnSpc>
              <a:spcAft>
                <a:spcPts val="600"/>
              </a:spcAft>
              <a:buFont typeface="Arial" panose="020B0604020202020204" pitchFamily="34" charset="0"/>
              <a:buChar char="•"/>
            </a:pPr>
            <a:r>
              <a:rPr lang="en-US" sz="800" b="0" i="0" dirty="0">
                <a:effectLst/>
              </a:rPr>
              <a:t>The Lambda function inserts information about the post into a DynamoDB table, where information about all posts is stored.</a:t>
            </a:r>
          </a:p>
          <a:p>
            <a:pPr indent="-228600" defTabSz="914400">
              <a:lnSpc>
                <a:spcPct val="90000"/>
              </a:lnSpc>
              <a:spcAft>
                <a:spcPts val="600"/>
              </a:spcAft>
              <a:buFont typeface="Arial" panose="020B0604020202020204" pitchFamily="34" charset="0"/>
              <a:buChar char="•"/>
            </a:pPr>
            <a:r>
              <a:rPr lang="en-US" sz="800" b="0" i="0" dirty="0">
                <a:effectLst/>
              </a:rPr>
              <a:t>To run the whole process asynchronously, we use Amazon SNS to decouple the process of receiving information about new posts and starting their conversion.</a:t>
            </a:r>
          </a:p>
          <a:p>
            <a:pPr indent="-228600" defTabSz="914400">
              <a:lnSpc>
                <a:spcPct val="90000"/>
              </a:lnSpc>
              <a:spcAft>
                <a:spcPts val="600"/>
              </a:spcAft>
              <a:buFont typeface="Arial" panose="020B0604020202020204" pitchFamily="34" charset="0"/>
              <a:buChar char="•"/>
            </a:pPr>
            <a:r>
              <a:rPr lang="en-US" sz="800" b="0" i="0" dirty="0">
                <a:effectLst/>
              </a:rPr>
              <a:t>Another Lambda function, “Convert to Speech,” is subscribed to our SNS topic whenever a new message appears (which means that a new post should be converted into an audio file). This is the trigger.</a:t>
            </a:r>
          </a:p>
          <a:p>
            <a:pPr indent="-228600" defTabSz="914400">
              <a:lnSpc>
                <a:spcPct val="90000"/>
              </a:lnSpc>
              <a:spcAft>
                <a:spcPts val="600"/>
              </a:spcAft>
              <a:buFont typeface="Arial" panose="020B0604020202020204" pitchFamily="34" charset="0"/>
              <a:buChar char="•"/>
            </a:pPr>
            <a:r>
              <a:rPr lang="en-US" sz="800" b="0" i="0" dirty="0">
                <a:effectLst/>
              </a:rPr>
              <a:t>The “Convert to Speech” Lambda function uses Amazon Polly to convert the text into an audio file in the specified language (the same as the language of the text).</a:t>
            </a:r>
          </a:p>
          <a:p>
            <a:pPr indent="-228600" defTabSz="914400">
              <a:lnSpc>
                <a:spcPct val="90000"/>
              </a:lnSpc>
              <a:spcAft>
                <a:spcPts val="600"/>
              </a:spcAft>
              <a:buFont typeface="Arial" panose="020B0604020202020204" pitchFamily="34" charset="0"/>
              <a:buChar char="•"/>
            </a:pPr>
            <a:r>
              <a:rPr lang="en-US" sz="800" b="0" i="0" dirty="0">
                <a:effectLst/>
              </a:rPr>
              <a:t>The new MP3 file is saved in a dedicated S3 bucket.</a:t>
            </a:r>
          </a:p>
          <a:p>
            <a:pPr indent="-228600" defTabSz="914400">
              <a:lnSpc>
                <a:spcPct val="90000"/>
              </a:lnSpc>
              <a:spcAft>
                <a:spcPts val="600"/>
              </a:spcAft>
              <a:buFont typeface="Arial" panose="020B0604020202020204" pitchFamily="34" charset="0"/>
              <a:buChar char="•"/>
            </a:pPr>
            <a:r>
              <a:rPr lang="en-US" sz="800" b="0" i="0" dirty="0">
                <a:effectLst/>
              </a:rPr>
              <a:t>Information about the post is updated in the DynamoDB table. Then, the reference (URL) to the S3 bucket is saved with the previously stored data.</a:t>
            </a:r>
          </a:p>
        </p:txBody>
      </p:sp>
      <p:sp>
        <p:nvSpPr>
          <p:cNvPr id="1047" name="Rectangle 1046">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7650" y="0"/>
            <a:ext cx="508634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DD98E4B9-8E9A-A221-D45E-308D406D6D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0" y="2078782"/>
            <a:ext cx="4000647" cy="270043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390411E-D7A9-4529-141D-3AC99E4C6AC7}"/>
              </a:ext>
            </a:extLst>
          </p:cNvPr>
          <p:cNvSpPr txBox="1"/>
          <p:nvPr/>
        </p:nvSpPr>
        <p:spPr>
          <a:xfrm>
            <a:off x="274320" y="6272039"/>
            <a:ext cx="8732520" cy="276999"/>
          </a:xfrm>
          <a:prstGeom prst="rect">
            <a:avLst/>
          </a:prstGeom>
          <a:noFill/>
        </p:spPr>
        <p:txBody>
          <a:bodyPr wrap="square">
            <a:spAutoFit/>
          </a:bodyPr>
          <a:lstStyle/>
          <a:p>
            <a:r>
              <a:rPr lang="es-MX" sz="1200" dirty="0"/>
              <a:t>https://aws.amazon.com/blogs/machine-learning/build-your-own-text-to-speech-applications-with-amazon-polly/</a:t>
            </a:r>
          </a:p>
        </p:txBody>
      </p:sp>
    </p:spTree>
    <p:extLst>
      <p:ext uri="{BB962C8B-B14F-4D97-AF65-F5344CB8AC3E}">
        <p14:creationId xmlns:p14="http://schemas.microsoft.com/office/powerpoint/2010/main" val="1701838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B2544-0C2C-5E70-E117-CFE2DA42449E}"/>
              </a:ext>
            </a:extLst>
          </p:cNvPr>
          <p:cNvSpPr>
            <a:spLocks noGrp="1"/>
          </p:cNvSpPr>
          <p:nvPr>
            <p:ph type="title"/>
          </p:nvPr>
        </p:nvSpPr>
        <p:spPr>
          <a:xfrm>
            <a:off x="1011893" y="275837"/>
            <a:ext cx="7421963" cy="1033669"/>
          </a:xfrm>
        </p:spPr>
        <p:txBody>
          <a:bodyPr>
            <a:normAutofit/>
          </a:bodyPr>
          <a:lstStyle/>
          <a:p>
            <a:r>
              <a:rPr lang="es-MX" sz="3500" dirty="0">
                <a:solidFill>
                  <a:srgbClr val="FFFFFF"/>
                </a:solidFill>
              </a:rPr>
              <a:t>Google</a:t>
            </a:r>
          </a:p>
        </p:txBody>
      </p:sp>
      <p:sp>
        <p:nvSpPr>
          <p:cNvPr id="5" name="TextBox 4">
            <a:extLst>
              <a:ext uri="{FF2B5EF4-FFF2-40B4-BE49-F238E27FC236}">
                <a16:creationId xmlns:a16="http://schemas.microsoft.com/office/drawing/2014/main" id="{97C66193-7DD4-7083-14A2-244618A08608}"/>
              </a:ext>
            </a:extLst>
          </p:cNvPr>
          <p:cNvSpPr txBox="1"/>
          <p:nvPr/>
        </p:nvSpPr>
        <p:spPr>
          <a:xfrm>
            <a:off x="344512" y="5553951"/>
            <a:ext cx="7421962" cy="646331"/>
          </a:xfrm>
          <a:prstGeom prst="rect">
            <a:avLst/>
          </a:prstGeom>
          <a:noFill/>
        </p:spPr>
        <p:txBody>
          <a:bodyPr wrap="square">
            <a:spAutoFit/>
          </a:bodyPr>
          <a:lstStyle/>
          <a:p>
            <a:r>
              <a:rPr lang="es-MX" dirty="0">
                <a:hlinkClick r:id="rId2"/>
              </a:rPr>
              <a:t>https://www.youtube.com/watch?v=OK1ZmlaFIV8&amp;t=9s&amp;ab_channel=GoogleCloudTech</a:t>
            </a:r>
            <a:endParaRPr lang="es-MX" dirty="0"/>
          </a:p>
        </p:txBody>
      </p:sp>
      <p:sp>
        <p:nvSpPr>
          <p:cNvPr id="9" name="TextBox 8">
            <a:hlinkClick r:id="rId3"/>
            <a:extLst>
              <a:ext uri="{FF2B5EF4-FFF2-40B4-BE49-F238E27FC236}">
                <a16:creationId xmlns:a16="http://schemas.microsoft.com/office/drawing/2014/main" id="{AB69FE72-187C-681F-1E78-C039D57B2D14}"/>
              </a:ext>
            </a:extLst>
          </p:cNvPr>
          <p:cNvSpPr txBox="1"/>
          <p:nvPr/>
        </p:nvSpPr>
        <p:spPr>
          <a:xfrm>
            <a:off x="344512" y="6333545"/>
            <a:ext cx="4572000" cy="369332"/>
          </a:xfrm>
          <a:prstGeom prst="rect">
            <a:avLst/>
          </a:prstGeom>
          <a:noFill/>
        </p:spPr>
        <p:txBody>
          <a:bodyPr wrap="square">
            <a:spAutoFit/>
          </a:bodyPr>
          <a:lstStyle/>
          <a:p>
            <a:r>
              <a:rPr lang="es-MX" dirty="0"/>
              <a:t>https://cloud.google.com/text-to-speech</a:t>
            </a:r>
          </a:p>
        </p:txBody>
      </p:sp>
      <p:sp>
        <p:nvSpPr>
          <p:cNvPr id="12" name="TextBox 11">
            <a:extLst>
              <a:ext uri="{FF2B5EF4-FFF2-40B4-BE49-F238E27FC236}">
                <a16:creationId xmlns:a16="http://schemas.microsoft.com/office/drawing/2014/main" id="{6F91C172-2367-32DE-BB54-609090DB2D78}"/>
              </a:ext>
            </a:extLst>
          </p:cNvPr>
          <p:cNvSpPr txBox="1"/>
          <p:nvPr/>
        </p:nvSpPr>
        <p:spPr>
          <a:xfrm>
            <a:off x="726950" y="1846588"/>
            <a:ext cx="8174736" cy="369332"/>
          </a:xfrm>
          <a:prstGeom prst="rect">
            <a:avLst/>
          </a:prstGeom>
          <a:noFill/>
        </p:spPr>
        <p:txBody>
          <a:bodyPr wrap="square">
            <a:spAutoFit/>
          </a:bodyPr>
          <a:lstStyle/>
          <a:p>
            <a:r>
              <a:rPr lang="es-MX" dirty="0">
                <a:hlinkClick r:id="rId4"/>
              </a:rPr>
              <a:t>https://cloud.google.com/text-to-speech#voicebots-in-contact-centers</a:t>
            </a:r>
            <a:endParaRPr lang="es-MX" dirty="0"/>
          </a:p>
        </p:txBody>
      </p:sp>
      <p:sp>
        <p:nvSpPr>
          <p:cNvPr id="14" name="AutoShape 2" descr="Voice bots in contact centers reference architecture">
            <a:extLst>
              <a:ext uri="{FF2B5EF4-FFF2-40B4-BE49-F238E27FC236}">
                <a16:creationId xmlns:a16="http://schemas.microsoft.com/office/drawing/2014/main" id="{D4E1619B-AB4D-EB0E-E2DA-A6436C42DA5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8" name="Picture 17">
            <a:extLst>
              <a:ext uri="{FF2B5EF4-FFF2-40B4-BE49-F238E27FC236}">
                <a16:creationId xmlns:a16="http://schemas.microsoft.com/office/drawing/2014/main" id="{D09E011B-5DEC-C357-BEB4-C2F82120FBDC}"/>
              </a:ext>
            </a:extLst>
          </p:cNvPr>
          <p:cNvPicPr>
            <a:picLocks noChangeAspect="1"/>
          </p:cNvPicPr>
          <p:nvPr/>
        </p:nvPicPr>
        <p:blipFill>
          <a:blip r:embed="rId5"/>
          <a:stretch>
            <a:fillRect/>
          </a:stretch>
        </p:blipFill>
        <p:spPr>
          <a:xfrm>
            <a:off x="438912" y="2554852"/>
            <a:ext cx="8462774" cy="2843976"/>
          </a:xfrm>
          <a:prstGeom prst="rect">
            <a:avLst/>
          </a:prstGeom>
        </p:spPr>
      </p:pic>
    </p:spTree>
    <p:extLst>
      <p:ext uri="{BB962C8B-B14F-4D97-AF65-F5344CB8AC3E}">
        <p14:creationId xmlns:p14="http://schemas.microsoft.com/office/powerpoint/2010/main" val="312831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US" sz="3400">
                <a:solidFill>
                  <a:schemeClr val="bg1"/>
                </a:solidFill>
              </a:rPr>
              <a:t>Networking and Discussion</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5737951B-2DD1-1411-3449-E3BE73F38CA5}"/>
              </a:ext>
            </a:extLst>
          </p:cNvPr>
          <p:cNvGraphicFramePr>
            <a:graphicFrameLocks noGrp="1"/>
          </p:cNvGraphicFramePr>
          <p:nvPr>
            <p:ph idx="1"/>
            <p:extLst>
              <p:ext uri="{D42A27DB-BD31-4B8C-83A1-F6EECF244321}">
                <p14:modId xmlns:p14="http://schemas.microsoft.com/office/powerpoint/2010/main" val="2371970984"/>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C0C2-06EE-F2DF-E375-3C9863EDA4A5}"/>
              </a:ext>
            </a:extLst>
          </p:cNvPr>
          <p:cNvSpPr>
            <a:spLocks noGrp="1"/>
          </p:cNvSpPr>
          <p:nvPr>
            <p:ph type="title"/>
          </p:nvPr>
        </p:nvSpPr>
        <p:spPr/>
        <p:txBody>
          <a:bodyPr/>
          <a:lstStyle/>
          <a:p>
            <a:r>
              <a:rPr lang="en-US" b="1" i="0" dirty="0">
                <a:solidFill>
                  <a:srgbClr val="111111"/>
                </a:solidFill>
                <a:effectLst/>
                <a:latin typeface="-apple-system"/>
              </a:rPr>
              <a:t>Text To Speech (TTS) Articles:</a:t>
            </a:r>
            <a:endParaRPr lang="es-MX" dirty="0"/>
          </a:p>
        </p:txBody>
      </p:sp>
      <p:sp>
        <p:nvSpPr>
          <p:cNvPr id="3" name="Content Placeholder 2">
            <a:extLst>
              <a:ext uri="{FF2B5EF4-FFF2-40B4-BE49-F238E27FC236}">
                <a16:creationId xmlns:a16="http://schemas.microsoft.com/office/drawing/2014/main" id="{07CAE555-50C9-89FC-CD90-7F7654BBE82A}"/>
              </a:ext>
            </a:extLst>
          </p:cNvPr>
          <p:cNvSpPr>
            <a:spLocks noGrp="1"/>
          </p:cNvSpPr>
          <p:nvPr>
            <p:ph idx="1"/>
          </p:nvPr>
        </p:nvSpPr>
        <p:spPr/>
        <p:txBody>
          <a:bodyPr>
            <a:normAutofit fontScale="40000" lnSpcReduction="20000"/>
          </a:bodyPr>
          <a:lstStyle/>
          <a:p>
            <a:pPr algn="l">
              <a:buFont typeface="+mj-lt"/>
              <a:buAutoNum type="arabicPeriod"/>
            </a:pPr>
            <a:r>
              <a:rPr lang="en-US" b="0" i="0" u="none" strike="noStrike" dirty="0">
                <a:solidFill>
                  <a:srgbClr val="111111"/>
                </a:solidFill>
                <a:effectLst/>
                <a:latin typeface="inherit"/>
                <a:hlinkClick r:id="rId2"/>
              </a:rPr>
              <a:t>BASE TTS: Lessons from building a billion-parameter Text-to-Speech model on 100K hours of data</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3"/>
              </a:rPr>
              <a:t>Largest text-to-speech AI model yet shows ’emergent abilities’</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4"/>
              </a:rPr>
              <a:t>Conventional and contemporary approaches used in text to speech</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2"/>
              </a:rPr>
              <a:t>Best text-to-speech software of 2024 | TechRadar</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3"/>
              </a:rPr>
              <a:t>Text-to-Speech Synthesis: an Overview | by </a:t>
            </a:r>
            <a:r>
              <a:rPr lang="en-US" b="0" i="0" u="none" strike="noStrike" dirty="0" err="1">
                <a:solidFill>
                  <a:srgbClr val="111111"/>
                </a:solidFill>
                <a:effectLst/>
                <a:latin typeface="inherit"/>
                <a:hlinkClick r:id="rId3"/>
              </a:rPr>
              <a:t>Sciforce</a:t>
            </a:r>
            <a:r>
              <a:rPr lang="en-US" b="0" i="0" u="none" strike="noStrike" dirty="0">
                <a:solidFill>
                  <a:srgbClr val="111111"/>
                </a:solidFill>
                <a:effectLst/>
                <a:latin typeface="inherit"/>
                <a:hlinkClick r:id="rId3"/>
              </a:rPr>
              <a:t> - Medium</a:t>
            </a:r>
            <a:endParaRPr lang="en-US" b="0" i="0" dirty="0">
              <a:solidFill>
                <a:srgbClr val="111111"/>
              </a:solidFill>
              <a:effectLst/>
              <a:latin typeface="-apple-system"/>
            </a:endParaRPr>
          </a:p>
          <a:p>
            <a:pPr algn="l">
              <a:buFont typeface="+mj-lt"/>
              <a:buAutoNum type="arabicPeriod"/>
            </a:pPr>
            <a:r>
              <a:rPr lang="en-US" b="0" i="0" u="none" strike="noStrike" dirty="0" err="1">
                <a:solidFill>
                  <a:srgbClr val="111111"/>
                </a:solidFill>
                <a:effectLst/>
                <a:latin typeface="inherit"/>
                <a:hlinkClick r:id="rId4"/>
              </a:rPr>
              <a:t>NaturalSpeech</a:t>
            </a:r>
            <a:r>
              <a:rPr lang="en-US" b="0" i="0" u="none" strike="noStrike" dirty="0">
                <a:solidFill>
                  <a:srgbClr val="111111"/>
                </a:solidFill>
                <a:effectLst/>
                <a:latin typeface="inherit"/>
                <a:hlinkClick r:id="rId4"/>
              </a:rPr>
              <a:t>: End-to-End Text to Speech Synthesis with …</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2"/>
              </a:rPr>
              <a:t>Text-to-Speech (TTS) Engine in 119 Voices | Nuance</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3"/>
              </a:rPr>
              <a:t>Text-to-Speech: Lifelike Speech Synthesis | Google Cloud</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4"/>
              </a:rPr>
              <a:t>Text-to-Speech - Neural TTS Synthesis | Microsoft Azure</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2"/>
              </a:rPr>
              <a:t>Text-to-Speech (TTS) - Amazon Polly</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3"/>
              </a:rPr>
              <a:t>IBM Watson Text to Speech: Convert written text into natural …</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4"/>
              </a:rPr>
              <a:t>Text-to-Speech(TTS) Voices Demo I </a:t>
            </a:r>
            <a:r>
              <a:rPr lang="en-US" b="0" i="0" u="none" strike="noStrike" dirty="0" err="1">
                <a:solidFill>
                  <a:srgbClr val="111111"/>
                </a:solidFill>
                <a:effectLst/>
                <a:latin typeface="inherit"/>
                <a:hlinkClick r:id="rId4"/>
              </a:rPr>
              <a:t>ReadSpeaker</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2"/>
              </a:rPr>
              <a:t>Text-to-Speech Software 2024: The Ultimate Guide</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3"/>
              </a:rPr>
              <a:t>The Best Text-to-Speech (TTS) Software Programs and Online …</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4"/>
              </a:rPr>
              <a:t>What is Text-to-Speech (TTS) and How it Works | </a:t>
            </a:r>
            <a:r>
              <a:rPr lang="en-US" b="0" i="0" u="none" strike="noStrike" dirty="0" err="1">
                <a:solidFill>
                  <a:srgbClr val="111111"/>
                </a:solidFill>
                <a:effectLst/>
                <a:latin typeface="inherit"/>
                <a:hlinkClick r:id="rId4"/>
              </a:rPr>
              <a:t>ReadSpeaker</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2"/>
              </a:rPr>
              <a:t>How Does Text-to-Speech Technology Work?</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3"/>
              </a:rPr>
              <a:t>Text-to-Speech for Developers - IBM Watson</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4"/>
              </a:rPr>
              <a:t>Text-to-Speech: The Rise of the Synthetic Voice</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2"/>
              </a:rPr>
              <a:t>The Future of Text-to-Speech Technology for Business</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3"/>
              </a:rPr>
              <a:t>The Impact of Text-to-Speech in Education</a:t>
            </a:r>
            <a:endParaRPr lang="en-US" b="1" i="0" dirty="0">
              <a:solidFill>
                <a:srgbClr val="15171A"/>
              </a:solidFill>
              <a:effectLst/>
              <a:latin typeface="Inter"/>
            </a:endParaRPr>
          </a:p>
        </p:txBody>
      </p:sp>
    </p:spTree>
    <p:extLst>
      <p:ext uri="{BB962C8B-B14F-4D97-AF65-F5344CB8AC3E}">
        <p14:creationId xmlns:p14="http://schemas.microsoft.com/office/powerpoint/2010/main" val="3011247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C0C2-06EE-F2DF-E375-3C9863EDA4A5}"/>
              </a:ext>
            </a:extLst>
          </p:cNvPr>
          <p:cNvSpPr>
            <a:spLocks noGrp="1"/>
          </p:cNvSpPr>
          <p:nvPr>
            <p:ph type="title"/>
          </p:nvPr>
        </p:nvSpPr>
        <p:spPr/>
        <p:txBody>
          <a:bodyPr/>
          <a:lstStyle/>
          <a:p>
            <a:r>
              <a:rPr lang="en-US" b="1" i="0" dirty="0">
                <a:solidFill>
                  <a:srgbClr val="111111"/>
                </a:solidFill>
                <a:effectLst/>
                <a:latin typeface="-apple-system"/>
              </a:rPr>
              <a:t>Speech To Text (STT) Articles:</a:t>
            </a:r>
            <a:endParaRPr lang="es-MX" dirty="0"/>
          </a:p>
        </p:txBody>
      </p:sp>
      <p:sp>
        <p:nvSpPr>
          <p:cNvPr id="3" name="Content Placeholder 2">
            <a:extLst>
              <a:ext uri="{FF2B5EF4-FFF2-40B4-BE49-F238E27FC236}">
                <a16:creationId xmlns:a16="http://schemas.microsoft.com/office/drawing/2014/main" id="{07CAE555-50C9-89FC-CD90-7F7654BBE82A}"/>
              </a:ext>
            </a:extLst>
          </p:cNvPr>
          <p:cNvSpPr>
            <a:spLocks noGrp="1"/>
          </p:cNvSpPr>
          <p:nvPr>
            <p:ph idx="1"/>
          </p:nvPr>
        </p:nvSpPr>
        <p:spPr/>
        <p:txBody>
          <a:bodyPr>
            <a:normAutofit fontScale="40000" lnSpcReduction="20000"/>
          </a:bodyPr>
          <a:lstStyle/>
          <a:p>
            <a:pPr algn="l">
              <a:buFont typeface="+mj-lt"/>
              <a:buAutoNum type="arabicPeriod"/>
            </a:pPr>
            <a:r>
              <a:rPr lang="en-US" b="0" i="0" u="none" strike="noStrike" dirty="0">
                <a:solidFill>
                  <a:srgbClr val="111111"/>
                </a:solidFill>
                <a:effectLst/>
                <a:latin typeface="inherit"/>
                <a:hlinkClick r:id="rId2"/>
              </a:rPr>
              <a:t>Decoding State Street Corporation (STT): A Strategic SWOT Insight</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3"/>
              </a:rPr>
              <a:t>Here’s Why State Street Corporation (STT) is a Strong Value Stock</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4"/>
              </a:rPr>
              <a:t>State Street Corporation Common Stock (STT) - Nasdaq</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5"/>
              </a:rPr>
              <a:t>Speech to Text: Convert or Transcribe Audio to Text | IBM Watson</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6"/>
              </a:rPr>
              <a:t>Speech-to-Text: Automatic Speech Recognition | Google Cloud</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7"/>
              </a:rPr>
              <a:t>Speech-to-Text - Transcribe Audio | Microsoft Azure</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5"/>
              </a:rPr>
              <a:t>Amazon Transcribe – Automatic Speech Recognition - AWS</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6"/>
              </a:rPr>
              <a:t>What is Speech Recognition? | Nuance</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7"/>
              </a:rPr>
              <a:t>How Does Speech Recognition Technology Work?</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5"/>
              </a:rPr>
              <a:t>The Future of Speech Recognition Technology</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6"/>
              </a:rPr>
              <a:t>The Role of Speech Recognition in Healthcare</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7"/>
              </a:rPr>
              <a:t>Speech Recognition for Learning</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5"/>
              </a:rPr>
              <a:t>Speech Recognition in the Automotive Industry</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6"/>
              </a:rPr>
              <a:t>The Impact of Speech Recognition on Customer Service</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7"/>
              </a:rPr>
              <a:t>The Benefits of Speech Recognition in the Workplace</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5"/>
              </a:rPr>
              <a:t>Speech Recognition in the Era of AI</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6"/>
              </a:rPr>
              <a:t>The Challenges of Implementing Speech Recognition</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7"/>
              </a:rPr>
              <a:t>The Evolution of Speech Recognition Technology</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5"/>
              </a:rPr>
              <a:t>The Role of Speech Recognition in Smart Homes</a:t>
            </a:r>
            <a:endParaRPr lang="en-US" b="0" i="0" dirty="0">
              <a:solidFill>
                <a:srgbClr val="111111"/>
              </a:solidFill>
              <a:effectLst/>
              <a:latin typeface="-apple-system"/>
            </a:endParaRPr>
          </a:p>
          <a:p>
            <a:pPr algn="l">
              <a:buFont typeface="+mj-lt"/>
              <a:buAutoNum type="arabicPeriod"/>
            </a:pPr>
            <a:r>
              <a:rPr lang="en-US" b="0" i="0" u="none" strike="noStrike" dirty="0">
                <a:solidFill>
                  <a:srgbClr val="111111"/>
                </a:solidFill>
                <a:effectLst/>
                <a:latin typeface="inherit"/>
                <a:hlinkClick r:id="rId6"/>
              </a:rPr>
              <a:t>How Speech Recognition is Changing the World</a:t>
            </a:r>
            <a:endParaRPr lang="en-US" b="0" i="0" dirty="0">
              <a:solidFill>
                <a:srgbClr val="111111"/>
              </a:solidFill>
              <a:effectLst/>
              <a:latin typeface="-apple-system"/>
            </a:endParaRPr>
          </a:p>
        </p:txBody>
      </p:sp>
    </p:spTree>
    <p:extLst>
      <p:ext uri="{BB962C8B-B14F-4D97-AF65-F5344CB8AC3E}">
        <p14:creationId xmlns:p14="http://schemas.microsoft.com/office/powerpoint/2010/main" val="3407499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C0C2-06EE-F2DF-E375-3C9863EDA4A5}"/>
              </a:ext>
            </a:extLst>
          </p:cNvPr>
          <p:cNvSpPr>
            <a:spLocks noGrp="1"/>
          </p:cNvSpPr>
          <p:nvPr>
            <p:ph type="title"/>
          </p:nvPr>
        </p:nvSpPr>
        <p:spPr/>
        <p:txBody>
          <a:bodyPr>
            <a:normAutofit fontScale="90000"/>
          </a:bodyPr>
          <a:lstStyle/>
          <a:p>
            <a:r>
              <a:rPr lang="en-US" b="1" i="0" dirty="0">
                <a:solidFill>
                  <a:srgbClr val="111111"/>
                </a:solidFill>
                <a:effectLst/>
                <a:latin typeface="-apple-system"/>
              </a:rPr>
              <a:t>Text To Speech (TTS) Git Hub Repositories:</a:t>
            </a:r>
            <a:endParaRPr lang="es-MX" dirty="0"/>
          </a:p>
        </p:txBody>
      </p:sp>
      <p:sp>
        <p:nvSpPr>
          <p:cNvPr id="3" name="Content Placeholder 2">
            <a:extLst>
              <a:ext uri="{FF2B5EF4-FFF2-40B4-BE49-F238E27FC236}">
                <a16:creationId xmlns:a16="http://schemas.microsoft.com/office/drawing/2014/main" id="{07CAE555-50C9-89FC-CD90-7F7654BBE82A}"/>
              </a:ext>
            </a:extLst>
          </p:cNvPr>
          <p:cNvSpPr>
            <a:spLocks noGrp="1"/>
          </p:cNvSpPr>
          <p:nvPr>
            <p:ph idx="1"/>
          </p:nvPr>
        </p:nvSpPr>
        <p:spPr>
          <a:xfrm>
            <a:off x="457200" y="1600200"/>
            <a:ext cx="8229600" cy="4855464"/>
          </a:xfrm>
        </p:spPr>
        <p:txBody>
          <a:bodyPr>
            <a:normAutofit fontScale="92500" lnSpcReduction="10000"/>
          </a:bodyPr>
          <a:lstStyle/>
          <a:p>
            <a:pPr algn="l">
              <a:buFont typeface="+mj-lt"/>
              <a:buAutoNum type="arabicPeriod"/>
            </a:pPr>
            <a:r>
              <a:rPr lang="en-US" sz="1400" b="0" i="0" u="none" strike="noStrike" dirty="0">
                <a:solidFill>
                  <a:srgbClr val="111111"/>
                </a:solidFill>
                <a:effectLst/>
                <a:latin typeface="inherit"/>
                <a:hlinkClick r:id="rId2"/>
              </a:rPr>
              <a:t>Mozilla TTS</a:t>
            </a:r>
            <a:r>
              <a:rPr lang="en-US" sz="1400" b="0" i="0" dirty="0">
                <a:solidFill>
                  <a:srgbClr val="111111"/>
                </a:solidFill>
                <a:effectLst/>
                <a:latin typeface="-apple-system"/>
              </a:rPr>
              <a:t>: A deep learning for Text to Speech (TTS) system by Mozilla.</a:t>
            </a:r>
          </a:p>
          <a:p>
            <a:pPr algn="l">
              <a:buFont typeface="+mj-lt"/>
              <a:buAutoNum type="arabicPeriod"/>
            </a:pPr>
            <a:r>
              <a:rPr lang="en-US" sz="1400" b="0" i="0" u="none" strike="noStrike" dirty="0">
                <a:solidFill>
                  <a:srgbClr val="111111"/>
                </a:solidFill>
                <a:effectLst/>
                <a:latin typeface="inherit"/>
                <a:hlinkClick r:id="rId3"/>
              </a:rPr>
              <a:t>Awesome TTS Samples</a:t>
            </a:r>
            <a:r>
              <a:rPr lang="en-US" sz="1400" b="0" i="0" dirty="0">
                <a:solidFill>
                  <a:srgbClr val="111111"/>
                </a:solidFill>
                <a:effectLst/>
                <a:latin typeface="-apple-system"/>
              </a:rPr>
              <a:t>: A list of TTS papers with audio samples provided by the authors.</a:t>
            </a:r>
          </a:p>
          <a:p>
            <a:pPr algn="l">
              <a:buFont typeface="+mj-lt"/>
              <a:buAutoNum type="arabicPeriod"/>
            </a:pPr>
            <a:r>
              <a:rPr lang="en-US" sz="1400" b="0" i="0" u="none" strike="noStrike" dirty="0">
                <a:solidFill>
                  <a:srgbClr val="111111"/>
                </a:solidFill>
                <a:effectLst/>
                <a:latin typeface="inherit"/>
                <a:hlinkClick r:id="rId4"/>
              </a:rPr>
              <a:t>Coqui AI TTS</a:t>
            </a:r>
            <a:r>
              <a:rPr lang="en-US" sz="1400" b="0" i="0" dirty="0">
                <a:solidFill>
                  <a:srgbClr val="111111"/>
                </a:solidFill>
                <a:effectLst/>
                <a:latin typeface="-apple-system"/>
              </a:rPr>
              <a:t>: A TTS repository by Coqui AI.</a:t>
            </a:r>
          </a:p>
          <a:p>
            <a:pPr algn="l">
              <a:buFont typeface="+mj-lt"/>
              <a:buAutoNum type="arabicPeriod"/>
            </a:pPr>
            <a:r>
              <a:rPr lang="en-US" sz="1400" b="0" i="0" u="none" strike="noStrike" dirty="0" err="1">
                <a:solidFill>
                  <a:srgbClr val="111111"/>
                </a:solidFill>
                <a:effectLst/>
                <a:latin typeface="inherit"/>
                <a:hlinkClick r:id="rId4"/>
              </a:rPr>
              <a:t>DeepSpeech</a:t>
            </a:r>
            <a:r>
              <a:rPr lang="en-US" sz="1400" b="0" i="0" dirty="0">
                <a:solidFill>
                  <a:srgbClr val="111111"/>
                </a:solidFill>
                <a:effectLst/>
                <a:latin typeface="-apple-system"/>
              </a:rPr>
              <a:t>: An open-source speech-to-text engine developed by Mozilla.</a:t>
            </a:r>
          </a:p>
          <a:p>
            <a:pPr algn="l">
              <a:buFont typeface="+mj-lt"/>
              <a:buAutoNum type="arabicPeriod"/>
            </a:pPr>
            <a:r>
              <a:rPr lang="en-US" sz="1400" b="0" i="0" u="none" strike="noStrike" dirty="0" err="1">
                <a:solidFill>
                  <a:srgbClr val="111111"/>
                </a:solidFill>
                <a:effectLst/>
                <a:latin typeface="inherit"/>
                <a:hlinkClick r:id="rId4"/>
              </a:rPr>
              <a:t>Tacotron</a:t>
            </a:r>
            <a:r>
              <a:rPr lang="en-US" sz="1400" b="0" i="0" u="none" strike="noStrike" dirty="0">
                <a:solidFill>
                  <a:srgbClr val="111111"/>
                </a:solidFill>
                <a:effectLst/>
                <a:latin typeface="inherit"/>
                <a:hlinkClick r:id="rId4"/>
              </a:rPr>
              <a:t> 2</a:t>
            </a:r>
            <a:r>
              <a:rPr lang="en-US" sz="1400" b="0" i="0" dirty="0">
                <a:solidFill>
                  <a:srgbClr val="111111"/>
                </a:solidFill>
                <a:effectLst/>
                <a:latin typeface="-apple-system"/>
              </a:rPr>
              <a:t>: A deep learning-based TTS system developed by Google.</a:t>
            </a:r>
          </a:p>
          <a:p>
            <a:pPr algn="l">
              <a:buFont typeface="+mj-lt"/>
              <a:buAutoNum type="arabicPeriod"/>
            </a:pPr>
            <a:r>
              <a:rPr lang="en-US" sz="1400" b="0" i="0" u="none" strike="noStrike" dirty="0" err="1">
                <a:solidFill>
                  <a:srgbClr val="111111"/>
                </a:solidFill>
                <a:effectLst/>
                <a:latin typeface="inherit"/>
                <a:hlinkClick r:id="rId4"/>
              </a:rPr>
              <a:t>WaveNet</a:t>
            </a:r>
            <a:r>
              <a:rPr lang="en-US" sz="1400" b="0" i="0" dirty="0">
                <a:solidFill>
                  <a:srgbClr val="111111"/>
                </a:solidFill>
                <a:effectLst/>
                <a:latin typeface="-apple-system"/>
              </a:rPr>
              <a:t>: A deep generative model for raw audio waveforms developed by DeepMind.</a:t>
            </a:r>
          </a:p>
          <a:p>
            <a:pPr algn="l">
              <a:buFont typeface="+mj-lt"/>
              <a:buAutoNum type="arabicPeriod"/>
            </a:pPr>
            <a:r>
              <a:rPr lang="en-US" sz="1400" b="0" i="0" u="none" strike="noStrike" dirty="0" err="1">
                <a:solidFill>
                  <a:srgbClr val="111111"/>
                </a:solidFill>
                <a:effectLst/>
                <a:latin typeface="inherit"/>
                <a:hlinkClick r:id="rId4"/>
              </a:rPr>
              <a:t>FastSpeech</a:t>
            </a:r>
            <a:r>
              <a:rPr lang="en-US" sz="1400" b="0" i="0" dirty="0">
                <a:solidFill>
                  <a:srgbClr val="111111"/>
                </a:solidFill>
                <a:effectLst/>
                <a:latin typeface="-apple-system"/>
              </a:rPr>
              <a:t>: A fast and efficient TTS system developed by Microsoft Research Asia.</a:t>
            </a:r>
          </a:p>
          <a:p>
            <a:pPr algn="l">
              <a:buFont typeface="+mj-lt"/>
              <a:buAutoNum type="arabicPeriod"/>
            </a:pPr>
            <a:r>
              <a:rPr lang="en-US" sz="1400" b="0" i="0" u="none" strike="noStrike" dirty="0">
                <a:solidFill>
                  <a:srgbClr val="111111"/>
                </a:solidFill>
                <a:effectLst/>
                <a:latin typeface="inherit"/>
                <a:hlinkClick r:id="rId5"/>
              </a:rPr>
              <a:t>Glow-TTS</a:t>
            </a:r>
            <a:r>
              <a:rPr lang="en-US" sz="1400" b="0" i="0" dirty="0">
                <a:solidFill>
                  <a:srgbClr val="111111"/>
                </a:solidFill>
                <a:effectLst/>
                <a:latin typeface="-apple-system"/>
              </a:rPr>
              <a:t>: A Generative Flow for Text-to-Speech via Monotonic Alignment Search.</a:t>
            </a:r>
          </a:p>
          <a:p>
            <a:pPr algn="l">
              <a:buFont typeface="+mj-lt"/>
              <a:buAutoNum type="arabicPeriod"/>
            </a:pPr>
            <a:r>
              <a:rPr lang="en-US" sz="1400" b="0" i="0" u="none" strike="noStrike" dirty="0">
                <a:solidFill>
                  <a:srgbClr val="111111"/>
                </a:solidFill>
                <a:effectLst/>
                <a:latin typeface="inherit"/>
                <a:hlinkClick r:id="rId5"/>
              </a:rPr>
              <a:t>EATS</a:t>
            </a:r>
            <a:r>
              <a:rPr lang="en-US" sz="1400" b="0" i="0" dirty="0">
                <a:solidFill>
                  <a:srgbClr val="111111"/>
                </a:solidFill>
                <a:effectLst/>
                <a:latin typeface="-apple-system"/>
              </a:rPr>
              <a:t>: End-to-End Adversarial Text-to-Speech.</a:t>
            </a:r>
          </a:p>
          <a:p>
            <a:pPr algn="l">
              <a:buFont typeface="+mj-lt"/>
              <a:buAutoNum type="arabicPeriod"/>
            </a:pPr>
            <a:r>
              <a:rPr lang="en-US" sz="1400" b="0" i="0" u="none" strike="noStrike" dirty="0" err="1">
                <a:solidFill>
                  <a:srgbClr val="111111"/>
                </a:solidFill>
                <a:effectLst/>
                <a:latin typeface="inherit"/>
                <a:hlinkClick r:id="rId5"/>
              </a:rPr>
              <a:t>Flowtron</a:t>
            </a:r>
            <a:r>
              <a:rPr lang="en-US" sz="1400" b="0" i="0" dirty="0">
                <a:solidFill>
                  <a:srgbClr val="111111"/>
                </a:solidFill>
                <a:effectLst/>
                <a:latin typeface="-apple-system"/>
              </a:rPr>
              <a:t>: An Autoregressive Flow-based Generative Network for Text-to-Speech Synthesis.</a:t>
            </a:r>
          </a:p>
          <a:p>
            <a:pPr algn="l">
              <a:buFont typeface="+mj-lt"/>
              <a:buAutoNum type="arabicPeriod"/>
            </a:pPr>
            <a:r>
              <a:rPr lang="en-US" sz="1400" b="0" i="0" u="none" strike="noStrike" dirty="0">
                <a:solidFill>
                  <a:srgbClr val="111111"/>
                </a:solidFill>
                <a:effectLst/>
                <a:latin typeface="inherit"/>
                <a:hlinkClick r:id="rId5"/>
              </a:rPr>
              <a:t>Tacotron2+DCA</a:t>
            </a:r>
            <a:r>
              <a:rPr lang="en-US" sz="1400" b="0" i="0" dirty="0">
                <a:solidFill>
                  <a:srgbClr val="111111"/>
                </a:solidFill>
                <a:effectLst/>
                <a:latin typeface="-apple-system"/>
              </a:rPr>
              <a:t>: Location-Relative Attention Mechanisms For Robust Long-Form Speech Synthesis.</a:t>
            </a:r>
          </a:p>
          <a:p>
            <a:pPr algn="l">
              <a:buFont typeface="+mj-lt"/>
              <a:buAutoNum type="arabicPeriod"/>
            </a:pPr>
            <a:r>
              <a:rPr lang="en-US" sz="1400" b="0" i="0" u="none" strike="noStrike" dirty="0">
                <a:solidFill>
                  <a:srgbClr val="111111"/>
                </a:solidFill>
                <a:effectLst/>
                <a:latin typeface="inherit"/>
                <a:hlinkClick r:id="rId5"/>
              </a:rPr>
              <a:t>GAN-TTS</a:t>
            </a:r>
            <a:r>
              <a:rPr lang="en-US" sz="1400" b="0" i="0" dirty="0">
                <a:solidFill>
                  <a:srgbClr val="111111"/>
                </a:solidFill>
                <a:effectLst/>
                <a:latin typeface="-apple-system"/>
              </a:rPr>
              <a:t>: High Fidelity Speech Synthesis with Adversarial Networks.</a:t>
            </a:r>
          </a:p>
          <a:p>
            <a:pPr algn="l">
              <a:buFont typeface="+mj-lt"/>
              <a:buAutoNum type="arabicPeriod"/>
            </a:pPr>
            <a:r>
              <a:rPr lang="en-US" sz="1400" b="0" i="0" u="none" strike="noStrike" dirty="0">
                <a:solidFill>
                  <a:srgbClr val="111111"/>
                </a:solidFill>
                <a:effectLst/>
                <a:latin typeface="inherit"/>
                <a:hlinkClick r:id="rId5"/>
              </a:rPr>
              <a:t>Multi-lingual Tacotron2</a:t>
            </a:r>
            <a:r>
              <a:rPr lang="en-US" sz="1400" b="0" i="0" dirty="0">
                <a:solidFill>
                  <a:srgbClr val="111111"/>
                </a:solidFill>
                <a:effectLst/>
                <a:latin typeface="-apple-system"/>
              </a:rPr>
              <a:t>: Learning to Speak Fluently in a Foreign Language: Multilingual Speech Synthesis and Cross-Language Voice Cloning.</a:t>
            </a:r>
          </a:p>
          <a:p>
            <a:pPr algn="l">
              <a:buFont typeface="+mj-lt"/>
              <a:buAutoNum type="arabicPeriod"/>
            </a:pPr>
            <a:r>
              <a:rPr lang="en-US" sz="1400" b="0" i="0" u="none" strike="noStrike" dirty="0" err="1">
                <a:solidFill>
                  <a:srgbClr val="111111"/>
                </a:solidFill>
                <a:effectLst/>
                <a:latin typeface="inherit"/>
                <a:hlinkClick r:id="rId5"/>
              </a:rPr>
              <a:t>MelNet</a:t>
            </a:r>
            <a:r>
              <a:rPr lang="en-US" sz="1400" b="0" i="0" dirty="0">
                <a:solidFill>
                  <a:srgbClr val="111111"/>
                </a:solidFill>
                <a:effectLst/>
                <a:latin typeface="-apple-system"/>
              </a:rPr>
              <a:t>: A Generative Model for Audio in the Frequency Domain.</a:t>
            </a:r>
          </a:p>
          <a:p>
            <a:pPr algn="l">
              <a:buFont typeface="+mj-lt"/>
              <a:buAutoNum type="arabicPeriod"/>
            </a:pPr>
            <a:r>
              <a:rPr lang="en-US" sz="1400" b="0" i="0" u="none" strike="noStrike" dirty="0" err="1">
                <a:solidFill>
                  <a:srgbClr val="111111"/>
                </a:solidFill>
                <a:effectLst/>
                <a:latin typeface="inherit"/>
                <a:hlinkClick r:id="rId5"/>
              </a:rPr>
              <a:t>FastSpeech</a:t>
            </a:r>
            <a:r>
              <a:rPr lang="en-US" sz="1400" b="0" i="0" dirty="0">
                <a:solidFill>
                  <a:srgbClr val="111111"/>
                </a:solidFill>
                <a:effectLst/>
                <a:latin typeface="-apple-system"/>
              </a:rPr>
              <a:t>: Fast, Robust and Controllable Text to Speech.</a:t>
            </a:r>
          </a:p>
          <a:p>
            <a:pPr algn="l">
              <a:buFont typeface="+mj-lt"/>
              <a:buAutoNum type="arabicPeriod"/>
            </a:pPr>
            <a:r>
              <a:rPr lang="en-US" sz="1400" b="0" i="0" u="none" strike="noStrike" dirty="0" err="1">
                <a:solidFill>
                  <a:srgbClr val="111111"/>
                </a:solidFill>
                <a:effectLst/>
                <a:latin typeface="inherit"/>
                <a:hlinkClick r:id="rId5"/>
              </a:rPr>
              <a:t>ParaNet</a:t>
            </a:r>
            <a:r>
              <a:rPr lang="en-US" sz="1400" b="0" i="0" dirty="0">
                <a:solidFill>
                  <a:srgbClr val="111111"/>
                </a:solidFill>
                <a:effectLst/>
                <a:latin typeface="-apple-system"/>
              </a:rPr>
              <a:t>: Parallel Neural Text-to-Speech.</a:t>
            </a:r>
          </a:p>
          <a:p>
            <a:pPr algn="l">
              <a:buFont typeface="+mj-lt"/>
              <a:buAutoNum type="arabicPeriod"/>
            </a:pPr>
            <a:r>
              <a:rPr lang="en-US" sz="1400" b="0" i="0" u="none" strike="noStrike" dirty="0">
                <a:solidFill>
                  <a:srgbClr val="111111"/>
                </a:solidFill>
                <a:effectLst/>
                <a:latin typeface="inherit"/>
                <a:hlinkClick r:id="rId5"/>
              </a:rPr>
              <a:t>Transformer-TTS</a:t>
            </a:r>
            <a:r>
              <a:rPr lang="en-US" sz="1400" b="0" i="0" dirty="0">
                <a:solidFill>
                  <a:srgbClr val="111111"/>
                </a:solidFill>
                <a:effectLst/>
                <a:latin typeface="-apple-system"/>
              </a:rPr>
              <a:t>: Neural Speech Synthesis with Transformer Network.</a:t>
            </a:r>
          </a:p>
          <a:p>
            <a:pPr algn="l">
              <a:buFont typeface="+mj-lt"/>
              <a:buAutoNum type="arabicPeriod"/>
            </a:pPr>
            <a:r>
              <a:rPr lang="en-US" sz="1400" b="0" i="0" u="none" strike="noStrike" dirty="0">
                <a:solidFill>
                  <a:srgbClr val="111111"/>
                </a:solidFill>
                <a:effectLst/>
                <a:latin typeface="inherit"/>
                <a:hlinkClick r:id="rId5"/>
              </a:rPr>
              <a:t>Multi-speaker Tacotron2</a:t>
            </a:r>
            <a:r>
              <a:rPr lang="en-US" sz="1400" b="0" i="0" dirty="0">
                <a:solidFill>
                  <a:srgbClr val="111111"/>
                </a:solidFill>
                <a:effectLst/>
                <a:latin typeface="-apple-system"/>
              </a:rPr>
              <a:t>: Transfer Learning from Speaker Verification to </a:t>
            </a:r>
            <a:r>
              <a:rPr lang="en-US" sz="1400" b="0" i="0" dirty="0" err="1">
                <a:solidFill>
                  <a:srgbClr val="111111"/>
                </a:solidFill>
                <a:effectLst/>
                <a:latin typeface="-apple-system"/>
              </a:rPr>
              <a:t>Multispeaker</a:t>
            </a:r>
            <a:r>
              <a:rPr lang="en-US" sz="1400" b="0" i="0" dirty="0">
                <a:solidFill>
                  <a:srgbClr val="111111"/>
                </a:solidFill>
                <a:effectLst/>
                <a:latin typeface="-apple-system"/>
              </a:rPr>
              <a:t> Text-To-Speech Synthesis.</a:t>
            </a:r>
          </a:p>
          <a:p>
            <a:pPr algn="l">
              <a:buFont typeface="+mj-lt"/>
              <a:buAutoNum type="arabicPeriod"/>
            </a:pPr>
            <a:r>
              <a:rPr lang="en-US" sz="1400" b="0" i="0" u="none" strike="noStrike" dirty="0">
                <a:solidFill>
                  <a:srgbClr val="111111"/>
                </a:solidFill>
                <a:effectLst/>
                <a:latin typeface="inherit"/>
                <a:hlinkClick r:id="rId5"/>
              </a:rPr>
              <a:t>Tacotron2+GST</a:t>
            </a:r>
            <a:r>
              <a:rPr lang="en-US" sz="1400" b="0" i="0" dirty="0">
                <a:solidFill>
                  <a:srgbClr val="111111"/>
                </a:solidFill>
                <a:effectLst/>
                <a:latin typeface="-apple-system"/>
              </a:rPr>
              <a:t>: Style Tokens: Unsupervised Style Modeling, Control and Transfer in End-to-End Speech Synthesis.</a:t>
            </a:r>
          </a:p>
          <a:p>
            <a:pPr algn="l">
              <a:buFont typeface="+mj-lt"/>
              <a:buAutoNum type="arabicPeriod"/>
            </a:pPr>
            <a:r>
              <a:rPr lang="en-US" sz="1400" b="0" i="0" u="none" strike="noStrike" dirty="0">
                <a:solidFill>
                  <a:srgbClr val="111111"/>
                </a:solidFill>
                <a:effectLst/>
                <a:latin typeface="inherit"/>
                <a:hlinkClick r:id="rId5"/>
              </a:rPr>
              <a:t>Tacotron2</a:t>
            </a:r>
            <a:r>
              <a:rPr lang="en-US" sz="1400" b="0" i="0" dirty="0">
                <a:solidFill>
                  <a:srgbClr val="111111"/>
                </a:solidFill>
                <a:effectLst/>
                <a:latin typeface="-apple-system"/>
              </a:rPr>
              <a:t>: Natural TTS Synthesis by Conditioning </a:t>
            </a:r>
            <a:r>
              <a:rPr lang="en-US" sz="1400" b="0" i="0" dirty="0" err="1">
                <a:solidFill>
                  <a:srgbClr val="111111"/>
                </a:solidFill>
                <a:effectLst/>
                <a:latin typeface="-apple-system"/>
              </a:rPr>
              <a:t>WaveNet</a:t>
            </a:r>
            <a:r>
              <a:rPr lang="en-US" sz="1400" b="0" i="0" dirty="0">
                <a:solidFill>
                  <a:srgbClr val="111111"/>
                </a:solidFill>
                <a:effectLst/>
                <a:latin typeface="-apple-system"/>
              </a:rPr>
              <a:t> on Mel Spectrogram Predictions.</a:t>
            </a:r>
            <a:endParaRPr lang="en-US" sz="1400" b="1" i="0" dirty="0">
              <a:solidFill>
                <a:srgbClr val="15171A"/>
              </a:solidFill>
              <a:effectLst/>
              <a:latin typeface="Inter"/>
            </a:endParaRPr>
          </a:p>
        </p:txBody>
      </p:sp>
    </p:spTree>
    <p:extLst>
      <p:ext uri="{BB962C8B-B14F-4D97-AF65-F5344CB8AC3E}">
        <p14:creationId xmlns:p14="http://schemas.microsoft.com/office/powerpoint/2010/main" val="669163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C0C2-06EE-F2DF-E375-3C9863EDA4A5}"/>
              </a:ext>
            </a:extLst>
          </p:cNvPr>
          <p:cNvSpPr>
            <a:spLocks noGrp="1"/>
          </p:cNvSpPr>
          <p:nvPr>
            <p:ph type="title"/>
          </p:nvPr>
        </p:nvSpPr>
        <p:spPr/>
        <p:txBody>
          <a:bodyPr>
            <a:normAutofit fontScale="90000"/>
          </a:bodyPr>
          <a:lstStyle/>
          <a:p>
            <a:r>
              <a:rPr lang="en-US" b="1" i="0" dirty="0">
                <a:solidFill>
                  <a:srgbClr val="111111"/>
                </a:solidFill>
                <a:effectLst/>
                <a:latin typeface="-apple-system"/>
              </a:rPr>
              <a:t>Speech To Text (STT) Git Hub Repositories:</a:t>
            </a:r>
            <a:endParaRPr lang="es-MX" dirty="0"/>
          </a:p>
        </p:txBody>
      </p:sp>
      <p:sp>
        <p:nvSpPr>
          <p:cNvPr id="3" name="Content Placeholder 2">
            <a:extLst>
              <a:ext uri="{FF2B5EF4-FFF2-40B4-BE49-F238E27FC236}">
                <a16:creationId xmlns:a16="http://schemas.microsoft.com/office/drawing/2014/main" id="{07CAE555-50C9-89FC-CD90-7F7654BBE82A}"/>
              </a:ext>
            </a:extLst>
          </p:cNvPr>
          <p:cNvSpPr>
            <a:spLocks noGrp="1"/>
          </p:cNvSpPr>
          <p:nvPr>
            <p:ph idx="1"/>
          </p:nvPr>
        </p:nvSpPr>
        <p:spPr>
          <a:xfrm>
            <a:off x="457200" y="1801368"/>
            <a:ext cx="8229600" cy="4324795"/>
          </a:xfrm>
        </p:spPr>
        <p:txBody>
          <a:bodyPr>
            <a:normAutofit fontScale="40000" lnSpcReduction="20000"/>
          </a:bodyPr>
          <a:lstStyle/>
          <a:p>
            <a:pPr algn="l">
              <a:buFont typeface="+mj-lt"/>
              <a:buAutoNum type="arabicPeriod"/>
            </a:pPr>
            <a:r>
              <a:rPr lang="en-US" b="0" i="0" u="none" strike="noStrike" dirty="0">
                <a:solidFill>
                  <a:srgbClr val="111111"/>
                </a:solidFill>
                <a:effectLst/>
                <a:latin typeface="inherit"/>
                <a:hlinkClick r:id="rId2"/>
              </a:rPr>
              <a:t>SST Examples</a:t>
            </a:r>
            <a:r>
              <a:rPr lang="en-US" b="0" i="0" dirty="0">
                <a:solidFill>
                  <a:srgbClr val="111111"/>
                </a:solidFill>
                <a:effectLst/>
                <a:latin typeface="-apple-system"/>
              </a:rPr>
              <a:t>: A collection of example serverless apps built with SST.</a:t>
            </a:r>
          </a:p>
          <a:p>
            <a:pPr algn="l">
              <a:buFont typeface="+mj-lt"/>
              <a:buAutoNum type="arabicPeriod"/>
            </a:pPr>
            <a:r>
              <a:rPr lang="en-US" b="0" i="0" u="none" strike="noStrike" dirty="0">
                <a:solidFill>
                  <a:srgbClr val="111111"/>
                </a:solidFill>
                <a:effectLst/>
                <a:latin typeface="inherit"/>
                <a:hlinkClick r:id="rId3"/>
              </a:rPr>
              <a:t>Serverless Stack Resources SST Sample</a:t>
            </a:r>
            <a:r>
              <a:rPr lang="en-US" b="0" i="0" dirty="0">
                <a:solidFill>
                  <a:srgbClr val="111111"/>
                </a:solidFill>
                <a:effectLst/>
                <a:latin typeface="-apple-system"/>
              </a:rPr>
              <a:t>: A sample SST app deploying the notes app resources from the Serverless Stack guide.</a:t>
            </a:r>
          </a:p>
          <a:p>
            <a:pPr algn="l">
              <a:buFont typeface="+mj-lt"/>
              <a:buAutoNum type="arabicPeriod"/>
            </a:pPr>
            <a:r>
              <a:rPr lang="en-US" b="0" i="0" u="none" strike="noStrike" dirty="0" err="1">
                <a:solidFill>
                  <a:srgbClr val="111111"/>
                </a:solidFill>
                <a:effectLst/>
                <a:latin typeface="inherit"/>
                <a:hlinkClick r:id="rId2"/>
              </a:rPr>
              <a:t>Azavar</a:t>
            </a:r>
            <a:r>
              <a:rPr lang="en-US" b="0" i="0" u="none" strike="noStrike" dirty="0">
                <a:solidFill>
                  <a:srgbClr val="111111"/>
                </a:solidFill>
                <a:effectLst/>
                <a:latin typeface="inherit"/>
                <a:hlinkClick r:id="rId2"/>
              </a:rPr>
              <a:t> SST API</a:t>
            </a:r>
            <a:r>
              <a:rPr lang="en-US" b="0" i="0" dirty="0">
                <a:solidFill>
                  <a:srgbClr val="111111"/>
                </a:solidFill>
                <a:effectLst/>
                <a:latin typeface="-apple-system"/>
              </a:rPr>
              <a:t>: Streamlined Sales Tax developer code and sample code for interacting with the SST website API.</a:t>
            </a:r>
          </a:p>
          <a:p>
            <a:pPr algn="l">
              <a:buFont typeface="+mj-lt"/>
              <a:buAutoNum type="arabicPeriod"/>
            </a:pPr>
            <a:r>
              <a:rPr lang="en-US" b="0" i="0" u="none" strike="noStrike" dirty="0">
                <a:solidFill>
                  <a:srgbClr val="111111"/>
                </a:solidFill>
                <a:effectLst/>
                <a:latin typeface="inherit"/>
                <a:hlinkClick r:id="rId4"/>
              </a:rPr>
              <a:t>SST Demo AI App</a:t>
            </a:r>
            <a:r>
              <a:rPr lang="en-US" b="0" i="0" dirty="0">
                <a:solidFill>
                  <a:srgbClr val="111111"/>
                </a:solidFill>
                <a:effectLst/>
                <a:latin typeface="-apple-system"/>
              </a:rPr>
              <a:t>: Sample AI movies app built with Ion.</a:t>
            </a:r>
          </a:p>
          <a:p>
            <a:pPr algn="l">
              <a:buFont typeface="+mj-lt"/>
              <a:buAutoNum type="arabicPeriod"/>
            </a:pPr>
            <a:r>
              <a:rPr lang="en-US" b="0" i="0" u="none" strike="noStrike" dirty="0">
                <a:solidFill>
                  <a:srgbClr val="111111"/>
                </a:solidFill>
                <a:effectLst/>
                <a:latin typeface="inherit"/>
                <a:hlinkClick r:id="rId2"/>
              </a:rPr>
              <a:t>SST API Auth Auth0</a:t>
            </a:r>
            <a:r>
              <a:rPr lang="en-US" b="0" i="0" dirty="0">
                <a:solidFill>
                  <a:srgbClr val="111111"/>
                </a:solidFill>
                <a:effectLst/>
                <a:latin typeface="-apple-system"/>
              </a:rPr>
              <a:t>: API authentication with Auth0.</a:t>
            </a:r>
          </a:p>
          <a:p>
            <a:pPr algn="l">
              <a:buFont typeface="+mj-lt"/>
              <a:buAutoNum type="arabicPeriod"/>
            </a:pPr>
            <a:r>
              <a:rPr lang="en-US" b="0" i="0" u="none" strike="noStrike" dirty="0">
                <a:solidFill>
                  <a:srgbClr val="111111"/>
                </a:solidFill>
                <a:effectLst/>
                <a:latin typeface="inherit"/>
                <a:hlinkClick r:id="rId2"/>
              </a:rPr>
              <a:t>SST API Auth Cognito</a:t>
            </a:r>
            <a:r>
              <a:rPr lang="en-US" b="0" i="0" dirty="0">
                <a:solidFill>
                  <a:srgbClr val="111111"/>
                </a:solidFill>
                <a:effectLst/>
                <a:latin typeface="-apple-system"/>
              </a:rPr>
              <a:t>: API authentication with Cognito.</a:t>
            </a:r>
          </a:p>
          <a:p>
            <a:pPr algn="l">
              <a:buFont typeface="+mj-lt"/>
              <a:buAutoNum type="arabicPeriod"/>
            </a:pPr>
            <a:r>
              <a:rPr lang="en-US" b="0" i="0" u="none" strike="noStrike" dirty="0">
                <a:solidFill>
                  <a:srgbClr val="111111"/>
                </a:solidFill>
                <a:effectLst/>
                <a:latin typeface="inherit"/>
                <a:hlinkClick r:id="rId2"/>
              </a:rPr>
              <a:t>SST API Auth Facebook</a:t>
            </a:r>
            <a:r>
              <a:rPr lang="en-US" b="0" i="0" dirty="0">
                <a:solidFill>
                  <a:srgbClr val="111111"/>
                </a:solidFill>
                <a:effectLst/>
                <a:latin typeface="-apple-system"/>
              </a:rPr>
              <a:t>: API authentication with Facebook.</a:t>
            </a:r>
          </a:p>
          <a:p>
            <a:pPr algn="l">
              <a:buFont typeface="+mj-lt"/>
              <a:buAutoNum type="arabicPeriod"/>
            </a:pPr>
            <a:r>
              <a:rPr lang="en-US" b="0" i="0" u="none" strike="noStrike" dirty="0">
                <a:solidFill>
                  <a:srgbClr val="111111"/>
                </a:solidFill>
                <a:effectLst/>
                <a:latin typeface="inherit"/>
                <a:hlinkClick r:id="rId2"/>
              </a:rPr>
              <a:t>SST API Auth Google</a:t>
            </a:r>
            <a:r>
              <a:rPr lang="en-US" b="0" i="0" dirty="0">
                <a:solidFill>
                  <a:srgbClr val="111111"/>
                </a:solidFill>
                <a:effectLst/>
                <a:latin typeface="-apple-system"/>
              </a:rPr>
              <a:t>: API authentication with Google.</a:t>
            </a:r>
          </a:p>
          <a:p>
            <a:pPr algn="l">
              <a:buFont typeface="+mj-lt"/>
              <a:buAutoNum type="arabicPeriod"/>
            </a:pPr>
            <a:r>
              <a:rPr lang="en-US" b="0" i="0" u="none" strike="noStrike" dirty="0">
                <a:solidFill>
                  <a:srgbClr val="111111"/>
                </a:solidFill>
                <a:effectLst/>
                <a:latin typeface="inherit"/>
                <a:hlinkClick r:id="rId2"/>
              </a:rPr>
              <a:t>SST API Auth JWT Auth0</a:t>
            </a:r>
            <a:r>
              <a:rPr lang="en-US" b="0" i="0" dirty="0">
                <a:solidFill>
                  <a:srgbClr val="111111"/>
                </a:solidFill>
                <a:effectLst/>
                <a:latin typeface="-apple-system"/>
              </a:rPr>
              <a:t>: JWT authentication with Auth0.</a:t>
            </a:r>
          </a:p>
          <a:p>
            <a:pPr algn="l">
              <a:buFont typeface="+mj-lt"/>
              <a:buAutoNum type="arabicPeriod"/>
            </a:pPr>
            <a:r>
              <a:rPr lang="en-US" b="0" i="0" u="none" strike="noStrike" dirty="0">
                <a:solidFill>
                  <a:srgbClr val="111111"/>
                </a:solidFill>
                <a:effectLst/>
                <a:latin typeface="inherit"/>
                <a:hlinkClick r:id="rId2"/>
              </a:rPr>
              <a:t>SST API Auth JWT Cognito User Pool</a:t>
            </a:r>
            <a:r>
              <a:rPr lang="en-US" b="0" i="0" dirty="0">
                <a:solidFill>
                  <a:srgbClr val="111111"/>
                </a:solidFill>
                <a:effectLst/>
                <a:latin typeface="-apple-system"/>
              </a:rPr>
              <a:t>: JWT authentication with Cognito User Pool.</a:t>
            </a:r>
          </a:p>
          <a:p>
            <a:pPr algn="l">
              <a:buFont typeface="+mj-lt"/>
              <a:buAutoNum type="arabicPeriod"/>
            </a:pPr>
            <a:r>
              <a:rPr lang="en-US" b="0" i="0" u="none" strike="noStrike" dirty="0">
                <a:solidFill>
                  <a:srgbClr val="111111"/>
                </a:solidFill>
                <a:effectLst/>
                <a:latin typeface="inherit"/>
                <a:hlinkClick r:id="rId2"/>
              </a:rPr>
              <a:t>SST API Auth Twitter</a:t>
            </a:r>
            <a:r>
              <a:rPr lang="en-US" b="0" i="0" dirty="0">
                <a:solidFill>
                  <a:srgbClr val="111111"/>
                </a:solidFill>
                <a:effectLst/>
                <a:latin typeface="-apple-system"/>
              </a:rPr>
              <a:t>: API authentication with Twitter.</a:t>
            </a:r>
          </a:p>
          <a:p>
            <a:pPr algn="l">
              <a:buFont typeface="+mj-lt"/>
              <a:buAutoNum type="arabicPeriod"/>
            </a:pPr>
            <a:r>
              <a:rPr lang="en-US" b="0" i="0" u="none" strike="noStrike" dirty="0">
                <a:solidFill>
                  <a:srgbClr val="111111"/>
                </a:solidFill>
                <a:effectLst/>
                <a:latin typeface="inherit"/>
                <a:hlinkClick r:id="rId2"/>
              </a:rPr>
              <a:t>SST Bucket Image Resize</a:t>
            </a:r>
            <a:r>
              <a:rPr lang="en-US" b="0" i="0" dirty="0">
                <a:solidFill>
                  <a:srgbClr val="111111"/>
                </a:solidFill>
                <a:effectLst/>
                <a:latin typeface="-apple-system"/>
              </a:rPr>
              <a:t>: Automatically resize images uploaded to S3.</a:t>
            </a:r>
          </a:p>
          <a:p>
            <a:pPr algn="l">
              <a:buFont typeface="+mj-lt"/>
              <a:buAutoNum type="arabicPeriod"/>
            </a:pPr>
            <a:r>
              <a:rPr lang="en-US" b="0" i="0" u="none" strike="noStrike" dirty="0">
                <a:solidFill>
                  <a:srgbClr val="111111"/>
                </a:solidFill>
                <a:effectLst/>
                <a:latin typeface="inherit"/>
                <a:hlinkClick r:id="rId2"/>
              </a:rPr>
              <a:t>SST Cron Job</a:t>
            </a:r>
            <a:r>
              <a:rPr lang="en-US" b="0" i="0" dirty="0">
                <a:solidFill>
                  <a:srgbClr val="111111"/>
                </a:solidFill>
                <a:effectLst/>
                <a:latin typeface="-apple-system"/>
              </a:rPr>
              <a:t>: A simple serverless Cron job.</a:t>
            </a:r>
          </a:p>
          <a:p>
            <a:pPr algn="l">
              <a:buFont typeface="+mj-lt"/>
              <a:buAutoNum type="arabicPeriod"/>
            </a:pPr>
            <a:r>
              <a:rPr lang="en-US" b="0" i="0" u="none" strike="noStrike" dirty="0">
                <a:solidFill>
                  <a:srgbClr val="111111"/>
                </a:solidFill>
                <a:effectLst/>
                <a:latin typeface="inherit"/>
                <a:hlinkClick r:id="rId2"/>
              </a:rPr>
              <a:t>SST CRUD API DynamoDB</a:t>
            </a:r>
            <a:r>
              <a:rPr lang="en-US" b="0" i="0" dirty="0">
                <a:solidFill>
                  <a:srgbClr val="111111"/>
                </a:solidFill>
                <a:effectLst/>
                <a:latin typeface="-apple-system"/>
              </a:rPr>
              <a:t>: Building a CRUD API with DynamoDB.</a:t>
            </a:r>
          </a:p>
          <a:p>
            <a:pPr algn="l">
              <a:buFont typeface="+mj-lt"/>
              <a:buAutoNum type="arabicPeriod"/>
            </a:pPr>
            <a:r>
              <a:rPr lang="en-US" b="0" i="0" u="none" strike="noStrike" dirty="0">
                <a:solidFill>
                  <a:srgbClr val="111111"/>
                </a:solidFill>
                <a:effectLst/>
                <a:latin typeface="inherit"/>
                <a:hlinkClick r:id="rId2"/>
              </a:rPr>
              <a:t>SST </a:t>
            </a:r>
            <a:r>
              <a:rPr lang="en-US" b="0" i="0" u="none" strike="noStrike" dirty="0" err="1">
                <a:solidFill>
                  <a:srgbClr val="111111"/>
                </a:solidFill>
                <a:effectLst/>
                <a:latin typeface="inherit"/>
                <a:hlinkClick r:id="rId2"/>
              </a:rPr>
              <a:t>GraphQL</a:t>
            </a:r>
            <a:r>
              <a:rPr lang="en-US" b="0" i="0" u="none" strike="noStrike" dirty="0">
                <a:solidFill>
                  <a:srgbClr val="111111"/>
                </a:solidFill>
                <a:effectLst/>
                <a:latin typeface="inherit"/>
                <a:hlinkClick r:id="rId2"/>
              </a:rPr>
              <a:t> Apollo</a:t>
            </a:r>
            <a:r>
              <a:rPr lang="en-US" b="0" i="0" dirty="0">
                <a:solidFill>
                  <a:srgbClr val="111111"/>
                </a:solidFill>
                <a:effectLst/>
                <a:latin typeface="-apple-system"/>
              </a:rPr>
              <a:t>: Building a serverless </a:t>
            </a:r>
            <a:r>
              <a:rPr lang="en-US" b="0" i="0" dirty="0" err="1">
                <a:solidFill>
                  <a:srgbClr val="111111"/>
                </a:solidFill>
                <a:effectLst/>
                <a:latin typeface="-apple-system"/>
              </a:rPr>
              <a:t>GraphQL</a:t>
            </a:r>
            <a:r>
              <a:rPr lang="en-US" b="0" i="0" dirty="0">
                <a:solidFill>
                  <a:srgbClr val="111111"/>
                </a:solidFill>
                <a:effectLst/>
                <a:latin typeface="-apple-system"/>
              </a:rPr>
              <a:t> API with Apollo.</a:t>
            </a:r>
          </a:p>
          <a:p>
            <a:pPr algn="l">
              <a:buFont typeface="+mj-lt"/>
              <a:buAutoNum type="arabicPeriod"/>
            </a:pPr>
            <a:r>
              <a:rPr lang="en-US" b="0" i="0" u="none" strike="noStrike" dirty="0">
                <a:solidFill>
                  <a:srgbClr val="111111"/>
                </a:solidFill>
                <a:effectLst/>
                <a:latin typeface="inherit"/>
                <a:hlinkClick r:id="rId2"/>
              </a:rPr>
              <a:t>SST </a:t>
            </a:r>
            <a:r>
              <a:rPr lang="en-US" b="0" i="0" u="none" strike="noStrike" dirty="0" err="1">
                <a:solidFill>
                  <a:srgbClr val="111111"/>
                </a:solidFill>
                <a:effectLst/>
                <a:latin typeface="inherit"/>
                <a:hlinkClick r:id="rId2"/>
              </a:rPr>
              <a:t>GraphQL</a:t>
            </a:r>
            <a:r>
              <a:rPr lang="en-US" b="0" i="0" u="none" strike="noStrike" dirty="0">
                <a:solidFill>
                  <a:srgbClr val="111111"/>
                </a:solidFill>
                <a:effectLst/>
                <a:latin typeface="inherit"/>
                <a:hlinkClick r:id="rId2"/>
              </a:rPr>
              <a:t> AppSync</a:t>
            </a:r>
            <a:r>
              <a:rPr lang="en-US" b="0" i="0" dirty="0">
                <a:solidFill>
                  <a:srgbClr val="111111"/>
                </a:solidFill>
                <a:effectLst/>
                <a:latin typeface="-apple-system"/>
              </a:rPr>
              <a:t>: Building a serverless </a:t>
            </a:r>
            <a:r>
              <a:rPr lang="en-US" b="0" i="0" dirty="0" err="1">
                <a:solidFill>
                  <a:srgbClr val="111111"/>
                </a:solidFill>
                <a:effectLst/>
                <a:latin typeface="-apple-system"/>
              </a:rPr>
              <a:t>GraphQL</a:t>
            </a:r>
            <a:r>
              <a:rPr lang="en-US" b="0" i="0" dirty="0">
                <a:solidFill>
                  <a:srgbClr val="111111"/>
                </a:solidFill>
                <a:effectLst/>
                <a:latin typeface="-apple-system"/>
              </a:rPr>
              <a:t> API with AppSync.</a:t>
            </a:r>
          </a:p>
          <a:p>
            <a:pPr algn="l">
              <a:buFont typeface="+mj-lt"/>
              <a:buAutoNum type="arabicPeriod"/>
            </a:pPr>
            <a:r>
              <a:rPr lang="en-US" b="0" i="0" u="none" strike="noStrike" dirty="0">
                <a:solidFill>
                  <a:srgbClr val="111111"/>
                </a:solidFill>
                <a:effectLst/>
                <a:latin typeface="inherit"/>
                <a:hlinkClick r:id="rId2"/>
              </a:rPr>
              <a:t>SST Layer Chrome AWS Lambda</a:t>
            </a:r>
            <a:r>
              <a:rPr lang="en-US" b="0" i="0" dirty="0">
                <a:solidFill>
                  <a:srgbClr val="111111"/>
                </a:solidFill>
                <a:effectLst/>
                <a:latin typeface="-apple-system"/>
              </a:rPr>
              <a:t>: Using Chrome in AWS Lambda.</a:t>
            </a:r>
          </a:p>
          <a:p>
            <a:pPr algn="l">
              <a:buFont typeface="+mj-lt"/>
              <a:buAutoNum type="arabicPeriod"/>
            </a:pPr>
            <a:r>
              <a:rPr lang="en-US" b="0" i="0" u="none" strike="noStrike" dirty="0">
                <a:solidFill>
                  <a:srgbClr val="111111"/>
                </a:solidFill>
                <a:effectLst/>
                <a:latin typeface="inherit"/>
                <a:hlinkClick r:id="rId2"/>
              </a:rPr>
              <a:t>SST Pub Sub</a:t>
            </a:r>
            <a:r>
              <a:rPr lang="en-US" b="0" i="0" dirty="0">
                <a:solidFill>
                  <a:srgbClr val="111111"/>
                </a:solidFill>
                <a:effectLst/>
                <a:latin typeface="-apple-system"/>
              </a:rPr>
              <a:t>: A simple pub/sub system with SNS.</a:t>
            </a:r>
          </a:p>
          <a:p>
            <a:pPr algn="l">
              <a:buFont typeface="+mj-lt"/>
              <a:buAutoNum type="arabicPeriod"/>
            </a:pPr>
            <a:r>
              <a:rPr lang="en-US" b="0" i="0" u="none" strike="noStrike" dirty="0">
                <a:solidFill>
                  <a:srgbClr val="111111"/>
                </a:solidFill>
                <a:effectLst/>
                <a:latin typeface="inherit"/>
                <a:hlinkClick r:id="rId2"/>
              </a:rPr>
              <a:t>SST Queue</a:t>
            </a:r>
            <a:r>
              <a:rPr lang="en-US" b="0" i="0" dirty="0">
                <a:solidFill>
                  <a:srgbClr val="111111"/>
                </a:solidFill>
                <a:effectLst/>
                <a:latin typeface="-apple-system"/>
              </a:rPr>
              <a:t>: A simple queue system with SQS.</a:t>
            </a:r>
          </a:p>
          <a:p>
            <a:pPr algn="l">
              <a:buFont typeface="+mj-lt"/>
              <a:buAutoNum type="arabicPeriod"/>
            </a:pPr>
            <a:r>
              <a:rPr lang="en-US" b="0" i="0" u="none" strike="noStrike" dirty="0">
                <a:solidFill>
                  <a:srgbClr val="111111"/>
                </a:solidFill>
                <a:effectLst/>
                <a:latin typeface="inherit"/>
                <a:hlinkClick r:id="rId2"/>
              </a:rPr>
              <a:t>SST Rest API Custom Domain</a:t>
            </a:r>
            <a:r>
              <a:rPr lang="en-US" b="0" i="0" dirty="0">
                <a:solidFill>
                  <a:srgbClr val="111111"/>
                </a:solidFill>
                <a:effectLst/>
                <a:latin typeface="-apple-system"/>
              </a:rPr>
              <a:t>: Using a custom domain in an API.</a:t>
            </a:r>
            <a:endParaRPr lang="en-US" b="1" i="0" dirty="0">
              <a:solidFill>
                <a:srgbClr val="15171A"/>
              </a:solidFill>
              <a:effectLst/>
              <a:latin typeface="Inter"/>
            </a:endParaRPr>
          </a:p>
        </p:txBody>
      </p:sp>
    </p:spTree>
    <p:extLst>
      <p:ext uri="{BB962C8B-B14F-4D97-AF65-F5344CB8AC3E}">
        <p14:creationId xmlns:p14="http://schemas.microsoft.com/office/powerpoint/2010/main" val="2907758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C0C2-06EE-F2DF-E375-3C9863EDA4A5}"/>
              </a:ext>
            </a:extLst>
          </p:cNvPr>
          <p:cNvSpPr>
            <a:spLocks noGrp="1"/>
          </p:cNvSpPr>
          <p:nvPr>
            <p:ph type="title"/>
          </p:nvPr>
        </p:nvSpPr>
        <p:spPr/>
        <p:txBody>
          <a:bodyPr/>
          <a:lstStyle/>
          <a:p>
            <a:r>
              <a:rPr lang="en-US" b="1" i="0" dirty="0">
                <a:solidFill>
                  <a:srgbClr val="111111"/>
                </a:solidFill>
                <a:effectLst/>
                <a:latin typeface="-apple-system"/>
              </a:rPr>
              <a:t>Text To Speech (TTS) Tools:</a:t>
            </a:r>
            <a:endParaRPr lang="es-MX" dirty="0"/>
          </a:p>
        </p:txBody>
      </p:sp>
      <p:sp>
        <p:nvSpPr>
          <p:cNvPr id="3" name="Content Placeholder 2">
            <a:extLst>
              <a:ext uri="{FF2B5EF4-FFF2-40B4-BE49-F238E27FC236}">
                <a16:creationId xmlns:a16="http://schemas.microsoft.com/office/drawing/2014/main" id="{07CAE555-50C9-89FC-CD90-7F7654BBE82A}"/>
              </a:ext>
            </a:extLst>
          </p:cNvPr>
          <p:cNvSpPr>
            <a:spLocks noGrp="1"/>
          </p:cNvSpPr>
          <p:nvPr>
            <p:ph idx="1"/>
          </p:nvPr>
        </p:nvSpPr>
        <p:spPr/>
        <p:txBody>
          <a:bodyPr>
            <a:normAutofit fontScale="47500" lnSpcReduction="20000"/>
          </a:bodyPr>
          <a:lstStyle/>
          <a:p>
            <a:pPr algn="l">
              <a:buFont typeface="+mj-lt"/>
              <a:buAutoNum type="arabicPeriod"/>
            </a:pPr>
            <a:r>
              <a:rPr lang="en-US" b="0" i="0" u="none" strike="noStrike" dirty="0">
                <a:solidFill>
                  <a:srgbClr val="111111"/>
                </a:solidFill>
                <a:effectLst/>
                <a:latin typeface="inherit"/>
                <a:hlinkClick r:id="rId2"/>
              </a:rPr>
              <a:t>Google Cloud Text-to-Speech</a:t>
            </a:r>
            <a:r>
              <a:rPr lang="en-US" b="0" i="0" dirty="0">
                <a:solidFill>
                  <a:srgbClr val="111111"/>
                </a:solidFill>
                <a:effectLst/>
                <a:latin typeface="-apple-system"/>
              </a:rPr>
              <a:t>: Converts text into natural-sounding speech in 220+ voices across 40+ languages.</a:t>
            </a:r>
          </a:p>
          <a:p>
            <a:pPr algn="l">
              <a:buFont typeface="+mj-lt"/>
              <a:buAutoNum type="arabicPeriod"/>
            </a:pPr>
            <a:r>
              <a:rPr lang="en-US" b="0" i="0" u="none" strike="noStrike" dirty="0">
                <a:solidFill>
                  <a:srgbClr val="111111"/>
                </a:solidFill>
                <a:effectLst/>
                <a:latin typeface="inherit"/>
                <a:hlinkClick r:id="rId3"/>
              </a:rPr>
              <a:t>OpenAI API</a:t>
            </a:r>
            <a:r>
              <a:rPr lang="en-US" b="0" i="0" dirty="0">
                <a:solidFill>
                  <a:srgbClr val="111111"/>
                </a:solidFill>
                <a:effectLst/>
                <a:latin typeface="-apple-system"/>
              </a:rPr>
              <a:t>: Provides a speech endpoint based on their TTS model.</a:t>
            </a:r>
          </a:p>
          <a:p>
            <a:pPr algn="l">
              <a:buFont typeface="+mj-lt"/>
              <a:buAutoNum type="arabicPeriod"/>
            </a:pPr>
            <a:r>
              <a:rPr lang="en-US" b="0" i="0" u="none" strike="noStrike" dirty="0" err="1">
                <a:solidFill>
                  <a:srgbClr val="111111"/>
                </a:solidFill>
                <a:effectLst/>
                <a:latin typeface="inherit"/>
                <a:hlinkClick r:id="rId4"/>
              </a:rPr>
              <a:t>ElevenLabs</a:t>
            </a:r>
            <a:r>
              <a:rPr lang="en-US" b="0" i="0" dirty="0">
                <a:solidFill>
                  <a:srgbClr val="111111"/>
                </a:solidFill>
                <a:effectLst/>
                <a:latin typeface="-apple-system"/>
              </a:rPr>
              <a:t>: Converts text to speech for free with their AI voice generator.</a:t>
            </a:r>
          </a:p>
          <a:p>
            <a:pPr algn="l">
              <a:buFont typeface="+mj-lt"/>
              <a:buAutoNum type="arabicPeriod"/>
            </a:pPr>
            <a:r>
              <a:rPr lang="en-US" b="0" i="0" u="none" strike="noStrike" dirty="0">
                <a:solidFill>
                  <a:srgbClr val="111111"/>
                </a:solidFill>
                <a:effectLst/>
                <a:latin typeface="inherit"/>
                <a:hlinkClick r:id="rId5"/>
              </a:rPr>
              <a:t>VEED.IO</a:t>
            </a:r>
            <a:r>
              <a:rPr lang="en-US" b="0" i="0" dirty="0">
                <a:solidFill>
                  <a:srgbClr val="111111"/>
                </a:solidFill>
                <a:effectLst/>
                <a:latin typeface="-apple-system"/>
              </a:rPr>
              <a:t>: Allows you to record your voice and create a personalized voice profile to add automatic AI voiceovers to your videos.</a:t>
            </a:r>
          </a:p>
          <a:p>
            <a:pPr algn="l">
              <a:buFont typeface="+mj-lt"/>
              <a:buAutoNum type="arabicPeriod"/>
            </a:pPr>
            <a:r>
              <a:rPr lang="en-US" b="0" i="0" u="none" strike="noStrike" dirty="0" err="1">
                <a:solidFill>
                  <a:srgbClr val="111111"/>
                </a:solidFill>
                <a:effectLst/>
                <a:latin typeface="inherit"/>
                <a:hlinkClick r:id="rId6"/>
              </a:rPr>
              <a:t>NaturalReader</a:t>
            </a:r>
            <a:r>
              <a:rPr lang="en-US" b="0" i="0" dirty="0">
                <a:solidFill>
                  <a:srgbClr val="111111"/>
                </a:solidFill>
                <a:effectLst/>
                <a:latin typeface="-apple-system"/>
              </a:rPr>
              <a:t>: Converts a wide range of documents and text into speech.</a:t>
            </a:r>
          </a:p>
          <a:p>
            <a:pPr algn="l">
              <a:buFont typeface="+mj-lt"/>
              <a:buAutoNum type="arabicPeriod"/>
            </a:pPr>
            <a:r>
              <a:rPr lang="en-US" b="0" i="0" u="none" strike="noStrike" dirty="0" err="1">
                <a:solidFill>
                  <a:srgbClr val="111111"/>
                </a:solidFill>
                <a:effectLst/>
                <a:latin typeface="inherit"/>
                <a:hlinkClick r:id="rId7"/>
              </a:rPr>
              <a:t>Murf</a:t>
            </a:r>
            <a:r>
              <a:rPr lang="en-US" b="0" i="0" dirty="0">
                <a:solidFill>
                  <a:srgbClr val="111111"/>
                </a:solidFill>
                <a:effectLst/>
                <a:latin typeface="-apple-system"/>
              </a:rPr>
              <a:t>: An AI voiceover platform that turns text into speech.</a:t>
            </a:r>
          </a:p>
          <a:p>
            <a:pPr algn="l">
              <a:buFont typeface="+mj-lt"/>
              <a:buAutoNum type="arabicPeriod"/>
            </a:pPr>
            <a:r>
              <a:rPr lang="en-US" b="0" i="0" u="none" strike="noStrike" dirty="0">
                <a:solidFill>
                  <a:srgbClr val="111111"/>
                </a:solidFill>
                <a:effectLst/>
                <a:latin typeface="inherit"/>
                <a:hlinkClick r:id="rId8"/>
              </a:rPr>
              <a:t>Amazon Polly</a:t>
            </a:r>
            <a:r>
              <a:rPr lang="en-US" b="0" i="0" dirty="0">
                <a:solidFill>
                  <a:srgbClr val="111111"/>
                </a:solidFill>
                <a:effectLst/>
                <a:latin typeface="-apple-system"/>
              </a:rPr>
              <a:t>: Turns text into lifelike speech.</a:t>
            </a:r>
          </a:p>
          <a:p>
            <a:pPr algn="l">
              <a:buFont typeface="+mj-lt"/>
              <a:buAutoNum type="arabicPeriod"/>
            </a:pPr>
            <a:r>
              <a:rPr lang="en-US" b="0" i="0" u="none" strike="noStrike" dirty="0">
                <a:solidFill>
                  <a:srgbClr val="111111"/>
                </a:solidFill>
                <a:effectLst/>
                <a:latin typeface="inherit"/>
                <a:hlinkClick r:id="rId9"/>
              </a:rPr>
              <a:t>Play.ht</a:t>
            </a:r>
            <a:r>
              <a:rPr lang="en-US" b="0" i="0" dirty="0">
                <a:solidFill>
                  <a:srgbClr val="111111"/>
                </a:solidFill>
                <a:effectLst/>
                <a:latin typeface="-apple-system"/>
              </a:rPr>
              <a:t>: Converts blog posts into podcasts.</a:t>
            </a:r>
          </a:p>
          <a:p>
            <a:pPr algn="l">
              <a:buFont typeface="+mj-lt"/>
              <a:buAutoNum type="arabicPeriod"/>
            </a:pPr>
            <a:r>
              <a:rPr lang="en-US" b="0" i="0" u="none" strike="noStrike" dirty="0">
                <a:solidFill>
                  <a:srgbClr val="111111"/>
                </a:solidFill>
                <a:effectLst/>
                <a:latin typeface="inherit"/>
                <a:hlinkClick r:id="rId10"/>
              </a:rPr>
              <a:t>Voice Dream Reader</a:t>
            </a:r>
            <a:r>
              <a:rPr lang="en-US" b="0" i="0" dirty="0">
                <a:solidFill>
                  <a:srgbClr val="111111"/>
                </a:solidFill>
                <a:effectLst/>
                <a:latin typeface="-apple-system"/>
              </a:rPr>
              <a:t>: A mobile and tablet app that turns text into speech.</a:t>
            </a:r>
          </a:p>
          <a:p>
            <a:pPr algn="l">
              <a:buFont typeface="+mj-lt"/>
              <a:buAutoNum type="arabicPeriod"/>
            </a:pPr>
            <a:r>
              <a:rPr lang="en-US" b="0" i="0" u="none" strike="noStrike" dirty="0">
                <a:solidFill>
                  <a:srgbClr val="111111"/>
                </a:solidFill>
                <a:effectLst/>
                <a:latin typeface="inherit"/>
                <a:hlinkClick r:id="rId11"/>
              </a:rPr>
              <a:t>Lovo.ai</a:t>
            </a:r>
            <a:r>
              <a:rPr lang="en-US" b="0" i="0" dirty="0">
                <a:solidFill>
                  <a:srgbClr val="111111"/>
                </a:solidFill>
                <a:effectLst/>
                <a:latin typeface="-apple-system"/>
              </a:rPr>
              <a:t>: An AI-based voice generator and text-to-speech platform.</a:t>
            </a:r>
          </a:p>
          <a:p>
            <a:pPr algn="l">
              <a:buFont typeface="+mj-lt"/>
              <a:buAutoNum type="arabicPeriod"/>
            </a:pPr>
            <a:r>
              <a:rPr lang="en-US" b="0" i="0" u="none" strike="noStrike" dirty="0">
                <a:solidFill>
                  <a:srgbClr val="111111"/>
                </a:solidFill>
                <a:effectLst/>
                <a:latin typeface="inherit"/>
                <a:hlinkClick r:id="rId12"/>
              </a:rPr>
              <a:t>Speechify</a:t>
            </a:r>
            <a:r>
              <a:rPr lang="en-US" b="0" i="0" dirty="0">
                <a:solidFill>
                  <a:srgbClr val="111111"/>
                </a:solidFill>
                <a:effectLst/>
                <a:latin typeface="-apple-system"/>
              </a:rPr>
              <a:t>: Turns text in any format into natural-sounding speech.</a:t>
            </a:r>
          </a:p>
          <a:p>
            <a:pPr algn="l">
              <a:buFont typeface="+mj-lt"/>
              <a:buAutoNum type="arabicPeriod"/>
            </a:pPr>
            <a:r>
              <a:rPr lang="en-US" b="0" i="0" u="none" strike="noStrike" dirty="0">
                <a:solidFill>
                  <a:srgbClr val="111111"/>
                </a:solidFill>
                <a:effectLst/>
                <a:latin typeface="inherit"/>
                <a:hlinkClick r:id="rId13"/>
              </a:rPr>
              <a:t>Microsoft Azure Text to Speech</a:t>
            </a:r>
            <a:r>
              <a:rPr lang="en-US" b="0" i="0" dirty="0">
                <a:solidFill>
                  <a:srgbClr val="111111"/>
                </a:solidFill>
                <a:effectLst/>
                <a:latin typeface="-apple-system"/>
              </a:rPr>
              <a:t>: Transcribes spoken audio to text in more than 100 languages.</a:t>
            </a:r>
          </a:p>
          <a:p>
            <a:pPr algn="l">
              <a:buFont typeface="+mj-lt"/>
              <a:buAutoNum type="arabicPeriod"/>
            </a:pPr>
            <a:r>
              <a:rPr lang="en-US" b="0" i="0" u="none" strike="noStrike" dirty="0">
                <a:solidFill>
                  <a:srgbClr val="111111"/>
                </a:solidFill>
                <a:effectLst/>
                <a:latin typeface="inherit"/>
                <a:hlinkClick r:id="rId14"/>
              </a:rPr>
              <a:t>Whisper by OpenAI</a:t>
            </a:r>
            <a:r>
              <a:rPr lang="en-US" b="0" i="0" dirty="0">
                <a:solidFill>
                  <a:srgbClr val="111111"/>
                </a:solidFill>
                <a:effectLst/>
                <a:latin typeface="-apple-system"/>
              </a:rPr>
              <a:t>: An automatic speech recognition (ASR) system trained on 680,000 hours of multilingual data.</a:t>
            </a:r>
          </a:p>
          <a:p>
            <a:pPr algn="l">
              <a:buFont typeface="+mj-lt"/>
              <a:buAutoNum type="arabicPeriod"/>
            </a:pPr>
            <a:r>
              <a:rPr lang="en-US" b="0" i="0" u="none" strike="noStrike" dirty="0">
                <a:solidFill>
                  <a:srgbClr val="111111"/>
                </a:solidFill>
                <a:effectLst/>
                <a:latin typeface="inherit"/>
                <a:hlinkClick r:id="rId15"/>
              </a:rPr>
              <a:t>IBM Watson Text to Speech</a:t>
            </a:r>
            <a:r>
              <a:rPr lang="en-US" b="0" i="0" dirty="0">
                <a:solidFill>
                  <a:srgbClr val="111111"/>
                </a:solidFill>
                <a:effectLst/>
                <a:latin typeface="-apple-system"/>
              </a:rPr>
              <a:t>: Turns text into lifelike speech.</a:t>
            </a:r>
          </a:p>
          <a:p>
            <a:pPr algn="l">
              <a:buFont typeface="+mj-lt"/>
              <a:buAutoNum type="arabicPeriod"/>
            </a:pPr>
            <a:r>
              <a:rPr lang="en-US" b="0" i="0" u="none" strike="noStrike" dirty="0">
                <a:solidFill>
                  <a:srgbClr val="111111"/>
                </a:solidFill>
                <a:effectLst/>
                <a:latin typeface="inherit"/>
                <a:hlinkClick r:id="rId8"/>
              </a:rPr>
              <a:t>Amazon Polly</a:t>
            </a:r>
            <a:r>
              <a:rPr lang="en-US" b="0" i="0" dirty="0">
                <a:solidFill>
                  <a:srgbClr val="111111"/>
                </a:solidFill>
                <a:effectLst/>
                <a:latin typeface="-apple-system"/>
              </a:rPr>
              <a:t>: Turns text into lifelike speech.</a:t>
            </a:r>
          </a:p>
          <a:p>
            <a:pPr algn="l">
              <a:buFont typeface="+mj-lt"/>
              <a:buAutoNum type="arabicPeriod"/>
            </a:pPr>
            <a:r>
              <a:rPr lang="en-US" b="0" i="0" u="none" strike="noStrike" dirty="0" err="1">
                <a:solidFill>
                  <a:srgbClr val="111111"/>
                </a:solidFill>
                <a:effectLst/>
                <a:latin typeface="inherit"/>
                <a:hlinkClick r:id="rId16"/>
              </a:rPr>
              <a:t>SpeechKit</a:t>
            </a:r>
            <a:r>
              <a:rPr lang="en-US" b="0" i="0" dirty="0">
                <a:solidFill>
                  <a:srgbClr val="111111"/>
                </a:solidFill>
                <a:effectLst/>
                <a:latin typeface="-apple-system"/>
              </a:rPr>
              <a:t>: Offers a wide range of realistic synthetic voices for your applications.</a:t>
            </a:r>
          </a:p>
        </p:txBody>
      </p:sp>
    </p:spTree>
    <p:extLst>
      <p:ext uri="{BB962C8B-B14F-4D97-AF65-F5344CB8AC3E}">
        <p14:creationId xmlns:p14="http://schemas.microsoft.com/office/powerpoint/2010/main" val="640233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C0C2-06EE-F2DF-E375-3C9863EDA4A5}"/>
              </a:ext>
            </a:extLst>
          </p:cNvPr>
          <p:cNvSpPr>
            <a:spLocks noGrp="1"/>
          </p:cNvSpPr>
          <p:nvPr>
            <p:ph type="title"/>
          </p:nvPr>
        </p:nvSpPr>
        <p:spPr/>
        <p:txBody>
          <a:bodyPr/>
          <a:lstStyle/>
          <a:p>
            <a:r>
              <a:rPr lang="en-US" b="1" i="0" dirty="0">
                <a:solidFill>
                  <a:srgbClr val="111111"/>
                </a:solidFill>
                <a:effectLst/>
                <a:latin typeface="-apple-system"/>
              </a:rPr>
              <a:t>Speech To Text (STT) Tools:</a:t>
            </a:r>
            <a:endParaRPr lang="es-MX" dirty="0"/>
          </a:p>
        </p:txBody>
      </p:sp>
      <p:sp>
        <p:nvSpPr>
          <p:cNvPr id="3" name="Content Placeholder 2">
            <a:extLst>
              <a:ext uri="{FF2B5EF4-FFF2-40B4-BE49-F238E27FC236}">
                <a16:creationId xmlns:a16="http://schemas.microsoft.com/office/drawing/2014/main" id="{07CAE555-50C9-89FC-CD90-7F7654BBE82A}"/>
              </a:ext>
            </a:extLst>
          </p:cNvPr>
          <p:cNvSpPr>
            <a:spLocks noGrp="1"/>
          </p:cNvSpPr>
          <p:nvPr>
            <p:ph idx="1"/>
          </p:nvPr>
        </p:nvSpPr>
        <p:spPr/>
        <p:txBody>
          <a:bodyPr>
            <a:normAutofit fontScale="47500" lnSpcReduction="20000"/>
          </a:bodyPr>
          <a:lstStyle/>
          <a:p>
            <a:pPr algn="l">
              <a:buFont typeface="+mj-lt"/>
              <a:buAutoNum type="arabicPeriod"/>
            </a:pPr>
            <a:r>
              <a:rPr lang="en-US" b="0" i="0" u="none" strike="noStrike" dirty="0">
                <a:solidFill>
                  <a:srgbClr val="111111"/>
                </a:solidFill>
                <a:effectLst/>
                <a:latin typeface="inherit"/>
                <a:hlinkClick r:id="rId2"/>
              </a:rPr>
              <a:t>Amazon Transcribe</a:t>
            </a:r>
            <a:r>
              <a:rPr lang="en-US" b="0" i="0" dirty="0">
                <a:solidFill>
                  <a:srgbClr val="111111"/>
                </a:solidFill>
                <a:effectLst/>
                <a:latin typeface="-apple-system"/>
              </a:rPr>
              <a:t>: Uses a deep learning process called automatic speech recognition (ASR) to convert speech to text quickly and accurately.</a:t>
            </a:r>
          </a:p>
          <a:p>
            <a:pPr algn="l">
              <a:buFont typeface="+mj-lt"/>
              <a:buAutoNum type="arabicPeriod"/>
            </a:pPr>
            <a:r>
              <a:rPr lang="en-US" b="0" i="0" u="none" strike="noStrike" dirty="0" err="1">
                <a:solidFill>
                  <a:srgbClr val="111111"/>
                </a:solidFill>
                <a:effectLst/>
                <a:latin typeface="inherit"/>
                <a:hlinkClick r:id="rId3"/>
              </a:rPr>
              <a:t>Speechmatics</a:t>
            </a:r>
            <a:r>
              <a:rPr lang="en-US" b="0" i="0" dirty="0">
                <a:solidFill>
                  <a:srgbClr val="111111"/>
                </a:solidFill>
                <a:effectLst/>
                <a:latin typeface="-apple-system"/>
              </a:rPr>
              <a:t>: Offers a highly accurate, low latency ASR system for converting speech into text.</a:t>
            </a:r>
          </a:p>
          <a:p>
            <a:pPr algn="l">
              <a:buFont typeface="+mj-lt"/>
              <a:buAutoNum type="arabicPeriod"/>
            </a:pPr>
            <a:r>
              <a:rPr lang="en-US" b="0" i="0" u="none" strike="noStrike" dirty="0" err="1">
                <a:solidFill>
                  <a:srgbClr val="111111"/>
                </a:solidFill>
                <a:effectLst/>
                <a:latin typeface="inherit"/>
                <a:hlinkClick r:id="rId4"/>
              </a:rPr>
              <a:t>DeepSpeech</a:t>
            </a:r>
            <a:r>
              <a:rPr lang="en-US" b="0" i="0" u="none" strike="noStrike" dirty="0">
                <a:solidFill>
                  <a:srgbClr val="111111"/>
                </a:solidFill>
                <a:effectLst/>
                <a:latin typeface="inherit"/>
                <a:hlinkClick r:id="rId4"/>
              </a:rPr>
              <a:t> by Mozilla</a:t>
            </a:r>
            <a:r>
              <a:rPr lang="en-US" b="0" i="0" dirty="0">
                <a:solidFill>
                  <a:srgbClr val="111111"/>
                </a:solidFill>
                <a:effectLst/>
                <a:latin typeface="-apple-system"/>
              </a:rPr>
              <a:t>: An open-source Speech-To-Text engine.</a:t>
            </a:r>
          </a:p>
          <a:p>
            <a:pPr algn="l">
              <a:buFont typeface="+mj-lt"/>
              <a:buAutoNum type="arabicPeriod"/>
            </a:pPr>
            <a:r>
              <a:rPr lang="en-US" b="0" i="0" u="none" strike="noStrike" dirty="0">
                <a:solidFill>
                  <a:srgbClr val="111111"/>
                </a:solidFill>
                <a:effectLst/>
                <a:latin typeface="inherit"/>
                <a:hlinkClick r:id="rId5"/>
              </a:rPr>
              <a:t>Kaldi</a:t>
            </a:r>
            <a:r>
              <a:rPr lang="en-US" b="0" i="0" dirty="0">
                <a:solidFill>
                  <a:srgbClr val="111111"/>
                </a:solidFill>
                <a:effectLst/>
                <a:latin typeface="-apple-system"/>
              </a:rPr>
              <a:t>: A toolkit for speech recognition.</a:t>
            </a:r>
          </a:p>
          <a:p>
            <a:pPr algn="l">
              <a:buFont typeface="+mj-lt"/>
              <a:buAutoNum type="arabicPeriod"/>
            </a:pPr>
            <a:r>
              <a:rPr lang="en-US" b="0" i="0" u="none" strike="noStrike" dirty="0">
                <a:solidFill>
                  <a:srgbClr val="111111"/>
                </a:solidFill>
                <a:effectLst/>
                <a:latin typeface="inherit"/>
                <a:hlinkClick r:id="rId6"/>
              </a:rPr>
              <a:t>CMU Sphinx</a:t>
            </a:r>
            <a:r>
              <a:rPr lang="en-US" b="0" i="0" dirty="0">
                <a:solidFill>
                  <a:srgbClr val="111111"/>
                </a:solidFill>
                <a:effectLst/>
                <a:latin typeface="-apple-system"/>
              </a:rPr>
              <a:t>: A group of speech recognition systems developed at Carnegie Mellon University.</a:t>
            </a:r>
          </a:p>
          <a:p>
            <a:pPr algn="l">
              <a:buFont typeface="+mj-lt"/>
              <a:buAutoNum type="arabicPeriod"/>
            </a:pPr>
            <a:r>
              <a:rPr lang="en-US" b="0" i="0" u="none" strike="noStrike" dirty="0">
                <a:solidFill>
                  <a:srgbClr val="111111"/>
                </a:solidFill>
                <a:effectLst/>
                <a:latin typeface="inherit"/>
                <a:hlinkClick r:id="rId7"/>
              </a:rPr>
              <a:t>Julius</a:t>
            </a:r>
            <a:r>
              <a:rPr lang="en-US" b="0" i="0" dirty="0">
                <a:solidFill>
                  <a:srgbClr val="111111"/>
                </a:solidFill>
                <a:effectLst/>
                <a:latin typeface="-apple-system"/>
              </a:rPr>
              <a:t>: A high-performance, two-pass large vocabulary continuous speech recognition (LVCSR) decoder software for speech-related researchers and developers.</a:t>
            </a:r>
          </a:p>
          <a:p>
            <a:pPr algn="l">
              <a:buFont typeface="+mj-lt"/>
              <a:buAutoNum type="arabicPeriod"/>
            </a:pPr>
            <a:r>
              <a:rPr lang="en-US" b="0" i="0" u="none" strike="noStrike" dirty="0">
                <a:solidFill>
                  <a:srgbClr val="111111"/>
                </a:solidFill>
                <a:effectLst/>
                <a:latin typeface="inherit"/>
                <a:hlinkClick r:id="rId8"/>
              </a:rPr>
              <a:t>Wit.ai</a:t>
            </a:r>
            <a:r>
              <a:rPr lang="en-US" b="0" i="0" dirty="0">
                <a:solidFill>
                  <a:srgbClr val="111111"/>
                </a:solidFill>
                <a:effectLst/>
                <a:latin typeface="-apple-system"/>
              </a:rPr>
              <a:t>: Provides APIs for Speech-To-Text conversion.</a:t>
            </a:r>
          </a:p>
          <a:p>
            <a:pPr algn="l">
              <a:buFont typeface="+mj-lt"/>
              <a:buAutoNum type="arabicPeriod"/>
            </a:pPr>
            <a:r>
              <a:rPr lang="en-US" b="0" i="0" u="none" strike="noStrike" dirty="0" err="1">
                <a:solidFill>
                  <a:srgbClr val="111111"/>
                </a:solidFill>
                <a:effectLst/>
                <a:latin typeface="inherit"/>
                <a:hlinkClick r:id="rId9"/>
              </a:rPr>
              <a:t>Vosk</a:t>
            </a:r>
            <a:r>
              <a:rPr lang="en-US" b="0" i="0" dirty="0">
                <a:solidFill>
                  <a:srgbClr val="111111"/>
                </a:solidFill>
                <a:effectLst/>
                <a:latin typeface="-apple-system"/>
              </a:rPr>
              <a:t>: An offline open-source speech recognition toolkit.</a:t>
            </a:r>
          </a:p>
          <a:p>
            <a:pPr algn="l">
              <a:buFont typeface="+mj-lt"/>
              <a:buAutoNum type="arabicPeriod"/>
            </a:pPr>
            <a:r>
              <a:rPr lang="en-US" b="0" i="0" u="none" strike="noStrike" dirty="0">
                <a:solidFill>
                  <a:srgbClr val="111111"/>
                </a:solidFill>
                <a:effectLst/>
                <a:latin typeface="inherit"/>
                <a:hlinkClick r:id="rId10"/>
              </a:rPr>
              <a:t>OpenSeq2Seq</a:t>
            </a:r>
            <a:r>
              <a:rPr lang="en-US" b="0" i="0" dirty="0">
                <a:solidFill>
                  <a:srgbClr val="111111"/>
                </a:solidFill>
                <a:effectLst/>
                <a:latin typeface="-apple-system"/>
              </a:rPr>
              <a:t>: A toolkit for sequence-to-sequence models implemented in TensorFlow.</a:t>
            </a:r>
          </a:p>
          <a:p>
            <a:pPr algn="l">
              <a:buFont typeface="+mj-lt"/>
              <a:buAutoNum type="arabicPeriod"/>
            </a:pPr>
            <a:r>
              <a:rPr lang="en-US" b="0" i="0" u="none" strike="noStrike" dirty="0" err="1">
                <a:solidFill>
                  <a:srgbClr val="111111"/>
                </a:solidFill>
                <a:effectLst/>
                <a:latin typeface="inherit"/>
                <a:hlinkClick r:id="rId11"/>
              </a:rPr>
              <a:t>ESPnet</a:t>
            </a:r>
            <a:r>
              <a:rPr lang="en-US" b="0" i="0" dirty="0">
                <a:solidFill>
                  <a:srgbClr val="111111"/>
                </a:solidFill>
                <a:effectLst/>
                <a:latin typeface="-apple-system"/>
              </a:rPr>
              <a:t>: An end-to-end speech processing toolkit.</a:t>
            </a:r>
          </a:p>
          <a:p>
            <a:pPr algn="l">
              <a:buFont typeface="+mj-lt"/>
              <a:buAutoNum type="arabicPeriod"/>
            </a:pPr>
            <a:r>
              <a:rPr lang="en-US" b="0" i="0" u="none" strike="noStrike" dirty="0" err="1">
                <a:solidFill>
                  <a:srgbClr val="111111"/>
                </a:solidFill>
                <a:effectLst/>
                <a:latin typeface="inherit"/>
                <a:hlinkClick r:id="rId12"/>
              </a:rPr>
              <a:t>NeMo</a:t>
            </a:r>
            <a:r>
              <a:rPr lang="en-US" b="0" i="0" dirty="0">
                <a:solidFill>
                  <a:srgbClr val="111111"/>
                </a:solidFill>
                <a:effectLst/>
                <a:latin typeface="-apple-system"/>
              </a:rPr>
              <a:t>: A toolkit for creating AI applications built around neural modules.</a:t>
            </a:r>
          </a:p>
          <a:p>
            <a:pPr algn="l">
              <a:buFont typeface="+mj-lt"/>
              <a:buAutoNum type="arabicPeriod"/>
            </a:pPr>
            <a:r>
              <a:rPr lang="en-US" b="0" i="0" u="none" strike="noStrike" dirty="0" err="1">
                <a:solidFill>
                  <a:srgbClr val="111111"/>
                </a:solidFill>
                <a:effectLst/>
                <a:latin typeface="inherit"/>
                <a:hlinkClick r:id="rId13"/>
              </a:rPr>
              <a:t>VoxForge</a:t>
            </a:r>
            <a:r>
              <a:rPr lang="en-US" b="0" i="0" dirty="0">
                <a:solidFill>
                  <a:srgbClr val="111111"/>
                </a:solidFill>
                <a:effectLst/>
                <a:latin typeface="-apple-system"/>
              </a:rPr>
              <a:t>: A free speech corpus and acoustic models for open-source speech recognition engines.</a:t>
            </a:r>
          </a:p>
          <a:p>
            <a:pPr algn="l">
              <a:buFont typeface="+mj-lt"/>
              <a:buAutoNum type="arabicPeriod"/>
            </a:pPr>
            <a:r>
              <a:rPr lang="en-US" b="0" i="0" u="none" strike="noStrike" dirty="0">
                <a:solidFill>
                  <a:srgbClr val="111111"/>
                </a:solidFill>
                <a:effectLst/>
                <a:latin typeface="inherit"/>
                <a:hlinkClick r:id="rId14"/>
              </a:rPr>
              <a:t>WebRTC VAD</a:t>
            </a:r>
            <a:r>
              <a:rPr lang="en-US" b="0" i="0" dirty="0">
                <a:solidFill>
                  <a:srgbClr val="111111"/>
                </a:solidFill>
                <a:effectLst/>
                <a:latin typeface="-apple-system"/>
              </a:rPr>
              <a:t>: A Voice Activity Detector (VAD) library, using MATLABS.</a:t>
            </a:r>
          </a:p>
          <a:p>
            <a:pPr algn="l">
              <a:buFont typeface="+mj-lt"/>
              <a:buAutoNum type="arabicPeriod"/>
            </a:pPr>
            <a:r>
              <a:rPr lang="en-US" b="0" i="0" u="none" strike="noStrike" dirty="0" err="1">
                <a:solidFill>
                  <a:srgbClr val="111111"/>
                </a:solidFill>
                <a:effectLst/>
                <a:latin typeface="inherit"/>
                <a:hlinkClick r:id="rId15"/>
              </a:rPr>
              <a:t>Soniox</a:t>
            </a:r>
            <a:r>
              <a:rPr lang="en-US" b="0" i="0" dirty="0">
                <a:solidFill>
                  <a:srgbClr val="111111"/>
                </a:solidFill>
                <a:effectLst/>
                <a:latin typeface="-apple-system"/>
              </a:rPr>
              <a:t>: A cloud-based speech recognition service.</a:t>
            </a:r>
          </a:p>
          <a:p>
            <a:pPr algn="l">
              <a:buFont typeface="+mj-lt"/>
              <a:buAutoNum type="arabicPeriod"/>
            </a:pPr>
            <a:r>
              <a:rPr lang="en-US" b="0" i="0" u="none" strike="noStrike" dirty="0" err="1">
                <a:solidFill>
                  <a:srgbClr val="111111"/>
                </a:solidFill>
                <a:effectLst/>
                <a:latin typeface="inherit"/>
                <a:hlinkClick r:id="rId16"/>
              </a:rPr>
              <a:t>AssemblyAI</a:t>
            </a:r>
            <a:r>
              <a:rPr lang="en-US" b="0" i="0" dirty="0">
                <a:solidFill>
                  <a:srgbClr val="111111"/>
                </a:solidFill>
                <a:effectLst/>
                <a:latin typeface="-apple-system"/>
              </a:rPr>
              <a:t>: A powerful API for transcribing audio to text.</a:t>
            </a:r>
          </a:p>
          <a:p>
            <a:pPr algn="l">
              <a:buFont typeface="+mj-lt"/>
              <a:buAutoNum type="arabicPeriod"/>
            </a:pPr>
            <a:endParaRPr lang="en-US" b="0" i="0" dirty="0">
              <a:solidFill>
                <a:srgbClr val="111111"/>
              </a:solidFill>
              <a:effectLst/>
              <a:latin typeface="-apple-system"/>
            </a:endParaRPr>
          </a:p>
        </p:txBody>
      </p:sp>
    </p:spTree>
    <p:extLst>
      <p:ext uri="{BB962C8B-B14F-4D97-AF65-F5344CB8AC3E}">
        <p14:creationId xmlns:p14="http://schemas.microsoft.com/office/powerpoint/2010/main" val="1144213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US">
                <a:solidFill>
                  <a:schemeClr val="bg1"/>
                </a:solidFill>
              </a:rPr>
              <a:t>Agenda</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20" name="Content Placeholder 2">
            <a:extLst>
              <a:ext uri="{FF2B5EF4-FFF2-40B4-BE49-F238E27FC236}">
                <a16:creationId xmlns:a16="http://schemas.microsoft.com/office/drawing/2014/main" id="{614A5A92-349E-EC8D-D906-E80561B1AA14}"/>
              </a:ext>
            </a:extLst>
          </p:cNvPr>
          <p:cNvGraphicFramePr>
            <a:graphicFrameLocks noGrp="1"/>
          </p:cNvGraphicFramePr>
          <p:nvPr>
            <p:ph idx="1"/>
            <p:extLst>
              <p:ext uri="{D42A27DB-BD31-4B8C-83A1-F6EECF244321}">
                <p14:modId xmlns:p14="http://schemas.microsoft.com/office/powerpoint/2010/main" val="2523414277"/>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C0C2-06EE-F2DF-E375-3C9863EDA4A5}"/>
              </a:ext>
            </a:extLst>
          </p:cNvPr>
          <p:cNvSpPr>
            <a:spLocks noGrp="1"/>
          </p:cNvSpPr>
          <p:nvPr>
            <p:ph type="title"/>
          </p:nvPr>
        </p:nvSpPr>
        <p:spPr/>
        <p:txBody>
          <a:bodyPr/>
          <a:lstStyle/>
          <a:p>
            <a:r>
              <a:rPr lang="es-MX" dirty="0" err="1"/>
              <a:t>Aditional</a:t>
            </a:r>
            <a:r>
              <a:rPr lang="es-MX" dirty="0"/>
              <a:t> AI Tools</a:t>
            </a:r>
          </a:p>
        </p:txBody>
      </p:sp>
      <p:sp>
        <p:nvSpPr>
          <p:cNvPr id="3" name="Content Placeholder 2">
            <a:extLst>
              <a:ext uri="{FF2B5EF4-FFF2-40B4-BE49-F238E27FC236}">
                <a16:creationId xmlns:a16="http://schemas.microsoft.com/office/drawing/2014/main" id="{07CAE555-50C9-89FC-CD90-7F7654BBE82A}"/>
              </a:ext>
            </a:extLst>
          </p:cNvPr>
          <p:cNvSpPr>
            <a:spLocks noGrp="1"/>
          </p:cNvSpPr>
          <p:nvPr>
            <p:ph idx="1"/>
          </p:nvPr>
        </p:nvSpPr>
        <p:spPr/>
        <p:txBody>
          <a:bodyPr>
            <a:normAutofit fontScale="62500" lnSpcReduction="20000"/>
          </a:bodyPr>
          <a:lstStyle/>
          <a:p>
            <a:pPr algn="l"/>
            <a:r>
              <a:rPr lang="en-US" b="0" i="0" dirty="0" err="1">
                <a:solidFill>
                  <a:srgbClr val="131313"/>
                </a:solidFill>
                <a:effectLst/>
                <a:latin typeface="Roboto" panose="02000000000000000000" pitchFamily="2" charset="0"/>
              </a:rPr>
              <a:t>Mubert</a:t>
            </a:r>
            <a:r>
              <a:rPr lang="en-US" b="0" i="0" dirty="0">
                <a:solidFill>
                  <a:srgbClr val="131313"/>
                </a:solidFill>
                <a:effectLst/>
                <a:latin typeface="Roboto" panose="02000000000000000000" pitchFamily="2" charset="0"/>
              </a:rPr>
              <a:t>: </a:t>
            </a:r>
            <a:r>
              <a:rPr lang="en-US" b="0" i="0" u="none" strike="noStrike" dirty="0">
                <a:solidFill>
                  <a:srgbClr val="065FD4"/>
                </a:solidFill>
                <a:effectLst/>
                <a:latin typeface="Roboto" panose="02000000000000000000" pitchFamily="2" charset="0"/>
                <a:hlinkClick r:id="rId2"/>
              </a:rPr>
              <a:t>https://mubert.com/</a:t>
            </a:r>
            <a:r>
              <a:rPr lang="en-US" b="0" i="0" dirty="0">
                <a:solidFill>
                  <a:srgbClr val="131313"/>
                </a:solidFill>
                <a:effectLst/>
                <a:latin typeface="Roboto" panose="02000000000000000000" pitchFamily="2" charset="0"/>
              </a:rPr>
              <a:t> (</a:t>
            </a:r>
            <a:r>
              <a:rPr lang="en-US" dirty="0">
                <a:solidFill>
                  <a:srgbClr val="131313"/>
                </a:solidFill>
                <a:latin typeface="Roboto" panose="02000000000000000000" pitchFamily="2" charset="0"/>
              </a:rPr>
              <a:t>C</a:t>
            </a:r>
            <a:r>
              <a:rPr lang="en-US" b="0" i="0" dirty="0">
                <a:solidFill>
                  <a:srgbClr val="131313"/>
                </a:solidFill>
                <a:effectLst/>
                <a:latin typeface="Roboto" panose="02000000000000000000" pitchFamily="2" charset="0"/>
              </a:rPr>
              <a:t>reate music through text)</a:t>
            </a:r>
          </a:p>
          <a:p>
            <a:pPr algn="l"/>
            <a:r>
              <a:rPr lang="en-US" b="0" i="0" dirty="0" err="1">
                <a:solidFill>
                  <a:srgbClr val="131313"/>
                </a:solidFill>
                <a:effectLst/>
                <a:latin typeface="Roboto" panose="02000000000000000000" pitchFamily="2" charset="0"/>
              </a:rPr>
              <a:t>Wavtool</a:t>
            </a:r>
            <a:r>
              <a:rPr lang="en-US" b="0" i="0" dirty="0">
                <a:solidFill>
                  <a:srgbClr val="131313"/>
                </a:solidFill>
                <a:effectLst/>
                <a:latin typeface="Roboto" panose="02000000000000000000" pitchFamily="2" charset="0"/>
              </a:rPr>
              <a:t>: </a:t>
            </a:r>
            <a:r>
              <a:rPr lang="en-US" b="0" i="0" u="none" strike="noStrike" dirty="0">
                <a:solidFill>
                  <a:srgbClr val="065FD4"/>
                </a:solidFill>
                <a:effectLst/>
                <a:latin typeface="Roboto" panose="02000000000000000000" pitchFamily="2" charset="0"/>
                <a:hlinkClick r:id="rId3"/>
              </a:rPr>
              <a:t>https://wavtool.com/</a:t>
            </a:r>
            <a:r>
              <a:rPr lang="en-US" b="0" i="0" dirty="0">
                <a:solidFill>
                  <a:srgbClr val="131313"/>
                </a:solidFill>
                <a:effectLst/>
                <a:latin typeface="Roboto" panose="02000000000000000000" pitchFamily="2" charset="0"/>
              </a:rPr>
              <a:t> (</a:t>
            </a:r>
            <a:r>
              <a:rPr lang="en-US" dirty="0">
                <a:solidFill>
                  <a:srgbClr val="131313"/>
                </a:solidFill>
                <a:latin typeface="Roboto" panose="02000000000000000000" pitchFamily="2" charset="0"/>
              </a:rPr>
              <a:t>C</a:t>
            </a:r>
            <a:r>
              <a:rPr lang="en-US" b="0" i="0" dirty="0">
                <a:solidFill>
                  <a:srgbClr val="131313"/>
                </a:solidFill>
                <a:effectLst/>
                <a:latin typeface="Roboto" panose="02000000000000000000" pitchFamily="2" charset="0"/>
              </a:rPr>
              <a:t>reate music with effects in the voice)</a:t>
            </a:r>
          </a:p>
          <a:p>
            <a:pPr algn="l"/>
            <a:r>
              <a:rPr lang="en-US" b="0" i="0" dirty="0">
                <a:solidFill>
                  <a:srgbClr val="131313"/>
                </a:solidFill>
                <a:effectLst/>
                <a:latin typeface="Roboto" panose="02000000000000000000" pitchFamily="2" charset="0"/>
              </a:rPr>
              <a:t>Luma labs </a:t>
            </a:r>
            <a:r>
              <a:rPr lang="en-US" b="0" i="0" u="none" strike="noStrike" dirty="0">
                <a:solidFill>
                  <a:srgbClr val="065FD4"/>
                </a:solidFill>
                <a:effectLst/>
                <a:latin typeface="Roboto" panose="02000000000000000000" pitchFamily="2" charset="0"/>
                <a:hlinkClick r:id="rId4"/>
              </a:rPr>
              <a:t>https://lumalabs.ai/</a:t>
            </a:r>
            <a:r>
              <a:rPr lang="en-US" b="0" i="0" dirty="0">
                <a:solidFill>
                  <a:srgbClr val="131313"/>
                </a:solidFill>
                <a:effectLst/>
                <a:latin typeface="Roboto" panose="02000000000000000000" pitchFamily="2" charset="0"/>
              </a:rPr>
              <a:t> (Convert multidimensional objects)</a:t>
            </a:r>
          </a:p>
          <a:p>
            <a:pPr algn="l"/>
            <a:r>
              <a:rPr lang="en-US" b="0" i="0" dirty="0">
                <a:solidFill>
                  <a:srgbClr val="131313"/>
                </a:solidFill>
                <a:effectLst/>
                <a:latin typeface="Roboto" panose="02000000000000000000" pitchFamily="2" charset="0"/>
              </a:rPr>
              <a:t>Compose ai </a:t>
            </a:r>
            <a:r>
              <a:rPr lang="en-US" b="0" i="0" u="none" strike="noStrike" dirty="0">
                <a:solidFill>
                  <a:srgbClr val="065FD4"/>
                </a:solidFill>
                <a:effectLst/>
                <a:latin typeface="Roboto" panose="02000000000000000000" pitchFamily="2" charset="0"/>
                <a:hlinkClick r:id="rId5"/>
              </a:rPr>
              <a:t>https://www.compose.ai/</a:t>
            </a:r>
            <a:r>
              <a:rPr lang="en-US" b="0" i="0" dirty="0">
                <a:solidFill>
                  <a:srgbClr val="131313"/>
                </a:solidFill>
                <a:effectLst/>
                <a:latin typeface="Roboto" panose="02000000000000000000" pitchFamily="2" charset="0"/>
              </a:rPr>
              <a:t> </a:t>
            </a:r>
          </a:p>
          <a:p>
            <a:pPr algn="l"/>
            <a:r>
              <a:rPr lang="en-US" b="0" i="0" dirty="0" err="1">
                <a:solidFill>
                  <a:srgbClr val="131313"/>
                </a:solidFill>
                <a:effectLst/>
                <a:latin typeface="Roboto" panose="02000000000000000000" pitchFamily="2" charset="0"/>
              </a:rPr>
              <a:t>Usechatgpt</a:t>
            </a:r>
            <a:r>
              <a:rPr lang="en-US" b="0" i="0" dirty="0">
                <a:solidFill>
                  <a:srgbClr val="131313"/>
                </a:solidFill>
                <a:effectLst/>
                <a:latin typeface="Roboto" panose="02000000000000000000" pitchFamily="2" charset="0"/>
              </a:rPr>
              <a:t> AI </a:t>
            </a:r>
            <a:r>
              <a:rPr lang="en-US" b="0" i="0" u="none" strike="noStrike" dirty="0">
                <a:solidFill>
                  <a:srgbClr val="065FD4"/>
                </a:solidFill>
                <a:effectLst/>
                <a:latin typeface="Roboto" panose="02000000000000000000" pitchFamily="2" charset="0"/>
                <a:hlinkClick r:id="rId6"/>
              </a:rPr>
              <a:t>https://www.usechatgpt.ai/</a:t>
            </a:r>
            <a:r>
              <a:rPr lang="en-US" b="0" i="0" dirty="0">
                <a:solidFill>
                  <a:srgbClr val="131313"/>
                </a:solidFill>
                <a:effectLst/>
                <a:latin typeface="Roboto" panose="02000000000000000000" pitchFamily="2" charset="0"/>
              </a:rPr>
              <a:t> </a:t>
            </a:r>
          </a:p>
          <a:p>
            <a:pPr algn="l"/>
            <a:r>
              <a:rPr lang="en-US" b="0" i="0" dirty="0">
                <a:solidFill>
                  <a:srgbClr val="131313"/>
                </a:solidFill>
                <a:effectLst/>
                <a:latin typeface="Roboto" panose="02000000000000000000" pitchFamily="2" charset="0"/>
              </a:rPr>
              <a:t>Leia Pix </a:t>
            </a:r>
            <a:r>
              <a:rPr lang="en-US" b="0" i="0" u="none" strike="noStrike" dirty="0">
                <a:solidFill>
                  <a:srgbClr val="065FD4"/>
                </a:solidFill>
                <a:effectLst/>
                <a:latin typeface="Roboto" panose="02000000000000000000" pitchFamily="2" charset="0"/>
                <a:hlinkClick r:id="rId7"/>
              </a:rPr>
              <a:t>https://convert.leiapix.com/</a:t>
            </a:r>
            <a:r>
              <a:rPr lang="en-US" b="0" i="0" dirty="0">
                <a:solidFill>
                  <a:srgbClr val="131313"/>
                </a:solidFill>
                <a:effectLst/>
                <a:latin typeface="Roboto" panose="02000000000000000000" pitchFamily="2" charset="0"/>
              </a:rPr>
              <a:t> </a:t>
            </a:r>
          </a:p>
          <a:p>
            <a:pPr algn="l"/>
            <a:r>
              <a:rPr lang="en-US" b="0" i="0" dirty="0" err="1">
                <a:solidFill>
                  <a:srgbClr val="131313"/>
                </a:solidFill>
                <a:effectLst/>
                <a:latin typeface="Roboto" panose="02000000000000000000" pitchFamily="2" charset="0"/>
              </a:rPr>
              <a:t>Blocklade</a:t>
            </a:r>
            <a:r>
              <a:rPr lang="en-US" b="0" i="0" dirty="0">
                <a:solidFill>
                  <a:srgbClr val="131313"/>
                </a:solidFill>
                <a:effectLst/>
                <a:latin typeface="Roboto" panose="02000000000000000000" pitchFamily="2" charset="0"/>
              </a:rPr>
              <a:t> labs </a:t>
            </a:r>
            <a:r>
              <a:rPr lang="en-US" b="0" i="0" u="none" strike="noStrike" dirty="0">
                <a:solidFill>
                  <a:srgbClr val="065FD4"/>
                </a:solidFill>
                <a:effectLst/>
                <a:latin typeface="Roboto" panose="02000000000000000000" pitchFamily="2" charset="0"/>
                <a:hlinkClick r:id="rId8"/>
              </a:rPr>
              <a:t>https://www.blockadelabs.com/</a:t>
            </a:r>
            <a:r>
              <a:rPr lang="en-US" b="0" i="0" dirty="0">
                <a:solidFill>
                  <a:srgbClr val="131313"/>
                </a:solidFill>
                <a:effectLst/>
                <a:latin typeface="Roboto" panose="02000000000000000000" pitchFamily="2" charset="0"/>
              </a:rPr>
              <a:t> </a:t>
            </a:r>
          </a:p>
          <a:p>
            <a:pPr algn="l"/>
            <a:r>
              <a:rPr lang="en-US" b="0" i="0" dirty="0">
                <a:solidFill>
                  <a:srgbClr val="131313"/>
                </a:solidFill>
                <a:effectLst/>
                <a:latin typeface="Roboto" panose="02000000000000000000" pitchFamily="2" charset="0"/>
              </a:rPr>
              <a:t>Tome </a:t>
            </a:r>
            <a:r>
              <a:rPr lang="en-US" b="0" i="0" u="none" strike="noStrike" dirty="0">
                <a:solidFill>
                  <a:srgbClr val="065FD4"/>
                </a:solidFill>
                <a:effectLst/>
                <a:latin typeface="Roboto" panose="02000000000000000000" pitchFamily="2" charset="0"/>
                <a:hlinkClick r:id="rId9"/>
              </a:rPr>
              <a:t>https://tome.app/</a:t>
            </a:r>
            <a:r>
              <a:rPr lang="en-US" b="0" i="0" dirty="0">
                <a:solidFill>
                  <a:srgbClr val="131313"/>
                </a:solidFill>
                <a:effectLst/>
                <a:latin typeface="Roboto" panose="02000000000000000000" pitchFamily="2" charset="0"/>
              </a:rPr>
              <a:t> </a:t>
            </a:r>
          </a:p>
          <a:p>
            <a:pPr algn="l"/>
            <a:r>
              <a:rPr lang="en-US" b="0" i="0" dirty="0" err="1">
                <a:solidFill>
                  <a:srgbClr val="131313"/>
                </a:solidFill>
                <a:effectLst/>
                <a:latin typeface="Roboto" panose="02000000000000000000" pitchFamily="2" charset="0"/>
              </a:rPr>
              <a:t>Wisecut</a:t>
            </a:r>
            <a:r>
              <a:rPr lang="en-US" b="0" i="0" dirty="0">
                <a:solidFill>
                  <a:srgbClr val="131313"/>
                </a:solidFill>
                <a:effectLst/>
                <a:latin typeface="Roboto" panose="02000000000000000000" pitchFamily="2" charset="0"/>
              </a:rPr>
              <a:t> </a:t>
            </a:r>
            <a:r>
              <a:rPr lang="en-US" b="0" i="0" u="none" strike="noStrike" dirty="0">
                <a:solidFill>
                  <a:srgbClr val="065FD4"/>
                </a:solidFill>
                <a:effectLst/>
                <a:latin typeface="Roboto" panose="02000000000000000000" pitchFamily="2" charset="0"/>
                <a:hlinkClick r:id="rId10"/>
              </a:rPr>
              <a:t>https://www.wisecut.video/</a:t>
            </a:r>
            <a:r>
              <a:rPr lang="en-US" b="0" i="0" dirty="0">
                <a:solidFill>
                  <a:srgbClr val="131313"/>
                </a:solidFill>
                <a:effectLst/>
                <a:latin typeface="Roboto" panose="02000000000000000000" pitchFamily="2" charset="0"/>
              </a:rPr>
              <a:t> </a:t>
            </a:r>
          </a:p>
          <a:p>
            <a:pPr algn="l"/>
            <a:r>
              <a:rPr lang="en-US" b="0" i="0" dirty="0">
                <a:solidFill>
                  <a:srgbClr val="131313"/>
                </a:solidFill>
                <a:effectLst/>
                <a:latin typeface="Roboto" panose="02000000000000000000" pitchFamily="2" charset="0"/>
              </a:rPr>
              <a:t>Clipchamp </a:t>
            </a:r>
            <a:r>
              <a:rPr lang="en-US" b="0" i="0" u="none" strike="noStrike" dirty="0">
                <a:solidFill>
                  <a:srgbClr val="065FD4"/>
                </a:solidFill>
                <a:effectLst/>
                <a:latin typeface="Roboto" panose="02000000000000000000" pitchFamily="2" charset="0"/>
                <a:hlinkClick r:id="rId11"/>
              </a:rPr>
              <a:t>https://clipchamp.com/es/</a:t>
            </a:r>
            <a:r>
              <a:rPr lang="en-US" b="0" i="0" dirty="0">
                <a:solidFill>
                  <a:srgbClr val="131313"/>
                </a:solidFill>
                <a:effectLst/>
                <a:latin typeface="Roboto" panose="02000000000000000000" pitchFamily="2" charset="0"/>
              </a:rPr>
              <a:t> </a:t>
            </a:r>
          </a:p>
          <a:p>
            <a:pPr algn="l"/>
            <a:r>
              <a:rPr lang="en-US" b="0" i="0" dirty="0" err="1">
                <a:solidFill>
                  <a:srgbClr val="131313"/>
                </a:solidFill>
                <a:effectLst/>
                <a:latin typeface="Roboto" panose="02000000000000000000" pitchFamily="2" charset="0"/>
              </a:rPr>
              <a:t>Flawlees</a:t>
            </a:r>
            <a:r>
              <a:rPr lang="en-US" b="0" i="0" dirty="0">
                <a:solidFill>
                  <a:srgbClr val="131313"/>
                </a:solidFill>
                <a:effectLst/>
                <a:latin typeface="Roboto" panose="02000000000000000000" pitchFamily="2" charset="0"/>
              </a:rPr>
              <a:t> </a:t>
            </a:r>
            <a:r>
              <a:rPr lang="en-US" b="0" i="0" u="none" strike="noStrike" dirty="0">
                <a:solidFill>
                  <a:srgbClr val="065FD4"/>
                </a:solidFill>
                <a:effectLst/>
                <a:latin typeface="Roboto" panose="02000000000000000000" pitchFamily="2" charset="0"/>
                <a:hlinkClick r:id="rId12"/>
              </a:rPr>
              <a:t>https://www.flawlessai.com/</a:t>
            </a:r>
            <a:r>
              <a:rPr lang="en-US" b="0" i="0" dirty="0">
                <a:solidFill>
                  <a:srgbClr val="131313"/>
                </a:solidFill>
                <a:effectLst/>
                <a:latin typeface="Roboto" panose="02000000000000000000" pitchFamily="2" charset="0"/>
              </a:rPr>
              <a:t> </a:t>
            </a:r>
          </a:p>
          <a:p>
            <a:pPr algn="l"/>
            <a:r>
              <a:rPr lang="en-US" b="0" i="0" dirty="0" err="1">
                <a:solidFill>
                  <a:srgbClr val="131313"/>
                </a:solidFill>
                <a:effectLst/>
                <a:latin typeface="Roboto" panose="02000000000000000000" pitchFamily="2" charset="0"/>
              </a:rPr>
              <a:t>Humata</a:t>
            </a:r>
            <a:r>
              <a:rPr lang="en-US" b="0" i="0" dirty="0">
                <a:solidFill>
                  <a:srgbClr val="131313"/>
                </a:solidFill>
                <a:effectLst/>
                <a:latin typeface="Roboto" panose="02000000000000000000" pitchFamily="2" charset="0"/>
              </a:rPr>
              <a:t>: </a:t>
            </a:r>
            <a:r>
              <a:rPr lang="en-US" b="0" i="0" u="none" strike="noStrike" dirty="0">
                <a:solidFill>
                  <a:srgbClr val="065FD4"/>
                </a:solidFill>
                <a:effectLst/>
                <a:latin typeface="Roboto" panose="02000000000000000000" pitchFamily="2" charset="0"/>
                <a:hlinkClick r:id="rId13"/>
              </a:rPr>
              <a:t>https://www.humata.ai/</a:t>
            </a:r>
            <a:r>
              <a:rPr lang="en-US" b="0" i="0" dirty="0">
                <a:solidFill>
                  <a:srgbClr val="131313"/>
                </a:solidFill>
                <a:effectLst/>
                <a:latin typeface="Roboto" panose="02000000000000000000" pitchFamily="2" charset="0"/>
              </a:rPr>
              <a:t> </a:t>
            </a:r>
          </a:p>
          <a:p>
            <a:pPr algn="l"/>
            <a:r>
              <a:rPr lang="en-US" b="0" i="0" dirty="0" err="1">
                <a:solidFill>
                  <a:srgbClr val="131313"/>
                </a:solidFill>
                <a:effectLst/>
                <a:latin typeface="Roboto" panose="02000000000000000000" pitchFamily="2" charset="0"/>
              </a:rPr>
              <a:t>ChatPDF</a:t>
            </a:r>
            <a:r>
              <a:rPr lang="en-US" b="0" i="0" dirty="0">
                <a:solidFill>
                  <a:srgbClr val="131313"/>
                </a:solidFill>
                <a:effectLst/>
                <a:latin typeface="Roboto" panose="02000000000000000000" pitchFamily="2" charset="0"/>
              </a:rPr>
              <a:t> AI </a:t>
            </a:r>
            <a:r>
              <a:rPr lang="en-US" b="0" i="0" u="none" strike="noStrike" dirty="0">
                <a:solidFill>
                  <a:srgbClr val="065FD4"/>
                </a:solidFill>
                <a:effectLst/>
                <a:latin typeface="Roboto" panose="02000000000000000000" pitchFamily="2" charset="0"/>
                <a:hlinkClick r:id="rId14"/>
              </a:rPr>
              <a:t>https://www.chatpdf.com/</a:t>
            </a:r>
            <a:endParaRPr lang="en-US" b="1" i="0" dirty="0">
              <a:solidFill>
                <a:srgbClr val="15171A"/>
              </a:solidFill>
              <a:effectLst/>
              <a:latin typeface="Inter"/>
            </a:endParaRPr>
          </a:p>
        </p:txBody>
      </p:sp>
    </p:spTree>
    <p:extLst>
      <p:ext uri="{BB962C8B-B14F-4D97-AF65-F5344CB8AC3E}">
        <p14:creationId xmlns:p14="http://schemas.microsoft.com/office/powerpoint/2010/main" val="366291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US" sz="3700">
                <a:solidFill>
                  <a:schemeClr val="bg1"/>
                </a:solidFill>
              </a:rPr>
              <a:t>Conclusion</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8BE80C50-49B5-97F7-E000-BC2DA1A35886}"/>
              </a:ext>
            </a:extLst>
          </p:cNvPr>
          <p:cNvGraphicFramePr>
            <a:graphicFrameLocks noGrp="1"/>
          </p:cNvGraphicFramePr>
          <p:nvPr>
            <p:ph idx="1"/>
            <p:extLst>
              <p:ext uri="{D42A27DB-BD31-4B8C-83A1-F6EECF244321}">
                <p14:modId xmlns:p14="http://schemas.microsoft.com/office/powerpoint/2010/main" val="2004869544"/>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5705"/>
            <a:ext cx="9143993"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1E8865-5A8F-FA1E-85BB-00D86C54835A}"/>
              </a:ext>
            </a:extLst>
          </p:cNvPr>
          <p:cNvSpPr>
            <a:spLocks noGrp="1"/>
          </p:cNvSpPr>
          <p:nvPr>
            <p:ph type="title"/>
          </p:nvPr>
        </p:nvSpPr>
        <p:spPr>
          <a:xfrm>
            <a:off x="867638" y="637762"/>
            <a:ext cx="7416372" cy="900131"/>
          </a:xfrm>
        </p:spPr>
        <p:txBody>
          <a:bodyPr anchor="t">
            <a:normAutofit/>
          </a:bodyPr>
          <a:lstStyle/>
          <a:p>
            <a:pPr algn="l">
              <a:lnSpc>
                <a:spcPct val="90000"/>
              </a:lnSpc>
            </a:pPr>
            <a:r>
              <a:rPr lang="en-US" sz="2700" b="1" i="0">
                <a:solidFill>
                  <a:schemeClr val="bg1"/>
                </a:solidFill>
                <a:effectLst/>
                <a:latin typeface="sohne"/>
              </a:rPr>
              <a:t>What is Text-to-Speech?</a:t>
            </a:r>
            <a:br>
              <a:rPr lang="en-US" sz="2700" b="1" i="0">
                <a:solidFill>
                  <a:schemeClr val="bg1"/>
                </a:solidFill>
                <a:effectLst/>
                <a:latin typeface="sohne"/>
              </a:rPr>
            </a:br>
            <a:endParaRPr lang="es-MX" sz="2700">
              <a:solidFill>
                <a:schemeClr val="bg1"/>
              </a:solidFill>
            </a:endParaRPr>
          </a:p>
        </p:txBody>
      </p:sp>
      <p:sp>
        <p:nvSpPr>
          <p:cNvPr id="27" name="Rectangle 2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9143992"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2010758"/>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843A6D-F566-2C98-2F09-F9C1DFCA7F75}"/>
              </a:ext>
            </a:extLst>
          </p:cNvPr>
          <p:cNvSpPr>
            <a:spLocks noGrp="1"/>
          </p:cNvSpPr>
          <p:nvPr>
            <p:ph idx="1"/>
          </p:nvPr>
        </p:nvSpPr>
        <p:spPr>
          <a:xfrm>
            <a:off x="866661" y="2217343"/>
            <a:ext cx="7410669" cy="3959619"/>
          </a:xfrm>
        </p:spPr>
        <p:txBody>
          <a:bodyPr>
            <a:normAutofit/>
          </a:bodyPr>
          <a:lstStyle/>
          <a:p>
            <a:pPr marL="0" indent="0">
              <a:buNone/>
            </a:pPr>
            <a:r>
              <a:rPr lang="en-US" sz="2100" b="0" i="0" dirty="0">
                <a:effectLst/>
                <a:latin typeface="source-serif-pro"/>
              </a:rPr>
              <a:t>At its essence, TTS is a synthesis process that converts text into spoken words. This process has had a rich historical development, evolving from simple text-reading machines to the sophisticated systems we use today. Today, TTS relies on advanced deep learning algorithms and neural networks, allowing for the development of more natural and expressive voices.</a:t>
            </a:r>
            <a:endParaRPr lang="es-MX" sz="2100" dirty="0"/>
          </a:p>
        </p:txBody>
      </p:sp>
    </p:spTree>
    <p:extLst>
      <p:ext uri="{BB962C8B-B14F-4D97-AF65-F5344CB8AC3E}">
        <p14:creationId xmlns:p14="http://schemas.microsoft.com/office/powerpoint/2010/main" val="3514045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CFFA60-A747-977C-0BEF-E5B3584FB0A5}"/>
              </a:ext>
            </a:extLst>
          </p:cNvPr>
          <p:cNvSpPr>
            <a:spLocks noGrp="1"/>
          </p:cNvSpPr>
          <p:nvPr>
            <p:ph type="title"/>
          </p:nvPr>
        </p:nvSpPr>
        <p:spPr>
          <a:xfrm>
            <a:off x="1028697" y="348865"/>
            <a:ext cx="7533018" cy="877729"/>
          </a:xfrm>
        </p:spPr>
        <p:txBody>
          <a:bodyPr anchor="ctr">
            <a:normAutofit/>
          </a:bodyPr>
          <a:lstStyle/>
          <a:p>
            <a:pPr>
              <a:lnSpc>
                <a:spcPct val="90000"/>
              </a:lnSpc>
            </a:pPr>
            <a:r>
              <a:rPr lang="en-US" sz="1900" b="0" i="0" dirty="0">
                <a:solidFill>
                  <a:srgbClr val="FFFFFF"/>
                </a:solidFill>
                <a:effectLst/>
                <a:latin typeface="source-serif-pro"/>
              </a:rPr>
              <a:t>The process behind TTS technology is a series of complex yet fascinating steps.</a:t>
            </a:r>
            <a:endParaRPr lang="es-MX" sz="1900" dirty="0">
              <a:solidFill>
                <a:srgbClr val="FFFFFF"/>
              </a:solidFill>
            </a:endParaRPr>
          </a:p>
        </p:txBody>
      </p:sp>
      <p:graphicFrame>
        <p:nvGraphicFramePr>
          <p:cNvPr id="5" name="Content Placeholder 2">
            <a:extLst>
              <a:ext uri="{FF2B5EF4-FFF2-40B4-BE49-F238E27FC236}">
                <a16:creationId xmlns:a16="http://schemas.microsoft.com/office/drawing/2014/main" id="{869EEDE7-2D1F-E22A-E38C-CBED856F9F81}"/>
              </a:ext>
            </a:extLst>
          </p:cNvPr>
          <p:cNvGraphicFramePr>
            <a:graphicFrameLocks noGrp="1"/>
          </p:cNvGraphicFramePr>
          <p:nvPr>
            <p:ph idx="1"/>
            <p:extLst>
              <p:ext uri="{D42A27DB-BD31-4B8C-83A1-F6EECF244321}">
                <p14:modId xmlns:p14="http://schemas.microsoft.com/office/powerpoint/2010/main" val="2651705591"/>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4661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Introduction to TTS and STT</a:t>
            </a:r>
          </a:p>
        </p:txBody>
      </p:sp>
      <p:graphicFrame>
        <p:nvGraphicFramePr>
          <p:cNvPr id="5" name="Content Placeholder 2">
            <a:extLst>
              <a:ext uri="{FF2B5EF4-FFF2-40B4-BE49-F238E27FC236}">
                <a16:creationId xmlns:a16="http://schemas.microsoft.com/office/drawing/2014/main" id="{FFE7F11E-4472-52CC-A4BE-DEB382CA2A89}"/>
              </a:ext>
            </a:extLst>
          </p:cNvPr>
          <p:cNvGraphicFramePr>
            <a:graphicFrameLocks noGrp="1"/>
          </p:cNvGraphicFramePr>
          <p:nvPr>
            <p:ph idx="1"/>
            <p:extLst>
              <p:ext uri="{D42A27DB-BD31-4B8C-83A1-F6EECF244321}">
                <p14:modId xmlns:p14="http://schemas.microsoft.com/office/powerpoint/2010/main" val="2288973666"/>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US" sz="3500">
                <a:solidFill>
                  <a:srgbClr val="FFFFFF"/>
                </a:solidFill>
              </a:rPr>
              <a:t>Advancements in TTS and STT</a:t>
            </a:r>
          </a:p>
        </p:txBody>
      </p:sp>
      <p:graphicFrame>
        <p:nvGraphicFramePr>
          <p:cNvPr id="5" name="Content Placeholder 2">
            <a:extLst>
              <a:ext uri="{FF2B5EF4-FFF2-40B4-BE49-F238E27FC236}">
                <a16:creationId xmlns:a16="http://schemas.microsoft.com/office/drawing/2014/main" id="{94769F66-6196-E3BE-B847-609C88D00061}"/>
              </a:ext>
            </a:extLst>
          </p:cNvPr>
          <p:cNvGraphicFramePr>
            <a:graphicFrameLocks noGrp="1"/>
          </p:cNvGraphicFramePr>
          <p:nvPr>
            <p:ph idx="1"/>
            <p:extLst>
              <p:ext uri="{D42A27DB-BD31-4B8C-83A1-F6EECF244321}">
                <p14:modId xmlns:p14="http://schemas.microsoft.com/office/powerpoint/2010/main" val="2792627576"/>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US" sz="3500">
                <a:solidFill>
                  <a:srgbClr val="FFFFFF"/>
                </a:solidFill>
              </a:rPr>
              <a:t>Challenges in TTS and STT</a:t>
            </a:r>
          </a:p>
        </p:txBody>
      </p:sp>
      <p:graphicFrame>
        <p:nvGraphicFramePr>
          <p:cNvPr id="5" name="Content Placeholder 2">
            <a:extLst>
              <a:ext uri="{FF2B5EF4-FFF2-40B4-BE49-F238E27FC236}">
                <a16:creationId xmlns:a16="http://schemas.microsoft.com/office/drawing/2014/main" id="{0A8DAFCF-3F78-677D-D535-E8181A8D4445}"/>
              </a:ext>
            </a:extLst>
          </p:cNvPr>
          <p:cNvGraphicFramePr>
            <a:graphicFrameLocks noGrp="1"/>
          </p:cNvGraphicFramePr>
          <p:nvPr>
            <p:ph idx="1"/>
            <p:extLst>
              <p:ext uri="{D42A27DB-BD31-4B8C-83A1-F6EECF244321}">
                <p14:modId xmlns:p14="http://schemas.microsoft.com/office/powerpoint/2010/main" val="3856886845"/>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US" sz="3500">
                <a:solidFill>
                  <a:srgbClr val="FFFFFF"/>
                </a:solidFill>
              </a:rPr>
              <a:t>Use Cases and Applications</a:t>
            </a:r>
          </a:p>
        </p:txBody>
      </p:sp>
      <p:graphicFrame>
        <p:nvGraphicFramePr>
          <p:cNvPr id="5" name="Content Placeholder 2">
            <a:extLst>
              <a:ext uri="{FF2B5EF4-FFF2-40B4-BE49-F238E27FC236}">
                <a16:creationId xmlns:a16="http://schemas.microsoft.com/office/drawing/2014/main" id="{DCC35075-198F-01B6-1D5C-ADDC92ABFD51}"/>
              </a:ext>
            </a:extLst>
          </p:cNvPr>
          <p:cNvGraphicFramePr>
            <a:graphicFrameLocks noGrp="1"/>
          </p:cNvGraphicFramePr>
          <p:nvPr>
            <p:ph idx="1"/>
            <p:extLst>
              <p:ext uri="{D42A27DB-BD31-4B8C-83A1-F6EECF244321}">
                <p14:modId xmlns:p14="http://schemas.microsoft.com/office/powerpoint/2010/main" val="3910172265"/>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54869-4542-06FB-B6B7-B9773C1C8317}"/>
              </a:ext>
            </a:extLst>
          </p:cNvPr>
          <p:cNvSpPr>
            <a:spLocks noGrp="1"/>
          </p:cNvSpPr>
          <p:nvPr>
            <p:ph type="title"/>
          </p:nvPr>
        </p:nvSpPr>
        <p:spPr/>
        <p:txBody>
          <a:bodyPr/>
          <a:lstStyle/>
          <a:p>
            <a:r>
              <a:rPr lang="es-MX" dirty="0" err="1"/>
              <a:t>Sample</a:t>
            </a:r>
            <a:r>
              <a:rPr lang="es-MX" dirty="0"/>
              <a:t> </a:t>
            </a:r>
            <a:r>
              <a:rPr lang="es-MX" dirty="0" err="1"/>
              <a:t>to</a:t>
            </a:r>
            <a:r>
              <a:rPr lang="es-MX" dirty="0"/>
              <a:t> use</a:t>
            </a:r>
          </a:p>
        </p:txBody>
      </p:sp>
      <p:sp>
        <p:nvSpPr>
          <p:cNvPr id="7" name="TextBox 6">
            <a:extLst>
              <a:ext uri="{FF2B5EF4-FFF2-40B4-BE49-F238E27FC236}">
                <a16:creationId xmlns:a16="http://schemas.microsoft.com/office/drawing/2014/main" id="{2AB89547-08A7-34B1-D119-E10EC7ACD445}"/>
              </a:ext>
            </a:extLst>
          </p:cNvPr>
          <p:cNvSpPr txBox="1"/>
          <p:nvPr/>
        </p:nvSpPr>
        <p:spPr>
          <a:xfrm>
            <a:off x="384048" y="1560499"/>
            <a:ext cx="8302752" cy="4524315"/>
          </a:xfrm>
          <a:prstGeom prst="rect">
            <a:avLst/>
          </a:prstGeom>
          <a:noFill/>
        </p:spPr>
        <p:txBody>
          <a:bodyPr wrap="square">
            <a:spAutoFit/>
          </a:bodyPr>
          <a:lstStyle/>
          <a:p>
            <a:pPr marL="342900" indent="-342900">
              <a:buFont typeface="Arial" panose="020B0604020202020204" pitchFamily="34" charset="0"/>
              <a:buChar char="•"/>
            </a:pPr>
            <a:r>
              <a:rPr lang="en-US" dirty="0">
                <a:hlinkClick r:id="rId2"/>
              </a:rPr>
              <a:t>Implementing Text-to-Speech in C# using </a:t>
            </a:r>
            <a:r>
              <a:rPr lang="en-US" dirty="0" err="1">
                <a:hlinkClick r:id="rId2"/>
              </a:rPr>
              <a:t>System.Speech.Synthesis</a:t>
            </a:r>
            <a:r>
              <a:rPr lang="en-US" dirty="0">
                <a:hlinkClick r:id="rId2"/>
              </a:rPr>
              <a:t> – </a:t>
            </a:r>
            <a:r>
              <a:rPr lang="en-US" dirty="0" err="1">
                <a:hlinkClick r:id="rId2"/>
              </a:rPr>
              <a:t>CodeProject</a:t>
            </a:r>
            <a:endParaRPr lang="en-US" dirty="0"/>
          </a:p>
          <a:p>
            <a:endParaRPr lang="en-US" dirty="0"/>
          </a:p>
          <a:p>
            <a:pPr marL="342900" indent="-342900">
              <a:buFont typeface="Arial" panose="020B0604020202020204" pitchFamily="34" charset="0"/>
              <a:buChar char="•"/>
            </a:pPr>
            <a:r>
              <a:rPr lang="es-MX" dirty="0">
                <a:hlinkClick r:id="rId3"/>
              </a:rPr>
              <a:t>https://learn.microsoft.com/en-us/azure/ai-services/speech-service/get-started-text-to-speech?tabs=windows%2Cterminal&amp;pivots=programming-language-csharp</a:t>
            </a:r>
            <a:endParaRPr lang="es-MX" dirty="0"/>
          </a:p>
          <a:p>
            <a:pPr marL="342900" indent="-342900">
              <a:buFont typeface="Arial" panose="020B0604020202020204" pitchFamily="34" charset="0"/>
              <a:buChar char="•"/>
            </a:pPr>
            <a:endParaRPr lang="es-MX" dirty="0"/>
          </a:p>
          <a:p>
            <a:pPr marL="342900" indent="-342900">
              <a:buFont typeface="Arial" panose="020B0604020202020204" pitchFamily="34" charset="0"/>
              <a:buChar char="•"/>
            </a:pPr>
            <a:r>
              <a:rPr lang="es-MX" dirty="0">
                <a:hlinkClick r:id="rId4"/>
              </a:rPr>
              <a:t>https://learn.microsoft.com/en-us/azure/ai-services/speech-service/</a:t>
            </a:r>
            <a:endParaRPr lang="es-MX" dirty="0"/>
          </a:p>
          <a:p>
            <a:pPr marL="342900" indent="-342900">
              <a:buFont typeface="Arial" panose="020B0604020202020204" pitchFamily="34" charset="0"/>
              <a:buChar char="•"/>
            </a:pPr>
            <a:endParaRPr lang="es-MX" dirty="0"/>
          </a:p>
          <a:p>
            <a:pPr marL="342900" indent="-342900">
              <a:buFont typeface="Arial" panose="020B0604020202020204" pitchFamily="34" charset="0"/>
              <a:buChar char="•"/>
            </a:pPr>
            <a:r>
              <a:rPr lang="en-US" dirty="0">
                <a:hlinkClick r:id="rId5"/>
              </a:rPr>
              <a:t>How to use whisper </a:t>
            </a:r>
            <a:r>
              <a:rPr lang="en-US" dirty="0" err="1">
                <a:hlinkClick r:id="rId5"/>
              </a:rPr>
              <a:t>openai</a:t>
            </a:r>
            <a:r>
              <a:rPr lang="en-US" dirty="0">
                <a:hlinkClick r:id="rId5"/>
              </a:rPr>
              <a:t> </a:t>
            </a:r>
            <a:r>
              <a:rPr lang="en-US" dirty="0" err="1">
                <a:hlinkClick r:id="rId5"/>
              </a:rPr>
              <a:t>api</a:t>
            </a:r>
            <a:r>
              <a:rPr lang="en-US" dirty="0">
                <a:hlinkClick r:id="rId5"/>
              </a:rPr>
              <a:t> with node </a:t>
            </a:r>
            <a:r>
              <a:rPr lang="en-US" dirty="0" err="1">
                <a:hlinkClick r:id="rId5"/>
              </a:rPr>
              <a:t>js</a:t>
            </a:r>
            <a:r>
              <a:rPr lang="en-US" dirty="0">
                <a:hlinkClick r:id="rId5"/>
              </a:rPr>
              <a:t> </a:t>
            </a:r>
            <a:r>
              <a:rPr lang="en-US" dirty="0" err="1">
                <a:hlinkClick r:id="rId5"/>
              </a:rPr>
              <a:t>javascript</a:t>
            </a:r>
            <a:r>
              <a:rPr lang="en-US" dirty="0">
                <a:hlinkClick r:id="rId5"/>
              </a:rPr>
              <a:t> - unitedtoptech.com</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s-MX" dirty="0">
                <a:hlinkClick r:id="rId6"/>
              </a:rPr>
              <a:t>https://www.youtube.com/watch?v=VfJN4U0KAis&amp;ab_channel=UnitedTopTech</a:t>
            </a:r>
            <a:endParaRPr lang="es-MX" dirty="0"/>
          </a:p>
          <a:p>
            <a:pPr marL="342900" indent="-342900">
              <a:buFont typeface="Arial" panose="020B0604020202020204" pitchFamily="34" charset="0"/>
              <a:buChar char="•"/>
            </a:pPr>
            <a:endParaRPr lang="es-MX" dirty="0"/>
          </a:p>
          <a:p>
            <a:pPr marL="342900" indent="-342900">
              <a:buFont typeface="Arial" panose="020B0604020202020204" pitchFamily="34" charset="0"/>
              <a:buChar char="•"/>
            </a:pPr>
            <a:r>
              <a:rPr lang="en-US" dirty="0">
                <a:hlinkClick r:id="rId7"/>
              </a:rPr>
              <a:t>https://platform.openai.com/docs/api-reference/audio</a:t>
            </a:r>
            <a:endParaRPr lang="es-MX"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s-MX" dirty="0"/>
          </a:p>
          <a:p>
            <a:pPr marL="342900" indent="-342900">
              <a:buFont typeface="Arial" panose="020B0604020202020204" pitchFamily="34" charset="0"/>
              <a:buChar char="•"/>
            </a:pPr>
            <a:endParaRPr lang="es-MX" dirty="0"/>
          </a:p>
          <a:p>
            <a:endParaRPr lang="es-MX" dirty="0"/>
          </a:p>
        </p:txBody>
      </p:sp>
    </p:spTree>
    <p:extLst>
      <p:ext uri="{BB962C8B-B14F-4D97-AF65-F5344CB8AC3E}">
        <p14:creationId xmlns:p14="http://schemas.microsoft.com/office/powerpoint/2010/main" val="893123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1473</TotalTime>
  <Words>2517</Words>
  <Application>Microsoft Office PowerPoint</Application>
  <PresentationFormat>On-screen Show (4:3)</PresentationFormat>
  <Paragraphs>212</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-apple-system</vt:lpstr>
      <vt:lpstr>Arial</vt:lpstr>
      <vt:lpstr>Calibri</vt:lpstr>
      <vt:lpstr>inherit</vt:lpstr>
      <vt:lpstr>Inter</vt:lpstr>
      <vt:lpstr>Roboto</vt:lpstr>
      <vt:lpstr>Segoe UI</vt:lpstr>
      <vt:lpstr>sohne</vt:lpstr>
      <vt:lpstr>source-serif-pro</vt:lpstr>
      <vt:lpstr>Office Theme</vt:lpstr>
      <vt:lpstr>AI Text to Speech (TTS) and Speech to Text (STT)</vt:lpstr>
      <vt:lpstr>Agenda</vt:lpstr>
      <vt:lpstr>What is Text-to-Speech? </vt:lpstr>
      <vt:lpstr>The process behind TTS technology is a series of complex yet fascinating steps.</vt:lpstr>
      <vt:lpstr>Introduction to TTS and STT</vt:lpstr>
      <vt:lpstr>Advancements in TTS and STT</vt:lpstr>
      <vt:lpstr>Challenges in TTS and STT</vt:lpstr>
      <vt:lpstr>Use Cases and Applications</vt:lpstr>
      <vt:lpstr>Sample to use</vt:lpstr>
      <vt:lpstr>Azure</vt:lpstr>
      <vt:lpstr>Amazon Polly</vt:lpstr>
      <vt:lpstr>Google</vt:lpstr>
      <vt:lpstr>Networking and Discussion</vt:lpstr>
      <vt:lpstr>Text To Speech (TTS) Articles:</vt:lpstr>
      <vt:lpstr>Speech To Text (STT) Articles:</vt:lpstr>
      <vt:lpstr>Text To Speech (TTS) Git Hub Repositories:</vt:lpstr>
      <vt:lpstr>Speech To Text (STT) Git Hub Repositories:</vt:lpstr>
      <vt:lpstr>Text To Speech (TTS) Tools:</vt:lpstr>
      <vt:lpstr>Speech To Text (STT) Tools:</vt:lpstr>
      <vt:lpstr>Aditional AI Tools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Text to Speech (TTS) and Speech to Text (STT)</dc:title>
  <dc:subject/>
  <dc:creator>Alicia</dc:creator>
  <cp:keywords/>
  <dc:description>generated using python-pptx</dc:description>
  <cp:lastModifiedBy>Alicia Chocoza</cp:lastModifiedBy>
  <cp:revision>2</cp:revision>
  <dcterms:created xsi:type="dcterms:W3CDTF">2013-01-27T09:14:16Z</dcterms:created>
  <dcterms:modified xsi:type="dcterms:W3CDTF">2024-02-22T03:35:44Z</dcterms:modified>
  <cp:category/>
</cp:coreProperties>
</file>