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Lst>
  <p:notesMasterIdLst>
    <p:notesMasterId r:id="rId25"/>
  </p:notesMasterIdLst>
  <p:handoutMasterIdLst>
    <p:handoutMasterId r:id="rId26"/>
  </p:handoutMasterIdLst>
  <p:sldIdLst>
    <p:sldId id="256" r:id="rId5"/>
    <p:sldId id="292" r:id="rId6"/>
    <p:sldId id="279" r:id="rId7"/>
    <p:sldId id="286" r:id="rId8"/>
    <p:sldId id="285" r:id="rId9"/>
    <p:sldId id="287" r:id="rId10"/>
    <p:sldId id="288" r:id="rId11"/>
    <p:sldId id="289" r:id="rId12"/>
    <p:sldId id="290" r:id="rId13"/>
    <p:sldId id="301" r:id="rId14"/>
    <p:sldId id="294" r:id="rId15"/>
    <p:sldId id="297" r:id="rId16"/>
    <p:sldId id="298" r:id="rId17"/>
    <p:sldId id="299" r:id="rId18"/>
    <p:sldId id="300" r:id="rId19"/>
    <p:sldId id="302" r:id="rId20"/>
    <p:sldId id="281" r:id="rId21"/>
    <p:sldId id="293" r:id="rId22"/>
    <p:sldId id="29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92"/>
            <p14:sldId id="279"/>
            <p14:sldId id="286"/>
            <p14:sldId id="285"/>
            <p14:sldId id="287"/>
            <p14:sldId id="288"/>
            <p14:sldId id="289"/>
            <p14:sldId id="290"/>
            <p14:sldId id="301"/>
            <p14:sldId id="294"/>
            <p14:sldId id="297"/>
            <p14:sldId id="298"/>
            <p14:sldId id="299"/>
            <p14:sldId id="300"/>
            <p14:sldId id="302"/>
            <p14:sldId id="281"/>
            <p14:sldId id="293"/>
          </p14:sldIdLst>
        </p14:section>
        <p14:section name="Learn More" id="{2CC34DB2-6590-42C0-AD4B-A04C6060184E}">
          <p14:sldIdLst>
            <p14:sldId id="291"/>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C096B-69C2-4EC2-80BC-54C4AC4BA700}" v="24" dt="2020-04-15T17:16:28.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285297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58C8-DD27-4FD5-867D-3DA611ABB1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1D51B-F5FA-4CAC-8B67-5EA422A19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99963B-3018-467C-BD8F-8FBBF620C48B}"/>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5" name="Footer Placeholder 4">
            <a:extLst>
              <a:ext uri="{FF2B5EF4-FFF2-40B4-BE49-F238E27FC236}">
                <a16:creationId xmlns:a16="http://schemas.microsoft.com/office/drawing/2014/main" id="{3A3F1AE0-78CE-4CD9-858F-0FA3A4F914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7BBAB0-25AC-4A43-8CB9-9F5BD7E1CDA6}"/>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1438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16E1-4007-428A-8F07-A9EFF95E5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E5724A-65A6-4DEF-B205-2261908630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FE86B-56ED-4A63-9ACF-4406A6B05DC3}"/>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5" name="Footer Placeholder 4">
            <a:extLst>
              <a:ext uri="{FF2B5EF4-FFF2-40B4-BE49-F238E27FC236}">
                <a16:creationId xmlns:a16="http://schemas.microsoft.com/office/drawing/2014/main" id="{52C3EFE7-7FE3-49AC-A232-B3838F6835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67DF0C-E0B3-4FB1-ADB7-04809486C6E6}"/>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05271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EFFD2-848C-4D62-9620-8AA0ADAE41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FEE7F8-6FFF-4741-8304-3EC8A1DE8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B8DA4-CB8F-4011-8024-27FF12E9490B}"/>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5" name="Footer Placeholder 4">
            <a:extLst>
              <a:ext uri="{FF2B5EF4-FFF2-40B4-BE49-F238E27FC236}">
                <a16:creationId xmlns:a16="http://schemas.microsoft.com/office/drawing/2014/main" id="{50CCDA7A-BF19-4E9D-B17E-9827E36164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4CCE41-A69E-48DC-A41A-73A7E1129FE0}"/>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7265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36535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4/15/2020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96804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428773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347C-8DB7-4AF0-9F3C-015BDCC62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D89D4-3B26-4B6E-8B0C-94987A40C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50976-2ADB-498C-AD87-7A86B59A01CE}"/>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5" name="Footer Placeholder 4">
            <a:extLst>
              <a:ext uri="{FF2B5EF4-FFF2-40B4-BE49-F238E27FC236}">
                <a16:creationId xmlns:a16="http://schemas.microsoft.com/office/drawing/2014/main" id="{5A7751A7-9F31-4249-9B35-F1CD1604EE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877AC6-AC0E-4B40-B90E-1E212794E6A4}"/>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61756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0893-9F58-48D2-86A3-2CD9CD76C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8F1263-39ED-4EB7-8DF5-DC292A40F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AE013F-E72E-4FE1-A08E-76119F1FE2C2}"/>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5" name="Footer Placeholder 4">
            <a:extLst>
              <a:ext uri="{FF2B5EF4-FFF2-40B4-BE49-F238E27FC236}">
                <a16:creationId xmlns:a16="http://schemas.microsoft.com/office/drawing/2014/main" id="{3D0C7338-1B10-4229-B3AB-1EDB69867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798AA0-E4C4-4E9E-816F-BAF0174DA1AB}"/>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5048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9156-8EA5-4507-881B-2EEC90A5B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045A6-01FC-46F2-B37D-AB674F166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83A015-B942-4117-BA6F-0C231E6AB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02F27-266E-4E43-9447-AAD0272B8894}"/>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6" name="Footer Placeholder 5">
            <a:extLst>
              <a:ext uri="{FF2B5EF4-FFF2-40B4-BE49-F238E27FC236}">
                <a16:creationId xmlns:a16="http://schemas.microsoft.com/office/drawing/2014/main" id="{BA8403C5-D599-4E5B-8A4A-F7E7542A79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6D823-C240-4B85-BAED-18BC749E3BE1}"/>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88702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5B23-06ED-4019-A887-FE19E47C1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D5F02E-8259-47B2-88D2-86D377808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DCE20D-57E8-4E2C-9AD6-8CE91032B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33F40-0EE4-4CC3-BA48-45DCC61AF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929561-D403-4DDF-A5B8-C25472AEF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729F4-47D4-46BF-AFAD-675B2EE2953F}"/>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8" name="Footer Placeholder 7">
            <a:extLst>
              <a:ext uri="{FF2B5EF4-FFF2-40B4-BE49-F238E27FC236}">
                <a16:creationId xmlns:a16="http://schemas.microsoft.com/office/drawing/2014/main" id="{8516E6E1-B012-49BF-9F21-F732F6C7D6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E9BA2F-8577-47DC-889C-400CDBB31A51}"/>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5417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689B-5421-42A7-910B-31AE69CC3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16D030-3B59-42FA-A005-E4AE9C6C58AE}"/>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4" name="Footer Placeholder 3">
            <a:extLst>
              <a:ext uri="{FF2B5EF4-FFF2-40B4-BE49-F238E27FC236}">
                <a16:creationId xmlns:a16="http://schemas.microsoft.com/office/drawing/2014/main" id="{282C0502-9FA2-4CD0-A11A-F936F7CCB2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B261FBD-FF73-42BA-B1BA-582A1403354C}"/>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4846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73B5-2591-4D36-86CB-5D5701DA28B1}"/>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3" name="Footer Placeholder 2">
            <a:extLst>
              <a:ext uri="{FF2B5EF4-FFF2-40B4-BE49-F238E27FC236}">
                <a16:creationId xmlns:a16="http://schemas.microsoft.com/office/drawing/2014/main" id="{96CE1EAF-CB12-4BFA-B5E5-3EA502786F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E706B04-4EEC-4BC2-B287-2B08DBFF13B8}"/>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64009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C2A9-AA8D-40B7-B11C-20D9A19C9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828F06-1508-4512-98CB-394DEC36CE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227D81-75F7-416D-A018-9AD84DA63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6B52B-ADC6-41D0-8D57-FEB956430DFE}"/>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6" name="Footer Placeholder 5">
            <a:extLst>
              <a:ext uri="{FF2B5EF4-FFF2-40B4-BE49-F238E27FC236}">
                <a16:creationId xmlns:a16="http://schemas.microsoft.com/office/drawing/2014/main" id="{1E95CFBB-9976-4745-90D9-A573EAACFE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F81119-3F9E-4481-A2BE-CC1C2A8A8419}"/>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3475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623-CC16-40BA-8B36-69D4CB106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179AD-16B2-4EFA-966D-342F0F403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F2CBC-DE6A-478E-BB54-C7F33F85E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34230-7819-42C0-9EB2-831802EC52F6}"/>
              </a:ext>
            </a:extLst>
          </p:cNvPr>
          <p:cNvSpPr>
            <a:spLocks noGrp="1"/>
          </p:cNvSpPr>
          <p:nvPr>
            <p:ph type="dt" sz="half" idx="10"/>
          </p:nvPr>
        </p:nvSpPr>
        <p:spPr/>
        <p:txBody>
          <a:bodyPr/>
          <a:lstStyle/>
          <a:p>
            <a:fld id="{8BEEBAAA-29B5-4AF5-BC5F-7E580C29002D}" type="datetimeFigureOut">
              <a:rPr lang="en-US" smtClean="0"/>
              <a:pPr/>
              <a:t>4/15/2020</a:t>
            </a:fld>
            <a:endParaRPr lang="en-US" dirty="0"/>
          </a:p>
        </p:txBody>
      </p:sp>
      <p:sp>
        <p:nvSpPr>
          <p:cNvPr id="6" name="Footer Placeholder 5">
            <a:extLst>
              <a:ext uri="{FF2B5EF4-FFF2-40B4-BE49-F238E27FC236}">
                <a16:creationId xmlns:a16="http://schemas.microsoft.com/office/drawing/2014/main" id="{B7E3A870-7D31-4803-9913-B92C56D2DC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4EA025-3641-41EF-8A4A-79AAE0568C4A}"/>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7688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25CF5-4DBA-493B-AB18-5F774D7FD8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A1A1-0236-4EE4-B99D-E2EB5A972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55300-4269-49FA-A60E-E2B7BE2C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4/15/2020</a:t>
            </a:fld>
            <a:endParaRPr lang="en-US" dirty="0"/>
          </a:p>
        </p:txBody>
      </p:sp>
      <p:sp>
        <p:nvSpPr>
          <p:cNvPr id="5" name="Footer Placeholder 4">
            <a:extLst>
              <a:ext uri="{FF2B5EF4-FFF2-40B4-BE49-F238E27FC236}">
                <a16:creationId xmlns:a16="http://schemas.microsoft.com/office/drawing/2014/main" id="{A99D25F0-5D33-41C4-A9D8-983B2DEB7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751415-A7AA-4EC1-A224-8882E089E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22E42F88-517A-42B0-AAB9-D26DCB92C921}"/>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09A1D4E2-659A-4CAD-BA21-6B409CAD23C5}"/>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94545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github.com/achocoza/UMV_Presentacion" TargetMode="External"/><Relationship Id="rId4" Type="http://schemas.openxmlformats.org/officeDocument/2006/relationships/hyperlink" Target="https://www.linkedin.com/in/achocoz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s.wikipedia.org/wiki/Regresi%C3%B3n_log%C3%ADstica"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bi/sample-datasets"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absentdata.com/wp-content/uploads/2019/06/Churn-Power-BI.zip" TargetMode="External"/><Relationship Id="rId2" Type="http://schemas.openxmlformats.org/officeDocument/2006/relationships/hyperlink" Target="https://powerbi.microsoft.com/es-es/downloads/" TargetMode="External"/><Relationship Id="rId1" Type="http://schemas.openxmlformats.org/officeDocument/2006/relationships/slideLayout" Target="../slideLayouts/slideLayout13.xml"/><Relationship Id="rId5" Type="http://schemas.openxmlformats.org/officeDocument/2006/relationships/hyperlink" Target="https://www.absentdata.com/power-bi/python-machine-learning-in-power-bi/" TargetMode="External"/><Relationship Id="rId4" Type="http://schemas.openxmlformats.org/officeDocument/2006/relationships/hyperlink" Target="https://www.anaconda.com/distribution/#download-sectio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absentdata.com/power-bi/python-machine-learning-in-power-bi/"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ikit-learn.org/stable/"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hyperlink" Target="https://ml.azure.com/" TargetMode="External"/><Relationship Id="rId4" Type="http://schemas.openxmlformats.org/officeDocument/2006/relationships/hyperlink" Target="https://azure.microsoft.com/en-u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hyperlink" Target="https://empresas.blogthinkbig.com/tutorial-azureml-titanic2/" TargetMode="External"/><Relationship Id="rId3" Type="http://schemas.openxmlformats.org/officeDocument/2006/relationships/hyperlink" Target="https://cran.r-project.org/bin/windows/base/" TargetMode="External"/><Relationship Id="rId7" Type="http://schemas.openxmlformats.org/officeDocument/2006/relationships/hyperlink" Target="https://gallery.azure.ai/Experiment/Human-Resources-Analytics-Why-employees-are-leaving"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hyperlink" Target="https://github.com/achocoza/COVID-19" TargetMode="External"/><Relationship Id="rId5" Type="http://schemas.openxmlformats.org/officeDocument/2006/relationships/hyperlink" Target="https://github.com/achocoza/machinelearning" TargetMode="External"/><Relationship Id="rId4" Type="http://schemas.openxmlformats.org/officeDocument/2006/relationships/hyperlink" Target="https://www.python.org/downloads/release/python-350/" TargetMode="External"/><Relationship Id="rId9" Type="http://schemas.openxmlformats.org/officeDocument/2006/relationships/hyperlink" Target="https://www.kaggle.com/"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medium.com/colombia-ai/ruta-de-aprendizaje-machine-learning-en-espa%C3%B1ol-parte-2-fbe789869129" TargetMode="External"/><Relationship Id="rId3" Type="http://schemas.openxmlformats.org/officeDocument/2006/relationships/hyperlink" Target="https://towardsdatascience.com/fight-covid-19-with-machine-learning-1d1106192d84" TargetMode="External"/><Relationship Id="rId7" Type="http://schemas.openxmlformats.org/officeDocument/2006/relationships/hyperlink" Target="https://www.youtube.com/watch?v=9hLNHJ-SeW0"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hyperlink" Target="https://www.youtube.com/watch?v=l-83AtuHqM0" TargetMode="External"/><Relationship Id="rId5" Type="http://schemas.openxmlformats.org/officeDocument/2006/relationships/hyperlink" Target="https://pureai.com/articles/2020/04/10/ml-techniques.aspx" TargetMode="External"/><Relationship Id="rId4" Type="http://schemas.openxmlformats.org/officeDocument/2006/relationships/hyperlink" Target="https://medium.com/colombia-ai/ruta-de-aprendizaje-machine-learning-en-espa%C3%B1ol-parte-1-39a8d0c329d3" TargetMode="External"/><Relationship Id="rId9" Type="http://schemas.openxmlformats.org/officeDocument/2006/relationships/hyperlink" Target="https://medium.com/colombia-ai/ruta-de-aprendizaje-machine-learning-en-espa%C3%B1ol-parte-3-afc9b4e8d73c"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chorCtr="0">
            <a:normAutofit/>
          </a:bodyPr>
          <a:lstStyle/>
          <a:p>
            <a:pPr algn="ctr"/>
            <a:r>
              <a:rPr lang="en-US" sz="2600" b="1" kern="1200" dirty="0" err="1">
                <a:solidFill>
                  <a:srgbClr val="FFFFFF"/>
                </a:solidFill>
                <a:latin typeface="+mj-lt"/>
                <a:ea typeface="+mj-ea"/>
                <a:cs typeface="+mj-cs"/>
              </a:rPr>
              <a:t>Creando</a:t>
            </a:r>
            <a:r>
              <a:rPr lang="en-US" sz="2600" b="1" kern="1200" dirty="0">
                <a:solidFill>
                  <a:srgbClr val="FFFFFF"/>
                </a:solidFill>
                <a:latin typeface="+mj-lt"/>
                <a:ea typeface="+mj-ea"/>
                <a:cs typeface="+mj-cs"/>
              </a:rPr>
              <a:t> </a:t>
            </a:r>
            <a:r>
              <a:rPr lang="en-US" sz="2600" b="1" kern="1200" dirty="0" err="1">
                <a:solidFill>
                  <a:srgbClr val="FFFFFF"/>
                </a:solidFill>
                <a:latin typeface="+mj-lt"/>
                <a:ea typeface="+mj-ea"/>
                <a:cs typeface="+mj-cs"/>
              </a:rPr>
              <a:t>módulos</a:t>
            </a:r>
            <a:r>
              <a:rPr lang="en-US" sz="2600" b="1" kern="1200" dirty="0">
                <a:solidFill>
                  <a:srgbClr val="FFFFFF"/>
                </a:solidFill>
                <a:latin typeface="+mj-lt"/>
                <a:ea typeface="+mj-ea"/>
                <a:cs typeface="+mj-cs"/>
              </a:rPr>
              <a:t> de machine learning </a:t>
            </a:r>
            <a:r>
              <a:rPr lang="en-US" sz="2600" b="1" kern="1200" dirty="0" err="1">
                <a:solidFill>
                  <a:srgbClr val="FFFFFF"/>
                </a:solidFill>
                <a:latin typeface="+mj-lt"/>
                <a:ea typeface="+mj-ea"/>
                <a:cs typeface="+mj-cs"/>
              </a:rPr>
              <a:t>en</a:t>
            </a:r>
            <a:r>
              <a:rPr lang="en-US" sz="2600" b="1" kern="1200" dirty="0">
                <a:solidFill>
                  <a:srgbClr val="FFFFFF"/>
                </a:solidFill>
                <a:latin typeface="+mj-lt"/>
                <a:ea typeface="+mj-ea"/>
                <a:cs typeface="+mj-cs"/>
              </a:rPr>
              <a:t> power bi</a:t>
            </a:r>
          </a:p>
        </p:txBody>
      </p:sp>
      <p:pic>
        <p:nvPicPr>
          <p:cNvPr id="6" name="Picture 5" descr="A close up of a logo&#10;&#10;Description automatically generated">
            <a:extLst>
              <a:ext uri="{FF2B5EF4-FFF2-40B4-BE49-F238E27FC236}">
                <a16:creationId xmlns:a16="http://schemas.microsoft.com/office/drawing/2014/main" id="{CB4E2FD2-EE39-4866-AE30-A3130761B0CD}"/>
              </a:ext>
            </a:extLst>
          </p:cNvPr>
          <p:cNvPicPr>
            <a:picLocks noChangeAspect="1"/>
          </p:cNvPicPr>
          <p:nvPr/>
        </p:nvPicPr>
        <p:blipFill>
          <a:blip r:embed="rId3"/>
          <a:stretch>
            <a:fillRect/>
          </a:stretch>
        </p:blipFill>
        <p:spPr>
          <a:xfrm>
            <a:off x="4511822" y="961812"/>
            <a:ext cx="6241754" cy="4930987"/>
          </a:xfrm>
          <a:prstGeom prst="rect">
            <a:avLst/>
          </a:prstGeom>
        </p:spPr>
      </p:pic>
      <p:sp>
        <p:nvSpPr>
          <p:cNvPr id="7" name="TextBox 6">
            <a:extLst>
              <a:ext uri="{FF2B5EF4-FFF2-40B4-BE49-F238E27FC236}">
                <a16:creationId xmlns:a16="http://schemas.microsoft.com/office/drawing/2014/main" id="{8FCD0983-F960-4A55-B0DF-5984B1F7DD29}"/>
              </a:ext>
            </a:extLst>
          </p:cNvPr>
          <p:cNvSpPr txBox="1"/>
          <p:nvPr/>
        </p:nvSpPr>
        <p:spPr>
          <a:xfrm>
            <a:off x="5810655" y="5892799"/>
            <a:ext cx="3832588" cy="369332"/>
          </a:xfrm>
          <a:prstGeom prst="rect">
            <a:avLst/>
          </a:prstGeom>
          <a:noFill/>
        </p:spPr>
        <p:txBody>
          <a:bodyPr wrap="none" rtlCol="0">
            <a:spAutoFit/>
          </a:bodyPr>
          <a:lstStyle/>
          <a:p>
            <a:r>
              <a:rPr lang="en-US" dirty="0" err="1"/>
              <a:t>Presentado</a:t>
            </a:r>
            <a:r>
              <a:rPr lang="en-US" dirty="0"/>
              <a:t> Por : </a:t>
            </a:r>
            <a:r>
              <a:rPr lang="en-US" dirty="0">
                <a:hlinkClick r:id="rId4"/>
              </a:rPr>
              <a:t>Alicia Chocoza Aguilar</a:t>
            </a:r>
            <a:endParaRPr lang="en-US" dirty="0"/>
          </a:p>
        </p:txBody>
      </p:sp>
      <p:sp>
        <p:nvSpPr>
          <p:cNvPr id="10" name="TextBox 9">
            <a:extLst>
              <a:ext uri="{FF2B5EF4-FFF2-40B4-BE49-F238E27FC236}">
                <a16:creationId xmlns:a16="http://schemas.microsoft.com/office/drawing/2014/main" id="{BE5F242F-6CC6-4562-8EE4-7204E912027D}"/>
              </a:ext>
            </a:extLst>
          </p:cNvPr>
          <p:cNvSpPr txBox="1"/>
          <p:nvPr/>
        </p:nvSpPr>
        <p:spPr>
          <a:xfrm>
            <a:off x="6850473" y="6593001"/>
            <a:ext cx="5341527" cy="261610"/>
          </a:xfrm>
          <a:prstGeom prst="rect">
            <a:avLst/>
          </a:prstGeom>
          <a:noFill/>
        </p:spPr>
        <p:txBody>
          <a:bodyPr wrap="none" rtlCol="0">
            <a:spAutoFit/>
          </a:bodyPr>
          <a:lstStyle/>
          <a:p>
            <a:r>
              <a:rPr lang="en-US" sz="1100" dirty="0" err="1"/>
              <a:t>Esta</a:t>
            </a:r>
            <a:r>
              <a:rPr lang="en-US" sz="1100" dirty="0"/>
              <a:t> </a:t>
            </a:r>
            <a:r>
              <a:rPr lang="en-US" sz="1100" dirty="0" err="1"/>
              <a:t>presentación</a:t>
            </a:r>
            <a:r>
              <a:rPr lang="en-US" sz="1100" dirty="0"/>
              <a:t> con </a:t>
            </a:r>
            <a:r>
              <a:rPr lang="en-US" sz="1100" dirty="0" err="1"/>
              <a:t>ejemplos</a:t>
            </a:r>
            <a:r>
              <a:rPr lang="en-US" sz="1100" dirty="0"/>
              <a:t> </a:t>
            </a:r>
            <a:r>
              <a:rPr lang="en-US" sz="1100" dirty="0" err="1"/>
              <a:t>esta</a:t>
            </a:r>
            <a:r>
              <a:rPr lang="en-US" sz="1100" dirty="0"/>
              <a:t> </a:t>
            </a:r>
            <a:r>
              <a:rPr lang="en-US" sz="1100" dirty="0" err="1"/>
              <a:t>en</a:t>
            </a:r>
            <a:r>
              <a:rPr lang="en-US" sz="1100" dirty="0"/>
              <a:t>: </a:t>
            </a:r>
            <a:r>
              <a:rPr lang="en-US" sz="1100" dirty="0">
                <a:hlinkClick r:id="rId5"/>
              </a:rPr>
              <a:t>https://github.com/achocoza/UMV_Presentacion</a:t>
            </a:r>
            <a:endParaRPr lang="en-US" sz="1100"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t>Entrenando nuestro modelo con Regresión Lógica*</a:t>
            </a:r>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6526933" cy="4524315"/>
          </a:xfrm>
          <a:prstGeom prst="rect">
            <a:avLst/>
          </a:prstGeom>
        </p:spPr>
        <p:txBody>
          <a:bodyPr wrap="square">
            <a:spAutoFit/>
          </a:bodyPr>
          <a:lstStyle/>
          <a:p>
            <a:pPr algn="just"/>
            <a:r>
              <a:rPr lang="es-ES" dirty="0"/>
              <a:t>En estadística, la regresión logística es un tipo de análisis de regresión utilizado para predecir el resultado de una variable categórica (una variable que puede adoptar un número limitado de categorías) en función de las variables independientes o predictoras. Es útil para modelar la probabilidad de un evento ocurriendo como función de otros factores. El análisis de regresión logística se enmarca en el conjunto de Modelos Lineales Generalizados (GLM por sus siglas en inglés) que usa como función de enlace la función </a:t>
            </a:r>
            <a:r>
              <a:rPr lang="es-ES" dirty="0" err="1"/>
              <a:t>logit</a:t>
            </a:r>
            <a:r>
              <a:rPr lang="es-ES" dirty="0"/>
              <a:t>. Las probabilidades que describen el posible resultado de un único ensayo se modelan, como una función de variables explicativas, utilizando una función logística.</a:t>
            </a:r>
          </a:p>
          <a:p>
            <a:pPr algn="just"/>
            <a:endParaRPr lang="es-ES" dirty="0"/>
          </a:p>
          <a:p>
            <a:pPr algn="just"/>
            <a:r>
              <a:rPr lang="es-ES" dirty="0"/>
              <a:t>La regresión logística es usada extensamente en las ciencias médicas y sociales. Otros nombres para regresión logística usados en varias áreas de aplicación incluyen modelo logístico, modelo </a:t>
            </a:r>
            <a:r>
              <a:rPr lang="es-ES" dirty="0" err="1"/>
              <a:t>logit</a:t>
            </a:r>
            <a:r>
              <a:rPr lang="es-ES" dirty="0"/>
              <a:t>, y clasificador de máxima entropía.</a:t>
            </a:r>
          </a:p>
        </p:txBody>
      </p:sp>
      <p:sp>
        <p:nvSpPr>
          <p:cNvPr id="26" name="Rectangle 25">
            <a:extLst>
              <a:ext uri="{FF2B5EF4-FFF2-40B4-BE49-F238E27FC236}">
                <a16:creationId xmlns:a16="http://schemas.microsoft.com/office/drawing/2014/main" id="{C657930B-0C5F-447F-824A-0B556D66641D}"/>
              </a:ext>
            </a:extLst>
          </p:cNvPr>
          <p:cNvSpPr/>
          <p:nvPr/>
        </p:nvSpPr>
        <p:spPr>
          <a:xfrm>
            <a:off x="5847430" y="6040612"/>
            <a:ext cx="6268832" cy="369332"/>
          </a:xfrm>
          <a:prstGeom prst="rect">
            <a:avLst/>
          </a:prstGeom>
        </p:spPr>
        <p:txBody>
          <a:bodyPr wrap="none">
            <a:spAutoFit/>
          </a:bodyPr>
          <a:lstStyle/>
          <a:p>
            <a:r>
              <a:rPr lang="en-US">
                <a:hlinkClick r:id="rId2"/>
              </a:rPr>
              <a:t>https://es.wikipedia.org/wiki/Regresi%C3%B3n_log%C3%ADstica</a:t>
            </a:r>
            <a:endParaRPr lang="en-US" dirty="0"/>
          </a:p>
        </p:txBody>
      </p:sp>
      <p:pic>
        <p:nvPicPr>
          <p:cNvPr id="5" name="Picture 4">
            <a:extLst>
              <a:ext uri="{FF2B5EF4-FFF2-40B4-BE49-F238E27FC236}">
                <a16:creationId xmlns:a16="http://schemas.microsoft.com/office/drawing/2014/main" id="{E904F210-D809-4F47-BA1D-E753D4D622FC}"/>
              </a:ext>
            </a:extLst>
          </p:cNvPr>
          <p:cNvPicPr>
            <a:picLocks noChangeAspect="1"/>
          </p:cNvPicPr>
          <p:nvPr/>
        </p:nvPicPr>
        <p:blipFill>
          <a:blip r:embed="rId3"/>
          <a:stretch>
            <a:fillRect/>
          </a:stretch>
        </p:blipFill>
        <p:spPr>
          <a:xfrm>
            <a:off x="7269633" y="1669464"/>
            <a:ext cx="4535996" cy="3869322"/>
          </a:xfrm>
          <a:prstGeom prst="rect">
            <a:avLst/>
          </a:prstGeom>
        </p:spPr>
      </p:pic>
    </p:spTree>
    <p:extLst>
      <p:ext uri="{BB962C8B-B14F-4D97-AF65-F5344CB8AC3E}">
        <p14:creationId xmlns:p14="http://schemas.microsoft.com/office/powerpoint/2010/main" val="208993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a:t>Que es </a:t>
            </a:r>
            <a:r>
              <a:rPr lang="es-ES" dirty="0" err="1"/>
              <a:t>Power</a:t>
            </a:r>
            <a:r>
              <a:rPr lang="es-ES" dirty="0"/>
              <a:t> BI?</a:t>
            </a:r>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97033" y="1233185"/>
            <a:ext cx="11010886" cy="646331"/>
          </a:xfrm>
          <a:prstGeom prst="rect">
            <a:avLst/>
          </a:prstGeom>
        </p:spPr>
        <p:txBody>
          <a:bodyPr wrap="square">
            <a:spAutoFit/>
          </a:bodyPr>
          <a:lstStyle/>
          <a:p>
            <a:r>
              <a:rPr lang="es-ES" dirty="0"/>
              <a:t>Es una aplicación de Microsoft que nos permite visualizar Datos en manera de graficas y nos permite tomar decisiones.</a:t>
            </a:r>
          </a:p>
        </p:txBody>
      </p:sp>
      <p:pic>
        <p:nvPicPr>
          <p:cNvPr id="5" name="Picture 4">
            <a:extLst>
              <a:ext uri="{FF2B5EF4-FFF2-40B4-BE49-F238E27FC236}">
                <a16:creationId xmlns:a16="http://schemas.microsoft.com/office/drawing/2014/main" id="{9500911B-D450-482D-9545-CE6218D15C53}"/>
              </a:ext>
            </a:extLst>
          </p:cNvPr>
          <p:cNvPicPr>
            <a:picLocks noChangeAspect="1"/>
          </p:cNvPicPr>
          <p:nvPr/>
        </p:nvPicPr>
        <p:blipFill>
          <a:blip r:embed="rId2"/>
          <a:stretch>
            <a:fillRect/>
          </a:stretch>
        </p:blipFill>
        <p:spPr>
          <a:xfrm>
            <a:off x="597033" y="3269634"/>
            <a:ext cx="3363757" cy="2819499"/>
          </a:xfrm>
          <a:prstGeom prst="rect">
            <a:avLst/>
          </a:prstGeom>
        </p:spPr>
      </p:pic>
      <p:sp>
        <p:nvSpPr>
          <p:cNvPr id="6" name="Rectangle 5">
            <a:extLst>
              <a:ext uri="{FF2B5EF4-FFF2-40B4-BE49-F238E27FC236}">
                <a16:creationId xmlns:a16="http://schemas.microsoft.com/office/drawing/2014/main" id="{A71A287E-30E2-4C1D-933D-41E6F832C556}"/>
              </a:ext>
            </a:extLst>
          </p:cNvPr>
          <p:cNvSpPr/>
          <p:nvPr/>
        </p:nvSpPr>
        <p:spPr>
          <a:xfrm>
            <a:off x="521207" y="6249437"/>
            <a:ext cx="4925938" cy="261610"/>
          </a:xfrm>
          <a:prstGeom prst="rect">
            <a:avLst/>
          </a:prstGeom>
        </p:spPr>
        <p:txBody>
          <a:bodyPr wrap="square">
            <a:spAutoFit/>
          </a:bodyPr>
          <a:lstStyle/>
          <a:p>
            <a:r>
              <a:rPr lang="en-US" sz="1100" dirty="0">
                <a:hlinkClick r:id="rId3"/>
              </a:rPr>
              <a:t>https://docs.microsoft.com/en-us/power-bi/sample-datasets</a:t>
            </a:r>
            <a:endParaRPr lang="en-US" sz="1100" dirty="0"/>
          </a:p>
        </p:txBody>
      </p:sp>
      <p:pic>
        <p:nvPicPr>
          <p:cNvPr id="7" name="Picture 6">
            <a:extLst>
              <a:ext uri="{FF2B5EF4-FFF2-40B4-BE49-F238E27FC236}">
                <a16:creationId xmlns:a16="http://schemas.microsoft.com/office/drawing/2014/main" id="{C07CEFB2-9357-4E51-964B-53D1916F3B72}"/>
              </a:ext>
            </a:extLst>
          </p:cNvPr>
          <p:cNvPicPr>
            <a:picLocks noChangeAspect="1"/>
          </p:cNvPicPr>
          <p:nvPr/>
        </p:nvPicPr>
        <p:blipFill>
          <a:blip r:embed="rId4"/>
          <a:stretch>
            <a:fillRect/>
          </a:stretch>
        </p:blipFill>
        <p:spPr>
          <a:xfrm>
            <a:off x="5936794" y="2302998"/>
            <a:ext cx="5532111" cy="4208049"/>
          </a:xfrm>
          <a:prstGeom prst="rect">
            <a:avLst/>
          </a:prstGeom>
        </p:spPr>
      </p:pic>
      <p:sp>
        <p:nvSpPr>
          <p:cNvPr id="9" name="Rectangle 8">
            <a:extLst>
              <a:ext uri="{FF2B5EF4-FFF2-40B4-BE49-F238E27FC236}">
                <a16:creationId xmlns:a16="http://schemas.microsoft.com/office/drawing/2014/main" id="{5B180AA2-F49B-4006-8079-BEFDA7299D6B}"/>
              </a:ext>
            </a:extLst>
          </p:cNvPr>
          <p:cNvSpPr/>
          <p:nvPr/>
        </p:nvSpPr>
        <p:spPr>
          <a:xfrm>
            <a:off x="566034" y="3283365"/>
            <a:ext cx="6096000" cy="646331"/>
          </a:xfrm>
          <a:prstGeom prst="rect">
            <a:avLst/>
          </a:prstGeom>
        </p:spPr>
        <p:txBody>
          <a:bodyPr>
            <a:spAutoFit/>
          </a:bodyPr>
          <a:lstStyle/>
          <a:p>
            <a:endParaRPr lang="en-US" b="1" dirty="0"/>
          </a:p>
          <a:p>
            <a:endParaRPr lang="es-ES" b="1" dirty="0">
              <a:latin typeface="medium-content-sans-serif-font"/>
            </a:endParaRPr>
          </a:p>
        </p:txBody>
      </p:sp>
      <p:sp>
        <p:nvSpPr>
          <p:cNvPr id="10" name="Rectangle 9">
            <a:extLst>
              <a:ext uri="{FF2B5EF4-FFF2-40B4-BE49-F238E27FC236}">
                <a16:creationId xmlns:a16="http://schemas.microsoft.com/office/drawing/2014/main" id="{7532B86A-C089-45EB-8375-AE36C8F11EB2}"/>
              </a:ext>
            </a:extLst>
          </p:cNvPr>
          <p:cNvSpPr/>
          <p:nvPr/>
        </p:nvSpPr>
        <p:spPr>
          <a:xfrm>
            <a:off x="590557" y="1883383"/>
            <a:ext cx="11010886" cy="369332"/>
          </a:xfrm>
          <a:prstGeom prst="rect">
            <a:avLst/>
          </a:prstGeom>
        </p:spPr>
        <p:txBody>
          <a:bodyPr wrap="square">
            <a:spAutoFit/>
          </a:bodyPr>
          <a:lstStyle/>
          <a:p>
            <a:r>
              <a:rPr lang="es-ES" dirty="0"/>
              <a:t>Hay típicos escenarios para machine </a:t>
            </a:r>
            <a:r>
              <a:rPr lang="es-ES" dirty="0" err="1"/>
              <a:t>learning</a:t>
            </a:r>
            <a:r>
              <a:rPr lang="es-ES" dirty="0"/>
              <a:t>, estos pueden ser hechos en la sección de </a:t>
            </a:r>
            <a:r>
              <a:rPr lang="es-ES" dirty="0" err="1"/>
              <a:t>query</a:t>
            </a:r>
            <a:r>
              <a:rPr lang="es-ES" dirty="0"/>
              <a:t> </a:t>
            </a:r>
            <a:r>
              <a:rPr lang="es-ES" dirty="0" err="1"/>
              <a:t>edition</a:t>
            </a:r>
            <a:r>
              <a:rPr lang="es-ES" dirty="0"/>
              <a:t> de </a:t>
            </a:r>
            <a:r>
              <a:rPr lang="es-ES" dirty="0" err="1"/>
              <a:t>Power</a:t>
            </a:r>
            <a:r>
              <a:rPr lang="es-ES" dirty="0"/>
              <a:t> BI</a:t>
            </a:r>
          </a:p>
        </p:txBody>
      </p:sp>
      <p:sp>
        <p:nvSpPr>
          <p:cNvPr id="11" name="Rectangle 10">
            <a:extLst>
              <a:ext uri="{FF2B5EF4-FFF2-40B4-BE49-F238E27FC236}">
                <a16:creationId xmlns:a16="http://schemas.microsoft.com/office/drawing/2014/main" id="{E9D1005B-0C0B-4A62-9BE6-E62F2F4F1B64}"/>
              </a:ext>
            </a:extLst>
          </p:cNvPr>
          <p:cNvSpPr/>
          <p:nvPr/>
        </p:nvSpPr>
        <p:spPr>
          <a:xfrm>
            <a:off x="597033" y="2312687"/>
            <a:ext cx="11010886" cy="923330"/>
          </a:xfrm>
          <a:prstGeom prst="rect">
            <a:avLst/>
          </a:prstGeom>
        </p:spPr>
        <p:txBody>
          <a:bodyPr wrap="square">
            <a:spAutoFit/>
          </a:bodyPr>
          <a:lstStyle/>
          <a:p>
            <a:pPr marL="342900" indent="-342900">
              <a:buAutoNum type="arabicPeriod"/>
            </a:pPr>
            <a:r>
              <a:rPr lang="es-ES" dirty="0"/>
              <a:t>Preprocesamiento</a:t>
            </a:r>
          </a:p>
          <a:p>
            <a:pPr marL="342900" indent="-342900">
              <a:buAutoNum type="arabicPeriod"/>
            </a:pPr>
            <a:r>
              <a:rPr lang="es-ES" dirty="0"/>
              <a:t>Entrenamiento del Modelo</a:t>
            </a:r>
          </a:p>
          <a:p>
            <a:pPr marL="342900" indent="-342900">
              <a:buAutoNum type="arabicPeriod"/>
            </a:pPr>
            <a:r>
              <a:rPr lang="es-ES" dirty="0"/>
              <a:t>Predicciones</a:t>
            </a:r>
          </a:p>
        </p:txBody>
      </p:sp>
    </p:spTree>
    <p:extLst>
      <p:ext uri="{BB962C8B-B14F-4D97-AF65-F5344CB8AC3E}">
        <p14:creationId xmlns:p14="http://schemas.microsoft.com/office/powerpoint/2010/main" val="585690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err="1"/>
              <a:t>Power</a:t>
            </a:r>
            <a:r>
              <a:rPr lang="es-ES" dirty="0"/>
              <a:t> BI y Python</a:t>
            </a:r>
          </a:p>
        </p:txBody>
      </p:sp>
      <p:sp>
        <p:nvSpPr>
          <p:cNvPr id="2" name="Rectangle 1">
            <a:extLst>
              <a:ext uri="{FF2B5EF4-FFF2-40B4-BE49-F238E27FC236}">
                <a16:creationId xmlns:a16="http://schemas.microsoft.com/office/drawing/2014/main" id="{FD7BABC0-3D84-417B-A89D-E0AF55AC4AA6}"/>
              </a:ext>
            </a:extLst>
          </p:cNvPr>
          <p:cNvSpPr/>
          <p:nvPr/>
        </p:nvSpPr>
        <p:spPr>
          <a:xfrm>
            <a:off x="656994" y="2538798"/>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69332"/>
          </a:xfrm>
          <a:prstGeom prst="rect">
            <a:avLst/>
          </a:prstGeom>
        </p:spPr>
        <p:txBody>
          <a:bodyPr wrap="square">
            <a:spAutoFit/>
          </a:bodyPr>
          <a:lstStyle/>
          <a:p>
            <a:r>
              <a:rPr lang="es-ES" dirty="0"/>
              <a:t>Para poder hacer un entrenamiento de los datos necesitaremos lo siguiente</a:t>
            </a:r>
          </a:p>
        </p:txBody>
      </p:sp>
      <p:sp>
        <p:nvSpPr>
          <p:cNvPr id="6" name="Rectangle 5">
            <a:extLst>
              <a:ext uri="{FF2B5EF4-FFF2-40B4-BE49-F238E27FC236}">
                <a16:creationId xmlns:a16="http://schemas.microsoft.com/office/drawing/2014/main" id="{A5E2A38E-B7EC-4691-8767-512420120501}"/>
              </a:ext>
            </a:extLst>
          </p:cNvPr>
          <p:cNvSpPr/>
          <p:nvPr/>
        </p:nvSpPr>
        <p:spPr>
          <a:xfrm>
            <a:off x="656994" y="2062636"/>
            <a:ext cx="11010886" cy="4524315"/>
          </a:xfrm>
          <a:prstGeom prst="rect">
            <a:avLst/>
          </a:prstGeom>
        </p:spPr>
        <p:txBody>
          <a:bodyPr wrap="square">
            <a:spAutoFit/>
          </a:bodyPr>
          <a:lstStyle/>
          <a:p>
            <a:pPr marL="342900" indent="-342900">
              <a:buAutoNum type="arabicPeriod"/>
            </a:pPr>
            <a:r>
              <a:rPr lang="es-ES" dirty="0"/>
              <a:t>Necesitamos nuestro </a:t>
            </a:r>
            <a:r>
              <a:rPr lang="es-ES" dirty="0" err="1"/>
              <a:t>DataSet</a:t>
            </a:r>
            <a:endParaRPr lang="es-ES" dirty="0"/>
          </a:p>
          <a:p>
            <a:pPr marL="342900" indent="-342900">
              <a:buAutoNum type="arabicPeriod"/>
            </a:pPr>
            <a:r>
              <a:rPr lang="es-ES" dirty="0"/>
              <a:t>Código en </a:t>
            </a:r>
            <a:r>
              <a:rPr lang="es-ES" dirty="0" err="1"/>
              <a:t>Phyton</a:t>
            </a:r>
            <a:r>
              <a:rPr lang="es-ES" dirty="0"/>
              <a:t> para el entrenamiento de nuestros datos</a:t>
            </a:r>
          </a:p>
          <a:p>
            <a:pPr marL="342900" indent="-342900">
              <a:buAutoNum type="arabicPeriod"/>
            </a:pPr>
            <a:r>
              <a:rPr lang="es-ES" dirty="0"/>
              <a:t>Hacer Predicciones y que estás lleguen a ser concretas y correctas</a:t>
            </a:r>
          </a:p>
          <a:p>
            <a:pPr marL="342900" indent="-342900">
              <a:buAutoNum type="arabicPeriod"/>
            </a:pPr>
            <a:endParaRPr lang="es-ES" dirty="0"/>
          </a:p>
          <a:p>
            <a:pPr marL="342900" indent="-342900">
              <a:buAutoNum type="arabicPeriod"/>
            </a:pPr>
            <a:r>
              <a:rPr lang="es-ES" dirty="0"/>
              <a:t>Por supuesto que necesitaremos lo siguiente</a:t>
            </a:r>
          </a:p>
          <a:p>
            <a:pPr marL="342900" indent="-342900">
              <a:buAutoNum type="arabicPeriod"/>
            </a:pPr>
            <a:endParaRPr lang="es-ES" dirty="0"/>
          </a:p>
          <a:p>
            <a:endParaRPr lang="es-ES" dirty="0"/>
          </a:p>
          <a:p>
            <a:r>
              <a:rPr lang="es-ES" dirty="0" err="1"/>
              <a:t>Power</a:t>
            </a:r>
            <a:r>
              <a:rPr lang="es-ES" dirty="0"/>
              <a:t> Bi lo descargas aquí - &gt;</a:t>
            </a:r>
            <a:r>
              <a:rPr lang="en-US" dirty="0">
                <a:hlinkClick r:id="rId2"/>
              </a:rPr>
              <a:t> https://powerbi.microsoft.com/es-es/downloads/</a:t>
            </a:r>
            <a:endParaRPr lang="es-ES" dirty="0"/>
          </a:p>
          <a:p>
            <a:r>
              <a:rPr lang="es-ES" dirty="0"/>
              <a:t>El ejemplo en </a:t>
            </a:r>
            <a:r>
              <a:rPr lang="es-ES" dirty="0" err="1"/>
              <a:t>pbix</a:t>
            </a:r>
            <a:r>
              <a:rPr lang="es-ES" dirty="0"/>
              <a:t> lo descargas aquí - &gt; </a:t>
            </a:r>
            <a:r>
              <a:rPr lang="es-ES" dirty="0">
                <a:hlinkClick r:id="rId3"/>
              </a:rPr>
              <a:t>https://www.absentdata.com/wp-content/uploads/2019/06/Churn-Power-BI.zip</a:t>
            </a:r>
            <a:r>
              <a:rPr lang="es-ES" dirty="0"/>
              <a:t> </a:t>
            </a:r>
          </a:p>
          <a:p>
            <a:endParaRPr lang="es-ES" dirty="0"/>
          </a:p>
          <a:p>
            <a:r>
              <a:rPr lang="es-ES" dirty="0"/>
              <a:t>Python (Anaconda)-&gt; </a:t>
            </a:r>
            <a:r>
              <a:rPr lang="en-US" dirty="0">
                <a:hlinkClick r:id="rId4"/>
              </a:rPr>
              <a:t>https://www.anaconda.com/distribution/#download-section</a:t>
            </a:r>
            <a:endParaRPr lang="en-US" dirty="0"/>
          </a:p>
          <a:p>
            <a:endParaRPr lang="en-US" dirty="0"/>
          </a:p>
          <a:p>
            <a:r>
              <a:rPr lang="en-US" dirty="0"/>
              <a:t>El </a:t>
            </a:r>
            <a:r>
              <a:rPr lang="en-US" dirty="0" err="1"/>
              <a:t>articulo</a:t>
            </a:r>
            <a:r>
              <a:rPr lang="en-US" dirty="0"/>
              <a:t> que </a:t>
            </a:r>
            <a:r>
              <a:rPr lang="en-US" dirty="0" err="1"/>
              <a:t>puedes</a:t>
            </a:r>
            <a:r>
              <a:rPr lang="en-US" dirty="0"/>
              <a:t> </a:t>
            </a:r>
            <a:r>
              <a:rPr lang="en-US" dirty="0" err="1"/>
              <a:t>usar</a:t>
            </a:r>
            <a:r>
              <a:rPr lang="en-US" dirty="0"/>
              <a:t> </a:t>
            </a:r>
            <a:r>
              <a:rPr lang="en-US" dirty="0" err="1"/>
              <a:t>como</a:t>
            </a:r>
            <a:r>
              <a:rPr lang="en-US" dirty="0"/>
              <a:t> </a:t>
            </a:r>
            <a:r>
              <a:rPr lang="en-US" dirty="0" err="1"/>
              <a:t>referencia</a:t>
            </a:r>
            <a:r>
              <a:rPr lang="en-US" dirty="0"/>
              <a:t> - &gt;</a:t>
            </a:r>
          </a:p>
          <a:p>
            <a:r>
              <a:rPr lang="en-US" dirty="0">
                <a:hlinkClick r:id="rId5"/>
              </a:rPr>
              <a:t>https://www.absentdata.com/power-bi/python-machine-learning-in-power-bi/</a:t>
            </a:r>
            <a:endParaRPr lang="en-US" dirty="0"/>
          </a:p>
          <a:p>
            <a:endParaRPr lang="en-US" dirty="0"/>
          </a:p>
        </p:txBody>
      </p:sp>
    </p:spTree>
    <p:extLst>
      <p:ext uri="{BB962C8B-B14F-4D97-AF65-F5344CB8AC3E}">
        <p14:creationId xmlns:p14="http://schemas.microsoft.com/office/powerpoint/2010/main" val="387382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t>Que necesito Instalar para que me corran mis scripts in </a:t>
            </a:r>
            <a:r>
              <a:rPr lang="es-ES" dirty="0" err="1"/>
              <a:t>Phyton</a:t>
            </a:r>
            <a:r>
              <a:rPr lang="es-ES" dirty="0"/>
              <a:t>?</a:t>
            </a:r>
          </a:p>
        </p:txBody>
      </p:sp>
      <p:sp>
        <p:nvSpPr>
          <p:cNvPr id="2" name="Rectangle 1">
            <a:extLst>
              <a:ext uri="{FF2B5EF4-FFF2-40B4-BE49-F238E27FC236}">
                <a16:creationId xmlns:a16="http://schemas.microsoft.com/office/drawing/2014/main" id="{FD7BABC0-3D84-417B-A89D-E0AF55AC4AA6}"/>
              </a:ext>
            </a:extLst>
          </p:cNvPr>
          <p:cNvSpPr/>
          <p:nvPr/>
        </p:nvSpPr>
        <p:spPr>
          <a:xfrm>
            <a:off x="656994" y="2538798"/>
            <a:ext cx="6096000" cy="646331"/>
          </a:xfrm>
          <a:prstGeom prst="rect">
            <a:avLst/>
          </a:prstGeom>
        </p:spPr>
        <p:txBody>
          <a:bodyPr>
            <a:spAutoFit/>
          </a:bodyPr>
          <a:lstStyle/>
          <a:p>
            <a:endParaRPr lang="en-US" b="1" dirty="0"/>
          </a:p>
          <a:p>
            <a:endParaRPr lang="es-ES" b="1" dirty="0">
              <a:latin typeface="medium-content-sans-serif-font"/>
            </a:endParaRPr>
          </a:p>
        </p:txBody>
      </p:sp>
      <p:sp>
        <p:nvSpPr>
          <p:cNvPr id="6" name="Rectangle 5">
            <a:extLst>
              <a:ext uri="{FF2B5EF4-FFF2-40B4-BE49-F238E27FC236}">
                <a16:creationId xmlns:a16="http://schemas.microsoft.com/office/drawing/2014/main" id="{A5E2A38E-B7EC-4691-8767-512420120501}"/>
              </a:ext>
            </a:extLst>
          </p:cNvPr>
          <p:cNvSpPr/>
          <p:nvPr/>
        </p:nvSpPr>
        <p:spPr>
          <a:xfrm>
            <a:off x="656994" y="1379056"/>
            <a:ext cx="11010886" cy="6186309"/>
          </a:xfrm>
          <a:prstGeom prst="rect">
            <a:avLst/>
          </a:prstGeom>
        </p:spPr>
        <p:txBody>
          <a:bodyPr wrap="square">
            <a:spAutoFit/>
          </a:bodyPr>
          <a:lstStyle/>
          <a:p>
            <a:pPr marL="342900" indent="-342900">
              <a:buAutoNum type="arabicPeriod"/>
            </a:pPr>
            <a:r>
              <a:rPr lang="en-US" dirty="0" err="1"/>
              <a:t>Asegurate</a:t>
            </a:r>
            <a:r>
              <a:rPr lang="en-US" dirty="0"/>
              <a:t> que </a:t>
            </a:r>
            <a:r>
              <a:rPr lang="en-US" dirty="0" err="1"/>
              <a:t>instalaste</a:t>
            </a:r>
            <a:r>
              <a:rPr lang="en-US" dirty="0"/>
              <a:t> Python, y </a:t>
            </a:r>
            <a:r>
              <a:rPr lang="en-US" dirty="0" err="1"/>
              <a:t>despues</a:t>
            </a:r>
            <a:r>
              <a:rPr lang="en-US" dirty="0"/>
              <a:t> </a:t>
            </a:r>
            <a:r>
              <a:rPr lang="en-US" dirty="0" err="1"/>
              <a:t>abres</a:t>
            </a:r>
            <a:r>
              <a:rPr lang="en-US" dirty="0"/>
              <a:t> la </a:t>
            </a:r>
            <a:r>
              <a:rPr lang="en-US" dirty="0" err="1"/>
              <a:t>consola</a:t>
            </a:r>
            <a:r>
              <a:rPr lang="en-US" dirty="0"/>
              <a:t> </a:t>
            </a:r>
            <a:r>
              <a:rPr lang="en-US" dirty="0" err="1"/>
              <a:t>haciendo</a:t>
            </a:r>
            <a:r>
              <a:rPr lang="en-US" dirty="0"/>
              <a:t> lo </a:t>
            </a:r>
            <a:r>
              <a:rPr lang="en-US" dirty="0" err="1"/>
              <a:t>siguiente</a:t>
            </a:r>
            <a:r>
              <a:rPr lang="en-US" dirty="0"/>
              <a:t>:</a:t>
            </a:r>
          </a:p>
          <a:p>
            <a:pPr marL="342900" indent="-342900">
              <a:buAutoNum type="arabicPeriod"/>
            </a:pPr>
            <a:endParaRPr lang="en-US" dirty="0"/>
          </a:p>
          <a:p>
            <a:pPr marL="342900" indent="-342900">
              <a:buAutoNum type="arabicPeriod"/>
            </a:pPr>
            <a:r>
              <a:rPr lang="en-US" dirty="0"/>
              <a:t>Para </a:t>
            </a:r>
            <a:r>
              <a:rPr lang="en-US" dirty="0" err="1"/>
              <a:t>asegurar</a:t>
            </a:r>
            <a:r>
              <a:rPr lang="en-US" dirty="0"/>
              <a:t> que </a:t>
            </a:r>
            <a:r>
              <a:rPr lang="en-US" dirty="0" err="1"/>
              <a:t>instalaste</a:t>
            </a:r>
            <a:r>
              <a:rPr lang="en-US" dirty="0"/>
              <a:t> Python</a:t>
            </a:r>
          </a:p>
          <a:p>
            <a:r>
              <a:rPr lang="en-US" dirty="0"/>
              <a:t>	python”</a:t>
            </a:r>
          </a:p>
          <a:p>
            <a:pPr marL="342900" indent="-342900">
              <a:buAutoNum type="arabicPeriod" startAt="3"/>
            </a:pPr>
            <a:r>
              <a:rPr lang="en-US" dirty="0"/>
              <a:t>Para saber </a:t>
            </a:r>
            <a:r>
              <a:rPr lang="en-US" dirty="0" err="1"/>
              <a:t>como</a:t>
            </a:r>
            <a:r>
              <a:rPr lang="en-US" dirty="0"/>
              <a:t> se </a:t>
            </a:r>
            <a:r>
              <a:rPr lang="en-US" dirty="0" err="1"/>
              <a:t>usan</a:t>
            </a:r>
            <a:r>
              <a:rPr lang="en-US" dirty="0"/>
              <a:t> los </a:t>
            </a:r>
            <a:r>
              <a:rPr lang="en-US" dirty="0" err="1"/>
              <a:t>comandos</a:t>
            </a:r>
            <a:endParaRPr lang="en-US" dirty="0"/>
          </a:p>
          <a:p>
            <a:pPr lvl="1"/>
            <a:r>
              <a:rPr lang="en-US" dirty="0"/>
              <a:t>	pip</a:t>
            </a:r>
          </a:p>
          <a:p>
            <a:r>
              <a:rPr lang="en-US" dirty="0"/>
              <a:t>4.   Para actualizer python y sus </a:t>
            </a:r>
            <a:r>
              <a:rPr lang="en-US" dirty="0" err="1"/>
              <a:t>comandos</a:t>
            </a:r>
            <a:endParaRPr lang="en-US" dirty="0"/>
          </a:p>
          <a:p>
            <a:r>
              <a:rPr lang="en-US" dirty="0"/>
              <a:t>	pip3 install --upgrade pip</a:t>
            </a:r>
          </a:p>
          <a:p>
            <a:pPr marL="342900" indent="-342900">
              <a:buAutoNum type="arabicPeriod" startAt="5"/>
            </a:pPr>
            <a:r>
              <a:rPr lang="en-US" dirty="0"/>
              <a:t>Para </a:t>
            </a:r>
            <a:r>
              <a:rPr lang="en-US" dirty="0" err="1"/>
              <a:t>Instalar</a:t>
            </a:r>
            <a:r>
              <a:rPr lang="en-US" dirty="0"/>
              <a:t> Pandas</a:t>
            </a:r>
          </a:p>
          <a:p>
            <a:pPr lvl="1"/>
            <a:r>
              <a:rPr lang="en-US" dirty="0"/>
              <a:t>	pip install pandas</a:t>
            </a:r>
          </a:p>
          <a:p>
            <a:r>
              <a:rPr lang="en-US" dirty="0"/>
              <a:t>6. Para </a:t>
            </a:r>
            <a:r>
              <a:rPr lang="en-US" dirty="0" err="1"/>
              <a:t>instalar</a:t>
            </a:r>
            <a:r>
              <a:rPr lang="en-US" dirty="0"/>
              <a:t> </a:t>
            </a:r>
            <a:r>
              <a:rPr lang="en-US" dirty="0" err="1"/>
              <a:t>matplot</a:t>
            </a:r>
            <a:r>
              <a:rPr lang="en-US" dirty="0"/>
              <a:t> (y </a:t>
            </a:r>
            <a:r>
              <a:rPr lang="en-US" dirty="0" err="1"/>
              <a:t>hacer</a:t>
            </a:r>
            <a:r>
              <a:rPr lang="en-US" dirty="0"/>
              <a:t> </a:t>
            </a:r>
            <a:r>
              <a:rPr lang="en-US" dirty="0" err="1"/>
              <a:t>ecuaciones</a:t>
            </a:r>
            <a:r>
              <a:rPr lang="en-US" dirty="0"/>
              <a:t> </a:t>
            </a:r>
            <a:r>
              <a:rPr lang="en-US" dirty="0" err="1"/>
              <a:t>aritmeticas</a:t>
            </a:r>
            <a:r>
              <a:rPr lang="en-US" dirty="0"/>
              <a:t>)</a:t>
            </a:r>
          </a:p>
          <a:p>
            <a:pPr lvl="1"/>
            <a:r>
              <a:rPr lang="en-US" dirty="0"/>
              <a:t>         pip install matplotlib</a:t>
            </a:r>
          </a:p>
          <a:p>
            <a:r>
              <a:rPr lang="en-US" dirty="0"/>
              <a:t>7. Para </a:t>
            </a:r>
            <a:r>
              <a:rPr lang="en-US" dirty="0" err="1"/>
              <a:t>poder</a:t>
            </a:r>
            <a:r>
              <a:rPr lang="en-US" dirty="0"/>
              <a:t> utilizer machine learning </a:t>
            </a:r>
          </a:p>
          <a:p>
            <a:r>
              <a:rPr lang="en-US" dirty="0"/>
              <a:t>                  pip install -U </a:t>
            </a:r>
            <a:r>
              <a:rPr lang="en-US" dirty="0" err="1"/>
              <a:t>scikit</a:t>
            </a:r>
            <a:r>
              <a:rPr lang="en-US" dirty="0"/>
              <a:t>-learn</a:t>
            </a:r>
          </a:p>
          <a:p>
            <a:r>
              <a:rPr lang="en-US" dirty="0"/>
              <a:t>8. </a:t>
            </a:r>
            <a:r>
              <a:rPr lang="en-US" dirty="0" err="1"/>
              <a:t>Descarga</a:t>
            </a:r>
            <a:r>
              <a:rPr lang="en-US" dirty="0"/>
              <a:t> Spyder para que </a:t>
            </a:r>
            <a:r>
              <a:rPr lang="en-US" dirty="0" err="1"/>
              <a:t>puedas</a:t>
            </a:r>
            <a:r>
              <a:rPr lang="en-US" dirty="0"/>
              <a:t> </a:t>
            </a:r>
            <a:r>
              <a:rPr lang="en-US" dirty="0" err="1"/>
              <a:t>utilizarlo</a:t>
            </a:r>
            <a:r>
              <a:rPr lang="en-US" dirty="0"/>
              <a:t> y </a:t>
            </a:r>
            <a:r>
              <a:rPr lang="en-US" dirty="0" err="1"/>
              <a:t>revisar</a:t>
            </a:r>
            <a:r>
              <a:rPr lang="en-US" dirty="0"/>
              <a:t> el </a:t>
            </a:r>
            <a:r>
              <a:rPr lang="en-US" dirty="0" err="1"/>
              <a:t>codigo</a:t>
            </a:r>
            <a:endParaRPr lang="en-US" dirty="0"/>
          </a:p>
          <a:p>
            <a:r>
              <a:rPr lang="en-US" dirty="0"/>
              <a:t>	pip install </a:t>
            </a:r>
            <a:r>
              <a:rPr lang="en-US" dirty="0" err="1"/>
              <a:t>spyder</a:t>
            </a:r>
            <a:endParaRPr lang="en-US" dirty="0"/>
          </a:p>
          <a:p>
            <a:r>
              <a:rPr lang="en-US" dirty="0"/>
              <a:t>	</a:t>
            </a:r>
          </a:p>
          <a:p>
            <a:endParaRPr lang="en-US" dirty="0"/>
          </a:p>
          <a:p>
            <a:pPr marL="342900" indent="-342900">
              <a:buAutoNum type="arabicPeriod" startAt="5"/>
            </a:pPr>
            <a:endParaRPr lang="en-US" dirty="0"/>
          </a:p>
          <a:p>
            <a:endParaRPr lang="en-US" dirty="0"/>
          </a:p>
          <a:p>
            <a:pPr marL="342900" indent="-342900">
              <a:buAutoNum type="arabicPeriod"/>
            </a:pPr>
            <a:endParaRPr lang="en-US" dirty="0"/>
          </a:p>
          <a:p>
            <a:endParaRPr lang="en-US" dirty="0"/>
          </a:p>
        </p:txBody>
      </p:sp>
      <p:sp>
        <p:nvSpPr>
          <p:cNvPr id="5" name="Rectangle 4">
            <a:extLst>
              <a:ext uri="{FF2B5EF4-FFF2-40B4-BE49-F238E27FC236}">
                <a16:creationId xmlns:a16="http://schemas.microsoft.com/office/drawing/2014/main" id="{BB063FF4-B28C-4801-9C0B-6C612AC83974}"/>
              </a:ext>
            </a:extLst>
          </p:cNvPr>
          <p:cNvSpPr/>
          <p:nvPr/>
        </p:nvSpPr>
        <p:spPr>
          <a:xfrm>
            <a:off x="6095999" y="6179111"/>
            <a:ext cx="5658035" cy="276999"/>
          </a:xfrm>
          <a:prstGeom prst="rect">
            <a:avLst/>
          </a:prstGeom>
        </p:spPr>
        <p:txBody>
          <a:bodyPr wrap="square">
            <a:spAutoFit/>
          </a:bodyPr>
          <a:lstStyle/>
          <a:p>
            <a:r>
              <a:rPr lang="en-US" sz="1200" dirty="0">
                <a:hlinkClick r:id="rId2"/>
              </a:rPr>
              <a:t>https://www.absentdata.com/power-bi/python-machine-learning-in-power-bi/</a:t>
            </a:r>
            <a:endParaRPr lang="en-US" sz="1200" dirty="0"/>
          </a:p>
        </p:txBody>
      </p:sp>
    </p:spTree>
    <p:extLst>
      <p:ext uri="{BB962C8B-B14F-4D97-AF65-F5344CB8AC3E}">
        <p14:creationId xmlns:p14="http://schemas.microsoft.com/office/powerpoint/2010/main" val="35693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kern="1200">
                <a:solidFill>
                  <a:schemeClr val="tx1"/>
                </a:solidFill>
                <a:latin typeface="+mj-lt"/>
                <a:ea typeface="+mj-ea"/>
                <a:cs typeface="+mj-cs"/>
              </a:rPr>
              <a:t>Por que necesitamos SCIKIT?</a:t>
            </a:r>
          </a:p>
        </p:txBody>
      </p:sp>
      <p:sp>
        <p:nvSpPr>
          <p:cNvPr id="6" name="Rectangle 5">
            <a:extLst>
              <a:ext uri="{FF2B5EF4-FFF2-40B4-BE49-F238E27FC236}">
                <a16:creationId xmlns:a16="http://schemas.microsoft.com/office/drawing/2014/main" id="{A5E2A38E-B7EC-4691-8767-512420120501}"/>
              </a:ext>
            </a:extLst>
          </p:cNvPr>
          <p:cNvSpPr/>
          <p:nvPr/>
        </p:nvSpPr>
        <p:spPr>
          <a:xfrm>
            <a:off x="643468" y="2638043"/>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hlinkClick r:id="rId2"/>
              </a:rPr>
              <a:t>https://scikit-learn.org/stable/</a:t>
            </a:r>
            <a:r>
              <a:rPr lang="en-US" sz="2000" dirty="0"/>
              <a:t> Es una </a:t>
            </a:r>
            <a:r>
              <a:rPr lang="en-US" sz="2000" dirty="0" err="1"/>
              <a:t>herramienta</a:t>
            </a:r>
            <a:r>
              <a:rPr lang="en-US" sz="2000" dirty="0"/>
              <a:t> que </a:t>
            </a:r>
            <a:r>
              <a:rPr lang="en-US" sz="2000" dirty="0" err="1"/>
              <a:t>nos</a:t>
            </a:r>
            <a:r>
              <a:rPr lang="en-US" sz="2000" dirty="0"/>
              <a:t> </a:t>
            </a:r>
            <a:r>
              <a:rPr lang="en-US" sz="2000" dirty="0" err="1"/>
              <a:t>permite</a:t>
            </a:r>
            <a:r>
              <a:rPr lang="en-US" sz="2000" dirty="0"/>
              <a:t> </a:t>
            </a:r>
            <a:r>
              <a:rPr lang="en-US" sz="2000" dirty="0" err="1"/>
              <a:t>seleccionar</a:t>
            </a:r>
            <a:r>
              <a:rPr lang="en-US" sz="2000" dirty="0"/>
              <a:t> los </a:t>
            </a:r>
            <a:r>
              <a:rPr lang="en-US" sz="2000" dirty="0" err="1"/>
              <a:t>modelos</a:t>
            </a:r>
            <a:r>
              <a:rPr lang="en-US" sz="2000" dirty="0"/>
              <a:t> </a:t>
            </a:r>
            <a:r>
              <a:rPr lang="en-US" sz="2000" dirty="0" err="1"/>
              <a:t>adecuados</a:t>
            </a:r>
            <a:r>
              <a:rPr lang="en-US" sz="2000" dirty="0"/>
              <a:t> </a:t>
            </a:r>
            <a:r>
              <a:rPr lang="en-US" sz="2000" dirty="0" err="1"/>
              <a:t>en</a:t>
            </a:r>
            <a:r>
              <a:rPr lang="en-US" sz="2000" dirty="0"/>
              <a:t> machine learning.</a:t>
            </a:r>
          </a:p>
          <a:p>
            <a:pPr marL="342900"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3" name="Picture 2">
            <a:extLst>
              <a:ext uri="{FF2B5EF4-FFF2-40B4-BE49-F238E27FC236}">
                <a16:creationId xmlns:a16="http://schemas.microsoft.com/office/drawing/2014/main" id="{9EE3C6C8-1E75-4658-81A1-EE8DDDC04F1C}"/>
              </a:ext>
            </a:extLst>
          </p:cNvPr>
          <p:cNvPicPr>
            <a:picLocks noChangeAspect="1"/>
          </p:cNvPicPr>
          <p:nvPr/>
        </p:nvPicPr>
        <p:blipFill>
          <a:blip r:embed="rId3"/>
          <a:stretch>
            <a:fillRect/>
          </a:stretch>
        </p:blipFill>
        <p:spPr>
          <a:xfrm>
            <a:off x="5331605" y="643467"/>
            <a:ext cx="6183084" cy="5410199"/>
          </a:xfrm>
          <a:prstGeom prst="rect">
            <a:avLst/>
          </a:prstGeom>
        </p:spPr>
      </p:pic>
      <p:sp>
        <p:nvSpPr>
          <p:cNvPr id="2" name="Rectangle 1">
            <a:extLst>
              <a:ext uri="{FF2B5EF4-FFF2-40B4-BE49-F238E27FC236}">
                <a16:creationId xmlns:a16="http://schemas.microsoft.com/office/drawing/2014/main" id="{FD7BABC0-3D84-417B-A89D-E0AF55AC4AA6}"/>
              </a:ext>
            </a:extLst>
          </p:cNvPr>
          <p:cNvSpPr/>
          <p:nvPr/>
        </p:nvSpPr>
        <p:spPr>
          <a:xfrm>
            <a:off x="656994" y="2538798"/>
            <a:ext cx="6096000" cy="723275"/>
          </a:xfrm>
          <a:prstGeom prst="rect">
            <a:avLst/>
          </a:prstGeom>
        </p:spPr>
        <p:txBody>
          <a:bodyPr>
            <a:spAutoFit/>
          </a:bodyPr>
          <a:lstStyle/>
          <a:p>
            <a:pPr>
              <a:spcAft>
                <a:spcPts val="600"/>
              </a:spcAft>
            </a:pPr>
            <a:endParaRPr lang="en-US" b="1"/>
          </a:p>
          <a:p>
            <a:pPr>
              <a:spcAft>
                <a:spcPts val="600"/>
              </a:spcAft>
            </a:pPr>
            <a:endParaRPr lang="es-ES" b="1">
              <a:latin typeface="medium-content-sans-serif-font"/>
            </a:endParaRPr>
          </a:p>
        </p:txBody>
      </p:sp>
    </p:spTree>
    <p:extLst>
      <p:ext uri="{BB962C8B-B14F-4D97-AF65-F5344CB8AC3E}">
        <p14:creationId xmlns:p14="http://schemas.microsoft.com/office/powerpoint/2010/main" val="17861425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a:t>Código para utilizar y revisar en </a:t>
            </a:r>
            <a:r>
              <a:rPr lang="es-ES" dirty="0" err="1"/>
              <a:t>spyder</a:t>
            </a:r>
            <a:endParaRPr lang="es-ES" dirty="0"/>
          </a:p>
        </p:txBody>
      </p:sp>
      <p:sp>
        <p:nvSpPr>
          <p:cNvPr id="2" name="Rectangle 1">
            <a:extLst>
              <a:ext uri="{FF2B5EF4-FFF2-40B4-BE49-F238E27FC236}">
                <a16:creationId xmlns:a16="http://schemas.microsoft.com/office/drawing/2014/main" id="{FD7BABC0-3D84-417B-A89D-E0AF55AC4AA6}"/>
              </a:ext>
            </a:extLst>
          </p:cNvPr>
          <p:cNvSpPr/>
          <p:nvPr/>
        </p:nvSpPr>
        <p:spPr>
          <a:xfrm>
            <a:off x="656994" y="2538798"/>
            <a:ext cx="6096000" cy="646331"/>
          </a:xfrm>
          <a:prstGeom prst="rect">
            <a:avLst/>
          </a:prstGeom>
        </p:spPr>
        <p:txBody>
          <a:bodyPr>
            <a:spAutoFit/>
          </a:bodyPr>
          <a:lstStyle/>
          <a:p>
            <a:endParaRPr lang="en-US" b="1" dirty="0"/>
          </a:p>
          <a:p>
            <a:endParaRPr lang="es-ES" b="1" dirty="0">
              <a:latin typeface="medium-content-sans-serif-font"/>
            </a:endParaRPr>
          </a:p>
        </p:txBody>
      </p:sp>
      <p:sp>
        <p:nvSpPr>
          <p:cNvPr id="6" name="Rectangle 5">
            <a:extLst>
              <a:ext uri="{FF2B5EF4-FFF2-40B4-BE49-F238E27FC236}">
                <a16:creationId xmlns:a16="http://schemas.microsoft.com/office/drawing/2014/main" id="{A5E2A38E-B7EC-4691-8767-512420120501}"/>
              </a:ext>
            </a:extLst>
          </p:cNvPr>
          <p:cNvSpPr/>
          <p:nvPr/>
        </p:nvSpPr>
        <p:spPr>
          <a:xfrm>
            <a:off x="656994" y="1379056"/>
            <a:ext cx="11010886" cy="5155257"/>
          </a:xfrm>
          <a:prstGeom prst="rect">
            <a:avLst/>
          </a:prstGeom>
        </p:spPr>
        <p:txBody>
          <a:bodyPr wrap="square">
            <a:spAutoFit/>
          </a:bodyPr>
          <a:lstStyle/>
          <a:p>
            <a:r>
              <a:rPr lang="en-US" sz="700" dirty="0"/>
              <a:t>#Primero </a:t>
            </a:r>
            <a:r>
              <a:rPr lang="en-US" sz="700" dirty="0" err="1"/>
              <a:t>Correr</a:t>
            </a:r>
            <a:r>
              <a:rPr lang="en-US" sz="700" dirty="0"/>
              <a:t> </a:t>
            </a:r>
            <a:r>
              <a:rPr lang="en-US" sz="700" dirty="0" err="1"/>
              <a:t>esto</a:t>
            </a:r>
            <a:endParaRPr lang="en-US" sz="700" dirty="0"/>
          </a:p>
          <a:p>
            <a:r>
              <a:rPr lang="en-US" sz="700" dirty="0"/>
              <a:t>import pandas as pd</a:t>
            </a:r>
          </a:p>
          <a:p>
            <a:r>
              <a:rPr lang="en-US" sz="700" dirty="0"/>
              <a:t>import </a:t>
            </a:r>
            <a:r>
              <a:rPr lang="en-US" sz="700" dirty="0" err="1"/>
              <a:t>numpy</a:t>
            </a:r>
            <a:r>
              <a:rPr lang="en-US" sz="700" dirty="0"/>
              <a:t> as np</a:t>
            </a:r>
          </a:p>
          <a:p>
            <a:r>
              <a:rPr lang="en-US" sz="700" dirty="0"/>
              <a:t>from </a:t>
            </a:r>
            <a:r>
              <a:rPr lang="en-US" sz="700" dirty="0" err="1"/>
              <a:t>sklearn.model_selection</a:t>
            </a:r>
            <a:r>
              <a:rPr lang="en-US" sz="700" dirty="0"/>
              <a:t> import </a:t>
            </a:r>
            <a:r>
              <a:rPr lang="en-US" sz="700" dirty="0" err="1"/>
              <a:t>train_test_split</a:t>
            </a:r>
            <a:endParaRPr lang="en-US" sz="700" dirty="0"/>
          </a:p>
          <a:p>
            <a:r>
              <a:rPr lang="en-US" sz="700" dirty="0"/>
              <a:t>from </a:t>
            </a:r>
            <a:r>
              <a:rPr lang="en-US" sz="700" dirty="0" err="1"/>
              <a:t>sklearn.linear_model</a:t>
            </a:r>
            <a:r>
              <a:rPr lang="en-US" sz="700" dirty="0"/>
              <a:t> import </a:t>
            </a:r>
            <a:r>
              <a:rPr lang="en-US" sz="700" dirty="0" err="1"/>
              <a:t>LogisticRegression</a:t>
            </a:r>
            <a:endParaRPr lang="en-US" sz="700" dirty="0"/>
          </a:p>
          <a:p>
            <a:r>
              <a:rPr lang="en-US" sz="700" dirty="0"/>
              <a:t>from </a:t>
            </a:r>
            <a:r>
              <a:rPr lang="en-US" sz="700" dirty="0" err="1"/>
              <a:t>sklearn.preprocessing</a:t>
            </a:r>
            <a:r>
              <a:rPr lang="en-US" sz="700" dirty="0"/>
              <a:t> import </a:t>
            </a:r>
            <a:r>
              <a:rPr lang="en-US" sz="700" dirty="0" err="1"/>
              <a:t>LabelEncoder</a:t>
            </a:r>
            <a:r>
              <a:rPr lang="en-US" sz="700" dirty="0"/>
              <a:t>, </a:t>
            </a:r>
            <a:r>
              <a:rPr lang="en-US" sz="700" dirty="0" err="1"/>
              <a:t>StandardScaler</a:t>
            </a:r>
            <a:endParaRPr lang="en-US" sz="700" dirty="0"/>
          </a:p>
          <a:p>
            <a:endParaRPr lang="en-US" sz="700" dirty="0"/>
          </a:p>
          <a:p>
            <a:r>
              <a:rPr lang="en-US" sz="700" dirty="0"/>
              <a:t>dataset=</a:t>
            </a:r>
            <a:r>
              <a:rPr lang="en-US" sz="700" dirty="0" err="1"/>
              <a:t>pd.read_csv</a:t>
            </a:r>
            <a:r>
              <a:rPr lang="en-US" sz="700" dirty="0"/>
              <a:t>("C:/HR_comma_sep.csv")</a:t>
            </a:r>
          </a:p>
          <a:p>
            <a:endParaRPr lang="en-US" sz="700" dirty="0"/>
          </a:p>
          <a:p>
            <a:r>
              <a:rPr lang="en-US" sz="700" dirty="0"/>
              <a:t>#</a:t>
            </a:r>
            <a:r>
              <a:rPr lang="en-US" sz="700" dirty="0" err="1"/>
              <a:t>fijate</a:t>
            </a:r>
            <a:r>
              <a:rPr lang="en-US" sz="700" dirty="0"/>
              <a:t> </a:t>
            </a:r>
            <a:r>
              <a:rPr lang="en-US" sz="700" dirty="0" err="1"/>
              <a:t>en</a:t>
            </a:r>
            <a:r>
              <a:rPr lang="en-US" sz="700" dirty="0"/>
              <a:t> la tab de variable explorer </a:t>
            </a:r>
          </a:p>
          <a:p>
            <a:endParaRPr lang="en-US" sz="700" dirty="0"/>
          </a:p>
          <a:p>
            <a:r>
              <a:rPr lang="en-US" sz="700" dirty="0"/>
              <a:t>#</a:t>
            </a:r>
            <a:r>
              <a:rPr lang="en-US" sz="700" dirty="0" err="1"/>
              <a:t>Vamos</a:t>
            </a:r>
            <a:r>
              <a:rPr lang="en-US" sz="700" dirty="0"/>
              <a:t> a </a:t>
            </a:r>
            <a:r>
              <a:rPr lang="en-US" sz="700" dirty="0" err="1"/>
              <a:t>cambiar</a:t>
            </a:r>
            <a:r>
              <a:rPr lang="en-US" sz="700" dirty="0"/>
              <a:t> las </a:t>
            </a:r>
            <a:r>
              <a:rPr lang="en-US" sz="700" dirty="0" err="1"/>
              <a:t>categorias</a:t>
            </a:r>
            <a:r>
              <a:rPr lang="en-US" sz="700" dirty="0"/>
              <a:t> a </a:t>
            </a:r>
            <a:r>
              <a:rPr lang="en-US" sz="700" dirty="0" err="1"/>
              <a:t>numeros</a:t>
            </a:r>
            <a:endParaRPr lang="en-US" sz="700" dirty="0"/>
          </a:p>
          <a:p>
            <a:r>
              <a:rPr lang="en-US" sz="700" dirty="0"/>
              <a:t>le = </a:t>
            </a:r>
            <a:r>
              <a:rPr lang="en-US" sz="700" dirty="0" err="1"/>
              <a:t>LabelEncoder</a:t>
            </a:r>
            <a:r>
              <a:rPr lang="en-US" sz="700" dirty="0"/>
              <a:t>()</a:t>
            </a:r>
          </a:p>
          <a:p>
            <a:r>
              <a:rPr lang="en-US" sz="700" dirty="0"/>
              <a:t>dataset['Departments'] = </a:t>
            </a:r>
            <a:r>
              <a:rPr lang="en-US" sz="700" dirty="0" err="1"/>
              <a:t>le.fit_transform</a:t>
            </a:r>
            <a:r>
              <a:rPr lang="en-US" sz="700" dirty="0"/>
              <a:t>(dataset['Departments'])</a:t>
            </a:r>
          </a:p>
          <a:p>
            <a:r>
              <a:rPr lang="en-US" sz="700" dirty="0"/>
              <a:t>dataset['salary'] = </a:t>
            </a:r>
            <a:r>
              <a:rPr lang="en-US" sz="700" dirty="0" err="1"/>
              <a:t>le.fit_transform</a:t>
            </a:r>
            <a:r>
              <a:rPr lang="en-US" sz="700" dirty="0"/>
              <a:t>(dataset['salary'])</a:t>
            </a:r>
          </a:p>
          <a:p>
            <a:endParaRPr lang="en-US" sz="700" dirty="0"/>
          </a:p>
          <a:p>
            <a:r>
              <a:rPr lang="en-US" sz="700" dirty="0"/>
              <a:t>#</a:t>
            </a:r>
            <a:r>
              <a:rPr lang="en-US" sz="700" dirty="0" err="1"/>
              <a:t>aqui</a:t>
            </a:r>
            <a:r>
              <a:rPr lang="en-US" sz="700" dirty="0"/>
              <a:t> </a:t>
            </a:r>
            <a:r>
              <a:rPr lang="en-US" sz="700" dirty="0" err="1"/>
              <a:t>checate</a:t>
            </a:r>
            <a:r>
              <a:rPr lang="en-US" sz="700" dirty="0"/>
              <a:t> el dataset</a:t>
            </a:r>
          </a:p>
          <a:p>
            <a:endParaRPr lang="en-US" sz="700" dirty="0"/>
          </a:p>
          <a:p>
            <a:r>
              <a:rPr lang="en-US" sz="700" dirty="0"/>
              <a:t>#</a:t>
            </a:r>
            <a:r>
              <a:rPr lang="en-US" sz="700" dirty="0" err="1"/>
              <a:t>Aqui</a:t>
            </a:r>
            <a:r>
              <a:rPr lang="en-US" sz="700" dirty="0"/>
              <a:t> </a:t>
            </a:r>
            <a:r>
              <a:rPr lang="en-US" sz="700" dirty="0" err="1"/>
              <a:t>preprocesas</a:t>
            </a:r>
            <a:r>
              <a:rPr lang="en-US" sz="700" dirty="0"/>
              <a:t> </a:t>
            </a:r>
            <a:r>
              <a:rPr lang="en-US" sz="700" dirty="0" err="1"/>
              <a:t>tus</a:t>
            </a:r>
            <a:r>
              <a:rPr lang="en-US" sz="700" dirty="0"/>
              <a:t> </a:t>
            </a:r>
            <a:r>
              <a:rPr lang="en-US" sz="700" dirty="0" err="1"/>
              <a:t>datos</a:t>
            </a:r>
            <a:r>
              <a:rPr lang="en-US" sz="700" dirty="0"/>
              <a:t>, y </a:t>
            </a:r>
            <a:r>
              <a:rPr lang="en-US" sz="700" dirty="0" err="1"/>
              <a:t>empiezas</a:t>
            </a:r>
            <a:r>
              <a:rPr lang="en-US" sz="700" dirty="0"/>
              <a:t> a </a:t>
            </a:r>
            <a:r>
              <a:rPr lang="en-US" sz="700" dirty="0" err="1"/>
              <a:t>hacer</a:t>
            </a:r>
            <a:r>
              <a:rPr lang="en-US" sz="700" dirty="0"/>
              <a:t> el </a:t>
            </a:r>
            <a:r>
              <a:rPr lang="en-US" sz="700" dirty="0" err="1"/>
              <a:t>modelo</a:t>
            </a:r>
            <a:endParaRPr lang="en-US" sz="700" dirty="0"/>
          </a:p>
          <a:p>
            <a:r>
              <a:rPr lang="en-US" sz="700" dirty="0"/>
              <a:t>y=dataset['left']</a:t>
            </a:r>
          </a:p>
          <a:p>
            <a:r>
              <a:rPr lang="en-US" sz="700" dirty="0"/>
              <a:t>#</a:t>
            </a:r>
            <a:r>
              <a:rPr lang="en-US" sz="700" dirty="0" err="1"/>
              <a:t>valores</a:t>
            </a:r>
            <a:r>
              <a:rPr lang="en-US" sz="700" dirty="0"/>
              <a:t> que </a:t>
            </a:r>
            <a:r>
              <a:rPr lang="en-US" sz="700" dirty="0" err="1"/>
              <a:t>influyen</a:t>
            </a:r>
            <a:r>
              <a:rPr lang="en-US" sz="700" dirty="0"/>
              <a:t> </a:t>
            </a:r>
            <a:r>
              <a:rPr lang="en-US" sz="700" dirty="0" err="1"/>
              <a:t>cuando</a:t>
            </a:r>
            <a:r>
              <a:rPr lang="en-US" sz="700" dirty="0"/>
              <a:t> la persona se </a:t>
            </a:r>
            <a:r>
              <a:rPr lang="en-US" sz="700" dirty="0" err="1"/>
              <a:t>va</a:t>
            </a:r>
            <a:r>
              <a:rPr lang="en-US" sz="700" dirty="0"/>
              <a:t> </a:t>
            </a:r>
          </a:p>
          <a:p>
            <a:r>
              <a:rPr lang="en-US" sz="700" dirty="0"/>
              <a:t>features = ['</a:t>
            </a:r>
            <a:r>
              <a:rPr lang="en-US" sz="700" dirty="0" err="1"/>
              <a:t>satisfaction_level</a:t>
            </a:r>
            <a:r>
              <a:rPr lang="en-US" sz="700" dirty="0"/>
              <a:t>', '</a:t>
            </a:r>
            <a:r>
              <a:rPr lang="en-US" sz="700" dirty="0" err="1"/>
              <a:t>last_evaluation</a:t>
            </a:r>
            <a:r>
              <a:rPr lang="en-US" sz="700" dirty="0"/>
              <a:t>', '</a:t>
            </a:r>
            <a:r>
              <a:rPr lang="en-US" sz="700" dirty="0" err="1"/>
              <a:t>number_project</a:t>
            </a:r>
            <a:r>
              <a:rPr lang="en-US" sz="700" dirty="0"/>
              <a:t>',</a:t>
            </a:r>
          </a:p>
          <a:p>
            <a:r>
              <a:rPr lang="en-US" sz="700" dirty="0"/>
              <a:t>'</a:t>
            </a:r>
            <a:r>
              <a:rPr lang="en-US" sz="700" dirty="0" err="1"/>
              <a:t>average_montly_hours</a:t>
            </a:r>
            <a:r>
              <a:rPr lang="en-US" sz="700" dirty="0"/>
              <a:t>', '</a:t>
            </a:r>
            <a:r>
              <a:rPr lang="en-US" sz="700" dirty="0" err="1"/>
              <a:t>time_spend_company</a:t>
            </a:r>
            <a:r>
              <a:rPr lang="en-US" sz="700" dirty="0"/>
              <a:t>', '</a:t>
            </a:r>
            <a:r>
              <a:rPr lang="en-US" sz="700" dirty="0" err="1"/>
              <a:t>Work_accident</a:t>
            </a:r>
            <a:r>
              <a:rPr lang="en-US" sz="700" dirty="0"/>
              <a:t>',</a:t>
            </a:r>
          </a:p>
          <a:p>
            <a:r>
              <a:rPr lang="en-US" sz="700" dirty="0"/>
              <a:t>'promotion_last_5years', 'Departments', 'salary']</a:t>
            </a:r>
          </a:p>
          <a:p>
            <a:r>
              <a:rPr lang="en-US" sz="700" dirty="0"/>
              <a:t>X=dataset[features]</a:t>
            </a:r>
          </a:p>
          <a:p>
            <a:endParaRPr lang="en-US" sz="700" dirty="0"/>
          </a:p>
          <a:p>
            <a:r>
              <a:rPr lang="en-US" sz="700" dirty="0"/>
              <a:t>#</a:t>
            </a:r>
            <a:r>
              <a:rPr lang="en-US" sz="700" dirty="0" err="1"/>
              <a:t>Despues</a:t>
            </a:r>
            <a:r>
              <a:rPr lang="en-US" sz="700" dirty="0"/>
              <a:t> de </a:t>
            </a:r>
            <a:r>
              <a:rPr lang="en-US" sz="700" dirty="0" err="1"/>
              <a:t>esto</a:t>
            </a:r>
            <a:r>
              <a:rPr lang="en-US" sz="700" dirty="0"/>
              <a:t> </a:t>
            </a:r>
            <a:r>
              <a:rPr lang="en-US" sz="700" dirty="0" err="1"/>
              <a:t>checate</a:t>
            </a:r>
            <a:r>
              <a:rPr lang="en-US" sz="700" dirty="0"/>
              <a:t> x, y , features</a:t>
            </a:r>
          </a:p>
          <a:p>
            <a:endParaRPr lang="en-US" sz="700" dirty="0"/>
          </a:p>
          <a:p>
            <a:endParaRPr lang="en-US" sz="700" dirty="0"/>
          </a:p>
          <a:p>
            <a:r>
              <a:rPr lang="en-US" sz="700" dirty="0"/>
              <a:t>#</a:t>
            </a:r>
            <a:r>
              <a:rPr lang="en-US" sz="700" dirty="0" err="1"/>
              <a:t>vamos</a:t>
            </a:r>
            <a:r>
              <a:rPr lang="en-US" sz="700" dirty="0"/>
              <a:t> a </a:t>
            </a:r>
            <a:r>
              <a:rPr lang="en-US" sz="700" dirty="0" err="1"/>
              <a:t>escalar</a:t>
            </a:r>
            <a:r>
              <a:rPr lang="en-US" sz="700" dirty="0"/>
              <a:t> los </a:t>
            </a:r>
            <a:r>
              <a:rPr lang="en-US" sz="700" dirty="0" err="1"/>
              <a:t>datos</a:t>
            </a:r>
            <a:r>
              <a:rPr lang="en-US" sz="700" dirty="0"/>
              <a:t>, </a:t>
            </a:r>
            <a:r>
              <a:rPr lang="en-US" sz="700" dirty="0" err="1"/>
              <a:t>ponerlos</a:t>
            </a:r>
            <a:r>
              <a:rPr lang="en-US" sz="700" dirty="0"/>
              <a:t> </a:t>
            </a:r>
            <a:r>
              <a:rPr lang="en-US" sz="700" dirty="0" err="1"/>
              <a:t>en</a:t>
            </a:r>
            <a:r>
              <a:rPr lang="en-US" sz="700" dirty="0"/>
              <a:t> el </a:t>
            </a:r>
            <a:r>
              <a:rPr lang="en-US" sz="700" dirty="0" err="1"/>
              <a:t>mismo</a:t>
            </a:r>
            <a:r>
              <a:rPr lang="en-US" sz="700" dirty="0"/>
              <a:t> </a:t>
            </a:r>
            <a:r>
              <a:rPr lang="en-US" sz="700" dirty="0" err="1"/>
              <a:t>tipo</a:t>
            </a:r>
            <a:r>
              <a:rPr lang="en-US" sz="700" dirty="0"/>
              <a:t> a </a:t>
            </a:r>
            <a:r>
              <a:rPr lang="en-US" sz="700" dirty="0" err="1"/>
              <a:t>decimales</a:t>
            </a:r>
            <a:endParaRPr lang="en-US" sz="700" dirty="0"/>
          </a:p>
          <a:p>
            <a:r>
              <a:rPr lang="en-US" sz="700" dirty="0"/>
              <a:t>s = </a:t>
            </a:r>
            <a:r>
              <a:rPr lang="en-US" sz="700" dirty="0" err="1"/>
              <a:t>StandardScaler</a:t>
            </a:r>
            <a:r>
              <a:rPr lang="en-US" sz="700" dirty="0"/>
              <a:t>()</a:t>
            </a:r>
          </a:p>
          <a:p>
            <a:r>
              <a:rPr lang="en-US" sz="700" dirty="0"/>
              <a:t>X = </a:t>
            </a:r>
            <a:r>
              <a:rPr lang="en-US" sz="700" dirty="0" err="1"/>
              <a:t>s.fit_transform</a:t>
            </a:r>
            <a:r>
              <a:rPr lang="en-US" sz="700" dirty="0"/>
              <a:t>(X)</a:t>
            </a:r>
          </a:p>
          <a:p>
            <a:endParaRPr lang="en-US" sz="700" dirty="0"/>
          </a:p>
          <a:p>
            <a:r>
              <a:rPr lang="en-US" sz="700" dirty="0"/>
              <a:t>#</a:t>
            </a:r>
            <a:r>
              <a:rPr lang="en-US" sz="700" dirty="0" err="1"/>
              <a:t>vamos</a:t>
            </a:r>
            <a:r>
              <a:rPr lang="en-US" sz="700" dirty="0"/>
              <a:t> a </a:t>
            </a:r>
            <a:r>
              <a:rPr lang="en-US" sz="700" dirty="0" err="1"/>
              <a:t>dividir</a:t>
            </a:r>
            <a:r>
              <a:rPr lang="en-US" sz="700" dirty="0"/>
              <a:t> y </a:t>
            </a:r>
            <a:r>
              <a:rPr lang="en-US" sz="700" dirty="0" err="1"/>
              <a:t>entrenar</a:t>
            </a:r>
            <a:r>
              <a:rPr lang="en-US" sz="700" dirty="0"/>
              <a:t> el dataset</a:t>
            </a:r>
          </a:p>
          <a:p>
            <a:r>
              <a:rPr lang="en-US" sz="700" dirty="0" err="1"/>
              <a:t>X_train,X_test,y_train,y_test</a:t>
            </a:r>
            <a:r>
              <a:rPr lang="en-US" sz="700" dirty="0"/>
              <a:t> = </a:t>
            </a:r>
            <a:r>
              <a:rPr lang="en-US" sz="700" dirty="0" err="1"/>
              <a:t>train_test_split</a:t>
            </a:r>
            <a:r>
              <a:rPr lang="en-US" sz="700" dirty="0"/>
              <a:t>(</a:t>
            </a:r>
            <a:r>
              <a:rPr lang="en-US" sz="700" dirty="0" err="1"/>
              <a:t>X,y</a:t>
            </a:r>
            <a:r>
              <a:rPr lang="en-US" sz="700" dirty="0"/>
              <a:t>)</a:t>
            </a:r>
          </a:p>
          <a:p>
            <a:endParaRPr lang="en-US" sz="700" dirty="0"/>
          </a:p>
          <a:p>
            <a:r>
              <a:rPr lang="en-US" sz="700" dirty="0"/>
              <a:t>#</a:t>
            </a:r>
            <a:r>
              <a:rPr lang="en-US" sz="700" dirty="0" err="1"/>
              <a:t>vamos</a:t>
            </a:r>
            <a:r>
              <a:rPr lang="en-US" sz="700" dirty="0"/>
              <a:t> a </a:t>
            </a:r>
            <a:r>
              <a:rPr lang="en-US" sz="700" dirty="0" err="1"/>
              <a:t>dejar</a:t>
            </a:r>
            <a:r>
              <a:rPr lang="en-US" sz="700" dirty="0"/>
              <a:t> que el </a:t>
            </a:r>
            <a:r>
              <a:rPr lang="en-US" sz="700" dirty="0" err="1"/>
              <a:t>modelo</a:t>
            </a:r>
            <a:r>
              <a:rPr lang="en-US" sz="700" dirty="0"/>
              <a:t> </a:t>
            </a:r>
            <a:r>
              <a:rPr lang="en-US" sz="700" dirty="0" err="1"/>
              <a:t>predija</a:t>
            </a:r>
            <a:r>
              <a:rPr lang="en-US" sz="700" dirty="0"/>
              <a:t> </a:t>
            </a:r>
            <a:r>
              <a:rPr lang="en-US" sz="700" dirty="0" err="1"/>
              <a:t>resultados</a:t>
            </a:r>
            <a:r>
              <a:rPr lang="en-US" sz="700" dirty="0"/>
              <a:t> , es </a:t>
            </a:r>
            <a:r>
              <a:rPr lang="en-US" sz="700" dirty="0" err="1"/>
              <a:t>decir</a:t>
            </a:r>
            <a:r>
              <a:rPr lang="en-US" sz="700" dirty="0"/>
              <a:t> lo </a:t>
            </a:r>
            <a:r>
              <a:rPr lang="en-US" sz="700" dirty="0" err="1"/>
              <a:t>entrenamos</a:t>
            </a:r>
            <a:endParaRPr lang="en-US" sz="700" dirty="0"/>
          </a:p>
          <a:p>
            <a:r>
              <a:rPr lang="en-US" sz="700" dirty="0"/>
              <a:t>log = </a:t>
            </a:r>
            <a:r>
              <a:rPr lang="en-US" sz="700" dirty="0" err="1"/>
              <a:t>LogisticRegression</a:t>
            </a:r>
            <a:r>
              <a:rPr lang="en-US" sz="700" dirty="0"/>
              <a:t>()</a:t>
            </a:r>
          </a:p>
          <a:p>
            <a:r>
              <a:rPr lang="en-US" sz="700" dirty="0" err="1"/>
              <a:t>log.fit</a:t>
            </a:r>
            <a:r>
              <a:rPr lang="en-US" sz="700" dirty="0"/>
              <a:t>(</a:t>
            </a:r>
            <a:r>
              <a:rPr lang="en-US" sz="700" dirty="0" err="1"/>
              <a:t>X_train,y_train</a:t>
            </a:r>
            <a:r>
              <a:rPr lang="en-US" sz="700" dirty="0"/>
              <a:t>)</a:t>
            </a:r>
          </a:p>
          <a:p>
            <a:r>
              <a:rPr lang="en-US" sz="700" dirty="0" err="1"/>
              <a:t>y_pred</a:t>
            </a:r>
            <a:r>
              <a:rPr lang="en-US" sz="700" dirty="0"/>
              <a:t> = </a:t>
            </a:r>
            <a:r>
              <a:rPr lang="en-US" sz="700" dirty="0" err="1"/>
              <a:t>log.predict</a:t>
            </a:r>
            <a:r>
              <a:rPr lang="en-US" sz="700" dirty="0"/>
              <a:t>(X)</a:t>
            </a:r>
          </a:p>
          <a:p>
            <a:r>
              <a:rPr lang="en-US" sz="700" dirty="0" err="1"/>
              <a:t>y_prob</a:t>
            </a:r>
            <a:r>
              <a:rPr lang="en-US" sz="700" dirty="0"/>
              <a:t> = </a:t>
            </a:r>
            <a:r>
              <a:rPr lang="en-US" sz="700" dirty="0" err="1"/>
              <a:t>log.predict_proba</a:t>
            </a:r>
            <a:r>
              <a:rPr lang="en-US" sz="700" dirty="0"/>
              <a:t>(X)</a:t>
            </a:r>
          </a:p>
          <a:p>
            <a:endParaRPr lang="en-US" sz="700" dirty="0"/>
          </a:p>
          <a:p>
            <a:r>
              <a:rPr lang="en-US" sz="700" dirty="0"/>
              <a:t># </a:t>
            </a:r>
            <a:r>
              <a:rPr lang="en-US" sz="700" dirty="0" err="1"/>
              <a:t>Vamos</a:t>
            </a:r>
            <a:r>
              <a:rPr lang="en-US" sz="700" dirty="0"/>
              <a:t> a </a:t>
            </a:r>
            <a:r>
              <a:rPr lang="en-US" sz="700" dirty="0" err="1"/>
              <a:t>cargar</a:t>
            </a:r>
            <a:r>
              <a:rPr lang="en-US" sz="700" dirty="0"/>
              <a:t> las </a:t>
            </a:r>
            <a:r>
              <a:rPr lang="en-US" sz="700" dirty="0" err="1"/>
              <a:t>ultimas</a:t>
            </a:r>
            <a:r>
              <a:rPr lang="en-US" sz="700" dirty="0"/>
              <a:t> </a:t>
            </a:r>
            <a:r>
              <a:rPr lang="en-US" sz="700" dirty="0" err="1"/>
              <a:t>columnas</a:t>
            </a:r>
            <a:r>
              <a:rPr lang="en-US" sz="700" dirty="0"/>
              <a:t> para </a:t>
            </a:r>
            <a:r>
              <a:rPr lang="en-US" sz="700" dirty="0" err="1"/>
              <a:t>predicion</a:t>
            </a:r>
            <a:r>
              <a:rPr lang="en-US" sz="700" dirty="0"/>
              <a:t> </a:t>
            </a:r>
            <a:r>
              <a:rPr lang="en-US" sz="700" dirty="0" err="1"/>
              <a:t>en</a:t>
            </a:r>
            <a:r>
              <a:rPr lang="en-US" sz="700" dirty="0"/>
              <a:t> el dataset final</a:t>
            </a:r>
          </a:p>
          <a:p>
            <a:r>
              <a:rPr lang="en-US" sz="700" dirty="0"/>
              <a:t>dataset['predictions'] = </a:t>
            </a:r>
            <a:r>
              <a:rPr lang="en-US" sz="700" dirty="0" err="1"/>
              <a:t>y_pred</a:t>
            </a:r>
            <a:endParaRPr lang="en-US" sz="700" dirty="0"/>
          </a:p>
          <a:p>
            <a:r>
              <a:rPr lang="en-US" sz="700" dirty="0"/>
              <a:t>dataset['probability of leaving'] = </a:t>
            </a:r>
            <a:r>
              <a:rPr lang="en-US" sz="700" dirty="0" err="1"/>
              <a:t>y_prob</a:t>
            </a:r>
            <a:r>
              <a:rPr lang="en-US" sz="700" dirty="0"/>
              <a:t>[:,1]</a:t>
            </a:r>
          </a:p>
          <a:p>
            <a:endParaRPr lang="en-US" sz="700" dirty="0"/>
          </a:p>
        </p:txBody>
      </p:sp>
      <p:pic>
        <p:nvPicPr>
          <p:cNvPr id="3" name="Picture 2">
            <a:extLst>
              <a:ext uri="{FF2B5EF4-FFF2-40B4-BE49-F238E27FC236}">
                <a16:creationId xmlns:a16="http://schemas.microsoft.com/office/drawing/2014/main" id="{FAE6E623-470B-40A0-8AF6-A21244C68BB0}"/>
              </a:ext>
            </a:extLst>
          </p:cNvPr>
          <p:cNvPicPr>
            <a:picLocks noChangeAspect="1"/>
          </p:cNvPicPr>
          <p:nvPr/>
        </p:nvPicPr>
        <p:blipFill>
          <a:blip r:embed="rId2"/>
          <a:stretch>
            <a:fillRect/>
          </a:stretch>
        </p:blipFill>
        <p:spPr>
          <a:xfrm>
            <a:off x="4219431" y="1719203"/>
            <a:ext cx="6357789" cy="3419594"/>
          </a:xfrm>
          <a:prstGeom prst="rect">
            <a:avLst/>
          </a:prstGeom>
        </p:spPr>
      </p:pic>
    </p:spTree>
    <p:extLst>
      <p:ext uri="{BB962C8B-B14F-4D97-AF65-F5344CB8AC3E}">
        <p14:creationId xmlns:p14="http://schemas.microsoft.com/office/powerpoint/2010/main" val="1661048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a:t>Al final debe de quedar algo </a:t>
            </a:r>
            <a:r>
              <a:rPr lang="es-ES" dirty="0" err="1"/>
              <a:t>asi</a:t>
            </a:r>
            <a:endParaRPr lang="es-ES" dirty="0"/>
          </a:p>
        </p:txBody>
      </p:sp>
      <p:sp>
        <p:nvSpPr>
          <p:cNvPr id="2" name="Rectangle 1">
            <a:extLst>
              <a:ext uri="{FF2B5EF4-FFF2-40B4-BE49-F238E27FC236}">
                <a16:creationId xmlns:a16="http://schemas.microsoft.com/office/drawing/2014/main" id="{FD7BABC0-3D84-417B-A89D-E0AF55AC4AA6}"/>
              </a:ext>
            </a:extLst>
          </p:cNvPr>
          <p:cNvSpPr/>
          <p:nvPr/>
        </p:nvSpPr>
        <p:spPr>
          <a:xfrm>
            <a:off x="656994" y="2538798"/>
            <a:ext cx="6096000" cy="646331"/>
          </a:xfrm>
          <a:prstGeom prst="rect">
            <a:avLst/>
          </a:prstGeom>
        </p:spPr>
        <p:txBody>
          <a:bodyPr>
            <a:spAutoFit/>
          </a:bodyPr>
          <a:lstStyle/>
          <a:p>
            <a:endParaRPr lang="en-US" b="1" dirty="0"/>
          </a:p>
          <a:p>
            <a:endParaRPr lang="es-ES" b="1" dirty="0">
              <a:latin typeface="medium-content-sans-serif-font"/>
            </a:endParaRPr>
          </a:p>
        </p:txBody>
      </p:sp>
      <p:pic>
        <p:nvPicPr>
          <p:cNvPr id="5" name="Picture 4">
            <a:extLst>
              <a:ext uri="{FF2B5EF4-FFF2-40B4-BE49-F238E27FC236}">
                <a16:creationId xmlns:a16="http://schemas.microsoft.com/office/drawing/2014/main" id="{600234CF-D6D8-44D0-A77A-798D4DD852DE}"/>
              </a:ext>
            </a:extLst>
          </p:cNvPr>
          <p:cNvPicPr>
            <a:picLocks noChangeAspect="1"/>
          </p:cNvPicPr>
          <p:nvPr/>
        </p:nvPicPr>
        <p:blipFill>
          <a:blip r:embed="rId2"/>
          <a:stretch>
            <a:fillRect/>
          </a:stretch>
        </p:blipFill>
        <p:spPr>
          <a:xfrm>
            <a:off x="744920" y="1806898"/>
            <a:ext cx="10790086" cy="4628200"/>
          </a:xfrm>
          <a:prstGeom prst="rect">
            <a:avLst/>
          </a:prstGeom>
        </p:spPr>
      </p:pic>
    </p:spTree>
    <p:extLst>
      <p:ext uri="{BB962C8B-B14F-4D97-AF65-F5344CB8AC3E}">
        <p14:creationId xmlns:p14="http://schemas.microsoft.com/office/powerpoint/2010/main" val="2254644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A099BA-4AA0-405D-9F79-8A70F0F2CFCC}"/>
              </a:ext>
            </a:extLst>
          </p:cNvPr>
          <p:cNvPicPr>
            <a:picLocks noChangeAspect="1"/>
          </p:cNvPicPr>
          <p:nvPr/>
        </p:nvPicPr>
        <p:blipFill>
          <a:blip r:embed="rId2"/>
          <a:stretch>
            <a:fillRect/>
          </a:stretch>
        </p:blipFill>
        <p:spPr>
          <a:xfrm>
            <a:off x="521207" y="1531400"/>
            <a:ext cx="5808572" cy="2792712"/>
          </a:xfrm>
          <a:prstGeom prst="rect">
            <a:avLst/>
          </a:prstGeom>
        </p:spPr>
      </p:pic>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Azure y Machine learning</a:t>
            </a:r>
          </a:p>
        </p:txBody>
      </p:sp>
      <p:pic>
        <p:nvPicPr>
          <p:cNvPr id="2" name="Picture 1">
            <a:extLst>
              <a:ext uri="{FF2B5EF4-FFF2-40B4-BE49-F238E27FC236}">
                <a16:creationId xmlns:a16="http://schemas.microsoft.com/office/drawing/2014/main" id="{949C8CB0-05A1-492B-B7BE-B993E1EA6C44}"/>
              </a:ext>
            </a:extLst>
          </p:cNvPr>
          <p:cNvPicPr>
            <a:picLocks noChangeAspect="1"/>
          </p:cNvPicPr>
          <p:nvPr/>
        </p:nvPicPr>
        <p:blipFill>
          <a:blip r:embed="rId3"/>
          <a:stretch>
            <a:fillRect/>
          </a:stretch>
        </p:blipFill>
        <p:spPr>
          <a:xfrm>
            <a:off x="5443975" y="3585748"/>
            <a:ext cx="6303225" cy="3071674"/>
          </a:xfrm>
          <a:prstGeom prst="rect">
            <a:avLst/>
          </a:prstGeom>
        </p:spPr>
      </p:pic>
      <p:sp>
        <p:nvSpPr>
          <p:cNvPr id="9" name="Rectangle 8">
            <a:extLst>
              <a:ext uri="{FF2B5EF4-FFF2-40B4-BE49-F238E27FC236}">
                <a16:creationId xmlns:a16="http://schemas.microsoft.com/office/drawing/2014/main" id="{77083B1F-5BA2-47C7-9F48-42132C6D3A88}"/>
              </a:ext>
            </a:extLst>
          </p:cNvPr>
          <p:cNvSpPr/>
          <p:nvPr/>
        </p:nvSpPr>
        <p:spPr>
          <a:xfrm>
            <a:off x="422787" y="4398044"/>
            <a:ext cx="3730893" cy="369332"/>
          </a:xfrm>
          <a:prstGeom prst="rect">
            <a:avLst/>
          </a:prstGeom>
        </p:spPr>
        <p:txBody>
          <a:bodyPr wrap="none">
            <a:spAutoFit/>
          </a:bodyPr>
          <a:lstStyle/>
          <a:p>
            <a:r>
              <a:rPr lang="en-US" dirty="0">
                <a:hlinkClick r:id="rId4"/>
              </a:rPr>
              <a:t>https://azure.microsoft.com/en-us/</a:t>
            </a:r>
            <a:endParaRPr lang="en-US" dirty="0"/>
          </a:p>
        </p:txBody>
      </p:sp>
      <p:sp>
        <p:nvSpPr>
          <p:cNvPr id="10" name="Rectangle 9">
            <a:extLst>
              <a:ext uri="{FF2B5EF4-FFF2-40B4-BE49-F238E27FC236}">
                <a16:creationId xmlns:a16="http://schemas.microsoft.com/office/drawing/2014/main" id="{2F89A10E-A266-4DD9-91A2-93553FA0C7F9}"/>
              </a:ext>
            </a:extLst>
          </p:cNvPr>
          <p:cNvSpPr/>
          <p:nvPr/>
        </p:nvSpPr>
        <p:spPr>
          <a:xfrm>
            <a:off x="8085066" y="2927756"/>
            <a:ext cx="2267159" cy="369332"/>
          </a:xfrm>
          <a:prstGeom prst="rect">
            <a:avLst/>
          </a:prstGeom>
        </p:spPr>
        <p:txBody>
          <a:bodyPr wrap="none">
            <a:spAutoFit/>
          </a:bodyPr>
          <a:lstStyle/>
          <a:p>
            <a:r>
              <a:rPr lang="en-US" dirty="0">
                <a:hlinkClick r:id="rId5"/>
              </a:rPr>
              <a:t>https://ml.azure.com/</a:t>
            </a:r>
            <a:endParaRPr lang="en-US"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Power BI y Covid</a:t>
            </a:r>
          </a:p>
        </p:txBody>
      </p:sp>
      <p:pic>
        <p:nvPicPr>
          <p:cNvPr id="4" name="Picture 3">
            <a:extLst>
              <a:ext uri="{FF2B5EF4-FFF2-40B4-BE49-F238E27FC236}">
                <a16:creationId xmlns:a16="http://schemas.microsoft.com/office/drawing/2014/main" id="{C521E622-014B-485D-A9D1-E3710892958F}"/>
              </a:ext>
            </a:extLst>
          </p:cNvPr>
          <p:cNvPicPr>
            <a:picLocks noChangeAspect="1"/>
          </p:cNvPicPr>
          <p:nvPr/>
        </p:nvPicPr>
        <p:blipFill>
          <a:blip r:embed="rId2"/>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1624913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8970854" cy="640080"/>
          </a:xfrm>
        </p:spPr>
        <p:txBody>
          <a:bodyPr>
            <a:normAutofit/>
          </a:bodyPr>
          <a:lstStyle/>
          <a:p>
            <a:r>
              <a:rPr lang="en-US" dirty="0" err="1">
                <a:latin typeface="Segoe UI Light" panose="020B0502040204020203" pitchFamily="34" charset="0"/>
                <a:cs typeface="Segoe UI Light" panose="020B0502040204020203" pitchFamily="34" charset="0"/>
              </a:rPr>
              <a:t>Referencias</a:t>
            </a:r>
            <a:r>
              <a:rPr lang="en-US" dirty="0">
                <a:latin typeface="Segoe UI Light" panose="020B0502040204020203" pitchFamily="34" charset="0"/>
                <a:cs typeface="Segoe UI Light" panose="020B0502040204020203" pitchFamily="34" charset="0"/>
              </a:rPr>
              <a:t> de </a:t>
            </a:r>
            <a:r>
              <a:rPr lang="en-US" dirty="0" err="1">
                <a:latin typeface="Segoe UI Light" panose="020B0502040204020203" pitchFamily="34" charset="0"/>
                <a:cs typeface="Segoe UI Light" panose="020B0502040204020203" pitchFamily="34" charset="0"/>
              </a:rPr>
              <a:t>Lenguajes</a:t>
            </a:r>
            <a:r>
              <a:rPr lang="en-US" dirty="0">
                <a:latin typeface="Segoe UI Light" panose="020B0502040204020203" pitchFamily="34" charset="0"/>
                <a:cs typeface="Segoe UI Light" panose="020B0502040204020203" pitchFamily="34" charset="0"/>
              </a:rPr>
              <a:t> y </a:t>
            </a:r>
            <a:r>
              <a:rPr lang="en-US" dirty="0" err="1">
                <a:latin typeface="Segoe UI Light" panose="020B0502040204020203" pitchFamily="34" charset="0"/>
                <a:cs typeface="Segoe UI Light" panose="020B0502040204020203" pitchFamily="34" charset="0"/>
              </a:rPr>
              <a:t>Ejemplos</a:t>
            </a:r>
            <a:endParaRPr lang="en-US" dirty="0">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id="{77BBAD98-19CC-45A4-8C24-6F209B1B2846}"/>
              </a:ext>
            </a:extLst>
          </p:cNvPr>
          <p:cNvSpPr/>
          <p:nvPr/>
        </p:nvSpPr>
        <p:spPr>
          <a:xfrm>
            <a:off x="521204" y="2784972"/>
            <a:ext cx="4731360" cy="369332"/>
          </a:xfrm>
          <a:prstGeom prst="rect">
            <a:avLst/>
          </a:prstGeom>
        </p:spPr>
        <p:txBody>
          <a:bodyPr wrap="none">
            <a:spAutoFit/>
          </a:bodyPr>
          <a:lstStyle/>
          <a:p>
            <a:r>
              <a:rPr lang="en-US" b="1" dirty="0"/>
              <a:t>R: </a:t>
            </a:r>
            <a:r>
              <a:rPr lang="en-US" dirty="0">
                <a:hlinkClick r:id="rId3"/>
              </a:rPr>
              <a:t>https://cran.r-project.org/bin/windows/base/</a:t>
            </a:r>
            <a:endParaRPr lang="en-US" dirty="0"/>
          </a:p>
        </p:txBody>
      </p:sp>
      <p:sp>
        <p:nvSpPr>
          <p:cNvPr id="17" name="Rectangle 16">
            <a:extLst>
              <a:ext uri="{FF2B5EF4-FFF2-40B4-BE49-F238E27FC236}">
                <a16:creationId xmlns:a16="http://schemas.microsoft.com/office/drawing/2014/main" id="{1D912386-DBBD-4A84-B4E6-13FFDE9F7B1E}"/>
              </a:ext>
            </a:extLst>
          </p:cNvPr>
          <p:cNvSpPr/>
          <p:nvPr/>
        </p:nvSpPr>
        <p:spPr>
          <a:xfrm>
            <a:off x="502611" y="2415640"/>
            <a:ext cx="6436827" cy="369332"/>
          </a:xfrm>
          <a:prstGeom prst="rect">
            <a:avLst/>
          </a:prstGeom>
        </p:spPr>
        <p:txBody>
          <a:bodyPr wrap="none">
            <a:spAutoFit/>
          </a:bodyPr>
          <a:lstStyle/>
          <a:p>
            <a:r>
              <a:rPr lang="en-US" b="1" dirty="0"/>
              <a:t>Phyton: </a:t>
            </a:r>
            <a:r>
              <a:rPr lang="en-US" dirty="0">
                <a:hlinkClick r:id="rId4"/>
              </a:rPr>
              <a:t>https://www.python.org/downloads/release/python-350/</a:t>
            </a:r>
            <a:endParaRPr lang="en-US" dirty="0"/>
          </a:p>
        </p:txBody>
      </p:sp>
      <p:sp>
        <p:nvSpPr>
          <p:cNvPr id="2" name="Rectangle 1">
            <a:extLst>
              <a:ext uri="{FF2B5EF4-FFF2-40B4-BE49-F238E27FC236}">
                <a16:creationId xmlns:a16="http://schemas.microsoft.com/office/drawing/2014/main" id="{7C16D85A-8DAE-4013-B203-AE6F14826289}"/>
              </a:ext>
            </a:extLst>
          </p:cNvPr>
          <p:cNvSpPr/>
          <p:nvPr/>
        </p:nvSpPr>
        <p:spPr>
          <a:xfrm>
            <a:off x="502611" y="3244334"/>
            <a:ext cx="8410379" cy="369332"/>
          </a:xfrm>
          <a:prstGeom prst="rect">
            <a:avLst/>
          </a:prstGeom>
        </p:spPr>
        <p:txBody>
          <a:bodyPr wrap="none">
            <a:spAutoFit/>
          </a:bodyPr>
          <a:lstStyle/>
          <a:p>
            <a:r>
              <a:rPr lang="en-US" b="1" dirty="0"/>
              <a:t>Como </a:t>
            </a:r>
            <a:r>
              <a:rPr lang="en-US" b="1" dirty="0" err="1"/>
              <a:t>usar</a:t>
            </a:r>
            <a:r>
              <a:rPr lang="en-US" b="1" dirty="0"/>
              <a:t> Machine Learning con .NET : </a:t>
            </a:r>
            <a:r>
              <a:rPr lang="en-US" dirty="0">
                <a:hlinkClick r:id="rId5"/>
              </a:rPr>
              <a:t>https://github.com/achocoza/machinelearning</a:t>
            </a:r>
            <a:endParaRPr lang="en-US" dirty="0"/>
          </a:p>
        </p:txBody>
      </p:sp>
      <p:sp>
        <p:nvSpPr>
          <p:cNvPr id="3" name="Rectangle 2">
            <a:extLst>
              <a:ext uri="{FF2B5EF4-FFF2-40B4-BE49-F238E27FC236}">
                <a16:creationId xmlns:a16="http://schemas.microsoft.com/office/drawing/2014/main" id="{33C5D558-0808-4D56-985B-CDAB742AC705}"/>
              </a:ext>
            </a:extLst>
          </p:cNvPr>
          <p:cNvSpPr/>
          <p:nvPr/>
        </p:nvSpPr>
        <p:spPr>
          <a:xfrm>
            <a:off x="521204" y="3668368"/>
            <a:ext cx="9051709" cy="369332"/>
          </a:xfrm>
          <a:prstGeom prst="rect">
            <a:avLst/>
          </a:prstGeom>
        </p:spPr>
        <p:txBody>
          <a:bodyPr wrap="none">
            <a:spAutoFit/>
          </a:bodyPr>
          <a:lstStyle/>
          <a:p>
            <a:r>
              <a:rPr lang="en-US" b="1" dirty="0" err="1"/>
              <a:t>Repositorio</a:t>
            </a:r>
            <a:r>
              <a:rPr lang="en-US" b="1" dirty="0"/>
              <a:t> de </a:t>
            </a:r>
            <a:r>
              <a:rPr lang="en-US" b="1" dirty="0" err="1"/>
              <a:t>Datos</a:t>
            </a:r>
            <a:r>
              <a:rPr lang="en-US" b="1" dirty="0"/>
              <a:t> de COVID para </a:t>
            </a:r>
            <a:r>
              <a:rPr lang="en-US" b="1" dirty="0" err="1"/>
              <a:t>hacer</a:t>
            </a:r>
            <a:r>
              <a:rPr lang="en-US" b="1" dirty="0"/>
              <a:t> Dashboard: </a:t>
            </a:r>
            <a:r>
              <a:rPr lang="en-US" dirty="0">
                <a:hlinkClick r:id="rId6"/>
              </a:rPr>
              <a:t>https://github.com/achocoza/COVID-19</a:t>
            </a:r>
            <a:endParaRPr lang="en-US" dirty="0"/>
          </a:p>
        </p:txBody>
      </p:sp>
      <p:sp>
        <p:nvSpPr>
          <p:cNvPr id="12" name="TextBox 11">
            <a:extLst>
              <a:ext uri="{FF2B5EF4-FFF2-40B4-BE49-F238E27FC236}">
                <a16:creationId xmlns:a16="http://schemas.microsoft.com/office/drawing/2014/main" id="{3DBCAEFF-7C6B-41AA-9347-867740A7BB77}"/>
              </a:ext>
            </a:extLst>
          </p:cNvPr>
          <p:cNvSpPr txBox="1"/>
          <p:nvPr/>
        </p:nvSpPr>
        <p:spPr>
          <a:xfrm>
            <a:off x="521204" y="4037700"/>
            <a:ext cx="10675767" cy="923330"/>
          </a:xfrm>
          <a:prstGeom prst="rect">
            <a:avLst/>
          </a:prstGeom>
          <a:noFill/>
        </p:spPr>
        <p:txBody>
          <a:bodyPr wrap="square" rtlCol="0">
            <a:spAutoFit/>
          </a:bodyPr>
          <a:lstStyle/>
          <a:p>
            <a:r>
              <a:rPr lang="en-US" b="1" dirty="0"/>
              <a:t>Human Resources Analytics - Why employees are leaving:</a:t>
            </a:r>
          </a:p>
          <a:p>
            <a:r>
              <a:rPr lang="en-US" dirty="0">
                <a:hlinkClick r:id="rId7"/>
              </a:rPr>
              <a:t>https://gallery.azure.ai/Experiment/Human-Resources-Analytics-Why-employees-are-leaving</a:t>
            </a:r>
            <a:endParaRPr lang="en-US" dirty="0"/>
          </a:p>
          <a:p>
            <a:endParaRPr lang="en-US" dirty="0"/>
          </a:p>
        </p:txBody>
      </p:sp>
      <p:sp>
        <p:nvSpPr>
          <p:cNvPr id="13" name="Rectangle 12">
            <a:extLst>
              <a:ext uri="{FF2B5EF4-FFF2-40B4-BE49-F238E27FC236}">
                <a16:creationId xmlns:a16="http://schemas.microsoft.com/office/drawing/2014/main" id="{49DFADD7-53BB-4CA0-BCA1-C24E0DE0276E}"/>
              </a:ext>
            </a:extLst>
          </p:cNvPr>
          <p:cNvSpPr/>
          <p:nvPr/>
        </p:nvSpPr>
        <p:spPr>
          <a:xfrm>
            <a:off x="521204" y="4745507"/>
            <a:ext cx="10239218" cy="646331"/>
          </a:xfrm>
          <a:prstGeom prst="rect">
            <a:avLst/>
          </a:prstGeom>
        </p:spPr>
        <p:txBody>
          <a:bodyPr wrap="square">
            <a:spAutoFit/>
          </a:bodyPr>
          <a:lstStyle/>
          <a:p>
            <a:r>
              <a:rPr lang="es-ES" b="1" dirty="0"/>
              <a:t>Tu primer experimento en Azure ML Studio: El caso del </a:t>
            </a:r>
            <a:r>
              <a:rPr lang="es-ES" b="1" dirty="0" err="1"/>
              <a:t>Titanic</a:t>
            </a:r>
            <a:r>
              <a:rPr lang="es-ES" b="1" dirty="0"/>
              <a:t> (II): </a:t>
            </a:r>
            <a:r>
              <a:rPr lang="en-US" dirty="0">
                <a:hlinkClick r:id="rId8"/>
              </a:rPr>
              <a:t>https://empresas.blogthinkbig.com/tutorial-azureml-titanic2/</a:t>
            </a:r>
            <a:endParaRPr lang="en-US" dirty="0"/>
          </a:p>
        </p:txBody>
      </p:sp>
      <p:sp>
        <p:nvSpPr>
          <p:cNvPr id="7" name="Rectangle 6">
            <a:extLst>
              <a:ext uri="{FF2B5EF4-FFF2-40B4-BE49-F238E27FC236}">
                <a16:creationId xmlns:a16="http://schemas.microsoft.com/office/drawing/2014/main" id="{2DE3E9F7-9E26-48A5-9E61-B893D47F3720}"/>
              </a:ext>
            </a:extLst>
          </p:cNvPr>
          <p:cNvSpPr/>
          <p:nvPr/>
        </p:nvSpPr>
        <p:spPr>
          <a:xfrm>
            <a:off x="504749" y="5529796"/>
            <a:ext cx="3327193" cy="369332"/>
          </a:xfrm>
          <a:prstGeom prst="rect">
            <a:avLst/>
          </a:prstGeom>
        </p:spPr>
        <p:txBody>
          <a:bodyPr wrap="none">
            <a:spAutoFit/>
          </a:bodyPr>
          <a:lstStyle/>
          <a:p>
            <a:r>
              <a:rPr lang="en-US" b="1" dirty="0"/>
              <a:t>Kaggle: </a:t>
            </a:r>
            <a:r>
              <a:rPr lang="en-US" dirty="0">
                <a:hlinkClick r:id="rId9"/>
              </a:rPr>
              <a:t>https://www.kaggle.com/</a:t>
            </a:r>
            <a:endParaRPr lang="en-US" dirty="0"/>
          </a:p>
        </p:txBody>
      </p:sp>
    </p:spTree>
    <p:extLst>
      <p:ext uri="{BB962C8B-B14F-4D97-AF65-F5344CB8AC3E}">
        <p14:creationId xmlns:p14="http://schemas.microsoft.com/office/powerpoint/2010/main" val="493661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 </a:t>
            </a:r>
            <a:r>
              <a:rPr lang="en-US" dirty="0" err="1">
                <a:latin typeface="Segoe UI Light" panose="020B0502040204020203" pitchFamily="34" charset="0"/>
                <a:cs typeface="Segoe UI Light" panose="020B0502040204020203" pitchFamily="34" charset="0"/>
              </a:rPr>
              <a:t>haremos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en</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esta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platica</a:t>
            </a:r>
            <a:endParaRPr lang="en-US" dirty="0">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FB6E5231-2064-46A2-A063-3C87CAEF16A6}"/>
              </a:ext>
            </a:extLst>
          </p:cNvPr>
          <p:cNvSpPr/>
          <p:nvPr/>
        </p:nvSpPr>
        <p:spPr>
          <a:xfrm>
            <a:off x="436901" y="1176343"/>
            <a:ext cx="11010886" cy="3416320"/>
          </a:xfrm>
          <a:prstGeom prst="rect">
            <a:avLst/>
          </a:prstGeom>
        </p:spPr>
        <p:txBody>
          <a:bodyPr wrap="square">
            <a:spAutoFit/>
          </a:bodyPr>
          <a:lstStyle/>
          <a:p>
            <a:endParaRPr lang="es-ES" dirty="0"/>
          </a:p>
          <a:p>
            <a:r>
              <a:rPr lang="es-ES" dirty="0"/>
              <a:t>Entender que es Machine </a:t>
            </a:r>
            <a:r>
              <a:rPr lang="es-ES" dirty="0" err="1"/>
              <a:t>Learning</a:t>
            </a:r>
            <a:r>
              <a:rPr lang="es-ES" dirty="0"/>
              <a:t>,  y Como aplicar un algoritmo de un problema a algo real</a:t>
            </a:r>
          </a:p>
          <a:p>
            <a:endParaRPr lang="es-ES" dirty="0"/>
          </a:p>
          <a:p>
            <a:r>
              <a:rPr lang="es-ES" dirty="0"/>
              <a:t>Para eso hay que hacer lo siguiente:</a:t>
            </a:r>
          </a:p>
          <a:p>
            <a:endParaRPr lang="es-ES" dirty="0"/>
          </a:p>
          <a:p>
            <a:pPr marL="342900" indent="-342900">
              <a:buAutoNum type="arabicPeriod"/>
            </a:pPr>
            <a:r>
              <a:rPr lang="es-ES" dirty="0"/>
              <a:t>Definir nuestro problema (Objetivo, salidas deseadas)</a:t>
            </a:r>
          </a:p>
          <a:p>
            <a:pPr marL="342900" indent="-342900">
              <a:buAutoNum type="arabicPeriod"/>
            </a:pPr>
            <a:r>
              <a:rPr lang="es-ES" dirty="0"/>
              <a:t>Elegir una medida o indicador de éxito</a:t>
            </a:r>
          </a:p>
          <a:p>
            <a:pPr marL="342900" indent="-342900">
              <a:buAutoNum type="arabicPeriod"/>
            </a:pPr>
            <a:r>
              <a:rPr lang="es-ES" dirty="0"/>
              <a:t>Establecer un protocolo de evaluación y los diferentes protocolos disponibles</a:t>
            </a:r>
          </a:p>
          <a:p>
            <a:pPr marL="342900" indent="-342900">
              <a:buAutoNum type="arabicPeriod"/>
            </a:pPr>
            <a:r>
              <a:rPr lang="es-ES" dirty="0"/>
              <a:t>Preparar los datos (tratar con campos vacíos, valores categóricos, etc..)</a:t>
            </a:r>
          </a:p>
          <a:p>
            <a:pPr marL="342900" indent="-342900">
              <a:buAutoNum type="arabicPeriod"/>
            </a:pPr>
            <a:r>
              <a:rPr lang="es-ES" dirty="0"/>
              <a:t>Dividir correctamente los datos</a:t>
            </a:r>
          </a:p>
          <a:p>
            <a:r>
              <a:rPr lang="es-ES" dirty="0"/>
              <a:t>6. Como desarrollar un modelo de referencia y elegir el correcto</a:t>
            </a:r>
          </a:p>
          <a:p>
            <a:pPr marL="342900" indent="-342900">
              <a:buAutoNum type="arabicPeriod"/>
            </a:pPr>
            <a:endParaRPr lang="es-ES" dirty="0"/>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2591180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err="1">
                <a:latin typeface="Segoe UI Light" panose="020B0502040204020203" pitchFamily="34" charset="0"/>
                <a:cs typeface="Segoe UI Light" panose="020B0502040204020203" pitchFamily="34" charset="0"/>
              </a:rPr>
              <a:t>Referencias</a:t>
            </a:r>
            <a:r>
              <a:rPr lang="en-US" dirty="0">
                <a:latin typeface="Segoe UI Light" panose="020B0502040204020203" pitchFamily="34" charset="0"/>
                <a:cs typeface="Segoe UI Light" panose="020B0502040204020203" pitchFamily="34" charset="0"/>
              </a:rPr>
              <a:t> </a:t>
            </a:r>
          </a:p>
        </p:txBody>
      </p:sp>
      <p:sp>
        <p:nvSpPr>
          <p:cNvPr id="14" name="Rectangle 13">
            <a:extLst>
              <a:ext uri="{FF2B5EF4-FFF2-40B4-BE49-F238E27FC236}">
                <a16:creationId xmlns:a16="http://schemas.microsoft.com/office/drawing/2014/main" id="{5F35FDD7-914E-40D4-B889-8489A4DCA161}"/>
              </a:ext>
            </a:extLst>
          </p:cNvPr>
          <p:cNvSpPr/>
          <p:nvPr/>
        </p:nvSpPr>
        <p:spPr>
          <a:xfrm>
            <a:off x="526602" y="5839639"/>
            <a:ext cx="11082825" cy="646331"/>
          </a:xfrm>
          <a:prstGeom prst="rect">
            <a:avLst/>
          </a:prstGeom>
        </p:spPr>
        <p:txBody>
          <a:bodyPr wrap="square">
            <a:spAutoFit/>
          </a:bodyPr>
          <a:lstStyle/>
          <a:p>
            <a:r>
              <a:rPr lang="en-US" b="1" dirty="0"/>
              <a:t>How to fight COVID-19 with machine learning</a:t>
            </a:r>
            <a:r>
              <a:rPr lang="en-US" dirty="0">
                <a:hlinkClick r:id="rId3"/>
              </a:rPr>
              <a:t>: https://towardsdatascience.com/fight-covid-19-with-machine-learning-1d1106192d84</a:t>
            </a:r>
            <a:endParaRPr lang="en-US" dirty="0"/>
          </a:p>
        </p:txBody>
      </p:sp>
      <p:sp>
        <p:nvSpPr>
          <p:cNvPr id="18" name="Rectangle 17">
            <a:extLst>
              <a:ext uri="{FF2B5EF4-FFF2-40B4-BE49-F238E27FC236}">
                <a16:creationId xmlns:a16="http://schemas.microsoft.com/office/drawing/2014/main" id="{9FAB83C8-C212-4D32-8615-C64832388926}"/>
              </a:ext>
            </a:extLst>
          </p:cNvPr>
          <p:cNvSpPr/>
          <p:nvPr/>
        </p:nvSpPr>
        <p:spPr>
          <a:xfrm>
            <a:off x="365562" y="2417640"/>
            <a:ext cx="11460876" cy="646331"/>
          </a:xfrm>
          <a:prstGeom prst="rect">
            <a:avLst/>
          </a:prstGeom>
        </p:spPr>
        <p:txBody>
          <a:bodyPr wrap="square">
            <a:spAutoFit/>
          </a:bodyPr>
          <a:lstStyle/>
          <a:p>
            <a:r>
              <a:rPr lang="en-US" b="1" dirty="0" err="1"/>
              <a:t>Ruta</a:t>
            </a:r>
            <a:r>
              <a:rPr lang="en-US" b="1" dirty="0"/>
              <a:t> de </a:t>
            </a:r>
            <a:r>
              <a:rPr lang="en-US" b="1" dirty="0" err="1"/>
              <a:t>Aprendizaje</a:t>
            </a:r>
            <a:r>
              <a:rPr lang="en-US" b="1" dirty="0"/>
              <a:t> de Machine Learning </a:t>
            </a:r>
            <a:r>
              <a:rPr lang="en-US" b="1" dirty="0" err="1"/>
              <a:t>Parte</a:t>
            </a:r>
            <a:r>
              <a:rPr lang="en-US" b="1" dirty="0"/>
              <a:t> 1 : </a:t>
            </a:r>
          </a:p>
          <a:p>
            <a:r>
              <a:rPr lang="en-US" dirty="0">
                <a:hlinkClick r:id="rId4"/>
              </a:rPr>
              <a:t>https://medium.com/colombia-ai/ruta-de-aprendizaje-machine-learning-en-espa%C3%B1ol-parte-1-39a8d0c329d3</a:t>
            </a:r>
            <a:endParaRPr lang="en-US" dirty="0"/>
          </a:p>
        </p:txBody>
      </p:sp>
      <p:sp>
        <p:nvSpPr>
          <p:cNvPr id="19" name="Rectangle 18">
            <a:extLst>
              <a:ext uri="{FF2B5EF4-FFF2-40B4-BE49-F238E27FC236}">
                <a16:creationId xmlns:a16="http://schemas.microsoft.com/office/drawing/2014/main" id="{647091F5-3AEC-4EFC-A906-36A1AA3FA71B}"/>
              </a:ext>
            </a:extLst>
          </p:cNvPr>
          <p:cNvSpPr/>
          <p:nvPr/>
        </p:nvSpPr>
        <p:spPr>
          <a:xfrm>
            <a:off x="521208" y="5424141"/>
            <a:ext cx="10817355" cy="369332"/>
          </a:xfrm>
          <a:prstGeom prst="rect">
            <a:avLst/>
          </a:prstGeom>
        </p:spPr>
        <p:txBody>
          <a:bodyPr wrap="square">
            <a:spAutoFit/>
          </a:bodyPr>
          <a:lstStyle/>
          <a:p>
            <a:r>
              <a:rPr lang="fr-FR" b="1" dirty="0" err="1"/>
              <a:t>Comparing</a:t>
            </a:r>
            <a:r>
              <a:rPr lang="fr-FR" b="1" dirty="0"/>
              <a:t> 4 ML Classification Techniques:</a:t>
            </a:r>
            <a:r>
              <a:rPr lang="en-US" dirty="0">
                <a:hlinkClick r:id="rId5"/>
              </a:rPr>
              <a:t>https://pureai.com/articles/2020/04/10/ml-techniques.aspx</a:t>
            </a:r>
            <a:endParaRPr lang="en-US" dirty="0"/>
          </a:p>
        </p:txBody>
      </p:sp>
      <p:sp>
        <p:nvSpPr>
          <p:cNvPr id="20" name="Rectangle 19">
            <a:extLst>
              <a:ext uri="{FF2B5EF4-FFF2-40B4-BE49-F238E27FC236}">
                <a16:creationId xmlns:a16="http://schemas.microsoft.com/office/drawing/2014/main" id="{9A21B606-2C3D-4D9D-806F-0014E438CD94}"/>
              </a:ext>
            </a:extLst>
          </p:cNvPr>
          <p:cNvSpPr/>
          <p:nvPr/>
        </p:nvSpPr>
        <p:spPr>
          <a:xfrm>
            <a:off x="443383" y="5054809"/>
            <a:ext cx="8065862" cy="369332"/>
          </a:xfrm>
          <a:prstGeom prst="rect">
            <a:avLst/>
          </a:prstGeom>
        </p:spPr>
        <p:txBody>
          <a:bodyPr wrap="none">
            <a:spAutoFit/>
          </a:bodyPr>
          <a:lstStyle/>
          <a:p>
            <a:r>
              <a:rPr lang="en-US" b="1" dirty="0"/>
              <a:t>Machine Learning and Power BI: </a:t>
            </a:r>
            <a:r>
              <a:rPr lang="en-US" dirty="0">
                <a:hlinkClick r:id="rId6"/>
              </a:rPr>
              <a:t>https://www.youtube.com/watch?v=l-83AtuHqM0</a:t>
            </a:r>
            <a:endParaRPr lang="en-US" dirty="0"/>
          </a:p>
        </p:txBody>
      </p:sp>
      <p:sp>
        <p:nvSpPr>
          <p:cNvPr id="21" name="Rectangle 20">
            <a:extLst>
              <a:ext uri="{FF2B5EF4-FFF2-40B4-BE49-F238E27FC236}">
                <a16:creationId xmlns:a16="http://schemas.microsoft.com/office/drawing/2014/main" id="{C0599D15-1A23-45B2-B385-F0BFAF5F88A3}"/>
              </a:ext>
            </a:extLst>
          </p:cNvPr>
          <p:cNvSpPr/>
          <p:nvPr/>
        </p:nvSpPr>
        <p:spPr>
          <a:xfrm>
            <a:off x="443383" y="4551657"/>
            <a:ext cx="7540654" cy="369332"/>
          </a:xfrm>
          <a:prstGeom prst="rect">
            <a:avLst/>
          </a:prstGeom>
        </p:spPr>
        <p:txBody>
          <a:bodyPr wrap="none">
            <a:spAutoFit/>
          </a:bodyPr>
          <a:lstStyle/>
          <a:p>
            <a:r>
              <a:rPr lang="en-US" b="1" dirty="0"/>
              <a:t>Which one should I learn?: </a:t>
            </a:r>
            <a:r>
              <a:rPr lang="en-US" dirty="0">
                <a:hlinkClick r:id="rId7"/>
              </a:rPr>
              <a:t>https://www.youtube.com/watch?v=9hLNHJ-SeW0</a:t>
            </a:r>
            <a:endParaRPr lang="en-US" dirty="0"/>
          </a:p>
        </p:txBody>
      </p:sp>
      <p:sp>
        <p:nvSpPr>
          <p:cNvPr id="22" name="Rectangle 21">
            <a:extLst>
              <a:ext uri="{FF2B5EF4-FFF2-40B4-BE49-F238E27FC236}">
                <a16:creationId xmlns:a16="http://schemas.microsoft.com/office/drawing/2014/main" id="{39C1F073-97BB-40F5-8CC1-25169BF93A41}"/>
              </a:ext>
            </a:extLst>
          </p:cNvPr>
          <p:cNvSpPr/>
          <p:nvPr/>
        </p:nvSpPr>
        <p:spPr>
          <a:xfrm>
            <a:off x="412662" y="3105834"/>
            <a:ext cx="11249264" cy="646331"/>
          </a:xfrm>
          <a:prstGeom prst="rect">
            <a:avLst/>
          </a:prstGeom>
        </p:spPr>
        <p:txBody>
          <a:bodyPr wrap="square">
            <a:spAutoFit/>
          </a:bodyPr>
          <a:lstStyle/>
          <a:p>
            <a:r>
              <a:rPr lang="en-US" b="1" dirty="0" err="1"/>
              <a:t>Ruta</a:t>
            </a:r>
            <a:r>
              <a:rPr lang="en-US" b="1" dirty="0"/>
              <a:t> de </a:t>
            </a:r>
            <a:r>
              <a:rPr lang="en-US" b="1" dirty="0" err="1"/>
              <a:t>Aprendizaje</a:t>
            </a:r>
            <a:r>
              <a:rPr lang="en-US" b="1" dirty="0"/>
              <a:t> de Machine Learning </a:t>
            </a:r>
            <a:r>
              <a:rPr lang="en-US" b="1" dirty="0" err="1"/>
              <a:t>Parte</a:t>
            </a:r>
            <a:r>
              <a:rPr lang="en-US" b="1" dirty="0"/>
              <a:t> 2 : </a:t>
            </a:r>
          </a:p>
          <a:p>
            <a:r>
              <a:rPr lang="en-US" dirty="0">
                <a:hlinkClick r:id="rId8"/>
              </a:rPr>
              <a:t>https://medium.com/colombia-ai/ruta-de-aprendizaje-machine-learning-en-espa%C3%B1ol-parte-2-fbe789869129</a:t>
            </a:r>
            <a:endParaRPr lang="en-US" dirty="0"/>
          </a:p>
        </p:txBody>
      </p:sp>
      <p:sp>
        <p:nvSpPr>
          <p:cNvPr id="25" name="Rectangle 24">
            <a:extLst>
              <a:ext uri="{FF2B5EF4-FFF2-40B4-BE49-F238E27FC236}">
                <a16:creationId xmlns:a16="http://schemas.microsoft.com/office/drawing/2014/main" id="{3BEDC47F-0ED5-4290-A989-60B75CA7A334}"/>
              </a:ext>
            </a:extLst>
          </p:cNvPr>
          <p:cNvSpPr/>
          <p:nvPr/>
        </p:nvSpPr>
        <p:spPr>
          <a:xfrm>
            <a:off x="443383" y="3771506"/>
            <a:ext cx="11249264" cy="646331"/>
          </a:xfrm>
          <a:prstGeom prst="rect">
            <a:avLst/>
          </a:prstGeom>
        </p:spPr>
        <p:txBody>
          <a:bodyPr wrap="square">
            <a:spAutoFit/>
          </a:bodyPr>
          <a:lstStyle/>
          <a:p>
            <a:r>
              <a:rPr lang="en-US" b="1" dirty="0" err="1"/>
              <a:t>Ruta</a:t>
            </a:r>
            <a:r>
              <a:rPr lang="en-US" b="1" dirty="0"/>
              <a:t> de </a:t>
            </a:r>
            <a:r>
              <a:rPr lang="en-US" b="1" dirty="0" err="1"/>
              <a:t>Aprendizaje</a:t>
            </a:r>
            <a:r>
              <a:rPr lang="en-US" b="1" dirty="0"/>
              <a:t> de Machine Learning </a:t>
            </a:r>
            <a:r>
              <a:rPr lang="en-US" b="1" dirty="0" err="1"/>
              <a:t>Parte</a:t>
            </a:r>
            <a:r>
              <a:rPr lang="en-US" b="1" dirty="0"/>
              <a:t> 3 : </a:t>
            </a:r>
          </a:p>
          <a:p>
            <a:r>
              <a:rPr lang="en-US" dirty="0">
                <a:hlinkClick r:id="rId9"/>
              </a:rPr>
              <a:t>https://medium.com/colombia-ai/ruta-de-aprendizaje-machine-learning-en-espa%C3%B1ol-parte-3-afc9b4e8d73c</a:t>
            </a: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 es Machine Learning</a:t>
            </a:r>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r>
              <a:rPr lang="es-ES" b="1" dirty="0">
                <a:latin typeface="medium-content-sans-serif-font"/>
              </a:rPr>
              <a:t>¿Qué es machine </a:t>
            </a:r>
            <a:r>
              <a:rPr lang="es-ES" b="1" dirty="0" err="1">
                <a:latin typeface="medium-content-sans-serif-font"/>
              </a:rPr>
              <a:t>learning</a:t>
            </a:r>
            <a:r>
              <a:rPr lang="es-ES" b="1" dirty="0">
                <a:latin typeface="medium-content-sans-serif-font"/>
              </a:rPr>
              <a:t>?</a:t>
            </a:r>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21207" y="2376088"/>
            <a:ext cx="11010886" cy="2031325"/>
          </a:xfrm>
          <a:prstGeom prst="rect">
            <a:avLst/>
          </a:prstGeom>
        </p:spPr>
        <p:txBody>
          <a:bodyPr wrap="square">
            <a:spAutoFit/>
          </a:bodyPr>
          <a:lstStyle/>
          <a:p>
            <a:r>
              <a:rPr lang="es-ES" dirty="0"/>
              <a:t>El </a:t>
            </a:r>
            <a:r>
              <a:rPr lang="es-ES" b="1" dirty="0"/>
              <a:t>Machine </a:t>
            </a:r>
            <a:r>
              <a:rPr lang="es-ES" b="1" dirty="0" err="1"/>
              <a:t>Learning</a:t>
            </a:r>
            <a:r>
              <a:rPr lang="es-ES" b="1" dirty="0"/>
              <a:t> o Aprendizaje </a:t>
            </a:r>
            <a:r>
              <a:rPr lang="es-ES" b="1" dirty="0" err="1"/>
              <a:t>automatico</a:t>
            </a:r>
            <a:r>
              <a:rPr lang="es-ES" b="1" dirty="0"/>
              <a:t> </a:t>
            </a:r>
            <a:r>
              <a:rPr lang="es-ES" dirty="0"/>
              <a:t>consiste en una disciplina de las ciencias informáticas, relacionada con el desarrollo de la Inteligencia Artificial, y que sirve, como ya se ha dicho, para crear sistemas que pueden aprender por sí solos.</a:t>
            </a:r>
          </a:p>
          <a:p>
            <a:endParaRPr lang="es-ES" dirty="0"/>
          </a:p>
          <a:p>
            <a:r>
              <a:rPr lang="es-ES" dirty="0"/>
              <a:t>Es una tecnología que permite hacer automáticas una serie de operaciones con el fin de reducir la necesidad de que intervengan los seres humanos. Esto puede suponer una gran ventaja a la hora de controlar una ingente cantidad de información de un modo mucho más efectivo.</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Modelos</a:t>
            </a:r>
            <a:endParaRPr lang="en-US" dirty="0">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21207" y="1620970"/>
            <a:ext cx="11010886" cy="4247317"/>
          </a:xfrm>
          <a:prstGeom prst="rect">
            <a:avLst/>
          </a:prstGeom>
        </p:spPr>
        <p:txBody>
          <a:bodyPr wrap="square">
            <a:spAutoFit/>
          </a:bodyPr>
          <a:lstStyle/>
          <a:p>
            <a:r>
              <a:rPr lang="es-ES" dirty="0"/>
              <a:t>Los </a:t>
            </a:r>
            <a:r>
              <a:rPr lang="es-ES" b="1" dirty="0"/>
              <a:t>modelos geométricos</a:t>
            </a:r>
            <a:r>
              <a:rPr lang="es-ES" dirty="0"/>
              <a:t>, construidos en el espacio de instancias y que pueden tener una, dos o múltiples dimensiones. Si hay un borde de decisión lineal entre las clases, se dice que los datos son linealmente separables. Un límite de decisión lineal se define como w * x = t, donde w es un vector perpendicular al límite de decisión, x es un punto arbitrario en el límite de decisión y t es el umbral de la decisión.</a:t>
            </a:r>
          </a:p>
          <a:p>
            <a:r>
              <a:rPr lang="es-ES" dirty="0"/>
              <a:t>Los </a:t>
            </a:r>
            <a:r>
              <a:rPr lang="es-ES" b="1" dirty="0"/>
              <a:t>modelos probabilísticos</a:t>
            </a:r>
            <a:r>
              <a:rPr lang="es-ES" dirty="0"/>
              <a:t>, que intentan determinar la distribución de probabilidades descriptora de la función que enlaza a los valores de las características con valores determinados. Uno de los conceptos claves para desarrollar modelos probabilísticos es la estadística bayesiana.</a:t>
            </a:r>
          </a:p>
          <a:p>
            <a:r>
              <a:rPr lang="es-ES" dirty="0"/>
              <a:t>Los </a:t>
            </a:r>
            <a:r>
              <a:rPr lang="es-ES" b="1" dirty="0"/>
              <a:t>modelos lógicos</a:t>
            </a:r>
            <a:r>
              <a:rPr lang="es-ES" dirty="0"/>
              <a:t>, que transforman y expresan las probabilidades en reglas organizadas en forma de árboles de decisión.</a:t>
            </a:r>
          </a:p>
          <a:p>
            <a:endParaRPr lang="es-ES" dirty="0"/>
          </a:p>
          <a:p>
            <a:r>
              <a:rPr lang="es-ES" dirty="0"/>
              <a:t>Los modelos pueden también clasificarse como </a:t>
            </a:r>
            <a:r>
              <a:rPr lang="es-ES" b="1" dirty="0"/>
              <a:t>modelos de agrupamiento</a:t>
            </a:r>
            <a:r>
              <a:rPr lang="es-ES" dirty="0"/>
              <a:t> y </a:t>
            </a:r>
            <a:r>
              <a:rPr lang="es-ES" b="1" dirty="0"/>
              <a:t>modelos de gradiente</a:t>
            </a:r>
            <a:r>
              <a:rPr lang="es-ES" dirty="0"/>
              <a:t>. Los primeros tratan de dividir el espacio de instancias en grupos. Los segundos, como su nombre lo indican, representan un gradiente en el que se puede diferenciar entre cada instancia. Clasificadores geométricos como las máquinas de vectores de apoyo son modelos de gradientes.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3020829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r>
              <a:rPr lang="es-ES" b="1" dirty="0"/>
              <a:t>Tipos de algoritmos</a:t>
            </a:r>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21207" y="2228604"/>
            <a:ext cx="11010886" cy="646331"/>
          </a:xfrm>
          <a:prstGeom prst="rect">
            <a:avLst/>
          </a:prstGeom>
        </p:spPr>
        <p:txBody>
          <a:bodyPr wrap="square">
            <a:spAutoFit/>
          </a:bodyPr>
          <a:lstStyle/>
          <a:p>
            <a:r>
              <a:rPr lang="es-ES" dirty="0"/>
              <a:t>Los diferentes algoritmos de Aprendizaje Automático se agrupan en una taxonomía en función de la salida de los mismos. Algunos tipos de algoritmos son:</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
        <p:nvSpPr>
          <p:cNvPr id="9" name="Rectangle 8">
            <a:extLst>
              <a:ext uri="{FF2B5EF4-FFF2-40B4-BE49-F238E27FC236}">
                <a16:creationId xmlns:a16="http://schemas.microsoft.com/office/drawing/2014/main" id="{81853AD4-DE53-4DB5-B007-D657E3EBF248}"/>
              </a:ext>
            </a:extLst>
          </p:cNvPr>
          <p:cNvSpPr/>
          <p:nvPr/>
        </p:nvSpPr>
        <p:spPr>
          <a:xfrm>
            <a:off x="521207" y="3014824"/>
            <a:ext cx="11010886" cy="2862322"/>
          </a:xfrm>
          <a:prstGeom prst="rect">
            <a:avLst/>
          </a:prstGeom>
        </p:spPr>
        <p:txBody>
          <a:bodyPr wrap="square">
            <a:spAutoFit/>
          </a:bodyPr>
          <a:lstStyle/>
          <a:p>
            <a:r>
              <a:rPr lang="es-ES" b="1" dirty="0"/>
              <a:t>Aprendizaje supervisado</a:t>
            </a:r>
          </a:p>
          <a:p>
            <a:r>
              <a:rPr lang="es-ES" dirty="0"/>
              <a:t>El algoritmo produce una función que establece una correspondencia entre las entradas y las salidas deseadas del sistema. Un ejemplo de este tipo de algoritmo es el problema de clasificación, donde el sistema de aprendizaje trata de etiquetar (clasificar) una serie de vectores utilizando una entre varias categorías (clases). La base de conocimiento del sistema está formada por ejemplos de etiquetados anteriores. Este tipo de aprendizaje puede llegar a ser muy útil en problemas de investigación biológica, biología computacional y bioinformática.</a:t>
            </a:r>
          </a:p>
          <a:p>
            <a:r>
              <a:rPr lang="es-ES" b="1" dirty="0"/>
              <a:t>Aprendizaje no supervisado</a:t>
            </a:r>
          </a:p>
          <a:p>
            <a:r>
              <a:rPr lang="es-ES" dirty="0"/>
              <a:t>Todo el proceso de modelado se lleva a cabo sobre un conjunto de ejemplos formado tan sólo por entradas al sistema. No se tiene información sobre las categorías de esos ejemplos. Por lo tanto, en este caso, el sistema tiene que ser capaz de reconocer patrones para poder etiquetar las nuevas entradas.</a:t>
            </a:r>
          </a:p>
        </p:txBody>
      </p:sp>
    </p:spTree>
    <p:extLst>
      <p:ext uri="{BB962C8B-B14F-4D97-AF65-F5344CB8AC3E}">
        <p14:creationId xmlns:p14="http://schemas.microsoft.com/office/powerpoint/2010/main" val="3408583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b="1" dirty="0"/>
              <a:t>Aprendizaje </a:t>
            </a:r>
            <a:r>
              <a:rPr lang="es-ES" b="1" dirty="0" err="1"/>
              <a:t>semisupervisado</a:t>
            </a:r>
            <a:endParaRPr lang="es-ES" b="1" dirty="0"/>
          </a:p>
          <a:p>
            <a:r>
              <a:rPr lang="es-ES" dirty="0"/>
              <a:t>Este tipo de algoritmos combinan los dos algoritmos anteriores para poder clasificar de manera adecuada. Se tiene en cuenta los datos marcados y los no marcados.</a:t>
            </a:r>
          </a:p>
          <a:p>
            <a:endParaRPr lang="es-ES" dirty="0"/>
          </a:p>
          <a:p>
            <a:r>
              <a:rPr lang="es-ES" b="1" dirty="0"/>
              <a:t>Aprendizaje por refuerzo</a:t>
            </a:r>
          </a:p>
          <a:p>
            <a:r>
              <a:rPr lang="es-ES" dirty="0"/>
              <a:t>El algoritmo aprende observando el mundo que le rodea. Su información de entrada es el </a:t>
            </a:r>
            <a:r>
              <a:rPr lang="es-ES" dirty="0" err="1"/>
              <a:t>feedback</a:t>
            </a:r>
            <a:r>
              <a:rPr lang="es-ES" dirty="0"/>
              <a:t> o retroalimentación que obtiene del mundo exterior como respuesta a sus acciones. Por lo tanto, el sistema aprende a base de ensayo-error.</a:t>
            </a:r>
          </a:p>
          <a:p>
            <a:endParaRPr lang="es-ES" dirty="0"/>
          </a:p>
          <a:p>
            <a:r>
              <a:rPr lang="es-ES" dirty="0"/>
              <a:t>El aprendizaje por refuerzo es el más general entre las tres categorías. En vez de que un instructor indique al agente qué hacer, el agente inteligente debe aprender cómo se comporta el entorno mediante recompensas (refuerzos) o castigos, derivados del éxito o del fracaso respectivamente. El objetivo principal es aprender la función de valor que le ayude al agente inteligente a maximizar la señal de recompensa y así optimizar sus políticas de modo a comprender el comportamiento del entorno y a tomar buenas decisiones para el logro de sus objetivos formales.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142351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b="1" dirty="0"/>
              <a:t>Aprendizaje </a:t>
            </a:r>
            <a:r>
              <a:rPr lang="es-ES" b="1" dirty="0" err="1"/>
              <a:t>semisupervisado</a:t>
            </a:r>
            <a:endParaRPr lang="es-ES" b="1" dirty="0"/>
          </a:p>
          <a:p>
            <a:r>
              <a:rPr lang="es-ES" dirty="0"/>
              <a:t>Este tipo de algoritmos combinan los dos algoritmos anteriores para poder clasificar de manera adecuada. Se tiene en cuenta los datos marcados y los no marcados.</a:t>
            </a:r>
          </a:p>
          <a:p>
            <a:endParaRPr lang="es-ES" dirty="0"/>
          </a:p>
          <a:p>
            <a:r>
              <a:rPr lang="es-ES" b="1" dirty="0"/>
              <a:t>Aprendizaje por refuerzo</a:t>
            </a:r>
          </a:p>
          <a:p>
            <a:r>
              <a:rPr lang="es-ES" dirty="0"/>
              <a:t>El algoritmo aprende observando el mundo que le rodea. Su información de entrada es el </a:t>
            </a:r>
            <a:r>
              <a:rPr lang="es-ES" dirty="0" err="1"/>
              <a:t>feedback</a:t>
            </a:r>
            <a:r>
              <a:rPr lang="es-ES" dirty="0"/>
              <a:t> o retroalimentación que obtiene del mundo exterior como respuesta a sus acciones. Por lo tanto, el sistema aprende a base de ensayo-error.</a:t>
            </a:r>
          </a:p>
          <a:p>
            <a:endParaRPr lang="es-ES" dirty="0"/>
          </a:p>
          <a:p>
            <a:r>
              <a:rPr lang="es-ES" dirty="0"/>
              <a:t>El aprendizaje por refuerzo es el más general entre las tres categorías. En vez de que un instructor indique al agente qué hacer, el agente inteligente debe aprender cómo se comporta el entorno mediante recompensas (refuerzos) o castigos, derivados del éxito o del fracaso respectivamente. El objetivo principal es aprender la función de valor que le ayude al agente inteligente a maximizar la señal de recompensa y así optimizar sus políticas de modo a comprender el comportamiento del entorno y a tomar buenas decisiones para el logro de sus objetivos formales.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3461740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b="1" dirty="0"/>
              <a:t>Aprendizaje </a:t>
            </a:r>
            <a:r>
              <a:rPr lang="es-ES" b="1" dirty="0" err="1"/>
              <a:t>semisupervisado</a:t>
            </a:r>
            <a:endParaRPr lang="es-ES" b="1" dirty="0"/>
          </a:p>
          <a:p>
            <a:r>
              <a:rPr lang="es-ES" dirty="0"/>
              <a:t>Este tipo de algoritmos combinan los dos algoritmos anteriores para poder clasificar de manera adecuada. Se tiene en cuenta los datos marcados y los no marcados.</a:t>
            </a:r>
          </a:p>
          <a:p>
            <a:endParaRPr lang="es-ES" dirty="0"/>
          </a:p>
          <a:p>
            <a:r>
              <a:rPr lang="es-ES" b="1" dirty="0"/>
              <a:t>Aprendizaje por refuerzo</a:t>
            </a:r>
          </a:p>
          <a:p>
            <a:r>
              <a:rPr lang="es-ES" dirty="0"/>
              <a:t>El algoritmo aprende observando el mundo que le rodea. Su información de entrada es el </a:t>
            </a:r>
            <a:r>
              <a:rPr lang="es-ES" dirty="0" err="1"/>
              <a:t>feedback</a:t>
            </a:r>
            <a:r>
              <a:rPr lang="es-ES" dirty="0"/>
              <a:t> o retroalimentación que obtiene del mundo exterior como respuesta a sus acciones. Por lo tanto, el sistema aprende a base de ensayo-error.</a:t>
            </a:r>
          </a:p>
          <a:p>
            <a:endParaRPr lang="es-ES" dirty="0"/>
          </a:p>
          <a:p>
            <a:r>
              <a:rPr lang="es-ES" dirty="0"/>
              <a:t>El aprendizaje por refuerzo es el más general entre las tres categorías. En vez de que un instructor indique al agente qué hacer, el agente inteligente debe aprender cómo se comporta el entorno mediante recompensas (refuerzos) o castigos, derivados del éxito o del fracaso respectivamente. El objetivo principal es aprender la función de valor que le ayude al agente inteligente a maximizar la señal de recompensa y así optimizar sus políticas de modo a comprender el comportamiento del entorno y a tomar buenas decisiones para el logro de sus objetivos formales.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789265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t>Distinción entre Aprendizaje supervisado y no supervisado</a:t>
            </a:r>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dirty="0"/>
              <a:t>El aprendizaje supervisado se caracteriza por contar con información que especifica qué conjuntos de datos son satisfactorios para el objetivo del aprendizaje. </a:t>
            </a:r>
          </a:p>
          <a:p>
            <a:r>
              <a:rPr lang="es-ES" dirty="0"/>
              <a:t>Un ejemplo podría ser un software que reconoce si una imagen dada es o no la imagen de un rostro: para el aprendizaje del programa tendríamos que proporcionarle diferentes imágenes, especificando en el proceso si se trata o no de rostros.</a:t>
            </a:r>
          </a:p>
          <a:p>
            <a:endParaRPr lang="es-ES" b="1" dirty="0"/>
          </a:p>
          <a:p>
            <a:r>
              <a:rPr lang="es-ES" b="1" dirty="0"/>
              <a:t>En el aprendizaje no supervisado</a:t>
            </a:r>
            <a:r>
              <a:rPr lang="es-ES" dirty="0"/>
              <a:t>, en cambio, el programa no cuenta con datos que definan qué información es satisfactoria o no. El objetivo principal de estos programas suele ser encontrar patrones que permitan separar y clasificar los datos en diferentes grupos, en función de sus atributos. </a:t>
            </a:r>
          </a:p>
          <a:p>
            <a:endParaRPr lang="es-ES" dirty="0"/>
          </a:p>
          <a:p>
            <a:r>
              <a:rPr lang="es-ES" dirty="0"/>
              <a:t>Siguiendo el ejemplo anterior un software de aprendizaje no supervisado no sería capaz de decirnos si una imagen dada es un rostro o no pero sí podría, por ejemplo, clasificar las imágenes entre aquellas que contienen rostros humanos, de animales, o las que no contienen. La información obtenida por un algoritmo de aprendizaje no supervisado debe ser posteriormente interpretada por una persona para darle utilidad.</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167505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2613</Words>
  <Application>Microsoft Office PowerPoint</Application>
  <PresentationFormat>Widescreen</PresentationFormat>
  <Paragraphs>203</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medium-content-sans-serif-font</vt:lpstr>
      <vt:lpstr>Segoe UI Light</vt:lpstr>
      <vt:lpstr>Office Theme</vt:lpstr>
      <vt:lpstr>Creando módulos de machine learning en power bi</vt:lpstr>
      <vt:lpstr>Que haremos en esta platica</vt:lpstr>
      <vt:lpstr>Que es Machine Learning</vt:lpstr>
      <vt:lpstr>Modelos</vt:lpstr>
      <vt:lpstr>Tipos de algoritmos</vt:lpstr>
      <vt:lpstr>Tipos de algoritmos</vt:lpstr>
      <vt:lpstr>Tipos de algoritmos</vt:lpstr>
      <vt:lpstr>Tipos de algoritmos</vt:lpstr>
      <vt:lpstr>Distinción entre Aprendizaje supervisado y no supervisado</vt:lpstr>
      <vt:lpstr>Entrenando nuestro modelo con Regresión Lógica*</vt:lpstr>
      <vt:lpstr>Que es Power BI?</vt:lpstr>
      <vt:lpstr>Power BI y Python</vt:lpstr>
      <vt:lpstr>Que necesito Instalar para que me corran mis scripts in Phyton?</vt:lpstr>
      <vt:lpstr>Por que necesitamos SCIKIT?</vt:lpstr>
      <vt:lpstr>Código para utilizar y revisar en spyder</vt:lpstr>
      <vt:lpstr>Al final debe de quedar algo asi</vt:lpstr>
      <vt:lpstr>Azure y Machine learning</vt:lpstr>
      <vt:lpstr>Power BI y Covid</vt:lpstr>
      <vt:lpstr>Referencias de Lenguajes y Ejemplos</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2020-04-15T16:10:48Z</dcterms:created>
  <dcterms:modified xsi:type="dcterms:W3CDTF">2020-04-15T17:16:37Z</dcterms:modified>
</cp:coreProperties>
</file>