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3" r:id="rId4"/>
    <p:sldId id="258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0578-6A89-5845-BF57-3D9BC1C16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CI/CD as a means to drive 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6C04B-25EE-BC42-867A-4D7FC8B52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continuous integration &amp; continuous deployment saves money and delivers value </a:t>
            </a:r>
          </a:p>
        </p:txBody>
      </p:sp>
    </p:spTree>
    <p:extLst>
      <p:ext uri="{BB962C8B-B14F-4D97-AF65-F5344CB8AC3E}">
        <p14:creationId xmlns:p14="http://schemas.microsoft.com/office/powerpoint/2010/main" val="194635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B41D-9A3D-084D-8816-96649808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14" y="804519"/>
            <a:ext cx="11834647" cy="1049235"/>
          </a:xfrm>
        </p:spPr>
        <p:txBody>
          <a:bodyPr>
            <a:normAutofit/>
          </a:bodyPr>
          <a:lstStyle/>
          <a:p>
            <a:r>
              <a:rPr lang="en-US" sz="2800" dirty="0"/>
              <a:t>Continuous delivery = Continuous Integration  </a:t>
            </a:r>
            <a:r>
              <a:rPr lang="en-US" dirty="0"/>
              <a:t>+</a:t>
            </a:r>
            <a:r>
              <a:rPr lang="en-US" sz="2800" dirty="0"/>
              <a:t> 						       Continuous Deployment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8EEE23-6FC2-294A-88D7-0C87312D7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411401"/>
            <a:ext cx="9217025" cy="25518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4F647C-D0E8-0641-9A74-E659F774E72A}"/>
              </a:ext>
            </a:extLst>
          </p:cNvPr>
          <p:cNvSpPr txBox="1"/>
          <p:nvPr/>
        </p:nvSpPr>
        <p:spPr>
          <a:xfrm>
            <a:off x="115614" y="5307724"/>
            <a:ext cx="1207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automated process to deploy and verify the stability of code, infrastructure, and the overall application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engineers to focus on providing smaller chunks of value to clients at a quick pace</a:t>
            </a:r>
          </a:p>
        </p:txBody>
      </p:sp>
    </p:spTree>
    <p:extLst>
      <p:ext uri="{BB962C8B-B14F-4D97-AF65-F5344CB8AC3E}">
        <p14:creationId xmlns:p14="http://schemas.microsoft.com/office/powerpoint/2010/main" val="223616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4A47-BA43-1943-B19F-97322250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73899"/>
            <a:ext cx="9603275" cy="1049235"/>
          </a:xfrm>
        </p:spPr>
        <p:txBody>
          <a:bodyPr/>
          <a:lstStyle/>
          <a:p>
            <a:r>
              <a:rPr lang="en-US" dirty="0"/>
              <a:t>Continuously delivery (CD) principles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82171C8-A290-C44D-90C2-000803BEE6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480832"/>
              </p:ext>
            </p:extLst>
          </p:nvPr>
        </p:nvGraphicFramePr>
        <p:xfrm>
          <a:off x="1271888" y="1033945"/>
          <a:ext cx="9962655" cy="4665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833">
                  <a:extLst>
                    <a:ext uri="{9D8B030D-6E8A-4147-A177-3AD203B41FA5}">
                      <a16:colId xmlns:a16="http://schemas.microsoft.com/office/drawing/2014/main" val="1336489999"/>
                    </a:ext>
                  </a:extLst>
                </a:gridCol>
                <a:gridCol w="7289822">
                  <a:extLst>
                    <a:ext uri="{9D8B030D-6E8A-4147-A177-3AD203B41FA5}">
                      <a16:colId xmlns:a16="http://schemas.microsoft.com/office/drawing/2014/main" val="1452320295"/>
                    </a:ext>
                  </a:extLst>
                </a:gridCol>
              </a:tblGrid>
              <a:tr h="335317">
                <a:tc>
                  <a:txBody>
                    <a:bodyPr/>
                    <a:lstStyle/>
                    <a:p>
                      <a:r>
                        <a:rPr lang="en-US" dirty="0"/>
                        <a:t>CD Principles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227531"/>
                  </a:ext>
                </a:extLst>
              </a:tr>
              <a:tr h="314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Repeatable Reliable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Increases predictability, which facilitates planning and meeting goals.  Which ultimately controls costs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14659"/>
                  </a:ext>
                </a:extLst>
              </a:tr>
              <a:tr h="4893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Automate Everything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Reduces time to delivery to clients.  Improves customer satisfaction.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205266"/>
                  </a:ext>
                </a:extLst>
              </a:tr>
              <a:tr h="5509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Version Control Everything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Allows us to revert to previous working application in case of errors.  Reduces downtime and saves money.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83973"/>
                  </a:ext>
                </a:extLst>
              </a:tr>
              <a:tr h="530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Bring the Pain 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Solutions to pain points increases efficiency, which results in smoother and quicker time to delivery.  This allows the team to control costs.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375303"/>
                  </a:ext>
                </a:extLst>
              </a:tr>
              <a:tr h="5509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Build-in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Each step includes quality checks and ways to recover if errors occur.  Results in less down time of the application, which controls costs.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805670"/>
                  </a:ext>
                </a:extLst>
              </a:tr>
              <a:tr h="314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"Done" Means Released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Clear definition of success makes planning and meeting goals easier.  This </a:t>
                      </a:r>
                      <a:r>
                        <a:rPr lang="en-US" sz="1600" dirty="0" err="1"/>
                        <a:t>predictabiligy</a:t>
                      </a:r>
                      <a:r>
                        <a:rPr lang="en-US" sz="1600" dirty="0"/>
                        <a:t> controls costs.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88038"/>
                  </a:ext>
                </a:extLst>
              </a:tr>
              <a:tr h="314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Everyone is Responsible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Encourages practices that reduce errors, which reduces costs.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05959"/>
                  </a:ext>
                </a:extLst>
              </a:tr>
              <a:tr h="314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Continuous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Frequent value is being delivered to clients. Increases customer satisfaction, which protects revenue.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83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25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E5C2-29C1-884C-B2AA-46A767E1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AD2C2-0792-CE46-876D-A7B9C70A4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</a:t>
            </a:r>
            <a:r>
              <a:rPr lang="en-US" dirty="0"/>
              <a:t>:  The practice of merging developers’ code to a shared code repository several times a day</a:t>
            </a:r>
          </a:p>
          <a:p>
            <a:r>
              <a:rPr lang="en-US" b="1" dirty="0"/>
              <a:t>Tools</a:t>
            </a:r>
            <a:r>
              <a:rPr lang="en-US" dirty="0"/>
              <a:t>:  Git, Gitlab, </a:t>
            </a:r>
            <a:r>
              <a:rPr lang="en-US" dirty="0" err="1"/>
              <a:t>Github</a:t>
            </a:r>
            <a:r>
              <a:rPr lang="en-US" dirty="0"/>
              <a:t> (Recommended)</a:t>
            </a:r>
          </a:p>
          <a:p>
            <a:r>
              <a:rPr lang="en-US" b="1" dirty="0"/>
              <a:t>Requirements</a:t>
            </a:r>
            <a:r>
              <a:rPr lang="en-US" dirty="0"/>
              <a:t>:  </a:t>
            </a:r>
          </a:p>
          <a:p>
            <a:pPr lvl="1"/>
            <a:r>
              <a:rPr lang="en-US" dirty="0"/>
              <a:t>Clear feature specifications that focus on customer value </a:t>
            </a:r>
          </a:p>
          <a:p>
            <a:pPr lvl="1"/>
            <a:r>
              <a:rPr lang="en-US" dirty="0"/>
              <a:t>Features are defined in smaller chunks</a:t>
            </a:r>
          </a:p>
          <a:p>
            <a:pPr lvl="1"/>
            <a:r>
              <a:rPr lang="en-US" dirty="0"/>
              <a:t>Unit Tests and Code Style Guide to insure consistency and </a:t>
            </a:r>
          </a:p>
          <a:p>
            <a:r>
              <a:rPr lang="en-US" b="1" dirty="0"/>
              <a:t>Impact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3096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9292-29CB-7A45-B8DB-43132929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 (CD)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850B7-5146-804B-89E1-E716737D1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What</a:t>
            </a:r>
            <a:r>
              <a:rPr lang="en-US" dirty="0"/>
              <a:t>:  A software engineering approach in which the value is delivered frequently through automated deployments.</a:t>
            </a:r>
          </a:p>
          <a:p>
            <a:r>
              <a:rPr lang="en-US" b="1" dirty="0"/>
              <a:t>Tools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IAC: CloudFormation (recommended), Terraform</a:t>
            </a:r>
          </a:p>
          <a:p>
            <a:pPr lvl="1"/>
            <a:r>
              <a:rPr lang="en-US" dirty="0"/>
              <a:t>Monitoring/Logging – </a:t>
            </a:r>
            <a:r>
              <a:rPr lang="en-US" dirty="0" err="1"/>
              <a:t>DataDog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Alerts: Prometheus (recommended</a:t>
            </a:r>
            <a:r>
              <a:rPr lang="en-US"/>
              <a:t>), CloudWatch</a:t>
            </a:r>
            <a:endParaRPr lang="en-US" dirty="0"/>
          </a:p>
          <a:p>
            <a:r>
              <a:rPr lang="en-US" b="1" dirty="0"/>
              <a:t>Requirements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Infrastructure as code</a:t>
            </a:r>
          </a:p>
          <a:p>
            <a:r>
              <a:rPr lang="en-US" b="1" dirty="0"/>
              <a:t>Potential Metrics</a:t>
            </a:r>
            <a:r>
              <a:rPr lang="en-US" dirty="0"/>
              <a:t>:</a:t>
            </a:r>
          </a:p>
          <a:p>
            <a:r>
              <a:rPr lang="en-US" b="1" dirty="0"/>
              <a:t>Impact</a:t>
            </a:r>
            <a:r>
              <a:rPr lang="en-US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3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D418-D3B7-D74F-9AF7-50D0F02F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6CB4-D378-9640-8C5D-F587D4F6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Drives value</a:t>
            </a:r>
          </a:p>
        </p:txBody>
      </p:sp>
    </p:spTree>
    <p:extLst>
      <p:ext uri="{BB962C8B-B14F-4D97-AF65-F5344CB8AC3E}">
        <p14:creationId xmlns:p14="http://schemas.microsoft.com/office/powerpoint/2010/main" val="41173260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1464</TotalTime>
  <Words>358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CI/CD as a means to drive business value</vt:lpstr>
      <vt:lpstr>Continuous delivery = Continuous Integration  +              Continuous Deployment</vt:lpstr>
      <vt:lpstr>Continuously delivery (CD) principles</vt:lpstr>
      <vt:lpstr>continuous integration</vt:lpstr>
      <vt:lpstr>Continuous deployment (CD)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 as a means to drive business value</dc:title>
  <dc:creator>Ugochi Acholonu</dc:creator>
  <cp:lastModifiedBy>Ugochi Acholonu</cp:lastModifiedBy>
  <cp:revision>20</cp:revision>
  <dcterms:created xsi:type="dcterms:W3CDTF">2021-10-02T03:50:39Z</dcterms:created>
  <dcterms:modified xsi:type="dcterms:W3CDTF">2021-10-03T04:15:15Z</dcterms:modified>
</cp:coreProperties>
</file>