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3" r:id="rId4"/>
    <p:sldId id="258" r:id="rId5"/>
    <p:sldId id="25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1" d="100"/>
          <a:sy n="121"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0578-6A89-5845-BF57-3D9BC1C16786}"/>
              </a:ext>
            </a:extLst>
          </p:cNvPr>
          <p:cNvSpPr>
            <a:spLocks noGrp="1"/>
          </p:cNvSpPr>
          <p:nvPr>
            <p:ph type="ctrTitle"/>
          </p:nvPr>
        </p:nvSpPr>
        <p:spPr/>
        <p:txBody>
          <a:bodyPr>
            <a:normAutofit fontScale="90000"/>
          </a:bodyPr>
          <a:lstStyle/>
          <a:p>
            <a:r>
              <a:rPr lang="en-US" dirty="0"/>
              <a:t>CI/CD as a means to drive business value</a:t>
            </a:r>
          </a:p>
        </p:txBody>
      </p:sp>
      <p:sp>
        <p:nvSpPr>
          <p:cNvPr id="3" name="Subtitle 2">
            <a:extLst>
              <a:ext uri="{FF2B5EF4-FFF2-40B4-BE49-F238E27FC236}">
                <a16:creationId xmlns:a16="http://schemas.microsoft.com/office/drawing/2014/main" id="{B566C04B-25EE-BC42-867A-4D7FC8B52BBB}"/>
              </a:ext>
            </a:extLst>
          </p:cNvPr>
          <p:cNvSpPr>
            <a:spLocks noGrp="1"/>
          </p:cNvSpPr>
          <p:nvPr>
            <p:ph type="subTitle" idx="1"/>
          </p:nvPr>
        </p:nvSpPr>
        <p:spPr/>
        <p:txBody>
          <a:bodyPr/>
          <a:lstStyle/>
          <a:p>
            <a:r>
              <a:rPr lang="en-US" dirty="0"/>
              <a:t>How continuous integration &amp; continuous deployment saves money and delivers value </a:t>
            </a:r>
          </a:p>
        </p:txBody>
      </p:sp>
    </p:spTree>
    <p:extLst>
      <p:ext uri="{BB962C8B-B14F-4D97-AF65-F5344CB8AC3E}">
        <p14:creationId xmlns:p14="http://schemas.microsoft.com/office/powerpoint/2010/main" val="194635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B41D-9A3D-084D-8816-96649808A8A6}"/>
              </a:ext>
            </a:extLst>
          </p:cNvPr>
          <p:cNvSpPr>
            <a:spLocks noGrp="1"/>
          </p:cNvSpPr>
          <p:nvPr>
            <p:ph type="title"/>
          </p:nvPr>
        </p:nvSpPr>
        <p:spPr>
          <a:xfrm>
            <a:off x="115614" y="804519"/>
            <a:ext cx="11834647" cy="1049235"/>
          </a:xfrm>
        </p:spPr>
        <p:txBody>
          <a:bodyPr>
            <a:normAutofit/>
          </a:bodyPr>
          <a:lstStyle/>
          <a:p>
            <a:r>
              <a:rPr lang="en-US" sz="2800" dirty="0"/>
              <a:t>Continuous delivery = Continuous Integration  </a:t>
            </a:r>
            <a:r>
              <a:rPr lang="en-US" dirty="0"/>
              <a:t>+</a:t>
            </a:r>
            <a:r>
              <a:rPr lang="en-US" sz="2800" dirty="0"/>
              <a:t> 						       Continuous Deployment</a:t>
            </a:r>
          </a:p>
        </p:txBody>
      </p:sp>
      <p:pic>
        <p:nvPicPr>
          <p:cNvPr id="5" name="Content Placeholder 4">
            <a:extLst>
              <a:ext uri="{FF2B5EF4-FFF2-40B4-BE49-F238E27FC236}">
                <a16:creationId xmlns:a16="http://schemas.microsoft.com/office/drawing/2014/main" id="{A98EEE23-6FC2-294A-88D7-0C87312D7EDF}"/>
              </a:ext>
            </a:extLst>
          </p:cNvPr>
          <p:cNvPicPr>
            <a:picLocks noGrp="1" noChangeAspect="1"/>
          </p:cNvPicPr>
          <p:nvPr>
            <p:ph idx="1"/>
          </p:nvPr>
        </p:nvPicPr>
        <p:blipFill>
          <a:blip r:embed="rId2"/>
          <a:stretch>
            <a:fillRect/>
          </a:stretch>
        </p:blipFill>
        <p:spPr>
          <a:xfrm>
            <a:off x="1424424" y="2012007"/>
            <a:ext cx="9217025" cy="2551843"/>
          </a:xfrm>
        </p:spPr>
      </p:pic>
      <p:sp>
        <p:nvSpPr>
          <p:cNvPr id="6" name="TextBox 5">
            <a:extLst>
              <a:ext uri="{FF2B5EF4-FFF2-40B4-BE49-F238E27FC236}">
                <a16:creationId xmlns:a16="http://schemas.microsoft.com/office/drawing/2014/main" id="{7C4F647C-D0E8-0641-9A74-E659F774E72A}"/>
              </a:ext>
            </a:extLst>
          </p:cNvPr>
          <p:cNvSpPr txBox="1"/>
          <p:nvPr/>
        </p:nvSpPr>
        <p:spPr>
          <a:xfrm>
            <a:off x="115614" y="4791413"/>
            <a:ext cx="12076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automated process to deploy and verify the stability of code, infrastructure, and the overall application performance.</a:t>
            </a:r>
          </a:p>
          <a:p>
            <a:pPr marL="285750" indent="-285750">
              <a:buFont typeface="Arial" panose="020B0604020202020204" pitchFamily="34" charset="0"/>
              <a:buChar char="•"/>
            </a:pPr>
            <a:r>
              <a:rPr lang="en-US" dirty="0"/>
              <a:t>Allows engineers to focus on providing smaller chunks of value to clients at a quick pace by reducing the time spent by engineers manually error checking, monitoring, deploying the product.  </a:t>
            </a:r>
          </a:p>
          <a:p>
            <a:pPr marL="285750" indent="-285750">
              <a:buFont typeface="Arial" panose="020B0604020202020204" pitchFamily="34" charset="0"/>
              <a:buChar char="•"/>
            </a:pPr>
            <a:r>
              <a:rPr lang="en-US" dirty="0"/>
              <a:t>Less engineering time reduces costs and increase productivity!</a:t>
            </a:r>
          </a:p>
        </p:txBody>
      </p:sp>
    </p:spTree>
    <p:extLst>
      <p:ext uri="{BB962C8B-B14F-4D97-AF65-F5344CB8AC3E}">
        <p14:creationId xmlns:p14="http://schemas.microsoft.com/office/powerpoint/2010/main" val="223616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4A47-BA43-1943-B19F-97322250235F}"/>
              </a:ext>
            </a:extLst>
          </p:cNvPr>
          <p:cNvSpPr>
            <a:spLocks noGrp="1"/>
          </p:cNvSpPr>
          <p:nvPr>
            <p:ph type="title"/>
          </p:nvPr>
        </p:nvSpPr>
        <p:spPr>
          <a:xfrm>
            <a:off x="1451579" y="173899"/>
            <a:ext cx="9603275" cy="1049235"/>
          </a:xfrm>
        </p:spPr>
        <p:txBody>
          <a:bodyPr/>
          <a:lstStyle/>
          <a:p>
            <a:r>
              <a:rPr lang="en-US" dirty="0"/>
              <a:t>Continuously delivery (CD) principles</a:t>
            </a:r>
          </a:p>
        </p:txBody>
      </p:sp>
      <p:graphicFrame>
        <p:nvGraphicFramePr>
          <p:cNvPr id="4" name="Table 4">
            <a:extLst>
              <a:ext uri="{FF2B5EF4-FFF2-40B4-BE49-F238E27FC236}">
                <a16:creationId xmlns:a16="http://schemas.microsoft.com/office/drawing/2014/main" id="{882171C8-A290-C44D-90C2-000803BEE63A}"/>
              </a:ext>
            </a:extLst>
          </p:cNvPr>
          <p:cNvGraphicFramePr>
            <a:graphicFrameLocks noGrp="1"/>
          </p:cNvGraphicFramePr>
          <p:nvPr>
            <p:ph idx="1"/>
            <p:extLst>
              <p:ext uri="{D42A27DB-BD31-4B8C-83A1-F6EECF244321}">
                <p14:modId xmlns:p14="http://schemas.microsoft.com/office/powerpoint/2010/main" val="1793360874"/>
              </p:ext>
            </p:extLst>
          </p:nvPr>
        </p:nvGraphicFramePr>
        <p:xfrm>
          <a:off x="1271888" y="1033945"/>
          <a:ext cx="9962655" cy="4754880"/>
        </p:xfrm>
        <a:graphic>
          <a:graphicData uri="http://schemas.openxmlformats.org/drawingml/2006/table">
            <a:tbl>
              <a:tblPr firstRow="1" bandRow="1">
                <a:tableStyleId>{5C22544A-7EE6-4342-B048-85BDC9FD1C3A}</a:tableStyleId>
              </a:tblPr>
              <a:tblGrid>
                <a:gridCol w="2672833">
                  <a:extLst>
                    <a:ext uri="{9D8B030D-6E8A-4147-A177-3AD203B41FA5}">
                      <a16:colId xmlns:a16="http://schemas.microsoft.com/office/drawing/2014/main" val="1336489999"/>
                    </a:ext>
                  </a:extLst>
                </a:gridCol>
                <a:gridCol w="7289822">
                  <a:extLst>
                    <a:ext uri="{9D8B030D-6E8A-4147-A177-3AD203B41FA5}">
                      <a16:colId xmlns:a16="http://schemas.microsoft.com/office/drawing/2014/main" val="1452320295"/>
                    </a:ext>
                  </a:extLst>
                </a:gridCol>
              </a:tblGrid>
              <a:tr h="335317">
                <a:tc>
                  <a:txBody>
                    <a:bodyPr/>
                    <a:lstStyle/>
                    <a:p>
                      <a:r>
                        <a:rPr lang="en-US" dirty="0"/>
                        <a:t>CD Principles</a:t>
                      </a:r>
                    </a:p>
                  </a:txBody>
                  <a:tcPr/>
                </a:tc>
                <a:tc>
                  <a:txBody>
                    <a:bodyPr/>
                    <a:lstStyle/>
                    <a:p>
                      <a:r>
                        <a:rPr lang="en-US" dirty="0"/>
                        <a:t>Business Value</a:t>
                      </a:r>
                    </a:p>
                  </a:txBody>
                  <a:tcPr/>
                </a:tc>
                <a:extLst>
                  <a:ext uri="{0D108BD9-81ED-4DB2-BD59-A6C34878D82A}">
                    <a16:rowId xmlns:a16="http://schemas.microsoft.com/office/drawing/2014/main" val="1297227531"/>
                  </a:ext>
                </a:extLst>
              </a:tr>
              <a:tr h="314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Repeatable Reliable Process</a:t>
                      </a:r>
                    </a:p>
                  </a:txBody>
                  <a:tcPr/>
                </a:tc>
                <a:tc>
                  <a:txBody>
                    <a:bodyPr/>
                    <a:lstStyle/>
                    <a:p>
                      <a:r>
                        <a:rPr lang="en-US" sz="1600" dirty="0"/>
                        <a:t>Increases predictability, which facilitates planning and meeting goals,  and ultimately controls costs</a:t>
                      </a:r>
                    </a:p>
                  </a:txBody>
                  <a:tcPr/>
                </a:tc>
                <a:extLst>
                  <a:ext uri="{0D108BD9-81ED-4DB2-BD59-A6C34878D82A}">
                    <a16:rowId xmlns:a16="http://schemas.microsoft.com/office/drawing/2014/main" val="2707014659"/>
                  </a:ext>
                </a:extLst>
              </a:tr>
              <a:tr h="489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Automate Everything</a:t>
                      </a:r>
                    </a:p>
                  </a:txBody>
                  <a:tcPr/>
                </a:tc>
                <a:tc>
                  <a:txBody>
                    <a:bodyPr/>
                    <a:lstStyle/>
                    <a:p>
                      <a:r>
                        <a:rPr lang="en-US" sz="1600" dirty="0"/>
                        <a:t>Reduces time to delivery to clients.  Improves customer satisfaction, which protects revenue.</a:t>
                      </a:r>
                    </a:p>
                  </a:txBody>
                  <a:tcPr/>
                </a:tc>
                <a:extLst>
                  <a:ext uri="{0D108BD9-81ED-4DB2-BD59-A6C34878D82A}">
                    <a16:rowId xmlns:a16="http://schemas.microsoft.com/office/drawing/2014/main" val="2782205266"/>
                  </a:ext>
                </a:extLst>
              </a:tr>
              <a:tr h="550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Version Control Everything</a:t>
                      </a:r>
                    </a:p>
                  </a:txBody>
                  <a:tcPr/>
                </a:tc>
                <a:tc>
                  <a:txBody>
                    <a:bodyPr/>
                    <a:lstStyle/>
                    <a:p>
                      <a:r>
                        <a:rPr lang="en-US" sz="1600" dirty="0"/>
                        <a:t>Enables the ability to revert to a previous working application in case of errors.  Reduces downtime and saves money.</a:t>
                      </a:r>
                    </a:p>
                  </a:txBody>
                  <a:tcPr/>
                </a:tc>
                <a:extLst>
                  <a:ext uri="{0D108BD9-81ED-4DB2-BD59-A6C34878D82A}">
                    <a16:rowId xmlns:a16="http://schemas.microsoft.com/office/drawing/2014/main" val="3373183973"/>
                  </a:ext>
                </a:extLst>
              </a:tr>
              <a:tr h="530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Bring the Pain Forward</a:t>
                      </a:r>
                    </a:p>
                  </a:txBody>
                  <a:tcPr/>
                </a:tc>
                <a:tc>
                  <a:txBody>
                    <a:bodyPr/>
                    <a:lstStyle/>
                    <a:p>
                      <a:r>
                        <a:rPr lang="en-US" sz="1600" dirty="0"/>
                        <a:t>Solutions to pain points increases efficiency, which results in smoother and quicker time to delivery.  This allows the team to control costs.</a:t>
                      </a:r>
                    </a:p>
                  </a:txBody>
                  <a:tcPr/>
                </a:tc>
                <a:extLst>
                  <a:ext uri="{0D108BD9-81ED-4DB2-BD59-A6C34878D82A}">
                    <a16:rowId xmlns:a16="http://schemas.microsoft.com/office/drawing/2014/main" val="1115375303"/>
                  </a:ext>
                </a:extLst>
              </a:tr>
              <a:tr h="550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Build-in Quality</a:t>
                      </a:r>
                    </a:p>
                  </a:txBody>
                  <a:tcPr/>
                </a:tc>
                <a:tc>
                  <a:txBody>
                    <a:bodyPr/>
                    <a:lstStyle/>
                    <a:p>
                      <a:r>
                        <a:rPr lang="en-US" sz="1600" dirty="0"/>
                        <a:t>Each step includes quality checks and ways to recover if errors occur.  Results in less down time of the application, which controls costs.</a:t>
                      </a:r>
                    </a:p>
                  </a:txBody>
                  <a:tcPr/>
                </a:tc>
                <a:extLst>
                  <a:ext uri="{0D108BD9-81ED-4DB2-BD59-A6C34878D82A}">
                    <a16:rowId xmlns:a16="http://schemas.microsoft.com/office/drawing/2014/main" val="2382805670"/>
                  </a:ext>
                </a:extLst>
              </a:tr>
              <a:tr h="314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"Done" Means Released</a:t>
                      </a:r>
                    </a:p>
                  </a:txBody>
                  <a:tcPr/>
                </a:tc>
                <a:tc>
                  <a:txBody>
                    <a:bodyPr/>
                    <a:lstStyle/>
                    <a:p>
                      <a:r>
                        <a:rPr lang="en-US" sz="1600" dirty="0"/>
                        <a:t>Clear definition of success makes planning and meeting goals easier.  This </a:t>
                      </a:r>
                      <a:r>
                        <a:rPr lang="en-US" sz="1600" dirty="0" err="1"/>
                        <a:t>predictabiligy</a:t>
                      </a:r>
                      <a:r>
                        <a:rPr lang="en-US" sz="1600" dirty="0"/>
                        <a:t> controls costs.</a:t>
                      </a:r>
                    </a:p>
                  </a:txBody>
                  <a:tcPr/>
                </a:tc>
                <a:extLst>
                  <a:ext uri="{0D108BD9-81ED-4DB2-BD59-A6C34878D82A}">
                    <a16:rowId xmlns:a16="http://schemas.microsoft.com/office/drawing/2014/main" val="2161388038"/>
                  </a:ext>
                </a:extLst>
              </a:tr>
              <a:tr h="314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Everyone is Responsible</a:t>
                      </a:r>
                    </a:p>
                  </a:txBody>
                  <a:tcPr/>
                </a:tc>
                <a:tc>
                  <a:txBody>
                    <a:bodyPr/>
                    <a:lstStyle/>
                    <a:p>
                      <a:r>
                        <a:rPr lang="en-US" sz="1600" dirty="0"/>
                        <a:t>Encourages practices that reduce errors, which ultimately reduces costs.</a:t>
                      </a:r>
                    </a:p>
                  </a:txBody>
                  <a:tcPr/>
                </a:tc>
                <a:extLst>
                  <a:ext uri="{0D108BD9-81ED-4DB2-BD59-A6C34878D82A}">
                    <a16:rowId xmlns:a16="http://schemas.microsoft.com/office/drawing/2014/main" val="1333905959"/>
                  </a:ext>
                </a:extLst>
              </a:tr>
              <a:tr h="314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Continuous Improvement</a:t>
                      </a:r>
                    </a:p>
                  </a:txBody>
                  <a:tcPr/>
                </a:tc>
                <a:tc>
                  <a:txBody>
                    <a:bodyPr/>
                    <a:lstStyle/>
                    <a:p>
                      <a:r>
                        <a:rPr lang="en-US" sz="1600" dirty="0"/>
                        <a:t>Frequent value is being delivered to clients. Increases customer satisfaction, which protects revenue. </a:t>
                      </a:r>
                    </a:p>
                  </a:txBody>
                  <a:tcPr/>
                </a:tc>
                <a:extLst>
                  <a:ext uri="{0D108BD9-81ED-4DB2-BD59-A6C34878D82A}">
                    <a16:rowId xmlns:a16="http://schemas.microsoft.com/office/drawing/2014/main" val="2257283382"/>
                  </a:ext>
                </a:extLst>
              </a:tr>
            </a:tbl>
          </a:graphicData>
        </a:graphic>
      </p:graphicFrame>
    </p:spTree>
    <p:extLst>
      <p:ext uri="{BB962C8B-B14F-4D97-AF65-F5344CB8AC3E}">
        <p14:creationId xmlns:p14="http://schemas.microsoft.com/office/powerpoint/2010/main" val="338525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E5C2-29C1-884C-B2AA-46A767E1F629}"/>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3BAAD2C2-0792-CE46-876D-A7B9C70A4392}"/>
              </a:ext>
            </a:extLst>
          </p:cNvPr>
          <p:cNvSpPr>
            <a:spLocks noGrp="1"/>
          </p:cNvSpPr>
          <p:nvPr>
            <p:ph idx="1"/>
          </p:nvPr>
        </p:nvSpPr>
        <p:spPr>
          <a:xfrm>
            <a:off x="1451579" y="1853753"/>
            <a:ext cx="9603275" cy="4199727"/>
          </a:xfrm>
        </p:spPr>
        <p:txBody>
          <a:bodyPr>
            <a:normAutofit fontScale="92500" lnSpcReduction="10000"/>
          </a:bodyPr>
          <a:lstStyle/>
          <a:p>
            <a:r>
              <a:rPr lang="en-US" dirty="0"/>
              <a:t>What:  The practice of merging developers’ code to a shared code repository several times a day</a:t>
            </a:r>
          </a:p>
          <a:p>
            <a:r>
              <a:rPr lang="en-US" dirty="0"/>
              <a:t>Tools:  </a:t>
            </a:r>
          </a:p>
          <a:p>
            <a:pPr lvl="1"/>
            <a:r>
              <a:rPr lang="en-US" dirty="0"/>
              <a:t>Code Repository &amp; Versioning Tool: Git, Gitlab, </a:t>
            </a:r>
            <a:r>
              <a:rPr lang="en-US" dirty="0" err="1"/>
              <a:t>Github</a:t>
            </a:r>
            <a:r>
              <a:rPr lang="en-US" dirty="0"/>
              <a:t> (Recommended)</a:t>
            </a:r>
          </a:p>
          <a:p>
            <a:r>
              <a:rPr lang="en-US" dirty="0"/>
              <a:t>Requirements:  </a:t>
            </a:r>
          </a:p>
          <a:p>
            <a:pPr lvl="1"/>
            <a:r>
              <a:rPr lang="en-US" dirty="0"/>
              <a:t>Clear feature specifications that focus on customer value </a:t>
            </a:r>
          </a:p>
          <a:p>
            <a:pPr lvl="1"/>
            <a:r>
              <a:rPr lang="en-US" dirty="0"/>
              <a:t>Features are defined in smaller chunks</a:t>
            </a:r>
          </a:p>
          <a:p>
            <a:pPr lvl="1"/>
            <a:r>
              <a:rPr lang="en-US" dirty="0"/>
              <a:t>Unit Tests and Code Style Guide to insure consistency and </a:t>
            </a:r>
          </a:p>
          <a:p>
            <a:r>
              <a:rPr lang="en-US" dirty="0"/>
              <a:t>Impact:  Standardizes code and identify errors early in the process that can be quickly fixed by the person who introduced them.   Improves products and reduces time spent on errors, which controls costs and protects revenue.  </a:t>
            </a:r>
          </a:p>
        </p:txBody>
      </p:sp>
    </p:spTree>
    <p:extLst>
      <p:ext uri="{BB962C8B-B14F-4D97-AF65-F5344CB8AC3E}">
        <p14:creationId xmlns:p14="http://schemas.microsoft.com/office/powerpoint/2010/main" val="153096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9292-29CB-7A45-B8DB-431329298528}"/>
              </a:ext>
            </a:extLst>
          </p:cNvPr>
          <p:cNvSpPr>
            <a:spLocks noGrp="1"/>
          </p:cNvSpPr>
          <p:nvPr>
            <p:ph type="title"/>
          </p:nvPr>
        </p:nvSpPr>
        <p:spPr/>
        <p:txBody>
          <a:bodyPr/>
          <a:lstStyle/>
          <a:p>
            <a:r>
              <a:rPr lang="en-US" dirty="0"/>
              <a:t>Continuous deployment (CD)</a:t>
            </a:r>
          </a:p>
        </p:txBody>
      </p:sp>
      <p:sp>
        <p:nvSpPr>
          <p:cNvPr id="3" name="Content Placeholder 2">
            <a:extLst>
              <a:ext uri="{FF2B5EF4-FFF2-40B4-BE49-F238E27FC236}">
                <a16:creationId xmlns:a16="http://schemas.microsoft.com/office/drawing/2014/main" id="{34C850B7-5146-804B-89E1-E716737D1950}"/>
              </a:ext>
            </a:extLst>
          </p:cNvPr>
          <p:cNvSpPr>
            <a:spLocks noGrp="1"/>
          </p:cNvSpPr>
          <p:nvPr>
            <p:ph idx="1"/>
          </p:nvPr>
        </p:nvSpPr>
        <p:spPr>
          <a:xfrm>
            <a:off x="1451579" y="2015732"/>
            <a:ext cx="9603275" cy="3943634"/>
          </a:xfrm>
        </p:spPr>
        <p:txBody>
          <a:bodyPr>
            <a:normAutofit fontScale="70000" lnSpcReduction="20000"/>
          </a:bodyPr>
          <a:lstStyle/>
          <a:p>
            <a:r>
              <a:rPr lang="en-US" sz="2300" b="1" dirty="0"/>
              <a:t>What</a:t>
            </a:r>
            <a:r>
              <a:rPr lang="en-US" sz="2300" dirty="0"/>
              <a:t>:  A software engineering approach in which the value is delivered frequently through automated deployments.</a:t>
            </a:r>
          </a:p>
          <a:p>
            <a:r>
              <a:rPr lang="en-US" sz="2300" b="1" dirty="0"/>
              <a:t>Tools</a:t>
            </a:r>
            <a:r>
              <a:rPr lang="en-US" sz="2300" dirty="0"/>
              <a:t>: </a:t>
            </a:r>
          </a:p>
          <a:p>
            <a:pPr lvl="1"/>
            <a:r>
              <a:rPr lang="en-US" sz="2100" dirty="0"/>
              <a:t>IAC: CloudFormation (recommended), Terraform</a:t>
            </a:r>
          </a:p>
          <a:p>
            <a:pPr lvl="1"/>
            <a:r>
              <a:rPr lang="en-US" sz="2100" dirty="0"/>
              <a:t>Monitoring/Logging – </a:t>
            </a:r>
            <a:r>
              <a:rPr lang="en-US" sz="2100" dirty="0" err="1"/>
              <a:t>DataDog</a:t>
            </a:r>
            <a:r>
              <a:rPr lang="en-US" sz="2100" dirty="0"/>
              <a:t>, CloudWatch</a:t>
            </a:r>
          </a:p>
          <a:p>
            <a:pPr lvl="1"/>
            <a:r>
              <a:rPr lang="en-US" sz="2100" dirty="0"/>
              <a:t>Alerts: Prometheus (recommended), CloudWatch</a:t>
            </a:r>
          </a:p>
          <a:p>
            <a:r>
              <a:rPr lang="en-US" sz="2300" b="1" dirty="0"/>
              <a:t>Requirements</a:t>
            </a:r>
            <a:r>
              <a:rPr lang="en-US" sz="2300" dirty="0"/>
              <a:t>:</a:t>
            </a:r>
          </a:p>
          <a:p>
            <a:pPr lvl="1"/>
            <a:r>
              <a:rPr lang="en-US" sz="2100" dirty="0"/>
              <a:t>Determine infrastructure needed to run and consistently deploy infrastructure.   Deploy infrastructure through code. </a:t>
            </a:r>
          </a:p>
          <a:p>
            <a:pPr lvl="1"/>
            <a:r>
              <a:rPr lang="en-US" sz="2100" dirty="0"/>
              <a:t>Determine a deployment strategy (i.e., Canary,  Blue-Green Candidates)</a:t>
            </a:r>
          </a:p>
          <a:p>
            <a:pPr lvl="2"/>
            <a:r>
              <a:rPr lang="en-US" sz="1800" dirty="0"/>
              <a:t>Avoids downtime of the application  </a:t>
            </a:r>
          </a:p>
          <a:p>
            <a:r>
              <a:rPr lang="en-US" sz="2300" b="1" dirty="0"/>
              <a:t>Impact</a:t>
            </a:r>
            <a:r>
              <a:rPr lang="en-US" sz="2300" dirty="0"/>
              <a:t>: Repeatable process that avoids downtown time of the application.  Controls costs and protects revenue.</a:t>
            </a:r>
          </a:p>
          <a:p>
            <a:endParaRPr lang="en-US" dirty="0"/>
          </a:p>
        </p:txBody>
      </p:sp>
    </p:spTree>
    <p:extLst>
      <p:ext uri="{BB962C8B-B14F-4D97-AF65-F5344CB8AC3E}">
        <p14:creationId xmlns:p14="http://schemas.microsoft.com/office/powerpoint/2010/main" val="263273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D418-D3B7-D74F-9AF7-50D0F02F5EA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65E6CB4-D378-9640-8C5D-F587D4F6CCAF}"/>
              </a:ext>
            </a:extLst>
          </p:cNvPr>
          <p:cNvSpPr>
            <a:spLocks noGrp="1"/>
          </p:cNvSpPr>
          <p:nvPr>
            <p:ph idx="1"/>
          </p:nvPr>
        </p:nvSpPr>
        <p:spPr/>
        <p:txBody>
          <a:bodyPr/>
          <a:lstStyle/>
          <a:p>
            <a:r>
              <a:rPr lang="en-US" dirty="0"/>
              <a:t>Implementing CI/CD drives business value while reducing costs.</a:t>
            </a:r>
          </a:p>
          <a:p>
            <a:r>
              <a:rPr lang="en-US" dirty="0"/>
              <a:t>It provides consistency around development and deployment which significantly controls costs.</a:t>
            </a:r>
          </a:p>
          <a:p>
            <a:r>
              <a:rPr lang="en-US" dirty="0"/>
              <a:t>Allows engineers to focus on designing features that provide client value, rather than dealing with errors. </a:t>
            </a:r>
          </a:p>
          <a:p>
            <a:r>
              <a:rPr lang="en-US" dirty="0"/>
              <a:t>Support team collaboration, which increases client retention, which also support controlling costs by reducing turnover.</a:t>
            </a:r>
          </a:p>
        </p:txBody>
      </p:sp>
    </p:spTree>
    <p:extLst>
      <p:ext uri="{BB962C8B-B14F-4D97-AF65-F5344CB8AC3E}">
        <p14:creationId xmlns:p14="http://schemas.microsoft.com/office/powerpoint/2010/main" val="41173260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1919</TotalTime>
  <Words>536</Words>
  <Application>Microsoft Macintosh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CI/CD as a means to drive business value</vt:lpstr>
      <vt:lpstr>Continuous delivery = Continuous Integration  +              Continuous Deployment</vt:lpstr>
      <vt:lpstr>Continuously delivery (CD) principles</vt:lpstr>
      <vt:lpstr>continuous integration</vt:lpstr>
      <vt:lpstr>Continuous deployment (CD)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as a means to drive business value</dc:title>
  <dc:creator>Ugochi Acholonu</dc:creator>
  <cp:lastModifiedBy>Ugochi Acholonu</cp:lastModifiedBy>
  <cp:revision>30</cp:revision>
  <dcterms:created xsi:type="dcterms:W3CDTF">2021-10-02T03:50:39Z</dcterms:created>
  <dcterms:modified xsi:type="dcterms:W3CDTF">2021-10-03T11:56:09Z</dcterms:modified>
</cp:coreProperties>
</file>