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606" r:id="rId3"/>
    <p:sldId id="595" r:id="rId4"/>
    <p:sldId id="597" r:id="rId5"/>
    <p:sldId id="525" r:id="rId6"/>
    <p:sldId id="526" r:id="rId7"/>
    <p:sldId id="533" r:id="rId8"/>
    <p:sldId id="550" r:id="rId9"/>
    <p:sldId id="607" r:id="rId10"/>
    <p:sldId id="608" r:id="rId11"/>
    <p:sldId id="601" r:id="rId12"/>
    <p:sldId id="415" r:id="rId13"/>
    <p:sldId id="592" r:id="rId14"/>
    <p:sldId id="620" r:id="rId15"/>
    <p:sldId id="610" r:id="rId16"/>
    <p:sldId id="617" r:id="rId17"/>
    <p:sldId id="594" r:id="rId18"/>
    <p:sldId id="433" r:id="rId19"/>
    <p:sldId id="483" r:id="rId20"/>
    <p:sldId id="429" r:id="rId21"/>
    <p:sldId id="616" r:id="rId22"/>
    <p:sldId id="481" r:id="rId23"/>
    <p:sldId id="602" r:id="rId24"/>
    <p:sldId id="584" r:id="rId25"/>
    <p:sldId id="604" r:id="rId26"/>
    <p:sldId id="605" r:id="rId27"/>
    <p:sldId id="445" r:id="rId28"/>
    <p:sldId id="450" r:id="rId29"/>
    <p:sldId id="441" r:id="rId30"/>
    <p:sldId id="434" r:id="rId31"/>
    <p:sldId id="618" r:id="rId32"/>
    <p:sldId id="613" r:id="rId33"/>
    <p:sldId id="591" r:id="rId34"/>
    <p:sldId id="579" r:id="rId35"/>
    <p:sldId id="523" r:id="rId36"/>
    <p:sldId id="614" r:id="rId37"/>
    <p:sldId id="442" r:id="rId38"/>
    <p:sldId id="443" r:id="rId39"/>
    <p:sldId id="456" r:id="rId40"/>
    <p:sldId id="444" r:id="rId41"/>
    <p:sldId id="615" r:id="rId42"/>
    <p:sldId id="504" r:id="rId43"/>
    <p:sldId id="505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9C4873-CB7D-43D9-90C6-5F6125987B91}">
          <p14:sldIdLst>
            <p14:sldId id="274"/>
            <p14:sldId id="606"/>
          </p14:sldIdLst>
        </p14:section>
        <p14:section name="Преговор" id="{D297516C-EA98-4880-9DFA-4A08BF3C6A63}">
          <p14:sldIdLst>
            <p14:sldId id="595"/>
            <p14:sldId id="597"/>
            <p14:sldId id="525"/>
            <p14:sldId id="526"/>
            <p14:sldId id="533"/>
            <p14:sldId id="550"/>
            <p14:sldId id="607"/>
            <p14:sldId id="608"/>
          </p14:sldIdLst>
        </p14:section>
        <p14:section name="Какво е цикъл?" id="{E4C6683F-ABB6-487E-B86F-A9D911B9392A}">
          <p14:sldIdLst>
            <p14:sldId id="601"/>
          </p14:sldIdLst>
        </p14:section>
        <p14:section name="For – цикъл" id="{C378C80C-56D1-43F4-ABB9-4301AE0522ED}">
          <p14:sldIdLst>
            <p14:sldId id="415"/>
          </p14:sldIdLst>
        </p14:section>
        <p14:section name="Цикъл със стъпка" id="{B1B235F7-2BB1-456B-A533-B0AFABAE988D}">
          <p14:sldIdLst>
            <p14:sldId id="592"/>
            <p14:sldId id="620"/>
            <p14:sldId id="610"/>
            <p14:sldId id="617"/>
            <p14:sldId id="594"/>
            <p14:sldId id="433"/>
            <p14:sldId id="483"/>
            <p14:sldId id="429"/>
            <p14:sldId id="616"/>
            <p14:sldId id="481"/>
          </p14:sldIdLst>
        </p14:section>
        <p14:section name="Работа с текст" id="{E0870F6E-B964-4E93-A9F3-4F7B89813546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39184302-DDB8-4750-A8A7-6DD0933D21E0}">
          <p14:sldIdLst>
            <p14:sldId id="441"/>
            <p14:sldId id="434"/>
            <p14:sldId id="618"/>
            <p14:sldId id="613"/>
            <p14:sldId id="591"/>
            <p14:sldId id="579"/>
            <p14:sldId id="523"/>
            <p14:sldId id="614"/>
            <p14:sldId id="442"/>
            <p14:sldId id="443"/>
            <p14:sldId id="456"/>
            <p14:sldId id="444"/>
            <p14:sldId id="615"/>
          </p14:sldIdLst>
        </p14:section>
        <p14:section name="End Section" id="{3D68EA67-1687-4AE1-9295-3D17302FFB6E}">
          <p14:sldIdLst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83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B8E964-CDB4-4C2B-A9CA-576C3349A0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276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DAD231-DBA7-41D3-8338-A4D0E495C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9200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7FAFDC-4AEE-4965-81B4-46F471A0E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283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355B75-8F3C-4E48-84F3-78A8B86918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95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97D5E7-3A5D-4D86-8A4F-2B3285071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876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5BD537-88B4-4216-88C4-47F6DA546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7974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33C723-F64D-4B59-9754-650007E9D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914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217716-2F86-4D00-BFFA-663A42DDB6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1536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F3B86F-8E3E-41EA-B52A-CA2E9E76B0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15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9052D2-7D2F-48B7-A0C3-34E87CFD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010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73004-BFDB-4382-9B66-0E6C047796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561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248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827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8F3454-DFDE-4060-9718-ABE66CCDDA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42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1FF16-C1AE-45C7-B7D0-1E0F069DED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905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459087-E842-40A7-BD88-FA10EEEC2D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997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5728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450" y="4451350"/>
            <a:ext cx="4625723" cy="123377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range(1, 13):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800" dirty="0"/>
              <a:t>  </a:t>
            </a:r>
            <a:r>
              <a:rPr lang="en-US" sz="2800" dirty="0"/>
              <a:t>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1890CD-6E8A-430D-98D2-4E64EC63BE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6234460" cy="31328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456915" marR="0" lvl="0" indent="-456915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Циклите в програмирането ни позволяват да повтаряме </a:t>
            </a:r>
            <a:r>
              <a:rPr kumimoji="0" lang="bg-BG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едни и същи действия </a:t>
            </a: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определен брой пъти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</a:t>
                </a:r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2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повтаряме действия до определен момент 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bg1"/>
                </a:solidFill>
              </a:rPr>
              <a:t>-</a:t>
            </a:r>
            <a:r>
              <a:rPr lang="bg-BG" sz="3600" dirty="0"/>
              <a:t>цикли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4891600" cy="1126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 in range(1, 13):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181000" y="2583705"/>
            <a:ext cx="2610000" cy="91940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21000" y="2574969"/>
            <a:ext cx="1696890" cy="919401"/>
          </a:xfrm>
          <a:prstGeom prst="wedgeRoundRectCallout">
            <a:avLst>
              <a:gd name="adj1" fmla="val -7059"/>
              <a:gd name="adj2" fmla="val 75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94801" y="2889318"/>
            <a:ext cx="1531200" cy="1328023"/>
          </a:xfrm>
          <a:prstGeom prst="wedgeRoundRectCallout">
            <a:avLst>
              <a:gd name="adj1" fmla="val -82852"/>
              <a:gd name="adj2" fmla="val 35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0" y="5164599"/>
            <a:ext cx="4444050" cy="919401"/>
          </a:xfrm>
          <a:prstGeom prst="wedgeRoundRectCallout">
            <a:avLst>
              <a:gd name="adj1" fmla="val -32776"/>
              <a:gd name="adj2" fmla="val -71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от код за </a:t>
            </a:r>
            <a:b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842550" y="4376744"/>
            <a:ext cx="1828800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6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BB90-834F-42E4-BB28-F91EDB1553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903BC22-46C8-4786-86D7-FF6336E743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7793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използваме стъпка ако искаме да променяме стойността на </a:t>
            </a:r>
            <a:r>
              <a:rPr lang="en-GB" sz="3600" dirty="0"/>
              <a:t>i </a:t>
            </a:r>
            <a:r>
              <a:rPr lang="bg-BG" sz="3600" dirty="0"/>
              <a:t>със стойност различна от 1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bg-BG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Стъпката може да бъде негативна</a:t>
            </a:r>
          </a:p>
          <a:p>
            <a:pPr>
              <a:lnSpc>
                <a:spcPct val="100000"/>
              </a:lnSpc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r>
              <a:rPr lang="en-GB" dirty="0"/>
              <a:t> </a:t>
            </a:r>
            <a:r>
              <a:rPr lang="bg-BG" dirty="0">
                <a:latin typeface="Consolas" panose="020B0609020204030204" pitchFamily="49" charset="0"/>
              </a:rPr>
              <a:t>със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стъпка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04ADCFB-31A8-4B9D-96E4-5AF942C98907}"/>
              </a:ext>
            </a:extLst>
          </p:cNvPr>
          <p:cNvSpPr txBox="1">
            <a:spLocks/>
          </p:cNvSpPr>
          <p:nvPr/>
        </p:nvSpPr>
        <p:spPr>
          <a:xfrm>
            <a:off x="700394" y="4648830"/>
            <a:ext cx="575560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543390-1A99-4B3C-B3E7-B3AB8E189F68}"/>
              </a:ext>
            </a:extLst>
          </p:cNvPr>
          <p:cNvSpPr txBox="1">
            <a:spLocks/>
          </p:cNvSpPr>
          <p:nvPr/>
        </p:nvSpPr>
        <p:spPr>
          <a:xfrm>
            <a:off x="703089" y="2572770"/>
            <a:ext cx="575291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34ADE829-7648-48C9-B1D8-0B729370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3183250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2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3D0206E-586C-455D-B8CE-397C5F03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5280696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8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3550" y="1830093"/>
            <a:ext cx="7475050" cy="20867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print(i)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725A426-4F07-4F6E-BDD8-9B123E2F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7785100" y="2584450"/>
            <a:ext cx="533400" cy="5362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74000" y="3473450"/>
            <a:ext cx="2356200" cy="1055608"/>
          </a:xfrm>
          <a:prstGeom prst="wedgeRoundRectCallout">
            <a:avLst>
              <a:gd name="adj1" fmla="val -58744"/>
              <a:gd name="adj2" fmla="val -41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30797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/>
              <a:t>Отпечатва четните степени на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bg-BG" sz="3400" dirty="0"/>
              <a:t> до </a:t>
            </a:r>
            <a:r>
              <a:rPr lang="en-US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r>
              <a:rPr lang="bg-BG" sz="3400" dirty="0"/>
              <a:t>: 2</a:t>
            </a:r>
            <a:r>
              <a:rPr lang="bg-BG" sz="3400" baseline="30000" dirty="0"/>
              <a:t>0</a:t>
            </a:r>
            <a:r>
              <a:rPr lang="bg-BG" sz="3400" dirty="0"/>
              <a:t>, 2</a:t>
            </a:r>
            <a:r>
              <a:rPr lang="bg-BG" sz="3400" baseline="30000" dirty="0"/>
              <a:t>2</a:t>
            </a:r>
            <a:r>
              <a:rPr lang="bg-BG" sz="3400" dirty="0"/>
              <a:t>, 2</a:t>
            </a:r>
            <a:r>
              <a:rPr lang="bg-BG" sz="3400" baseline="30000" dirty="0"/>
              <a:t>4</a:t>
            </a:r>
            <a:r>
              <a:rPr lang="bg-BG" sz="3400" dirty="0"/>
              <a:t>, 2</a:t>
            </a:r>
            <a:r>
              <a:rPr lang="bg-BG" sz="3400" baseline="30000" dirty="0"/>
              <a:t>8</a:t>
            </a:r>
            <a:r>
              <a:rPr lang="bg-BG" sz="3400" dirty="0"/>
              <a:t>, …,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endParaRPr lang="bg-BG" sz="3400" b="1" dirty="0">
              <a:solidFill>
                <a:schemeClr val="bg1"/>
              </a:solidFill>
            </a:endParaRP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74324" y="436834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3183008" y="453647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732600" y="4368343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4324" y="5577927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3183008" y="5746062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32600" y="5577926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CCEEC8D-2E31-4B66-B052-FB0E066C8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4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08100" y="2137012"/>
            <a:ext cx="7575800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num = 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range(0, n + 1, 2):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600" b="1" noProof="1">
                <a:latin typeface="Consolas" pitchFamily="49" charset="0"/>
                <a:cs typeface="Consolas" pitchFamily="49" charset="0"/>
              </a:rPr>
              <a:t>print(num)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  num = num * 2 * 2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8540749" y="3545332"/>
            <a:ext cx="533401" cy="50596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318500" y="4218295"/>
            <a:ext cx="2133600" cy="1077218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DB189B-03D3-4A93-B4CB-38A07A3EF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+mj-lt"/>
              </a:rPr>
              <a:t>Работа с по-сложни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  <a:endParaRPr lang="bg-BG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</a:rPr>
              <a:t>Техники за използване на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36000" y="4937988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838800" y="510612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960800" y="4947927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E7773FA-E1F6-42BA-AF3E-C69AF0CC3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8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30640"/>
            <a:chOff x="3429635" y="5232613"/>
            <a:chExt cx="2377440" cy="10306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-= 1;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00201" y="2529000"/>
            <a:ext cx="5410200" cy="17912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range(n, 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,-1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print(i);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6000" y="3178350"/>
            <a:ext cx="2057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81001" y="2802849"/>
            <a:ext cx="3239999" cy="1055608"/>
          </a:xfrm>
          <a:prstGeom prst="wedgeRoundRectCallout">
            <a:avLst>
              <a:gd name="adj1" fmla="val -60317"/>
              <a:gd name="adj2" fmla="val 13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  <a:latin typeface="Consolas" pitchFamily="49" charset="0"/>
              </a:rPr>
              <a:t>i &gt;= 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B883F2-47D4-4216-A133-31F513FF4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5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A1A3-C875-40F6-A255-53EE19691F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0" y="5223715"/>
            <a:ext cx="587535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1" y="2298715"/>
            <a:ext cx="59198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length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800" b="1" dirty="0"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3ECD0A-A335-458D-80F1-A105CB3B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4673600" y="2692465"/>
            <a:ext cx="112264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4495800" y="5670615"/>
            <a:ext cx="119309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92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3F88-E964-4638-B1BB-61F084AFF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9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0475" y="2181172"/>
            <a:ext cx="7331050" cy="249565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length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i in range(0,len(length)):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print(length[i])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1494000"/>
            <a:ext cx="3600000" cy="1055608"/>
          </a:xfrm>
          <a:prstGeom prst="wedgeRoundRectCallout">
            <a:avLst>
              <a:gd name="adj1" fmla="val -36650"/>
              <a:gd name="adj2" fmla="val 89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718050"/>
            <a:ext cx="3600450" cy="1055608"/>
          </a:xfrm>
          <a:prstGeom prst="wedgeRoundRectCallout">
            <a:avLst>
              <a:gd name="adj1" fmla="val -35907"/>
              <a:gd name="adj2" fmla="val -103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всеки символ по индекс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C88339-6AEF-4FF5-A869-35C5148D80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676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BB7AABF-38E7-4B23-890E-E3B4A71CD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6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1000" y="1635462"/>
            <a:ext cx="8911176" cy="44935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text = input()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>
              <a:lnSpc>
                <a:spcPct val="110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range(0,len(text)):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"a":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1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"e":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2</a:t>
            </a: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make if statement for letters 'i' 'o 'u'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35447-5EAE-4E03-B5A2-AB2B52EEA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5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9E82-C2A7-4F0E-9E9D-D555FA9FE3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16000" y="4704825"/>
            <a:ext cx="11105892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8EAA21-0EF3-45B7-B657-F47DD6D248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A7F3-46CA-4A0C-92E9-973E4114E9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400" dirty="0"/>
              <a:t>Прочита</a:t>
            </a:r>
            <a:r>
              <a:rPr lang="bg-BG" sz="3400" b="1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последователни пъти числа и ги сумира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761621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39561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857021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246623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447647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0A8D37-01DF-44A7-B4A4-F21BA7A51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02765" y="39516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096000" y="3951656"/>
            <a:ext cx="4516675" cy="2233244"/>
            <a:chOff x="1370012" y="4321112"/>
            <a:chExt cx="4516675" cy="2233244"/>
          </a:xfrm>
        </p:grpSpPr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24582" y="967336"/>
            <a:ext cx="3" cy="475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6024583" y="1956542"/>
            <a:ext cx="1" cy="436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10896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9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5794" y="2836420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7459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97732" y="5519032"/>
              <a:ext cx="1815555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3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0800" y="-467309"/>
            <a:ext cx="8124226" cy="1450651"/>
            <a:chOff x="4266852" y="45856"/>
            <a:chExt cx="7027012" cy="1543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92460" cy="1526271"/>
              <a:chOff x="4192090" y="201817"/>
              <a:chExt cx="6652754" cy="17649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815454" y="1512402"/>
                <a:ext cx="2029390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-sys.maxsize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</a:t>
              </a: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sys.maxsize</a:t>
              </a:r>
              <a:endPara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6840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8271" y="2666428"/>
            <a:ext cx="1080261" cy="539736"/>
            <a:chOff x="7136682" y="2274338"/>
            <a:chExt cx="1080261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4878" y="1294794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8095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235B7890-331C-4E3B-B297-DAF40416FE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1359000"/>
            <a:ext cx="6120000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i in range(0,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&lt; smallest: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&gt; biggest: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print(f"Max number: {biggest}")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print(f"Min number: {smallest}")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391C19-EDD0-4D9E-AEEF-35C0353E2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6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851120" y="2546662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00" y="2777516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306457" y="35826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1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96125"/>
            <a:ext cx="117624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</a:t>
            </a:r>
            <a:r>
              <a:rPr lang="bg-BG" sz="34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400" dirty="0"/>
              <a:t> </a:t>
            </a:r>
            <a:r>
              <a:rPr lang="bg-BG" sz="34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Проверява дали сумите на </a:t>
            </a:r>
            <a:r>
              <a:rPr lang="bg-BG" sz="3400" b="1" dirty="0">
                <a:solidFill>
                  <a:schemeClr val="bg1"/>
                </a:solidFill>
              </a:rPr>
              <a:t>левите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десните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При равенство извежда "</a:t>
            </a:r>
            <a:r>
              <a:rPr lang="en-US" sz="3400" b="1" dirty="0">
                <a:latin typeface="Consolas" panose="020B0609020204030204" pitchFamily="49" charset="0"/>
              </a:rPr>
              <a:t>Yes</a:t>
            </a:r>
            <a:r>
              <a:rPr lang="bg-BG" sz="3400" dirty="0"/>
              <a:t>"</a:t>
            </a:r>
            <a:r>
              <a:rPr lang="en-US" sz="3400" dirty="0"/>
              <a:t> </a:t>
            </a:r>
            <a:r>
              <a:rPr lang="bg-BG" sz="3400" dirty="0"/>
              <a:t>и сумата, в противен случай - </a:t>
            </a:r>
            <a:r>
              <a:rPr lang="en-US" sz="3400" dirty="0"/>
              <a:t>"</a:t>
            </a:r>
            <a:r>
              <a:rPr lang="en-US" sz="3400" b="1" dirty="0">
                <a:latin typeface="Consolas" panose="020B0609020204030204" pitchFamily="49" charset="0"/>
              </a:rPr>
              <a:t>No</a:t>
            </a:r>
            <a:r>
              <a:rPr lang="en-US" sz="3400" dirty="0"/>
              <a:t>"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dirty="0"/>
              <a:t>разликата</a:t>
            </a:r>
            <a:r>
              <a:rPr lang="en-US" sz="3400" dirty="0"/>
              <a:t> (</a:t>
            </a:r>
            <a:r>
              <a:rPr lang="bg-BG" sz="3400" dirty="0"/>
              <a:t>изчислена като положително число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6CD1D1-7C76-4EF8-93E3-BBA419CD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1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1000" y="1454707"/>
            <a:ext cx="7335000" cy="46935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left_sum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left_sum = left_sum + int(input())</a:t>
            </a:r>
          </a:p>
          <a:p>
            <a:pPr>
              <a:lnSpc>
                <a:spcPct val="105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read and calculate the right sum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left_sum == right_sum: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print(f"Yes, sum = {left_sum}")</a:t>
            </a:r>
          </a:p>
          <a:p>
            <a:pPr>
              <a:lnSpc>
                <a:spcPct val="105000"/>
              </a:lnSpc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diff = abs(right_sum - left_sum)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print(f"No, diff = {diff}")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1998" y="6282431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https://judge.softuni.bg/Contests/2417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ACC1AE-3E8D-4887-9E4F-F04A65927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6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F5AFC4-0589-484D-9B8A-B68662BE5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0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3070453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700742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3069000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700741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308749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700740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D3DF6B2-623C-4952-904F-1E32091F0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</a:t>
            </a:r>
            <a:r>
              <a:rPr lang="bg-BG" dirty="0"/>
              <a:t>се</a:t>
            </a:r>
            <a:r>
              <a:rPr lang="en-US" dirty="0"/>
              <a:t>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команда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6300450" cy="587891"/>
          </a:xfrm>
        </p:spPr>
        <p:txBody>
          <a:bodyPr/>
          <a:lstStyle/>
          <a:p>
            <a:r>
              <a:rPr lang="en-US" dirty="0"/>
              <a:t>print(not (5 == 5) and (4 + 1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00570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5049047-44BC-4852-9660-FEBC9CF236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85681" y="1610517"/>
            <a:ext cx="6370319" cy="429348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odd_sum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even_sum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element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% 2 == 0: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even_sum += element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else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odd_sum += element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sum / difference</a:t>
            </a:r>
            <a:endParaRPr lang="bg-BG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445062-AB06-4902-A371-3C4985E18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9565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2ABF8-F1A3-44E0-9D6A-D7DAE6EED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17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631C51-4477-4C75-9A9D-C1CBCB3216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команда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670450" cy="587891"/>
          </a:xfrm>
        </p:spPr>
        <p:txBody>
          <a:bodyPr/>
          <a:lstStyle/>
          <a:p>
            <a:r>
              <a:rPr lang="en-US" dirty="0"/>
              <a:t>print(not (3 == 3) or (3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3358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AE874AB8-3BA9-4DCD-AAA9-C3173DBD1A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474766" cy="587891"/>
          </a:xfrm>
        </p:spPr>
        <p:txBody>
          <a:bodyPr/>
          <a:lstStyle/>
          <a:p>
            <a:r>
              <a:rPr lang="en-US" dirty="0"/>
              <a:t>print(not (3 &gt; 5) or (1 == 1))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11963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BD5E4A05-B045-4174-981B-F9AA649E68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0" y="2509004"/>
            <a:ext cx="5430316" cy="2719500"/>
          </a:xfrm>
        </p:spPr>
        <p:txBody>
          <a:bodyPr/>
          <a:lstStyle/>
          <a:p>
            <a:r>
              <a:rPr lang="en-US" sz="2600" dirty="0"/>
              <a:t>number = 101</a:t>
            </a:r>
          </a:p>
          <a:p>
            <a:r>
              <a:rPr lang="en-US" sz="2600" dirty="0"/>
              <a:t>if number &gt;= 1:</a:t>
            </a:r>
          </a:p>
          <a:p>
            <a:r>
              <a:rPr lang="en-US" sz="2600" dirty="0"/>
              <a:t>    print("Larger than 1")</a:t>
            </a:r>
          </a:p>
          <a:p>
            <a:r>
              <a:rPr lang="en-US" sz="2600" dirty="0"/>
              <a:t>if number &lt;= 101:</a:t>
            </a:r>
          </a:p>
          <a:p>
            <a:r>
              <a:rPr lang="en-US" sz="2600" dirty="0"/>
              <a:t>    print("Less than 101")</a:t>
            </a:r>
          </a:p>
          <a:p>
            <a:r>
              <a:rPr lang="en-US" sz="2600" dirty="0"/>
              <a:t>    print("Equal to 101")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0745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A43C0054-81EF-4C2E-A608-D39425D15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36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850" y="2552015"/>
            <a:ext cx="5645150" cy="2299385"/>
          </a:xfrm>
        </p:spPr>
        <p:txBody>
          <a:bodyPr/>
          <a:lstStyle/>
          <a:p>
            <a:r>
              <a:rPr lang="en-US" sz="2600" dirty="0"/>
              <a:t>role = "Administrator"</a:t>
            </a:r>
          </a:p>
          <a:p>
            <a:r>
              <a:rPr lang="en-US" sz="2600" dirty="0"/>
              <a:t>password = "SoftUni"</a:t>
            </a:r>
          </a:p>
          <a:p>
            <a:r>
              <a:rPr lang="en-US" sz="2600" dirty="0"/>
              <a:t>if role == "SoftUni":</a:t>
            </a:r>
          </a:p>
          <a:p>
            <a:r>
              <a:rPr lang="en-US" sz="2600" dirty="0"/>
              <a:t>    if password == "SoftUni":</a:t>
            </a:r>
          </a:p>
          <a:p>
            <a:r>
              <a:rPr lang="en-US" sz="2600" dirty="0"/>
              <a:t>        print("Welcome!")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0738" y="4263624"/>
            <a:ext cx="3077082" cy="1901866"/>
            <a:chOff x="4997283" y="4570824"/>
            <a:chExt cx="3592286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F740F3F-BDF3-4C6E-A3A4-9C2E9A8A3C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4064</TotalTime>
  <Words>2307</Words>
  <Application>Microsoft Office PowerPoint</Application>
  <PresentationFormat>Widescreen</PresentationFormat>
  <Paragraphs>495</Paragraphs>
  <Slides>44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For-цикъл със стъпка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41</cp:revision>
  <dcterms:created xsi:type="dcterms:W3CDTF">2018-05-23T13:08:44Z</dcterms:created>
  <dcterms:modified xsi:type="dcterms:W3CDTF">2021-09-29T15:17:28Z</dcterms:modified>
  <cp:category>computer programming;programming;Python;програмиране;кодиране</cp:category>
</cp:coreProperties>
</file>