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306" r:id="rId5"/>
    <p:sldId id="316" r:id="rId6"/>
    <p:sldId id="260" r:id="rId7"/>
    <p:sldId id="261" r:id="rId8"/>
    <p:sldId id="262" r:id="rId9"/>
    <p:sldId id="263" r:id="rId10"/>
    <p:sldId id="264" r:id="rId11"/>
    <p:sldId id="265" r:id="rId12"/>
    <p:sldId id="317" r:id="rId13"/>
    <p:sldId id="284" r:id="rId14"/>
    <p:sldId id="285" r:id="rId15"/>
    <p:sldId id="268" r:id="rId16"/>
    <p:sldId id="269" r:id="rId17"/>
    <p:sldId id="270" r:id="rId18"/>
    <p:sldId id="318" r:id="rId19"/>
    <p:sldId id="319" r:id="rId20"/>
    <p:sldId id="273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1D5516-2043-4A66-906F-BE483EDD1DFC}">
          <p14:sldIdLst>
            <p14:sldId id="256"/>
            <p14:sldId id="257"/>
            <p14:sldId id="259"/>
            <p14:sldId id="306"/>
            <p14:sldId id="316"/>
          </p14:sldIdLst>
        </p14:section>
        <p14:section name="Course Overview" id="{BDC53696-6C6B-407B-B9AB-2459BBA25F00}">
          <p14:sldIdLst>
            <p14:sldId id="260"/>
            <p14:sldId id="261"/>
            <p14:sldId id="262"/>
          </p14:sldIdLst>
        </p14:section>
        <p14:section name="The Trainers Team" id="{3A75252B-EA6D-4391-BEFB-F1B6507C9F84}">
          <p14:sldIdLst>
            <p14:sldId id="263"/>
            <p14:sldId id="264"/>
          </p14:sldIdLst>
        </p14:section>
        <p14:section name="Course Organization" id="{26679D78-45C5-4AE0-8598-C5A43F511DB0}">
          <p14:sldIdLst>
            <p14:sldId id="265"/>
            <p14:sldId id="317"/>
            <p14:sldId id="284"/>
            <p14:sldId id="285"/>
            <p14:sldId id="268"/>
            <p14:sldId id="269"/>
            <p14:sldId id="270"/>
          </p14:sldIdLst>
        </p14:section>
        <p14:section name="Resources" id="{4A0EC729-CC66-469A-AC29-8A83AE811EF6}">
          <p14:sldIdLst>
            <p14:sldId id="318"/>
            <p14:sldId id="319"/>
            <p14:sldId id="273"/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895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01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58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hyperlink" Target="http://balev.eu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2/java-web" TargetMode="External"/><Relationship Id="rId3" Type="http://schemas.openxmlformats.org/officeDocument/2006/relationships/hyperlink" Target="https://softuni.bg/trainings/3494/spring-advanced-october-2021" TargetMode="External"/><Relationship Id="rId7" Type="http://schemas.openxmlformats.org/officeDocument/2006/relationships/hyperlink" Target="https://www.facebook.com/groups/JavaWebSeptember202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hyperlink" Target="https://www.facebook.com/groups/SoftUniJavaCommunit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2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4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10" Type="http://schemas.openxmlformats.org/officeDocument/2006/relationships/image" Target="../media/image23.jp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00" y="2143142"/>
            <a:ext cx="4779677" cy="2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6873" y="1243582"/>
            <a:ext cx="7467110" cy="5608800"/>
          </a:xfrm>
        </p:spPr>
        <p:txBody>
          <a:bodyPr>
            <a:no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800" b="1" dirty="0" smtClean="0">
                <a:solidFill>
                  <a:schemeClr val="bg1"/>
                </a:solidFill>
              </a:rPr>
              <a:t>Software </a:t>
            </a:r>
            <a:r>
              <a:rPr lang="en-US" sz="2800" b="1" dirty="0">
                <a:solidFill>
                  <a:schemeClr val="bg1"/>
                </a:solidFill>
              </a:rPr>
              <a:t>engineer with 19+ years of real experience </a:t>
            </a:r>
            <a:r>
              <a:rPr lang="en-US" sz="2800" dirty="0" smtClean="0"/>
              <a:t>with </a:t>
            </a:r>
            <a:r>
              <a:rPr lang="en-US" sz="2800" dirty="0"/>
              <a:t>different projects.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Started developing with Java in the year 2000 </a:t>
            </a:r>
            <a:r>
              <a:rPr lang="en-US" sz="2800" dirty="0" smtClean="0"/>
              <a:t>in </a:t>
            </a:r>
            <a:r>
              <a:rPr lang="en-US" sz="2800" dirty="0"/>
              <a:t>the form of J2SE 1.2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Works in REWE Digital Bulgaria </a:t>
            </a:r>
            <a:r>
              <a:rPr lang="en-US" sz="2800" dirty="0"/>
              <a:t>on an architecture </a:t>
            </a:r>
            <a:r>
              <a:rPr lang="en-US" sz="2800" dirty="0" smtClean="0"/>
              <a:t>focused </a:t>
            </a:r>
            <a:r>
              <a:rPr lang="en-US" sz="2800" dirty="0"/>
              <a:t>on </a:t>
            </a:r>
            <a:r>
              <a:rPr lang="en-US" sz="2800" b="1" dirty="0">
                <a:solidFill>
                  <a:schemeClr val="bg1"/>
                </a:solidFill>
              </a:rPr>
              <a:t>microservices</a:t>
            </a:r>
            <a:endParaRPr lang="en-US" sz="28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800" dirty="0"/>
              <a:t>Uses</a:t>
            </a:r>
            <a:r>
              <a:rPr lang="en-US" sz="2800" b="1" dirty="0">
                <a:solidFill>
                  <a:schemeClr val="bg1"/>
                </a:solidFill>
              </a:rPr>
              <a:t> Java, TypeScript </a:t>
            </a:r>
            <a:r>
              <a:rPr lang="en-US" sz="2800" dirty="0"/>
              <a:t>and</a:t>
            </a:r>
            <a:r>
              <a:rPr lang="en-US" sz="2800" b="1" dirty="0">
                <a:solidFill>
                  <a:schemeClr val="bg1"/>
                </a:solidFill>
              </a:rPr>
              <a:t> Kotlin </a:t>
            </a:r>
            <a:r>
              <a:rPr lang="en-US" sz="2800" dirty="0"/>
              <a:t>in his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daily </a:t>
            </a:r>
            <a:r>
              <a:rPr lang="en-US" sz="2800" dirty="0"/>
              <a:t>tasks</a:t>
            </a:r>
            <a:endParaRPr lang="bg-BG" sz="28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800" dirty="0"/>
              <a:t>Rides a </a:t>
            </a:r>
            <a:r>
              <a:rPr lang="en-US" sz="2800" b="1" dirty="0">
                <a:solidFill>
                  <a:schemeClr val="bg1"/>
                </a:solidFill>
              </a:rPr>
              <a:t>motorcycle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climbs mountains </a:t>
            </a:r>
            <a:r>
              <a:rPr lang="en-US" sz="2800" dirty="0"/>
              <a:t>in his spare time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800" dirty="0"/>
              <a:t>Personal website: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hlinkClick r:id="rId2"/>
              </a:rPr>
              <a:t>http://balev.eu/</a:t>
            </a:r>
            <a:r>
              <a:rPr lang="en-US" sz="2800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 err="1"/>
              <a:t>Lachezar</a:t>
            </a:r>
            <a:r>
              <a:rPr lang="en-US" dirty="0"/>
              <a:t> </a:t>
            </a:r>
            <a:r>
              <a:rPr lang="en-US" dirty="0" err="1"/>
              <a:t>Balev</a:t>
            </a:r>
            <a:endParaRPr lang="en-US" sz="4000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52" y="2079000"/>
            <a:ext cx="4218408" cy="3374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0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1045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Web Module at </a:t>
            </a:r>
            <a:r>
              <a:rPr lang="en-US" noProof="1"/>
              <a:t>SoftUni</a:t>
            </a:r>
            <a:r>
              <a:rPr lang="en-US"/>
              <a:t> – Timeline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38906" y="2876044"/>
            <a:ext cx="4477071" cy="352475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bg1"/>
                </a:solidFill>
              </a:rPr>
              <a:t>Spring Advanced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Lessons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+ exam</a:t>
            </a:r>
            <a:endParaRPr lang="bg-BG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6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weeks</a:t>
            </a:r>
            <a:r>
              <a:rPr lang="bg-BG" dirty="0">
                <a:solidFill>
                  <a:schemeClr val="bg2"/>
                </a:solidFill>
              </a:rPr>
              <a:t> *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times / week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18 credits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Start: </a:t>
            </a:r>
            <a:r>
              <a:rPr lang="en-US" b="1" dirty="0">
                <a:solidFill>
                  <a:schemeClr val="bg2"/>
                </a:solidFill>
              </a:rPr>
              <a:t>26-Oct-2021</a:t>
            </a:r>
          </a:p>
          <a:p>
            <a:pPr algn="ctr">
              <a:spcBef>
                <a:spcPts val="600"/>
              </a:spcBef>
            </a:pPr>
            <a:r>
              <a:rPr lang="en-GB" dirty="0">
                <a:solidFill>
                  <a:srgbClr val="FFFFFF"/>
                </a:solidFill>
              </a:rPr>
              <a:t>Theoretical Exam: </a:t>
            </a:r>
            <a:r>
              <a:rPr lang="en-GB" b="1" dirty="0">
                <a:solidFill>
                  <a:srgbClr val="FFFFFF"/>
                </a:solidFill>
              </a:rPr>
              <a:t>12-Dec-2021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Project Defense: </a:t>
            </a:r>
            <a:r>
              <a:rPr lang="en-US" b="1" dirty="0">
                <a:solidFill>
                  <a:schemeClr val="bg2"/>
                </a:solidFill>
              </a:rPr>
              <a:t>12-Dec-2021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2839" y="2876046"/>
            <a:ext cx="4445416" cy="352475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bg2"/>
                </a:solidFill>
              </a:rPr>
              <a:t>Spring Fundamentals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Lessons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+ </a:t>
            </a:r>
            <a:r>
              <a:rPr lang="en-US" dirty="0" smtClean="0">
                <a:solidFill>
                  <a:schemeClr val="bg2"/>
                </a:solidFill>
              </a:rPr>
              <a:t>exam</a:t>
            </a:r>
            <a:endParaRPr lang="bg-BG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 smtClean="0">
                <a:solidFill>
                  <a:schemeClr val="bg2"/>
                </a:solidFill>
              </a:rPr>
              <a:t>6</a:t>
            </a:r>
            <a:r>
              <a:rPr lang="bg-BG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weeks</a:t>
            </a:r>
            <a:r>
              <a:rPr lang="bg-BG" dirty="0">
                <a:solidFill>
                  <a:schemeClr val="bg2"/>
                </a:solidFill>
              </a:rPr>
              <a:t> *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times / week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12 credits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Start: </a:t>
            </a:r>
            <a:r>
              <a:rPr lang="en-US" b="1" dirty="0">
                <a:solidFill>
                  <a:schemeClr val="bg2"/>
                </a:solidFill>
              </a:rPr>
              <a:t>14-Sept-2021</a:t>
            </a:r>
          </a:p>
          <a:p>
            <a:pPr algn="ctr">
              <a:spcBef>
                <a:spcPts val="600"/>
              </a:spcBef>
            </a:pPr>
            <a:r>
              <a:rPr lang="en-GB" dirty="0">
                <a:solidFill>
                  <a:srgbClr val="FFFFFF"/>
                </a:solidFill>
              </a:rPr>
              <a:t>Theoretical Exam: </a:t>
            </a:r>
            <a:r>
              <a:rPr lang="en-US" b="1" dirty="0">
                <a:solidFill>
                  <a:srgbClr val="FFFFFF"/>
                </a:solidFill>
              </a:rPr>
              <a:t>24-Oct-2021</a:t>
            </a:r>
            <a:endParaRPr lang="en-US" b="1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Exam: </a:t>
            </a:r>
            <a:r>
              <a:rPr lang="en-US" b="1" dirty="0">
                <a:solidFill>
                  <a:schemeClr val="bg2"/>
                </a:solidFill>
              </a:rPr>
              <a:t>24-Oct-2021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677400" y="2876044"/>
            <a:ext cx="1905000" cy="352475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bg2"/>
                </a:solidFill>
              </a:rPr>
              <a:t>Re-Take Exams</a:t>
            </a:r>
            <a:endParaRPr lang="bg-BG" sz="2400" b="1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GB" dirty="0">
                <a:solidFill>
                  <a:srgbClr val="FFFFFF"/>
                </a:solidFill>
              </a:rPr>
              <a:t>Fundamentals: </a:t>
            </a:r>
            <a:r>
              <a:rPr lang="en-GB" b="1" dirty="0">
                <a:solidFill>
                  <a:srgbClr val="FFFFFF"/>
                </a:solidFill>
              </a:rPr>
              <a:t>15-Dec-2021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Advanced: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 smtClean="0">
                <a:solidFill>
                  <a:schemeClr val="bg2"/>
                </a:solidFill>
              </a:rPr>
              <a:t>21-Dec-2021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256" y="1504890"/>
            <a:ext cx="158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14-Sept-2021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05051" y="1527209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6-Oct-2021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98301" y="1504890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12-Dec-2021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768014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8500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3713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81361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53654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98508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62258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38907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2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44" grpId="0" animBg="1"/>
      <p:bldP spid="48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801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958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project</a:t>
            </a:r>
          </a:p>
          <a:p>
            <a:pPr lvl="1"/>
            <a:r>
              <a:rPr lang="en-US" dirty="0"/>
              <a:t>Implementing your </a:t>
            </a:r>
            <a:r>
              <a:rPr lang="en-US" b="1" dirty="0">
                <a:solidFill>
                  <a:schemeClr val="bg1"/>
                </a:solidFill>
              </a:rPr>
              <a:t>own web </a:t>
            </a:r>
            <a:r>
              <a:rPr lang="en-US" b="1" dirty="0" smtClean="0">
                <a:solidFill>
                  <a:schemeClr val="bg1"/>
                </a:solidFill>
              </a:rPr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Spring Framework</a:t>
            </a:r>
            <a:endParaRPr lang="bg-BG" dirty="0"/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project constraints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Project Defense</a:t>
            </a:r>
            <a:r>
              <a:rPr lang="en-US" dirty="0"/>
              <a:t>: </a:t>
            </a:r>
            <a:r>
              <a:rPr lang="bg-BG" dirty="0"/>
              <a:t>20</a:t>
            </a:r>
            <a:r>
              <a:rPr lang="en-US" dirty="0"/>
              <a:t> </a:t>
            </a:r>
            <a:r>
              <a:rPr lang="en-US" dirty="0" smtClean="0"/>
              <a:t>minutes</a:t>
            </a:r>
            <a:endParaRPr lang="en-US" dirty="0"/>
          </a:p>
          <a:p>
            <a:pPr lvl="2"/>
            <a:r>
              <a:rPr lang="en-US" dirty="0"/>
              <a:t>Present application workflow</a:t>
            </a:r>
          </a:p>
          <a:p>
            <a:pPr lvl="2"/>
            <a:r>
              <a:rPr lang="en-US" dirty="0"/>
              <a:t>Show your implementation</a:t>
            </a:r>
          </a:p>
          <a:p>
            <a:pPr lvl="2"/>
            <a:r>
              <a:rPr lang="en-US" dirty="0"/>
              <a:t>Answer of some questions from </a:t>
            </a:r>
            <a:r>
              <a:rPr lang="en-US" dirty="0" smtClean="0"/>
              <a:t>commission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F26DBB-E434-4205-A286-348BDDD9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648" y="3541142"/>
            <a:ext cx="2725586" cy="272558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22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325B73-3253-4CC5-8CE3-F6D10619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Exam	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214A0-5D62-447F-A179-932B6E15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/>
          <a:lstStyle/>
          <a:p>
            <a:r>
              <a:rPr lang="en-US" dirty="0"/>
              <a:t>Test for 30 minutes</a:t>
            </a:r>
          </a:p>
          <a:p>
            <a:pPr lvl="1"/>
            <a:r>
              <a:rPr lang="en-US" dirty="0"/>
              <a:t>Multiple-choice with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US" dirty="0"/>
              <a:t>Automated quiz system</a:t>
            </a:r>
          </a:p>
          <a:p>
            <a:r>
              <a:rPr lang="en-US" dirty="0"/>
              <a:t>Available online the day of the practical exam</a:t>
            </a:r>
          </a:p>
          <a:p>
            <a:pPr lvl="1"/>
            <a:r>
              <a:rPr lang="en-US" dirty="0"/>
              <a:t>You can submit your answer just one time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548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</a:t>
            </a:r>
            <a:r>
              <a:rPr lang="en-US" b="1" dirty="0">
                <a:solidFill>
                  <a:schemeClr val="bg1"/>
                </a:solidFill>
              </a:rPr>
              <a:t>just 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800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7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We Need Additionally?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18778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</a:t>
            </a:r>
            <a:r>
              <a:rPr lang="en-US" dirty="0" smtClean="0"/>
              <a:t>Advanced: </a:t>
            </a:r>
            <a:r>
              <a:rPr lang="en-US" dirty="0"/>
              <a:t>Web Site, Forum,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3" y="1821070"/>
            <a:ext cx="7758436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dirty="0">
                <a:latin typeface="Consolas" panose="020B0609020204030204" pitchFamily="49" charset="0"/>
                <a:hlinkClick r:id="rId3"/>
              </a:rPr>
              <a:t>https://softuni.bg/trainings/3494/spring-advanced-october-2021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06000" y="4463106"/>
            <a:ext cx="7758436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u="sng" dirty="0">
                <a:latin typeface="Consolas" panose="020B0609020204030204" pitchFamily="49" charset="0"/>
                <a:hlinkClick r:id="rId7"/>
              </a:rPr>
              <a:t>https://www.facebook.com/groups/JavaWebSeptember2021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3126322"/>
            <a:ext cx="7758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bg-BG" sz="2000" b="1" u="sng" dirty="0">
                <a:latin typeface="Consolas" panose="020B0609020204030204" pitchFamily="49" charset="0"/>
                <a:hlinkClick r:id="rId8"/>
              </a:rPr>
              <a:t>https://softuni.bg/forum/categories/72/java-web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3" y="5888920"/>
            <a:ext cx="7758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https://www.facebook.com/groups/SoftUniJavaCommunity/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13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 &amp; Program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Trainers Team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Project Defense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b="1" dirty="0">
                <a:solidFill>
                  <a:schemeClr val="bg1"/>
                </a:solidFill>
              </a:rPr>
              <a:t>slides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videos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homework assignments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rgbClr val="FFA000"/>
                </a:solidFill>
                <a:hlinkClick r:id="rId2"/>
              </a:rPr>
              <a:t>web site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access the course </a:t>
            </a:r>
            <a:r>
              <a:rPr lang="en-US" dirty="0" smtClean="0"/>
              <a:t>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Fundamentals 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6" y="3810000"/>
            <a:ext cx="2650172" cy="21336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6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20" y="1831187"/>
            <a:ext cx="3099890" cy="1594593"/>
          </a:xfrm>
          <a:prstGeom prst="rect">
            <a:avLst/>
          </a:prstGeom>
        </p:spPr>
      </p:pic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>
          <a:xfrm>
            <a:off x="588273" y="5094000"/>
            <a:ext cx="10961783" cy="768084"/>
          </a:xfrm>
        </p:spPr>
        <p:txBody>
          <a:bodyPr/>
          <a:lstStyle/>
          <a:p>
            <a:r>
              <a:rPr lang="en-US" dirty="0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306745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929944" cy="54286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Course Introduction</a:t>
            </a:r>
            <a:r>
              <a:rPr lang="en-US" b="1" dirty="0"/>
              <a:t>: </a:t>
            </a:r>
            <a:r>
              <a:rPr lang="en-US" dirty="0"/>
              <a:t>Course Program, Trainers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Exams, Resources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Java </a:t>
            </a:r>
            <a:r>
              <a:rPr lang="en-US" b="1" dirty="0">
                <a:solidFill>
                  <a:schemeClr val="bg1"/>
                </a:solidFill>
              </a:rPr>
              <a:t>Web API and REST </a:t>
            </a:r>
            <a:r>
              <a:rPr lang="en-US" b="1" dirty="0" smtClean="0">
                <a:solidFill>
                  <a:schemeClr val="bg1"/>
                </a:solidFill>
              </a:rPr>
              <a:t>Controllers</a:t>
            </a: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Spring Security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HATEOAS</a:t>
            </a:r>
            <a:endParaRPr lang="en-US" noProof="1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Workshop </a:t>
            </a:r>
            <a:r>
              <a:rPr lang="en-US" b="1" dirty="0">
                <a:solidFill>
                  <a:schemeClr val="bg1"/>
                </a:solidFill>
              </a:rPr>
              <a:t>– First </a:t>
            </a:r>
            <a:r>
              <a:rPr lang="en-US" b="1" dirty="0" smtClean="0">
                <a:solidFill>
                  <a:schemeClr val="bg1"/>
                </a:solidFill>
              </a:rPr>
              <a:t>Part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Error Handling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Events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Advanced – Course Program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000" y="1802304"/>
            <a:ext cx="1626632" cy="1626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DFD654-46B5-4673-81B6-EFAC44685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0" y="3924000"/>
            <a:ext cx="3600000" cy="201536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0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55" y="1316818"/>
            <a:ext cx="11817350" cy="5202237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noProof="1" smtClean="0">
                <a:solidFill>
                  <a:schemeClr val="bg1"/>
                </a:solidFill>
              </a:rPr>
              <a:t>Aspect </a:t>
            </a:r>
            <a:r>
              <a:rPr lang="en-US" sz="3400" b="1" noProof="1">
                <a:solidFill>
                  <a:schemeClr val="bg1"/>
                </a:solidFill>
              </a:rPr>
              <a:t>Oriented Programming (AOP)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Workshop – Second Part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Unit and Integration Testing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Containerization &amp; Documentation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Workshop – Third Part And Q&amp;A</a:t>
            </a:r>
            <a:endParaRPr lang="en-US" sz="34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Deployment, Hosting and Monitoring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Project Defense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Advanced </a:t>
            </a:r>
            <a:r>
              <a:rPr lang="en-US" dirty="0"/>
              <a:t>– Course Program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F838F-840A-4BFC-9ED8-77F70851A2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186188"/>
            <a:ext cx="3963361" cy="2218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1ED59A-B5E2-45C2-9BE5-A72A3EFF2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757" y="4239000"/>
            <a:ext cx="1587677" cy="158767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65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72" y="1066800"/>
            <a:ext cx="4402000" cy="4402000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628336" y="55802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91766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</TotalTime>
  <Words>623</Words>
  <Application>Microsoft Office PowerPoint</Application>
  <PresentationFormat>Widescreen</PresentationFormat>
  <Paragraphs>160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Advanced</vt:lpstr>
      <vt:lpstr>Table of Contents</vt:lpstr>
      <vt:lpstr>Questions</vt:lpstr>
      <vt:lpstr>SoftUni Diamond Partners</vt:lpstr>
      <vt:lpstr>Educational Partners</vt:lpstr>
      <vt:lpstr>Course Objectives &amp; Program</vt:lpstr>
      <vt:lpstr>Spring Advanced – Course Program</vt:lpstr>
      <vt:lpstr>Spring Advanced – Course Program (2)</vt:lpstr>
      <vt:lpstr>PowerPoint Presentation</vt:lpstr>
      <vt:lpstr>Lachezar Balev</vt:lpstr>
      <vt:lpstr>Course Organization</vt:lpstr>
      <vt:lpstr>Java Web Module at SoftUni – Timeline</vt:lpstr>
      <vt:lpstr>SoftUni Certificate</vt:lpstr>
      <vt:lpstr>CPE Certificate</vt:lpstr>
      <vt:lpstr>Project</vt:lpstr>
      <vt:lpstr>Theoretical Exam </vt:lpstr>
      <vt:lpstr>Learn to Search in Internet</vt:lpstr>
      <vt:lpstr>Resources</vt:lpstr>
      <vt:lpstr>Spring Advanced: Web Site, Forum, FB Group</vt:lpstr>
      <vt:lpstr>Spring Fundamentals Slides and Videos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Software Development</dc:subject>
  <dc:creator>Software University</dc:creator>
  <cp:keywords>Spring Fundamentals @ SoftUni</cp:keywords>
  <dc:description>© SoftUni – https://about.softuni.bg/
© Software University – https://softuni.bg
Copyrighted document. Unauthorized copy, reproduction or use is not permitted.</dc:description>
  <cp:lastModifiedBy>Yoana</cp:lastModifiedBy>
  <cp:revision>35</cp:revision>
  <dcterms:created xsi:type="dcterms:W3CDTF">2018-05-23T13:08:44Z</dcterms:created>
  <dcterms:modified xsi:type="dcterms:W3CDTF">2021-10-05T08:09:27Z</dcterms:modified>
  <cp:category>computer programming;programming;software development;software engineering</cp:category>
</cp:coreProperties>
</file>