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1" r:id="rId19"/>
    <p:sldId id="294" r:id="rId20"/>
    <p:sldId id="295" r:id="rId21"/>
    <p:sldId id="292" r:id="rId22"/>
    <p:sldId id="300" r:id="rId23"/>
    <p:sldId id="297" r:id="rId24"/>
    <p:sldId id="298" r:id="rId25"/>
    <p:sldId id="301" r:id="rId26"/>
    <p:sldId id="304" r:id="rId27"/>
    <p:sldId id="302" r:id="rId28"/>
    <p:sldId id="303" r:id="rId29"/>
    <p:sldId id="288" r:id="rId30"/>
    <p:sldId id="273" r:id="rId31"/>
    <p:sldId id="274" r:id="rId32"/>
    <p:sldId id="296" r:id="rId33"/>
    <p:sldId id="275" r:id="rId34"/>
    <p:sldId id="276" r:id="rId35"/>
    <p:sldId id="277" r:id="rId36"/>
    <p:sldId id="289" r:id="rId37"/>
    <p:sldId id="282" r:id="rId38"/>
    <p:sldId id="284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29599A-52E6-4A9A-8A72-E7021057C913}">
          <p14:sldIdLst>
            <p14:sldId id="256"/>
            <p14:sldId id="257"/>
            <p14:sldId id="258"/>
          </p14:sldIdLst>
        </p14:section>
        <p14:section name="Testing – Intro" id="{28345F3A-79B5-4A0E-BA82-B52B83107D32}">
          <p14:sldIdLst>
            <p14:sldId id="259"/>
            <p14:sldId id="285"/>
            <p14:sldId id="260"/>
            <p14:sldId id="261"/>
            <p14:sldId id="262"/>
            <p14:sldId id="263"/>
            <p14:sldId id="264"/>
          </p14:sldIdLst>
        </p14:section>
        <p14:section name="Demo" id="{8EDF6006-C622-4C0D-B6C4-1810667C9108}">
          <p14:sldIdLst>
            <p14:sldId id="265"/>
            <p14:sldId id="266"/>
            <p14:sldId id="286"/>
            <p14:sldId id="267"/>
            <p14:sldId id="268"/>
            <p14:sldId id="269"/>
            <p14:sldId id="270"/>
            <p14:sldId id="271"/>
            <p14:sldId id="294"/>
            <p14:sldId id="295"/>
            <p14:sldId id="292"/>
            <p14:sldId id="300"/>
            <p14:sldId id="297"/>
            <p14:sldId id="298"/>
            <p14:sldId id="301"/>
            <p14:sldId id="304"/>
            <p14:sldId id="302"/>
            <p14:sldId id="303"/>
          </p14:sldIdLst>
        </p14:section>
        <p14:section name="Testing Essentials" id="{A8495230-09C8-4B27-8FE0-7091AD6E8E6A}">
          <p14:sldIdLst>
            <p14:sldId id="288"/>
            <p14:sldId id="273"/>
            <p14:sldId id="274"/>
            <p14:sldId id="296"/>
            <p14:sldId id="275"/>
            <p14:sldId id="276"/>
            <p14:sldId id="277"/>
          </p14:sldIdLst>
        </p14:section>
        <p14:section name="Conclusion" id="{ECA22A8D-4FE5-49BE-86AF-1A327AEBCEEF}">
          <p14:sldIdLst>
            <p14:sldId id="289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35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72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dirty="0"/>
              <a:t>Unit testing </a:t>
            </a:r>
            <a:r>
              <a:rPr lang="en-US" sz="3600" b="1" dirty="0">
                <a:solidFill>
                  <a:schemeClr val="bg1"/>
                </a:solidFill>
              </a:rPr>
              <a:t>increases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confidence</a:t>
            </a:r>
            <a:r>
              <a:rPr lang="en-US" sz="3600" dirty="0"/>
              <a:t> in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bg1"/>
                </a:solidFill>
              </a:rPr>
              <a:t>changing</a:t>
            </a:r>
            <a:r>
              <a:rPr lang="en-US" sz="3600" dirty="0" smtClean="0"/>
              <a:t> / </a:t>
            </a:r>
            <a:r>
              <a:rPr lang="en-US" sz="3600" b="1" dirty="0" smtClean="0">
                <a:solidFill>
                  <a:schemeClr val="bg1"/>
                </a:solidFill>
              </a:rPr>
              <a:t>maintaining code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Development is faster:</a:t>
            </a:r>
          </a:p>
          <a:p>
            <a:pPr lvl="1"/>
            <a:r>
              <a:rPr lang="en-US" sz="3400" dirty="0"/>
              <a:t>Verifying the correctness of new functionality is not manual</a:t>
            </a:r>
          </a:p>
          <a:p>
            <a:pPr lvl="1"/>
            <a:r>
              <a:rPr lang="en-US" sz="3400" dirty="0"/>
              <a:t>Localizing bugs, introduced in development is much </a:t>
            </a:r>
            <a:r>
              <a:rPr lang="en-US" sz="3400" dirty="0" smtClean="0"/>
              <a:t>faster</a:t>
            </a:r>
          </a:p>
          <a:p>
            <a:r>
              <a:rPr lang="en-US" sz="3600" dirty="0"/>
              <a:t>The code is modular and reusable (necessary for Unit testing)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Simple Demonstration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Unit Testing a Web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Testing </a:t>
            </a:r>
            <a:r>
              <a:rPr lang="en-US" sz="3400" dirty="0" smtClean="0"/>
              <a:t>for web </a:t>
            </a:r>
            <a:r>
              <a:rPr lang="en-US" sz="3400" dirty="0"/>
              <a:t>apps is </a:t>
            </a:r>
            <a:r>
              <a:rPr lang="en-US" sz="3400" dirty="0" smtClean="0"/>
              <a:t>similar to the unit tests we've done</a:t>
            </a:r>
            <a:endParaRPr lang="en-US" sz="3400" dirty="0"/>
          </a:p>
          <a:p>
            <a:pPr lvl="1"/>
            <a:r>
              <a:rPr lang="en-US" sz="3200" dirty="0"/>
              <a:t>Writing test methods to test classes and methods (functionalities)</a:t>
            </a:r>
          </a:p>
          <a:p>
            <a:pPr lvl="2"/>
            <a:r>
              <a:rPr lang="en-US" sz="3000" dirty="0"/>
              <a:t>Testing individual code components (</a:t>
            </a:r>
            <a:r>
              <a:rPr lang="en-US" sz="3000" b="1" dirty="0">
                <a:solidFill>
                  <a:schemeClr val="bg1"/>
                </a:solidFill>
              </a:rPr>
              <a:t>units</a:t>
            </a:r>
            <a:r>
              <a:rPr lang="en-US" sz="3000" dirty="0"/>
              <a:t>) </a:t>
            </a:r>
          </a:p>
          <a:p>
            <a:pPr lvl="2"/>
            <a:r>
              <a:rPr lang="en-US" sz="3000" dirty="0"/>
              <a:t>Independently from the </a:t>
            </a:r>
            <a:r>
              <a:rPr lang="en-US" sz="3000" b="1" dirty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sz="3200" dirty="0"/>
              <a:t>You still use the same testing frameworks as in casual unit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</a:t>
            </a:r>
            <a:r>
              <a:rPr lang="en-US" sz="3600" dirty="0"/>
              <a:t>using a web frameworks such as </a:t>
            </a:r>
            <a:r>
              <a:rPr lang="en-US" sz="36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3400" dirty="0"/>
              <a:t>Built-in logic does not need to be tested</a:t>
            </a:r>
          </a:p>
          <a:p>
            <a:pPr lvl="2"/>
            <a:r>
              <a:rPr lang="en-US" sz="3200" dirty="0"/>
              <a:t>It is already tested during the development of the framework itself</a:t>
            </a:r>
          </a:p>
          <a:p>
            <a:pPr lvl="1"/>
            <a:r>
              <a:rPr lang="en-US" sz="34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3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class UserServiceImpl implements 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mockedUserRepository;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Mockito.mock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(UserRepository.class);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662843" y="1868754"/>
            <a:ext cx="10873213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Arrange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Mockito.when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(this.mockedUserRepository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thenReturn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(this.testUser);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 new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UserServiceImpl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this.mockedUserRepository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this.testUser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}}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Act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Assert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expected.getId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expected.getUsername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expected.getPassword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}}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</a:t>
            </a:r>
            <a:r>
              <a:rPr lang="en-US" sz="3200" dirty="0" smtClean="0"/>
              <a:t>for</a:t>
            </a:r>
            <a:r>
              <a:rPr lang="bg-BG" sz="3200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Services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Custom Components </a:t>
            </a:r>
            <a:r>
              <a:rPr lang="en-US" sz="3000" dirty="0" err="1" smtClean="0"/>
              <a:t>etc</a:t>
            </a:r>
            <a:r>
              <a:rPr lang="bg-BG" sz="3000" dirty="0" smtClean="0"/>
              <a:t>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21" y="3374993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374993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2356174" y="4059000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Act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Assert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 smtClean="0"/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of the application are tested differently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They are tested on different levels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End-to-End</a:t>
            </a:r>
            <a:r>
              <a:rPr lang="en-US" sz="3200" dirty="0"/>
              <a:t> testing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8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Testing the Web Layer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UserController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1332564" y="1809000"/>
            <a:ext cx="8573436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RequestMapping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("/users")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i="1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600" i="1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</a:t>
            </a:r>
            <a:r>
              <a:rPr lang="en-US" sz="1600" i="1" dirty="0" err="1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UserService</a:t>
            </a:r>
            <a:r>
              <a:rPr lang="en-US" sz="1600" i="1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 in constructor</a:t>
            </a:r>
            <a:endParaRPr lang="en-US" sz="1600" i="1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("/{id}")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("id") Long id,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(id));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("one");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("/all")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("users",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("all");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request()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latin typeface="+mj-lt"/>
              </a:rPr>
              <a:t>Access </a:t>
            </a:r>
            <a:r>
              <a:rPr lang="en-GB" dirty="0">
                <a:latin typeface="+mj-lt"/>
              </a:rPr>
              <a:t>to request-related </a:t>
            </a:r>
            <a:r>
              <a:rPr lang="en-GB" dirty="0" smtClean="0">
                <a:latin typeface="+mj-lt"/>
              </a:rPr>
              <a:t>assertions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handler()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for the handler that handled the </a:t>
            </a:r>
            <a:r>
              <a:rPr lang="en-GB" dirty="0" smtClean="0">
                <a:latin typeface="+mj-lt"/>
              </a:rPr>
              <a:t>request</a:t>
            </a:r>
            <a:endParaRPr lang="en-GB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model()</a:t>
            </a:r>
          </a:p>
          <a:p>
            <a:pPr lvl="1">
              <a:buClr>
                <a:schemeClr val="tx1"/>
              </a:buClr>
            </a:pPr>
            <a:r>
              <a:rPr lang="en-GB" sz="3200" dirty="0">
                <a:latin typeface="+mj-lt"/>
              </a:rPr>
              <a:t>Access to model-related </a:t>
            </a:r>
            <a:r>
              <a:rPr lang="en-GB" sz="3200" dirty="0" smtClean="0">
                <a:latin typeface="+mj-lt"/>
              </a:rPr>
              <a:t>assertions</a:t>
            </a:r>
            <a:endParaRPr lang="en-GB" sz="3200" b="1" dirty="0" smtClean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on the selected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MockMvcResultMatchers</a:t>
            </a:r>
            <a:r>
              <a:rPr lang="en-US" dirty="0" smtClean="0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flash()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flash attribute </a:t>
            </a:r>
            <a:r>
              <a:rPr lang="en-GB" dirty="0" smtClean="0"/>
              <a:t>assertions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status()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status </a:t>
            </a:r>
            <a:r>
              <a:rPr lang="en-GB" dirty="0" smtClean="0"/>
              <a:t>assertions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header()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header assertions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content()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response body assertions</a:t>
            </a:r>
            <a:endParaRPr lang="en-GB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5276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3100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SpringBootTest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AutoConfigureMockMvc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{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Autowired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private </a:t>
            </a:r>
            <a:r>
              <a:rPr lang="en-US" sz="2200" dirty="0" err="1">
                <a:solidFill>
                  <a:schemeClr val="bg1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r>
              <a:rPr lang="en-US" sz="2200" dirty="0" smtClean="0">
                <a:solidFill>
                  <a:schemeClr val="tx2"/>
                </a:solidFill>
              </a:rPr>
              <a:t>;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@Test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public void </a:t>
            </a:r>
            <a:r>
              <a:rPr lang="en-US" sz="2200" dirty="0" err="1">
                <a:solidFill>
                  <a:schemeClr val="tx2"/>
                </a:solidFill>
              </a:rPr>
              <a:t>when_getOneStudents_returnFirst</a:t>
            </a:r>
            <a:r>
              <a:rPr lang="en-US" sz="22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.perform(</a:t>
            </a:r>
            <a:r>
              <a:rPr lang="en-US" sz="2200" dirty="0" err="1">
                <a:solidFill>
                  <a:schemeClr val="tx2"/>
                </a:solidFill>
              </a:rPr>
              <a:t>MockMvcRequestBuilders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        .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2"/>
                </a:solidFill>
              </a:rPr>
              <a:t>("/users/1"))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(status().</a:t>
            </a:r>
            <a:r>
              <a:rPr lang="en-US" sz="2200" dirty="0" err="1">
                <a:solidFill>
                  <a:schemeClr val="tx2"/>
                </a:solidFill>
              </a:rPr>
              <a:t>isOk</a:t>
            </a:r>
            <a:r>
              <a:rPr lang="en-US" sz="22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(view().name("one"))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(model().</a:t>
            </a:r>
            <a:r>
              <a:rPr lang="en-US" sz="2200" dirty="0" err="1">
                <a:solidFill>
                  <a:schemeClr val="tx2"/>
                </a:solidFill>
              </a:rPr>
              <a:t>attributeExists</a:t>
            </a:r>
            <a:r>
              <a:rPr lang="en-US" sz="2200" dirty="0">
                <a:solidFill>
                  <a:schemeClr val="tx2"/>
                </a:solidFill>
              </a:rPr>
              <a:t>("user"));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}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(2) 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06559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SpringBootTest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AutoConfigureMockMvc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public class </a:t>
            </a:r>
            <a:r>
              <a:rPr lang="en-US" sz="2000" dirty="0" err="1">
                <a:solidFill>
                  <a:schemeClr val="tx2"/>
                </a:solidFill>
              </a:rPr>
              <a:t>AuthorsControllerTest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i="1" dirty="0">
                <a:solidFill>
                  <a:schemeClr val="accent2"/>
                </a:solidFill>
              </a:rPr>
              <a:t>// @</a:t>
            </a:r>
            <a:r>
              <a:rPr lang="en-US" sz="2000" i="1" dirty="0" err="1">
                <a:solidFill>
                  <a:schemeClr val="accent2"/>
                </a:solidFill>
              </a:rPr>
              <a:t>Autowired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MockMvc</a:t>
            </a:r>
            <a:r>
              <a:rPr lang="en-US" sz="2000" i="1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AuthorRepository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BeforeEach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setUp</a:t>
            </a:r>
            <a:r>
              <a:rPr lang="en-US" sz="2000" dirty="0">
                <a:solidFill>
                  <a:schemeClr val="tx2"/>
                </a:solidFill>
              </a:rPr>
              <a:t>() </a:t>
            </a:r>
            <a:r>
              <a:rPr lang="en-US" sz="2000" dirty="0" smtClean="0">
                <a:solidFill>
                  <a:schemeClr val="tx2"/>
                </a:solidFill>
              </a:rPr>
              <a:t>{ </a:t>
            </a:r>
            <a:r>
              <a:rPr lang="en-US" sz="2000" i="1" dirty="0" smtClean="0">
                <a:solidFill>
                  <a:schemeClr val="accent2"/>
                </a:solidFill>
              </a:rPr>
              <a:t>// </a:t>
            </a:r>
            <a:r>
              <a:rPr lang="en-US" sz="2000" i="1" dirty="0">
                <a:solidFill>
                  <a:schemeClr val="accent2"/>
                </a:solidFill>
              </a:rPr>
              <a:t>Add two test authors in </a:t>
            </a:r>
            <a:r>
              <a:rPr lang="en-US" sz="2000" i="1" dirty="0" smtClean="0">
                <a:solidFill>
                  <a:schemeClr val="accent2"/>
                </a:solidFill>
              </a:rPr>
              <a:t>repository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AfterEach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tearDown</a:t>
            </a:r>
            <a:r>
              <a:rPr lang="en-US" sz="2000" dirty="0">
                <a:solidFill>
                  <a:schemeClr val="tx2"/>
                </a:solidFill>
              </a:rPr>
              <a:t>() </a:t>
            </a:r>
            <a:r>
              <a:rPr lang="en-US" sz="2000" dirty="0" smtClean="0">
                <a:solidFill>
                  <a:schemeClr val="tx2"/>
                </a:solidFill>
              </a:rPr>
              <a:t>{ </a:t>
            </a:r>
            <a:r>
              <a:rPr lang="en-US" sz="2000" dirty="0" err="1" smtClean="0">
                <a:solidFill>
                  <a:schemeClr val="tx2"/>
                </a:solidFill>
              </a:rPr>
              <a:t>authorRepository.deleteAll</a:t>
            </a:r>
            <a:r>
              <a:rPr lang="en-US" sz="2000" dirty="0" smtClean="0">
                <a:solidFill>
                  <a:schemeClr val="tx2"/>
                </a:solidFill>
              </a:rPr>
              <a:t>(); }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@Test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testGetAuthorsCorrect</a:t>
            </a:r>
            <a:r>
              <a:rPr lang="en-US" sz="20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this.mockMvc.perform</a:t>
            </a:r>
            <a:r>
              <a:rPr lang="en-US" sz="2000" dirty="0">
                <a:solidFill>
                  <a:schemeClr val="tx2"/>
                </a:solidFill>
              </a:rPr>
              <a:t>(get("/authors")).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(status().</a:t>
            </a:r>
            <a:r>
              <a:rPr lang="en-US" sz="2000" dirty="0" err="1">
                <a:solidFill>
                  <a:schemeClr val="tx2"/>
                </a:solidFill>
              </a:rPr>
              <a:t>isOk</a:t>
            </a:r>
            <a:r>
              <a:rPr lang="en-US" sz="2000" dirty="0">
                <a:solidFill>
                  <a:schemeClr val="tx2"/>
                </a:solidFill>
              </a:rPr>
              <a:t>()).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", </a:t>
            </a:r>
            <a:r>
              <a:rPr lang="en-US" sz="2000" dirty="0" err="1">
                <a:solidFill>
                  <a:schemeClr val="tx2"/>
                </a:solidFill>
              </a:rPr>
              <a:t>hasSize</a:t>
            </a:r>
            <a:r>
              <a:rPr lang="en-US" sz="2000" dirty="0">
                <a:solidFill>
                  <a:schemeClr val="tx2"/>
                </a:solidFill>
              </a:rPr>
              <a:t>(2))).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.[0].name", is(author1Name))).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.[1].name", is(author2Name</a:t>
            </a:r>
            <a:r>
              <a:rPr lang="en-US" sz="2000" dirty="0" smtClean="0">
                <a:solidFill>
                  <a:schemeClr val="tx2"/>
                </a:solidFill>
              </a:rPr>
              <a:t>)));  }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Testing with </a:t>
            </a:r>
            <a:r>
              <a:rPr lang="en-US" dirty="0" err="1" smtClean="0"/>
              <a:t>MockUser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Specific </a:t>
            </a:r>
            <a:r>
              <a:rPr lang="en-US" dirty="0"/>
              <a:t>Roles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3942" y="1854000"/>
            <a:ext cx="10949531" cy="1949866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("</a:t>
            </a:r>
            <a:r>
              <a:rPr lang="en-US" sz="1800" dirty="0" err="1">
                <a:solidFill>
                  <a:schemeClr val="tx2"/>
                </a:solidFill>
              </a:rPr>
              <a:t>customUsername</a:t>
            </a:r>
            <a:r>
              <a:rPr lang="en-US" sz="1800" dirty="0">
                <a:solidFill>
                  <a:schemeClr val="tx2"/>
                </a:solidFill>
              </a:rPr>
              <a:t>")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getMessageWithMockUserCustomUsername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621236" y="4572477"/>
            <a:ext cx="10949531" cy="1949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(username="</a:t>
            </a:r>
            <a:r>
              <a:rPr lang="en-US" sz="1800" dirty="0" err="1">
                <a:solidFill>
                  <a:schemeClr val="tx2"/>
                </a:solidFill>
              </a:rPr>
              <a:t>admin",</a:t>
            </a:r>
            <a:r>
              <a:rPr lang="en-US" sz="1800" dirty="0" err="1">
                <a:solidFill>
                  <a:schemeClr val="bg1"/>
                </a:solidFill>
              </a:rPr>
              <a:t>roles</a:t>
            </a:r>
            <a:r>
              <a:rPr lang="en-US" sz="1800" dirty="0">
                <a:solidFill>
                  <a:schemeClr val="tx2"/>
                </a:solidFill>
              </a:rPr>
              <a:t>={"USER","ADMIN"})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	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testing saving in </a:t>
            </a:r>
            <a:r>
              <a:rPr lang="en-US" dirty="0" err="1"/>
              <a:t>db</a:t>
            </a:r>
            <a:r>
              <a:rPr lang="en-US" dirty="0"/>
              <a:t> methods, we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Embedded database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Just adding </a:t>
            </a:r>
            <a:r>
              <a:rPr lang="en-US" sz="3400" b="1" dirty="0">
                <a:solidFill>
                  <a:schemeClr val="bg1"/>
                </a:solidFill>
              </a:rPr>
              <a:t>@</a:t>
            </a:r>
            <a:r>
              <a:rPr lang="en-US" sz="3400" b="1" dirty="0" err="1" smtClean="0">
                <a:solidFill>
                  <a:schemeClr val="bg1"/>
                </a:solidFill>
              </a:rPr>
              <a:t>AutoConfigureTestDatabase</a:t>
            </a:r>
            <a:endParaRPr lang="en-US" sz="3400" b="1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3519000"/>
            <a:ext cx="11082840" cy="2385000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tx2"/>
                </a:solidFill>
              </a:rPr>
              <a:t>SpringBootTest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tx2"/>
                </a:solidFill>
              </a:rPr>
              <a:t>AutoConfigureMockMvc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AutoConfigureTestDatabase</a:t>
            </a:r>
            <a:r>
              <a:rPr lang="en-US" sz="2200" dirty="0">
                <a:solidFill>
                  <a:schemeClr val="tx2"/>
                </a:solidFill>
              </a:rPr>
              <a:t>(connection = EmbeddedDatabaseConnection.H2)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{ </a:t>
            </a:r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	</a:t>
            </a:r>
            <a:r>
              <a:rPr lang="en-US" sz="2200" dirty="0" smtClean="0">
                <a:solidFill>
                  <a:schemeClr val="accent2"/>
                </a:solidFill>
              </a:rPr>
              <a:t>// Tests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}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There are also different concepts and practices of test development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Code-first</a:t>
            </a:r>
            <a:r>
              <a:rPr lang="en-US" sz="3400" dirty="0"/>
              <a:t> approach (The usual Development)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Test-first</a:t>
            </a:r>
            <a:r>
              <a:rPr lang="en-US" sz="3400" dirty="0"/>
              <a:t> approach (Test-Driven Development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894437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Each </a:t>
            </a:r>
            <a:r>
              <a:rPr lang="en-US" sz="3200" dirty="0"/>
              <a:t>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levels of Software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06905"/>
              </p:ext>
            </p:extLst>
          </p:nvPr>
        </p:nvGraphicFramePr>
        <p:xfrm>
          <a:off x="627251" y="2207908"/>
          <a:ext cx="10944398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89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523603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</a:t>
                      </a:r>
                      <a:r>
                        <a:rPr lang="en-US" sz="2400" noProof="1" smtClean="0"/>
                        <a:t>Individual </a:t>
                      </a:r>
                      <a:r>
                        <a:rPr lang="en-US" sz="2400" noProof="1"/>
                        <a:t>components of code, independent from the infrastructure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Component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multiple functionalities (a single component)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Integration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all integrated modules to verify the combined functionality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System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the system as a whole, once all the components are integrated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</a:t>
            </a:r>
            <a:r>
              <a:rPr lang="en-US" dirty="0" smtClean="0"/>
              <a:t>Testing (2)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15593"/>
              </p:ext>
            </p:extLst>
          </p:nvPr>
        </p:nvGraphicFramePr>
        <p:xfrm>
          <a:off x="66000" y="1449000"/>
          <a:ext cx="12054443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9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691496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88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Regression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dirty="0" smtClean="0"/>
                        <a:t>Testing that recent program or code change has not adversely</a:t>
                      </a:r>
                      <a:r>
                        <a:rPr lang="bg-BG" sz="2400" baseline="0" dirty="0" smtClean="0"/>
                        <a:t> </a:t>
                      </a:r>
                      <a:r>
                        <a:rPr lang="en-US" sz="2400" dirty="0" smtClean="0"/>
                        <a:t>affected existing features.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Acceptance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Tests if the product meets the </a:t>
                      </a:r>
                      <a:r>
                        <a:rPr lang="en-US" sz="2400" noProof="1" smtClean="0"/>
                        <a:t>client</a:t>
                      </a:r>
                      <a:r>
                        <a:rPr lang="bg-BG" sz="2400" noProof="1" smtClean="0"/>
                        <a:t>'</a:t>
                      </a:r>
                      <a:r>
                        <a:rPr lang="en-US" sz="2400" noProof="1" smtClean="0"/>
                        <a:t>s </a:t>
                      </a:r>
                      <a:r>
                        <a:rPr lang="en-US" sz="2400" noProof="1"/>
                        <a:t>requirements. Purely done by QAs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Load / Stress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the </a:t>
                      </a:r>
                      <a:r>
                        <a:rPr lang="en-US" sz="2400" noProof="1" smtClean="0"/>
                        <a:t>application</a:t>
                      </a:r>
                      <a:r>
                        <a:rPr lang="bg-BG" sz="2400" noProof="1" smtClean="0"/>
                        <a:t>'</a:t>
                      </a:r>
                      <a:r>
                        <a:rPr lang="en-US" sz="2400" noProof="1" smtClean="0"/>
                        <a:t>s </a:t>
                      </a:r>
                      <a:r>
                        <a:rPr lang="en-US" sz="2400" noProof="1"/>
                        <a:t>limits by attempting large data processing and </a:t>
                      </a:r>
                      <a:br>
                        <a:rPr lang="en-US" sz="2400" noProof="1"/>
                      </a:br>
                      <a:r>
                        <a:rPr lang="en-US" sz="2400" noProof="1"/>
                        <a:t>introducting abnormal circumstances and conditions (edge cases)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Security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if the application has any security flaws and vulnerabilities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Other Types of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Manual, automation, UI, performance, black box, end-to-end testing, etc.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Unit </a:t>
            </a:r>
            <a:r>
              <a:rPr lang="en-US" sz="3400" dirty="0"/>
              <a:t>testing ensures the correctness of a particular unit</a:t>
            </a:r>
          </a:p>
          <a:p>
            <a:pPr lvl="1"/>
            <a:r>
              <a:rPr lang="en-US" sz="3200" dirty="0"/>
              <a:t>Not testing all </a:t>
            </a:r>
            <a:r>
              <a:rPr lang="en-US" sz="3200" dirty="0" smtClean="0"/>
              <a:t>components </a:t>
            </a:r>
            <a:r>
              <a:rPr lang="en-US" sz="3200" dirty="0"/>
              <a:t>may lead to false </a:t>
            </a:r>
            <a:r>
              <a:rPr lang="en-US" sz="3200" dirty="0" smtClean="0"/>
              <a:t>results</a:t>
            </a:r>
          </a:p>
          <a:p>
            <a:pPr lvl="2"/>
            <a:r>
              <a:rPr lang="en-US" sz="3000" dirty="0"/>
              <a:t>A single unit may function correctly, independent of the </a:t>
            </a:r>
            <a:r>
              <a:rPr lang="en-US" sz="3000" dirty="0" smtClean="0"/>
              <a:t>infrastructure</a:t>
            </a:r>
            <a:endParaRPr lang="en-US" sz="2900" dirty="0"/>
          </a:p>
          <a:p>
            <a:pPr lvl="1"/>
            <a:r>
              <a:rPr lang="en-US" sz="3200" dirty="0" smtClean="0"/>
              <a:t>Combining </a:t>
            </a:r>
            <a:r>
              <a:rPr lang="en-US" sz="3200" dirty="0"/>
              <a:t>components and testing them collectively is necessary</a:t>
            </a:r>
          </a:p>
          <a:p>
            <a:pPr lvl="1"/>
            <a:r>
              <a:rPr lang="en-US" sz="3200" dirty="0"/>
              <a:t>Every level of testing is essential to an application’s </a:t>
            </a:r>
            <a:r>
              <a:rPr lang="en-US" sz="3200" dirty="0" smtClean="0"/>
              <a:t>lifecycle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Testing levels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Demonstration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8156700" cy="478323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Testing</a:t>
            </a:r>
            <a:r>
              <a:rPr lang="en-US" sz="3500" dirty="0">
                <a:solidFill>
                  <a:schemeClr val="bg2"/>
                </a:solidFill>
              </a:rPr>
              <a:t> is an important part of the application lifecycle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New </a:t>
            </a:r>
            <a:r>
              <a:rPr lang="en-US" sz="3200" dirty="0">
                <a:solidFill>
                  <a:schemeClr val="bg2"/>
                </a:solidFill>
              </a:rPr>
              <a:t>features need to be verified, before delivered to the clients</a:t>
            </a:r>
          </a:p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Unit </a:t>
            </a:r>
            <a:r>
              <a:rPr lang="en-US" sz="3500" b="1" dirty="0" smtClean="0">
                <a:solidFill>
                  <a:schemeClr val="accent1"/>
                </a:solidFill>
              </a:rPr>
              <a:t>Testing</a:t>
            </a:r>
            <a:endParaRPr lang="en-US" sz="35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purpose is to validate that each unit performs as </a:t>
            </a:r>
            <a:r>
              <a:rPr lang="en-US" sz="3200" dirty="0" smtClean="0">
                <a:solidFill>
                  <a:schemeClr val="bg2"/>
                </a:solidFill>
              </a:rPr>
              <a:t>designed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Attention Please!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New features need to be verified, before delivered to the </a:t>
            </a:r>
            <a:r>
              <a:rPr lang="en-US" sz="3400" dirty="0" smtClean="0"/>
              <a:t>clients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 wide area of application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several </a:t>
            </a:r>
            <a:r>
              <a:rPr lang="en-US" sz="3400" b="1" dirty="0">
                <a:solidFill>
                  <a:schemeClr val="bg1"/>
                </a:solidFill>
              </a:rPr>
              <a:t>levels</a:t>
            </a:r>
            <a:r>
              <a:rPr lang="en-US" sz="3400" dirty="0"/>
              <a:t> of testing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does not affect only programmers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has many </a:t>
            </a:r>
            <a:r>
              <a:rPr lang="en-US" sz="3400" b="1" dirty="0">
                <a:solidFill>
                  <a:schemeClr val="bg1"/>
                </a:solidFill>
              </a:rPr>
              <a:t>concepts</a:t>
            </a:r>
            <a:r>
              <a:rPr lang="en-US" sz="3400" dirty="0"/>
              <a:t> of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different types </a:t>
            </a:r>
            <a:r>
              <a:rPr lang="en-US" sz="34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</a:t>
            </a:r>
            <a:r>
              <a:rPr lang="en-US" sz="3100" b="1" dirty="0" smtClean="0">
                <a:solidFill>
                  <a:schemeClr val="bg1"/>
                </a:solidFill>
              </a:rPr>
              <a:t>Testing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en-US" sz="2900" dirty="0"/>
              <a:t>A level of software testing where </a:t>
            </a:r>
            <a:r>
              <a:rPr lang="en-US" sz="2900" b="1" dirty="0" smtClean="0">
                <a:solidFill>
                  <a:schemeClr val="bg1"/>
                </a:solidFill>
              </a:rPr>
              <a:t>individual </a:t>
            </a:r>
            <a:r>
              <a:rPr lang="en-US" sz="2900" b="1" dirty="0">
                <a:solidFill>
                  <a:schemeClr val="bg1"/>
                </a:solidFill>
              </a:rPr>
              <a:t>components </a:t>
            </a:r>
            <a:r>
              <a:rPr lang="en-US" sz="2900" b="1" dirty="0" smtClean="0">
                <a:solidFill>
                  <a:schemeClr val="bg1"/>
                </a:solidFill>
              </a:rPr>
              <a:t/>
            </a:r>
            <a:br>
              <a:rPr lang="en-US" sz="2900" b="1" dirty="0" smtClean="0">
                <a:solidFill>
                  <a:schemeClr val="bg1"/>
                </a:solidFill>
              </a:rPr>
            </a:br>
            <a:r>
              <a:rPr lang="en-US" sz="2900" b="1" dirty="0" smtClean="0">
                <a:solidFill>
                  <a:schemeClr val="bg1"/>
                </a:solidFill>
              </a:rPr>
              <a:t>are </a:t>
            </a:r>
            <a:r>
              <a:rPr lang="en-US" sz="2900" b="1" dirty="0">
                <a:solidFill>
                  <a:schemeClr val="bg1"/>
                </a:solidFill>
              </a:rPr>
              <a:t>tested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purpose is to validate that </a:t>
            </a:r>
            <a:r>
              <a:rPr lang="en-US" sz="2900" b="1" dirty="0">
                <a:solidFill>
                  <a:schemeClr val="bg1"/>
                </a:solidFill>
              </a:rPr>
              <a:t>each unit performs </a:t>
            </a:r>
            <a:r>
              <a:rPr lang="en-US" sz="2900" b="1" dirty="0" smtClean="0">
                <a:solidFill>
                  <a:schemeClr val="bg1"/>
                </a:solidFill>
              </a:rPr>
              <a:t/>
            </a:r>
            <a:br>
              <a:rPr lang="en-US" sz="2900" b="1" dirty="0" smtClean="0">
                <a:solidFill>
                  <a:schemeClr val="bg1"/>
                </a:solidFill>
              </a:rPr>
            </a:br>
            <a:r>
              <a:rPr lang="en-US" sz="2900" b="1" dirty="0" smtClean="0">
                <a:solidFill>
                  <a:schemeClr val="bg1"/>
                </a:solidFill>
              </a:rPr>
              <a:t>as </a:t>
            </a:r>
            <a:r>
              <a:rPr lang="en-US" sz="2900" b="1" dirty="0">
                <a:solidFill>
                  <a:schemeClr val="bg1"/>
                </a:solidFill>
              </a:rPr>
              <a:t>designed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</a:t>
            </a:r>
            <a:r>
              <a:rPr lang="en-US" sz="2900" b="1" dirty="0">
                <a:solidFill>
                  <a:schemeClr val="bg1"/>
                </a:solidFill>
              </a:rPr>
              <a:t>lowest level of software </a:t>
            </a:r>
            <a:r>
              <a:rPr lang="en-US" sz="2900" b="1" dirty="0" smtClean="0">
                <a:solidFill>
                  <a:schemeClr val="bg1"/>
                </a:solidFill>
              </a:rPr>
              <a:t>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O</a:t>
            </a:r>
            <a:r>
              <a:rPr lang="en-US" sz="2900" dirty="0" smtClean="0"/>
              <a:t>ften </a:t>
            </a:r>
            <a:r>
              <a:rPr lang="en-US" sz="2900" dirty="0"/>
              <a:t>isolated in order to ensure individual </a:t>
            </a:r>
            <a:r>
              <a:rPr lang="en-US" sz="2900" dirty="0" smtClean="0"/>
              <a:t>testing</a:t>
            </a:r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Software </a:t>
            </a:r>
            <a:r>
              <a:rPr lang="en-US" sz="3200" dirty="0"/>
              <a:t>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002351-9D8A-4C18-A4AB-6BAE658E0843}"/>
</file>

<file path=customXml/itemProps2.xml><?xml version="1.0" encoding="utf-8"?>
<ds:datastoreItem xmlns:ds="http://schemas.openxmlformats.org/officeDocument/2006/customXml" ds:itemID="{543C6CF9-C786-4651-9B23-FCE4BE84AD73}"/>
</file>

<file path=customXml/itemProps3.xml><?xml version="1.0" encoding="utf-8"?>
<ds:datastoreItem xmlns:ds="http://schemas.openxmlformats.org/officeDocument/2006/customXml" ds:itemID="{5C85FA6A-C8D8-43D7-B3F3-1BA63DFCC3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1439</Words>
  <Application>Microsoft Office PowerPoint</Application>
  <PresentationFormat>Широк екран</PresentationFormat>
  <Paragraphs>375</Paragraphs>
  <Slides>39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Attention Please!</vt:lpstr>
      <vt:lpstr>Testing</vt:lpstr>
      <vt:lpstr>Testing (2)</vt:lpstr>
      <vt:lpstr>Unit Testing</vt:lpstr>
      <vt:lpstr>Unit Testing</vt:lpstr>
      <vt:lpstr>Mocking</vt:lpstr>
      <vt:lpstr>Benefits</vt:lpstr>
      <vt:lpstr>Simple Demonstration</vt:lpstr>
      <vt:lpstr>Unit Testing</vt:lpstr>
      <vt:lpstr>Unit Testing</vt:lpstr>
      <vt:lpstr>Unit Testing</vt:lpstr>
      <vt:lpstr>Unit Testing</vt:lpstr>
      <vt:lpstr>Unit Testing (Arrange)</vt:lpstr>
      <vt:lpstr>Unit Testing (Act)</vt:lpstr>
      <vt:lpstr>Unit Testing (Assert)</vt:lpstr>
      <vt:lpstr>Testing</vt:lpstr>
      <vt:lpstr>Testing</vt:lpstr>
      <vt:lpstr>Testing the Web Layer</vt:lpstr>
      <vt:lpstr>Testing Controller</vt:lpstr>
      <vt:lpstr>MockMvcResultMatchers Methods</vt:lpstr>
      <vt:lpstr>MockMvcResultMatchers Methods</vt:lpstr>
      <vt:lpstr>Simple test examples </vt:lpstr>
      <vt:lpstr>Simple test examples (2) </vt:lpstr>
      <vt:lpstr>Simple test examples (3)</vt:lpstr>
      <vt:lpstr>Simple test examples (4)</vt:lpstr>
      <vt:lpstr>Testing</vt:lpstr>
      <vt:lpstr>Testing (2)</vt:lpstr>
      <vt:lpstr>Common levels of Software Testing</vt:lpstr>
      <vt:lpstr>Common levels of Software Testing (2)</vt:lpstr>
      <vt:lpstr>Testing</vt:lpstr>
      <vt:lpstr>Different Testing levels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171</cp:revision>
  <dcterms:created xsi:type="dcterms:W3CDTF">2018-05-23T13:08:44Z</dcterms:created>
  <dcterms:modified xsi:type="dcterms:W3CDTF">2020-07-28T14:06:59Z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