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309" r:id="rId5"/>
    <p:sldId id="316" r:id="rId6"/>
    <p:sldId id="259" r:id="rId7"/>
    <p:sldId id="260" r:id="rId8"/>
    <p:sldId id="261" r:id="rId9"/>
    <p:sldId id="262" r:id="rId10"/>
    <p:sldId id="263" r:id="rId11"/>
    <p:sldId id="554" r:id="rId12"/>
    <p:sldId id="284" r:id="rId13"/>
    <p:sldId id="267" r:id="rId14"/>
    <p:sldId id="266" r:id="rId15"/>
    <p:sldId id="286" r:id="rId16"/>
    <p:sldId id="317" r:id="rId17"/>
    <p:sldId id="270" r:id="rId18"/>
    <p:sldId id="271" r:id="rId19"/>
    <p:sldId id="272" r:id="rId20"/>
    <p:sldId id="273" r:id="rId21"/>
    <p:sldId id="274" r:id="rId22"/>
    <p:sldId id="280" r:id="rId23"/>
    <p:sldId id="282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1A50165F-EAE2-4F22-9CE6-6BBB35CFE699}">
          <p14:sldIdLst>
            <p14:sldId id="256"/>
            <p14:sldId id="257"/>
            <p14:sldId id="258"/>
            <p14:sldId id="309"/>
            <p14:sldId id="316"/>
          </p14:sldIdLst>
        </p14:section>
        <p14:section name="Course Objectives &amp; Program" id="{EBE7691A-1DE7-45B4-A635-01AB576AF068}">
          <p14:sldIdLst>
            <p14:sldId id="259"/>
            <p14:sldId id="260"/>
            <p14:sldId id="261"/>
            <p14:sldId id="262"/>
          </p14:sldIdLst>
        </p14:section>
        <p14:section name="The Training Team" id="{92C5F4F9-0502-4665-9687-C5CFBE08D516}">
          <p14:sldIdLst>
            <p14:sldId id="263"/>
            <p14:sldId id="554"/>
            <p14:sldId id="284"/>
          </p14:sldIdLst>
        </p14:section>
        <p14:section name="Course Organization" id="{63C12106-4BC1-46CC-8545-57CEB6D89B6C}">
          <p14:sldIdLst>
            <p14:sldId id="267"/>
            <p14:sldId id="266"/>
            <p14:sldId id="286"/>
            <p14:sldId id="317"/>
            <p14:sldId id="270"/>
          </p14:sldIdLst>
        </p14:section>
        <p14:section name="Resources" id="{43B9E4D7-6F9A-4A98-98BC-22143BD306A9}">
          <p14:sldIdLst>
            <p14:sldId id="271"/>
            <p14:sldId id="272"/>
            <p14:sldId id="273"/>
            <p14:sldId id="274"/>
          </p14:sldIdLst>
        </p14:section>
        <p14:section name="Conclusion" id="{5E3F5EFF-2228-450D-AA19-E0C85EABD6BE}">
          <p14:sldIdLst>
            <p14:sldId id="280"/>
            <p14:sldId id="282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7858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9363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19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4239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CE04608A-B251-4E00-8BE0-8F8541D99CD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753030" y="6506998"/>
            <a:ext cx="367415" cy="296997"/>
          </a:xfrm>
        </p:spPr>
        <p:txBody>
          <a:bodyPr anchor="b"/>
          <a:lstStyle>
            <a:lvl1pPr>
              <a:defRPr sz="1000"/>
            </a:lvl1pPr>
          </a:lstStyle>
          <a:p>
            <a:pPr lvl="0"/>
            <a:fld id="{B432714A-24EA-4D86-9306-41BDCB226C3A}" type="slidenum">
              <a:t>‹#›</a:t>
            </a:fld>
            <a:endParaRPr lang="en-US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7FC7B7DF-CEC7-44B9-855D-F8995DBEC9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0405" y="1196126"/>
            <a:ext cx="11818098" cy="55287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Top">
            <a:extLst>
              <a:ext uri="{FF2B5EF4-FFF2-40B4-BE49-F238E27FC236}">
                <a16:creationId xmlns:a16="http://schemas.microsoft.com/office/drawing/2014/main" id="{923E55A0-7F0D-4EF6-80CF-60C4DB3AAF17}"/>
              </a:ext>
            </a:extLst>
          </p:cNvPr>
          <p:cNvSpPr/>
          <p:nvPr/>
        </p:nvSpPr>
        <p:spPr>
          <a:xfrm>
            <a:off x="0" y="0"/>
            <a:ext cx="12196797" cy="1095378"/>
          </a:xfrm>
          <a:prstGeom prst="rect">
            <a:avLst/>
          </a:prstGeom>
          <a:solidFill>
            <a:srgbClr val="44546A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3851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398" b="0" i="0" u="none" strike="noStrike" kern="1200" cap="none" spc="0" baseline="0">
              <a:solidFill>
                <a:srgbClr val="F7C86D"/>
              </a:solidFill>
              <a:uFillTx/>
              <a:latin typeface="Calibri"/>
              <a:ea typeface="맑은 고딕" pitchFamily="34"/>
            </a:endParaRPr>
          </a:p>
        </p:txBody>
      </p:sp>
      <p:pic>
        <p:nvPicPr>
          <p:cNvPr id="5" name="Logo Software University" descr="Software University logo">
            <a:extLst>
              <a:ext uri="{FF2B5EF4-FFF2-40B4-BE49-F238E27FC236}">
                <a16:creationId xmlns:a16="http://schemas.microsoft.com/office/drawing/2014/main" id="{911D96A2-4819-4BB6-801E-4DC177FDC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955" y="253938"/>
            <a:ext cx="1915704" cy="5592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64EAD7CA-7828-4CC4-898D-552A414251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05" y="100748"/>
            <a:ext cx="9715591" cy="882652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pPr lvl="0"/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5610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3015/spring-data-june-202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oftuni.bg/forum/categories/78/databases-advanced-hibernate" TargetMode="Externa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softuni.bg/trainings/2089/databases-frameworks-hibernate-and-spring-data-october-2018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27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29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4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png"/><Relationship Id="rId20" Type="http://schemas.openxmlformats.org/officeDocument/2006/relationships/image" Target="../media/image28.jf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3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0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5.png"/><Relationship Id="rId22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hyperlink" Target="https://codexio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Data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897093"/>
            <a:ext cx="3376772" cy="326841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2561" y="4876800"/>
            <a:ext cx="2950749" cy="506796"/>
          </a:xfrm>
        </p:spPr>
        <p:txBody>
          <a:bodyPr/>
          <a:lstStyle/>
          <a:p>
            <a:r>
              <a:rPr lang="en-US" sz="2800" dirty="0"/>
              <a:t>SoftUni Team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72561" y="5368740"/>
            <a:ext cx="2950749" cy="444793"/>
          </a:xfrm>
        </p:spPr>
        <p:txBody>
          <a:bodyPr/>
          <a:lstStyle/>
          <a:p>
            <a:r>
              <a:rPr lang="en-US" sz="2400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16744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Ð ÐµÐ·ÑÐ»ÑÐ°Ñ Ñ Ð¸Ð·Ð¾Ð±ÑÐ°Ð¶ÐµÐ½Ð¸Ðµ Ð·Ð° lecture png">
            <a:extLst>
              <a:ext uri="{FF2B5EF4-FFF2-40B4-BE49-F238E27FC236}">
                <a16:creationId xmlns:a16="http://schemas.microsoft.com/office/drawing/2014/main" id="{1316E379-60D6-43AE-8A90-18B5941D6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2207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Training Team</a:t>
            </a:r>
          </a:p>
        </p:txBody>
      </p:sp>
    </p:spTree>
    <p:extLst>
      <p:ext uri="{BB962C8B-B14F-4D97-AF65-F5344CB8AC3E}">
        <p14:creationId xmlns:p14="http://schemas.microsoft.com/office/powerpoint/2010/main" val="166560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i3.ytimg.com/vi/4jm0dqnl8kE/maxresdefault.jpg">
            <a:extLst>
              <a:ext uri="{FF2B5EF4-FFF2-40B4-BE49-F238E27FC236}">
                <a16:creationId xmlns:a16="http://schemas.microsoft.com/office/drawing/2014/main" id="{C461B224-75DB-4567-A923-B8EF14BF2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35598" y="1613257"/>
            <a:ext cx="3646163" cy="35775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CEO @ Codexio</a:t>
            </a:r>
          </a:p>
          <a:p>
            <a:r>
              <a:rPr lang="en-US" dirty="0"/>
              <a:t>Former CTO @ LockTrip</a:t>
            </a:r>
          </a:p>
          <a:p>
            <a:r>
              <a:rPr lang="en-US" dirty="0"/>
              <a:t>Former Training Director @ SoftUni</a:t>
            </a:r>
          </a:p>
          <a:p>
            <a:r>
              <a:rPr lang="en-US" dirty="0"/>
              <a:t>5+ years developer experience</a:t>
            </a:r>
          </a:p>
          <a:p>
            <a:r>
              <a:rPr lang="en-US" dirty="0"/>
              <a:t>3+ years QA experience</a:t>
            </a:r>
          </a:p>
          <a:p>
            <a:r>
              <a:rPr lang="en-US" dirty="0"/>
              <a:t>4+ years of being </a:t>
            </a:r>
            <a:br>
              <a:rPr lang="bg-BG" dirty="0"/>
            </a:br>
            <a:r>
              <a:rPr lang="en-US" dirty="0"/>
              <a:t>Technical Trainer @ </a:t>
            </a:r>
            <a:r>
              <a:rPr lang="en-US" dirty="0" err="1"/>
              <a:t>SoftUni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Ivan Yonkov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7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1BDF4E-D459-41BB-BACF-F86EDF7528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Technical Trainer @ </a:t>
            </a:r>
            <a:r>
              <a:rPr lang="en-US" dirty="0" err="1"/>
              <a:t>SoftUni</a:t>
            </a:r>
            <a:endParaRPr lang="en-US" dirty="0"/>
          </a:p>
          <a:p>
            <a:r>
              <a:rPr lang="en-US" dirty="0"/>
              <a:t>Team Lead of:</a:t>
            </a:r>
          </a:p>
          <a:p>
            <a:pPr lvl="1"/>
            <a:r>
              <a:rPr lang="en-US" dirty="0"/>
              <a:t>Java DB Module January 2020</a:t>
            </a:r>
          </a:p>
          <a:p>
            <a:pPr lvl="1"/>
            <a:r>
              <a:rPr lang="en-US" dirty="0"/>
              <a:t>Java Web Module May 2020</a:t>
            </a:r>
          </a:p>
          <a:p>
            <a:r>
              <a:rPr lang="en-US" dirty="0"/>
              <a:t>Experience with MySQL , Hibernate,</a:t>
            </a:r>
            <a:br>
              <a:rPr lang="en-US" dirty="0"/>
            </a:br>
            <a:r>
              <a:rPr lang="en-US" dirty="0"/>
              <a:t>Spring MVC</a:t>
            </a:r>
          </a:p>
          <a:p>
            <a:r>
              <a:rPr lang="en-US" dirty="0"/>
              <a:t>Interested in </a:t>
            </a:r>
            <a:br>
              <a:rPr lang="en-US" dirty="0"/>
            </a:br>
            <a:r>
              <a:rPr lang="en-US" dirty="0"/>
              <a:t>	Java, JavaScript, Angular, </a:t>
            </a:r>
            <a:r>
              <a:rPr lang="en-US" dirty="0" err="1"/>
              <a:t>Kotlin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857246-A907-4C98-B8CE-AF6DAE34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Chavdar Mitkov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92A6A-6AFB-4AC8-BE4A-2B564C2ED9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000" y="1629000"/>
            <a:ext cx="3625412" cy="36539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635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Organization</a:t>
            </a:r>
          </a:p>
        </p:txBody>
      </p:sp>
    </p:spTree>
    <p:extLst>
      <p:ext uri="{BB962C8B-B14F-4D97-AF65-F5344CB8AC3E}">
        <p14:creationId xmlns:p14="http://schemas.microsoft.com/office/powerpoint/2010/main" val="417772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DB Module – Timeline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72477" y="1990563"/>
            <a:ext cx="8030694" cy="532600"/>
            <a:chOff x="511822" y="1838163"/>
            <a:chExt cx="6573425" cy="53260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778154" y="1845485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0869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220444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653102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823174" y="198229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0852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058448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857495" y="1504890"/>
            <a:ext cx="158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20-May-2021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25626" y="1504890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21-June-2021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546032" y="1504890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01-Aug-2021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F76C2E1-7160-4C4B-A0F9-5C0DB95BE884}"/>
              </a:ext>
            </a:extLst>
          </p:cNvPr>
          <p:cNvCxnSpPr/>
          <p:nvPr/>
        </p:nvCxnSpPr>
        <p:spPr>
          <a:xfrm>
            <a:off x="6867238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1930140" y="2876044"/>
            <a:ext cx="2911092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weeks * 4 times / week</a:t>
            </a:r>
          </a:p>
          <a:p>
            <a:pPr algn="ctr"/>
            <a:r>
              <a:rPr lang="bg-BG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GB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20-May-2021</a:t>
            </a:r>
            <a:b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20-June-2021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4930840" y="2876044"/>
            <a:ext cx="3307995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Data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weeks * 4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21-June-2021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01-Aug-2021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8311327" y="2876044"/>
            <a:ext cx="1828785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  <a:b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 </a:t>
            </a:r>
            <a:b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06-Aug-2021</a:t>
            </a:r>
            <a:b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Data  13-Aug-2021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072477" y="2249541"/>
            <a:ext cx="8030694" cy="73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7E0A4-7D89-4A88-A77D-01D81064804E}"/>
              </a:ext>
            </a:extLst>
          </p:cNvPr>
          <p:cNvSpPr txBox="1"/>
          <p:nvPr/>
        </p:nvSpPr>
        <p:spPr>
          <a:xfrm>
            <a:off x="9235001" y="1510363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13-Aug-2021</a:t>
            </a:r>
          </a:p>
        </p:txBody>
      </p:sp>
    </p:spTree>
    <p:extLst>
      <p:ext uri="{BB962C8B-B14F-4D97-AF65-F5344CB8AC3E}">
        <p14:creationId xmlns:p14="http://schemas.microsoft.com/office/powerpoint/2010/main" val="14544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32" grpId="0" animBg="1"/>
      <p:bldP spid="45" grpId="0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999" y="227028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Homework</a:t>
            </a:r>
            <a:br>
              <a:rPr lang="bg-BG" sz="2400" b="1" dirty="0"/>
            </a:br>
            <a:r>
              <a:rPr lang="bg-BG" sz="2400" b="1" dirty="0"/>
              <a:t>5%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99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905389" y="2928955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947889" y="1447916"/>
            <a:ext cx="2948472" cy="3455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056000" y="2577971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277484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homework</a:t>
            </a:r>
            <a:r>
              <a:rPr lang="en-US" dirty="0"/>
              <a:t> is mainly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work in class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pPr>
              <a:spcBef>
                <a:spcPts val="2400"/>
              </a:spcBef>
            </a:pPr>
            <a:r>
              <a:rPr lang="en-US" dirty="0"/>
              <a:t>How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submit</a:t>
            </a:r>
            <a:r>
              <a:rPr lang="en-US" dirty="0"/>
              <a:t> your homework?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Submitted on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course page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softuni.bg</a:t>
            </a:r>
          </a:p>
          <a:p>
            <a:pPr>
              <a:spcBef>
                <a:spcPts val="2400"/>
              </a:spcBef>
            </a:pPr>
            <a:r>
              <a:rPr lang="en-US" dirty="0"/>
              <a:t>Exam - Project</a:t>
            </a:r>
          </a:p>
          <a:p>
            <a:pPr>
              <a:spcBef>
                <a:spcPts val="24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83" y="2093608"/>
            <a:ext cx="3925676" cy="37338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59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Resources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What We Need Additionally?</a:t>
            </a:r>
          </a:p>
        </p:txBody>
      </p:sp>
    </p:spTree>
    <p:extLst>
      <p:ext uri="{BB962C8B-B14F-4D97-AF65-F5344CB8AC3E}">
        <p14:creationId xmlns:p14="http://schemas.microsoft.com/office/powerpoint/2010/main" val="26479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site</a:t>
            </a:r>
            <a:r>
              <a:rPr lang="en-US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3200" dirty="0"/>
          </a:p>
          <a:p>
            <a:pPr marL="0" indent="0">
              <a:spcBef>
                <a:spcPts val="1200"/>
              </a:spcBef>
              <a:spcAft>
                <a:spcPts val="1800"/>
              </a:spcAft>
              <a:buNone/>
            </a:pPr>
            <a:endParaRPr lang="en-US" sz="32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/>
              <a:t>Official discussion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forum</a:t>
            </a:r>
            <a:r>
              <a:rPr lang="en-US" sz="3200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DB 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3562" y="2100048"/>
            <a:ext cx="9158401" cy="651649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dirty="0">
                <a:hlinkClick r:id="rId3"/>
              </a:rPr>
              <a:t>https://softuni.bg/trainings/3015/spring-data-june-2021</a:t>
            </a:r>
            <a:endParaRPr lang="en-US" sz="2400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259" y="4349657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133" y="1738627"/>
            <a:ext cx="1374490" cy="1374490"/>
          </a:xfrm>
          <a:prstGeom prst="rect">
            <a:avLst/>
          </a:prstGeom>
        </p:spPr>
      </p:pic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3562" y="4757952"/>
            <a:ext cx="9158400" cy="651648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6"/>
              </a:rPr>
              <a:t>https://softuni.bg/forum/categories/78/databases-advanced-hibernate</a:t>
            </a:r>
            <a:endParaRPr lang="en-US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4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Course Objectives &amp;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Training Team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Course Organization</a:t>
            </a:r>
            <a:endParaRPr lang="bg-BG" dirty="0"/>
          </a:p>
          <a:p>
            <a:pPr lvl="1"/>
            <a:r>
              <a:rPr lang="en-US" dirty="0"/>
              <a:t>Homework</a:t>
            </a:r>
          </a:p>
          <a:p>
            <a:pPr lvl="1"/>
            <a:r>
              <a:rPr lang="en-US" dirty="0"/>
              <a:t>Exam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49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lecture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slides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videos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homework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assignments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projects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and other resources are open content, available for free</a:t>
            </a:r>
          </a:p>
          <a:p>
            <a:pPr lvl="1"/>
            <a:r>
              <a:rPr lang="en-US" dirty="0"/>
              <a:t>Visit the course </a:t>
            </a:r>
            <a:r>
              <a:rPr lang="en-US" dirty="0">
                <a:solidFill>
                  <a:srgbClr val="FFA000"/>
                </a:solidFill>
                <a:hlinkClick r:id="rId2"/>
              </a:rPr>
              <a:t>web site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access the course resources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MySQL Slides and Videos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A6A70A-B682-4E45-9C91-DC63A8716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52800"/>
            <a:ext cx="2781300" cy="278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761CE-E981-4E23-B059-1C4A631AC2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756" y="3810000"/>
            <a:ext cx="2650172" cy="213360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638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assignments require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to </a:t>
            </a:r>
            <a:r>
              <a:rPr lang="en-US" b="1" dirty="0">
                <a:solidFill>
                  <a:schemeClr val="bg1"/>
                </a:solidFill>
              </a:rPr>
              <a:t>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090" y="3956598"/>
            <a:ext cx="1591194" cy="1774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BEEDC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162800" y="3874306"/>
            <a:ext cx="1939930" cy="1946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0064" y="1981201"/>
            <a:ext cx="1719221" cy="169483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509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9600" b="1" noProof="1"/>
              <a:t>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48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иране 11">
            <a:extLst>
              <a:ext uri="{FF2B5EF4-FFF2-40B4-BE49-F238E27FC236}">
                <a16:creationId xmlns:a16="http://schemas.microsoft.com/office/drawing/2014/main" id="{8C1A8FB7-C813-4D27-A30A-0E0F7C0D836C}"/>
              </a:ext>
            </a:extLst>
          </p:cNvPr>
          <p:cNvGrpSpPr/>
          <p:nvPr/>
        </p:nvGrpSpPr>
        <p:grpSpPr>
          <a:xfrm>
            <a:off x="3401290" y="228600"/>
            <a:ext cx="4826771" cy="4495800"/>
            <a:chOff x="3197527" y="-89863"/>
            <a:chExt cx="4826771" cy="44958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8498" y="-89863"/>
              <a:ext cx="4495800" cy="44958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7527" y="2689710"/>
              <a:ext cx="1385455" cy="1385455"/>
            </a:xfrm>
            <a:prstGeom prst="rect">
              <a:avLst/>
            </a:prstGeom>
          </p:spPr>
        </p:pic>
      </p:grpSp>
      <p:sp>
        <p:nvSpPr>
          <p:cNvPr id="13" name="Title 1"/>
          <p:cNvSpPr txBox="1">
            <a:spLocks/>
          </p:cNvSpPr>
          <p:nvPr/>
        </p:nvSpPr>
        <p:spPr>
          <a:xfrm>
            <a:off x="1510925" y="5589000"/>
            <a:ext cx="8938472" cy="774883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r>
              <a:rPr lang="en-US" dirty="0"/>
              <a:t>Spring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Objectives &amp; Program</a:t>
            </a:r>
          </a:p>
        </p:txBody>
      </p:sp>
    </p:spTree>
    <p:extLst>
      <p:ext uri="{BB962C8B-B14F-4D97-AF65-F5344CB8AC3E}">
        <p14:creationId xmlns:p14="http://schemas.microsoft.com/office/powerpoint/2010/main" val="73760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9180599" cy="51734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Spring Data </a:t>
            </a:r>
            <a:r>
              <a:rPr lang="en-US" dirty="0"/>
              <a:t>course covers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Connecting to local DB instance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ORM, Hibernate and Spring Data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Code-First implementations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Programming Patterns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Working with data in other formats (XML, JSON)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854" y="1578862"/>
            <a:ext cx="1905000" cy="1571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365" y="3613483"/>
            <a:ext cx="2032892" cy="2032892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571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Database Access With JDBC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ORM Fundamentals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Introduction to Hibernate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Hibernate Code First</a:t>
            </a:r>
          </a:p>
          <a:p>
            <a:pPr>
              <a:lnSpc>
                <a:spcPct val="100000"/>
              </a:lnSpc>
            </a:pPr>
            <a:r>
              <a:rPr lang="en-GB" sz="3600" dirty="0"/>
              <a:t>Introduction to Spring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en-US" sz="3600" dirty="0"/>
              <a:t>Spring Data Intro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pic>
        <p:nvPicPr>
          <p:cNvPr id="6" name="Picture 2" descr="https://cdn0.iconfinder.com/data/icons/flatico/512/monitor_code__editor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782" y="1546436"/>
            <a:ext cx="1806365" cy="18063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527" y="3339489"/>
            <a:ext cx="1906254" cy="19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media.tumblr.com/a1b563bf83b9bb363597c13e76fde1b4/tumblr_inline_mfsrwy0g4r1rxkxb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1895">
            <a:off x="9755808" y="4620623"/>
            <a:ext cx="1530338" cy="1376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520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Spring Data Advanced Querying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Spring Data Auto Mapping Objects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JSON Processing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XML Processing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Exam Preparations</a:t>
            </a:r>
          </a:p>
          <a:p>
            <a:pPr>
              <a:lnSpc>
                <a:spcPct val="100000"/>
              </a:lnSpc>
            </a:pPr>
            <a:r>
              <a:rPr lang="en-GB" sz="3600" dirty="0"/>
              <a:t>Workshop – MVC Project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 (2)</a:t>
            </a:r>
          </a:p>
        </p:txBody>
      </p:sp>
      <p:pic>
        <p:nvPicPr>
          <p:cNvPr id="6" name="Picture 2" descr="https://cdn0.iconfinder.com/data/icons/flatico/512/monitor_code__editor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782" y="1546436"/>
            <a:ext cx="1806365" cy="18063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527" y="3339489"/>
            <a:ext cx="1906254" cy="19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media.tumblr.com/a1b563bf83b9bb363597c13e76fde1b4/tumblr_inline_mfsrwy0g4r1rxkxb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1895">
            <a:off x="9755808" y="4620623"/>
            <a:ext cx="1530338" cy="1376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836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3767</TotalTime>
  <Words>760</Words>
  <Application>Microsoft Office PowerPoint</Application>
  <PresentationFormat>Widescreen</PresentationFormat>
  <Paragraphs>157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</vt:lpstr>
      <vt:lpstr>Spring Data</vt:lpstr>
      <vt:lpstr>Table of Contents</vt:lpstr>
      <vt:lpstr>Questions</vt:lpstr>
      <vt:lpstr>SoftUni Diamond Partners</vt:lpstr>
      <vt:lpstr>Educational Partners</vt:lpstr>
      <vt:lpstr>Course Objectives &amp; Program</vt:lpstr>
      <vt:lpstr>Course Objectives</vt:lpstr>
      <vt:lpstr>Course Topics</vt:lpstr>
      <vt:lpstr>Course Topics (2)</vt:lpstr>
      <vt:lpstr>The Training Team</vt:lpstr>
      <vt:lpstr>Ivan Yonkov</vt:lpstr>
      <vt:lpstr>Chavdar Mitkov</vt:lpstr>
      <vt:lpstr>Course Organization</vt:lpstr>
      <vt:lpstr>Java DB Module – Timeline</vt:lpstr>
      <vt:lpstr>SoftUni Certificate</vt:lpstr>
      <vt:lpstr>CPE Certificate</vt:lpstr>
      <vt:lpstr>Homework Assignments &amp; Exercises</vt:lpstr>
      <vt:lpstr>Resources</vt:lpstr>
      <vt:lpstr>Java DB Course Web Site, Forum and FB Group</vt:lpstr>
      <vt:lpstr>The MySQL Slides and Videos</vt:lpstr>
      <vt:lpstr>Learn to Search in Internet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advanced: Course Introduction</dc:title>
  <dc:subject>Programming Fundamentals Course</dc:subject>
  <dc:creator>Software University</dc:creator>
  <cp:keywords>Entity framework; Hibernate; ADO.NET; JDBC; programming; Databases; course; SoftUni; Software University</cp:keywords>
  <dc:description>© SoftUni – https://about.softuni.bg/
© Software University – https://softuni.bg
Copyrighted document. Unauthorized copy, reproduction or use is not permitted.</dc:description>
  <cp:lastModifiedBy>Chavdar Mitkov</cp:lastModifiedBy>
  <cp:revision>49</cp:revision>
  <dcterms:created xsi:type="dcterms:W3CDTF">2018-05-23T13:08:44Z</dcterms:created>
  <dcterms:modified xsi:type="dcterms:W3CDTF">2021-06-04T10:58:20Z</dcterms:modified>
  <cp:category>computer programming;programming;Databases</cp:category>
</cp:coreProperties>
</file>