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5" r:id="rId4"/>
    <p:sldId id="259" r:id="rId5"/>
    <p:sldId id="260" r:id="rId6"/>
    <p:sldId id="261" r:id="rId7"/>
    <p:sldId id="262" r:id="rId8"/>
    <p:sldId id="263" r:id="rId9"/>
    <p:sldId id="280" r:id="rId10"/>
    <p:sldId id="265" r:id="rId11"/>
    <p:sldId id="266" r:id="rId12"/>
    <p:sldId id="281" r:id="rId13"/>
    <p:sldId id="282" r:id="rId14"/>
    <p:sldId id="268" r:id="rId15"/>
    <p:sldId id="269" r:id="rId16"/>
    <p:sldId id="273" r:id="rId17"/>
    <p:sldId id="270" r:id="rId18"/>
    <p:sldId id="271" r:id="rId19"/>
    <p:sldId id="272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9DDC984-226D-4BCE-8443-B7EA9A53780C}">
          <p14:sldIdLst>
            <p14:sldId id="256"/>
            <p14:sldId id="257"/>
            <p14:sldId id="285"/>
            <p14:sldId id="259"/>
          </p14:sldIdLst>
        </p14:section>
        <p14:section name="Course Overview" id="{E2207516-CE31-4526-A228-396F6E8CB3BD}">
          <p14:sldIdLst>
            <p14:sldId id="260"/>
            <p14:sldId id="261"/>
            <p14:sldId id="262"/>
            <p14:sldId id="263"/>
            <p14:sldId id="280"/>
            <p14:sldId id="265"/>
            <p14:sldId id="266"/>
            <p14:sldId id="281"/>
            <p14:sldId id="282"/>
            <p14:sldId id="268"/>
            <p14:sldId id="269"/>
            <p14:sldId id="273"/>
            <p14:sldId id="270"/>
            <p14:sldId id="271"/>
            <p14:sldId id="272"/>
            <p14:sldId id="277"/>
            <p14:sldId id="279"/>
          </p14:sldIdLst>
        </p14:section>
        <p14:section name="Conclusion" id="{56E738B5-7819-4404-83DE-61930855A20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74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98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23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48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2/java-web" TargetMode="External"/><Relationship Id="rId3" Type="http://schemas.openxmlformats.org/officeDocument/2006/relationships/hyperlink" Target="https://softuni.bg/trainings/3222/spring-fundamentals-january-2021" TargetMode="External"/><Relationship Id="rId7" Type="http://schemas.openxmlformats.org/officeDocument/2006/relationships/hyperlink" Target="https://www.facebook.com/groups/javawebjanuary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hyperlink" Target="https://www.facebook.com/groups/SoftUniJavaCommunit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9.jpeg"/><Relationship Id="rId22" Type="http://schemas.openxmlformats.org/officeDocument/2006/relationships/image" Target="../media/image33.png"/><Relationship Id="rId27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8" y="2153499"/>
            <a:ext cx="3733080" cy="2044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4367468"/>
            <a:ext cx="983882" cy="983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05" y="4367468"/>
            <a:ext cx="698556" cy="98388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5" y="2044136"/>
            <a:ext cx="4779677" cy="2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Web Module at </a:t>
            </a:r>
            <a:r>
              <a:rPr lang="en-US" noProof="1"/>
              <a:t>SoftUni</a:t>
            </a:r>
            <a:r>
              <a:rPr lang="en-US"/>
              <a:t> – Timeline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38906" y="2876044"/>
            <a:ext cx="4477071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solidFill>
                  <a:schemeClr val="bg2"/>
                </a:solidFill>
              </a:rPr>
              <a:t>Spring Advanced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>
                <a:solidFill>
                  <a:schemeClr val="bg2"/>
                </a:solidFill>
              </a:rPr>
              <a:t>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18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Start: </a:t>
            </a:r>
            <a:r>
              <a:rPr lang="en-US" dirty="0" smtClean="0">
                <a:solidFill>
                  <a:schemeClr val="bg2"/>
                </a:solidFill>
              </a:rPr>
              <a:t>23-Feb-2021</a:t>
            </a:r>
            <a:endParaRPr lang="en-US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Theoretical Exam: </a:t>
            </a:r>
            <a:r>
              <a:rPr lang="en-GB" dirty="0" smtClean="0">
                <a:solidFill>
                  <a:srgbClr val="FFFFFF"/>
                </a:solidFill>
              </a:rPr>
              <a:t>04-April-2021</a:t>
            </a:r>
            <a:endParaRPr lang="en-GB" dirty="0">
              <a:solidFill>
                <a:srgbClr val="FFFFFF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Project Defense: </a:t>
            </a:r>
            <a:r>
              <a:rPr lang="en-US" dirty="0" smtClean="0">
                <a:solidFill>
                  <a:schemeClr val="bg2"/>
                </a:solidFill>
              </a:rPr>
              <a:t>04-April-2021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9" y="2876046"/>
            <a:ext cx="4445416" cy="352475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solidFill>
                  <a:schemeClr val="bg2"/>
                </a:solidFill>
              </a:rPr>
              <a:t>Spring Fundamentals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>
                <a:solidFill>
                  <a:schemeClr val="bg2"/>
                </a:solidFill>
              </a:rPr>
              <a:t>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12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Start: 12-Jan-2021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</a:rPr>
              <a:t>Theoretical Exam: 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r>
              <a:rPr lang="bg-BG" dirty="0" smtClean="0">
                <a:solidFill>
                  <a:srgbClr val="FFFFFF"/>
                </a:solidFill>
              </a:rPr>
              <a:t>1</a:t>
            </a:r>
            <a:r>
              <a:rPr lang="en-US" dirty="0" smtClean="0">
                <a:solidFill>
                  <a:srgbClr val="FFFFFF"/>
                </a:solidFill>
              </a:rPr>
              <a:t>-Feb-2021</a:t>
            </a:r>
            <a:endParaRPr lang="en-US" dirty="0" smtClean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Exam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smtClean="0">
                <a:solidFill>
                  <a:schemeClr val="bg2"/>
                </a:solidFill>
              </a:rPr>
              <a:t>21-Feb-2021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7400" y="2876044"/>
            <a:ext cx="1905000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Java Web 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Re-Take Exams</a:t>
            </a:r>
            <a:endParaRPr lang="bg-BG" sz="2400" b="1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</a:rPr>
              <a:t>Fundamentals: 07-April-2021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Advanced: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11-April-2021</a:t>
            </a:r>
            <a:endParaRPr lang="en-US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256" y="1504890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12-Jan-2021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372870" y="1417675"/>
            <a:ext cx="1498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23</a:t>
            </a:r>
            <a:r>
              <a:rPr lang="en-US" sz="2000" dirty="0" smtClean="0"/>
              <a:t>-Feb-2021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98301" y="1504890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04-April-2021</a:t>
            </a:r>
            <a:endParaRPr lang="en-US" sz="20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68014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850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3713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1361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654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9850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225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8907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4" grpId="0" animBg="1"/>
      <p:bldP spid="4" grpId="0"/>
      <p:bldP spid="48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52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61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web development exam</a:t>
            </a:r>
          </a:p>
          <a:p>
            <a:pPr lvl="1"/>
            <a:r>
              <a:rPr lang="en-US" dirty="0"/>
              <a:t>Implementing a simple web application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Framework</a:t>
            </a:r>
            <a:endParaRPr lang="en-US" dirty="0"/>
          </a:p>
          <a:p>
            <a:pPr lvl="1"/>
            <a:r>
              <a:rPr lang="en-US" dirty="0"/>
              <a:t>Given a portion of the Views in a raw form</a:t>
            </a:r>
          </a:p>
          <a:p>
            <a:pPr lvl="1"/>
            <a:r>
              <a:rPr lang="en-US" dirty="0"/>
              <a:t>Duration: </a:t>
            </a:r>
            <a:r>
              <a:rPr lang="bg-BG" dirty="0"/>
              <a:t>4</a:t>
            </a:r>
            <a:r>
              <a:rPr lang="en-US" dirty="0"/>
              <a:t> hours.</a:t>
            </a:r>
          </a:p>
          <a:p>
            <a:r>
              <a:rPr lang="en-US" dirty="0"/>
              <a:t>Solutions are evaluated by hand after the exam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26DBB-E434-4205-A286-348BDDD9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48" y="3541142"/>
            <a:ext cx="2725586" cy="272558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9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25B73-3253-4CC5-8CE3-F6D1061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	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14A0-5D62-447F-A179-932B6E15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Test for 30 minutes</a:t>
            </a:r>
          </a:p>
          <a:p>
            <a:pPr lvl="1"/>
            <a:r>
              <a:rPr lang="en-US" dirty="0"/>
              <a:t>Multiple-choice with </a:t>
            </a:r>
            <a:r>
              <a:rPr lang="en-US" dirty="0" smtClean="0"/>
              <a:t>one correct answers</a:t>
            </a:r>
            <a:endParaRPr lang="en-US" dirty="0"/>
          </a:p>
          <a:p>
            <a:pPr lvl="1"/>
            <a:r>
              <a:rPr lang="en-US" dirty="0"/>
              <a:t>English</a:t>
            </a:r>
          </a:p>
          <a:p>
            <a:r>
              <a:rPr lang="en-US" dirty="0"/>
              <a:t>Automated quiz system</a:t>
            </a:r>
          </a:p>
          <a:p>
            <a:r>
              <a:rPr lang="en-US" dirty="0"/>
              <a:t>Available online the day </a:t>
            </a:r>
            <a:r>
              <a:rPr lang="en-US" dirty="0" smtClean="0"/>
              <a:t>of </a:t>
            </a:r>
            <a:r>
              <a:rPr lang="en-US" dirty="0"/>
              <a:t>the practical exam</a:t>
            </a:r>
          </a:p>
          <a:p>
            <a:pPr lvl="1"/>
            <a:r>
              <a:rPr lang="en-US" dirty="0"/>
              <a:t>You can submit your answer just one time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</a:t>
            </a:r>
            <a:r>
              <a:rPr lang="en-US" b="1" dirty="0">
                <a:solidFill>
                  <a:schemeClr val="bg1"/>
                </a:solidFill>
              </a:rPr>
              <a:t>just 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We Need Additionally?</a:t>
            </a:r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96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 dirty="0" smtClean="0"/>
              <a:t>Fundamentals: Web </a:t>
            </a:r>
            <a:r>
              <a:rPr lang="en-US" dirty="0"/>
              <a:t>Site, </a:t>
            </a:r>
            <a:r>
              <a:rPr lang="en-US" dirty="0" smtClean="0"/>
              <a:t>Forum, FB </a:t>
            </a:r>
            <a:r>
              <a:rPr lang="en-US" dirty="0"/>
              <a:t>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21070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dirty="0" smtClean="0">
                <a:latin typeface="Consolas" panose="020B0609020204030204" pitchFamily="49" charset="0"/>
                <a:hlinkClick r:id="rId3"/>
              </a:rPr>
              <a:t>https</a:t>
            </a:r>
            <a:r>
              <a:rPr lang="en-US" sz="2000" b="1" dirty="0">
                <a:latin typeface="Consolas" panose="020B0609020204030204" pitchFamily="49" charset="0"/>
                <a:hlinkClick r:id="rId3"/>
              </a:rPr>
              <a:t>://</a:t>
            </a:r>
            <a:r>
              <a:rPr lang="en-US" sz="2000" b="1" dirty="0" smtClean="0">
                <a:latin typeface="Consolas" panose="020B0609020204030204" pitchFamily="49" charset="0"/>
                <a:hlinkClick r:id="rId3"/>
              </a:rPr>
              <a:t>softuni.bg/trainings/3222/spring-fundamentals-january-2021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6000" y="4463106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u="sng" dirty="0" smtClean="0">
                <a:latin typeface="Consolas" panose="020B0609020204030204" pitchFamily="49" charset="0"/>
                <a:hlinkClick r:id="rId7"/>
              </a:rPr>
              <a:t>https</a:t>
            </a:r>
            <a:r>
              <a:rPr lang="en-US" sz="2000" b="1" u="sng" dirty="0">
                <a:latin typeface="Consolas" panose="020B0609020204030204" pitchFamily="49" charset="0"/>
                <a:hlinkClick r:id="rId7"/>
              </a:rPr>
              <a:t>://</a:t>
            </a:r>
            <a:r>
              <a:rPr lang="en-US" sz="2000" b="1" u="sng" dirty="0" smtClean="0">
                <a:latin typeface="Consolas" panose="020B0609020204030204" pitchFamily="49" charset="0"/>
                <a:hlinkClick r:id="rId7"/>
              </a:rPr>
              <a:t>www.facebook.com/groups/javawebjanuary2021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3126322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bg-BG" sz="2000" b="1" u="sng" dirty="0">
                <a:latin typeface="Consolas" panose="020B0609020204030204" pitchFamily="49" charset="0"/>
                <a:hlinkClick r:id="rId8"/>
              </a:rPr>
              <a:t>https://softuni.bg/forum/categories/72/java-web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https://www.facebook.com/groups/SoftUniJavaCommunity/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homework assignments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projects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Fundamentals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&amp; Program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Trainers Team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Exam</a:t>
            </a:r>
          </a:p>
          <a:p>
            <a:pPr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3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204340" y="3339000"/>
            <a:ext cx="4272023" cy="8995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1063878" y="2301988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20122" y="1224899"/>
            <a:ext cx="2926650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8000" y="2287667"/>
            <a:ext cx="4288364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8841000" y="2304529"/>
            <a:ext cx="1966594" cy="1835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6054" y="3362375"/>
            <a:ext cx="2913904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665" y="1233899"/>
            <a:ext cx="1380716" cy="8646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7814" y="1224899"/>
            <a:ext cx="3388735" cy="882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1802" y="5516785"/>
            <a:ext cx="3214198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5012" y="5492060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0" y="1831187"/>
            <a:ext cx="3099890" cy="159459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Course </a:t>
            </a: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r>
              <a:rPr lang="en-US" b="1" dirty="0" smtClean="0"/>
              <a:t>: </a:t>
            </a:r>
            <a:r>
              <a:rPr lang="en-US" dirty="0" smtClean="0"/>
              <a:t>Course </a:t>
            </a:r>
            <a:r>
              <a:rPr lang="en-US" dirty="0"/>
              <a:t>Program, Trainers, Exams,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Resources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Mini Course HTML &amp; CSS</a:t>
            </a:r>
            <a:r>
              <a:rPr lang="bg-BG" b="1" dirty="0" smtClean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Two lectures and one workshop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Internet Explained</a:t>
            </a:r>
            <a:r>
              <a:rPr lang="en-US" b="1" dirty="0"/>
              <a:t>:</a:t>
            </a:r>
            <a:r>
              <a:rPr lang="en-US" dirty="0" smtClean="0"/>
              <a:t> OSI Model, Network Hardware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 </a:t>
            </a:r>
            <a:r>
              <a:rPr lang="en-US" b="1" noProof="1" smtClean="0">
                <a:solidFill>
                  <a:schemeClr val="bg1"/>
                </a:solidFill>
              </a:rPr>
              <a:t>Protocol</a:t>
            </a:r>
            <a:r>
              <a:rPr lang="en-US" b="1" noProof="1"/>
              <a:t>:</a:t>
            </a:r>
            <a:r>
              <a:rPr lang="en-US" dirty="0" smtClean="0"/>
              <a:t> </a:t>
            </a:r>
            <a:r>
              <a:rPr lang="en-US" dirty="0"/>
              <a:t>HTTP Protocol Intro, Requests, Responses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Spring </a:t>
            </a:r>
            <a:r>
              <a:rPr lang="en-US" b="1" dirty="0">
                <a:solidFill>
                  <a:schemeClr val="bg1"/>
                </a:solidFill>
              </a:rPr>
              <a:t>Boot Introduction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Spring Boot and </a:t>
            </a:r>
            <a:br>
              <a:rPr lang="en-US" dirty="0"/>
            </a:br>
            <a:r>
              <a:rPr lang="en-US" dirty="0"/>
              <a:t>Revision of Spring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Introduction MVC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, Layers and Thin </a:t>
            </a:r>
            <a:r>
              <a:rPr lang="en-US" dirty="0" smtClean="0"/>
              <a:t>Controllers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Workshop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 Management</a:t>
            </a:r>
            <a:r>
              <a:rPr lang="en-US" b="1" dirty="0"/>
              <a:t>:</a:t>
            </a:r>
            <a:r>
              <a:rPr lang="en-US" dirty="0"/>
              <a:t> Cookies, HTTP </a:t>
            </a:r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 </a:t>
            </a:r>
            <a:r>
              <a:rPr lang="en-US" dirty="0"/>
              <a:t>– Course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723" y="1710529"/>
            <a:ext cx="1626632" cy="162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FD654-46B5-4673-81B6-EFAC44685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61" y="4689000"/>
            <a:ext cx="2892124" cy="16190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Spring Essentials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Thymeleaf and Spring Controllers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and Validations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advanced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smtClean="0"/>
              <a:t>functions and </a:t>
            </a:r>
            <a:r>
              <a:rPr lang="en-US" dirty="0" smtClean="0"/>
              <a:t>Validations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Front End Basics</a:t>
            </a:r>
            <a:r>
              <a:rPr lang="en-US" b="1" dirty="0" smtClean="0"/>
              <a:t>: </a:t>
            </a:r>
            <a:r>
              <a:rPr lang="en-US" dirty="0" smtClean="0"/>
              <a:t>Basic work with</a:t>
            </a:r>
            <a:r>
              <a:rPr lang="en-US" dirty="0"/>
              <a:t> </a:t>
            </a:r>
            <a:r>
              <a:rPr lang="en-US" dirty="0" smtClean="0"/>
              <a:t>bootstrap and JavaScript.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Workshop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Exam Preparation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Fundamentals – </a:t>
            </a:r>
            <a:r>
              <a:rPr lang="en-US" dirty="0"/>
              <a:t>Course Program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69" y="1366183"/>
            <a:ext cx="1502535" cy="1502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F838F-840A-4BFC-9ED8-77F70851A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89" y="3906119"/>
            <a:ext cx="3963361" cy="2218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ED59A-B5E2-45C2-9BE5-A72A3EFF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12" y="3796506"/>
            <a:ext cx="1587677" cy="1587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3F78C-638D-4D83-A4F3-CD0DF66B0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99" y="3796506"/>
            <a:ext cx="1952886" cy="162540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5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72" y="1066800"/>
            <a:ext cx="4402000" cy="4402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8336" y="55802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9176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Lachezar Balev</a:t>
            </a:r>
            <a:endParaRPr lang="en-US" sz="3600" b="1" noProof="1" smtClean="0">
              <a:solidFill>
                <a:schemeClr val="bg1"/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Software engineer with 19+ years of real experience </a:t>
            </a:r>
            <a:r>
              <a:rPr lang="bg-BG" sz="2000" b="1" dirty="0" smtClean="0">
                <a:solidFill>
                  <a:schemeClr val="bg1"/>
                </a:solidFill>
              </a:rPr>
              <a:t/>
            </a:r>
            <a:br>
              <a:rPr lang="bg-BG" sz="2000" b="1" dirty="0" smtClean="0">
                <a:solidFill>
                  <a:schemeClr val="bg1"/>
                </a:solidFill>
              </a:rPr>
            </a:br>
            <a:r>
              <a:rPr lang="en-US" sz="2000" dirty="0" smtClean="0"/>
              <a:t>with </a:t>
            </a:r>
            <a:r>
              <a:rPr lang="en-US" sz="2000" dirty="0"/>
              <a:t>different projects</a:t>
            </a:r>
            <a:r>
              <a:rPr lang="en-US" sz="2000" dirty="0" smtClean="0"/>
              <a:t>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Started developing with Java in the year 2000 </a:t>
            </a:r>
            <a:r>
              <a:rPr lang="bg-BG" sz="2000" b="1" dirty="0" smtClean="0">
                <a:solidFill>
                  <a:schemeClr val="bg1"/>
                </a:solidFill>
              </a:rPr>
              <a:t/>
            </a:r>
            <a:br>
              <a:rPr lang="bg-BG" sz="2000" b="1" dirty="0" smtClean="0">
                <a:solidFill>
                  <a:schemeClr val="bg1"/>
                </a:solidFill>
              </a:rPr>
            </a:br>
            <a:r>
              <a:rPr lang="en-US" sz="2000" dirty="0" smtClean="0"/>
              <a:t>in </a:t>
            </a:r>
            <a:r>
              <a:rPr lang="en-US" sz="2000" dirty="0"/>
              <a:t>the form of J2SE 1.2</a:t>
            </a:r>
            <a:endParaRPr lang="en-US" sz="2000" dirty="0" smtClean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Works in REWE Digital Bulgaria </a:t>
            </a:r>
            <a:r>
              <a:rPr lang="en-US" sz="2000" dirty="0"/>
              <a:t>on an architecture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focused on </a:t>
            </a:r>
            <a:r>
              <a:rPr lang="en-US" sz="2000" b="1" dirty="0" smtClean="0">
                <a:solidFill>
                  <a:schemeClr val="bg1"/>
                </a:solidFill>
              </a:rPr>
              <a:t>microservices</a:t>
            </a:r>
            <a:endParaRPr lang="en-US" sz="2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Uses</a:t>
            </a:r>
            <a:r>
              <a:rPr lang="en-US" sz="2000" b="1" dirty="0">
                <a:solidFill>
                  <a:schemeClr val="bg1"/>
                </a:solidFill>
              </a:rPr>
              <a:t> Java, TypeScript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bg1"/>
                </a:solidFill>
              </a:rPr>
              <a:t> Kotlin </a:t>
            </a:r>
            <a:r>
              <a:rPr lang="en-US" sz="2000" dirty="0"/>
              <a:t>in his daily </a:t>
            </a:r>
            <a:r>
              <a:rPr lang="en-US" sz="2000" dirty="0" smtClean="0"/>
              <a:t>tasks</a:t>
            </a:r>
            <a:endParaRPr lang="bg-BG" sz="2000" dirty="0" smtClean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Rides a </a:t>
            </a:r>
            <a:r>
              <a:rPr lang="en-US" sz="2000" b="1" dirty="0">
                <a:solidFill>
                  <a:schemeClr val="bg1"/>
                </a:solidFill>
              </a:rPr>
              <a:t>motorcycle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bg1"/>
                </a:solidFill>
              </a:rPr>
              <a:t>climbs mountains </a:t>
            </a:r>
            <a:r>
              <a:rPr lang="en-US" sz="2000" dirty="0"/>
              <a:t>in his spare </a:t>
            </a:r>
            <a:r>
              <a:rPr lang="en-US" sz="2000" dirty="0" smtClean="0"/>
              <a:t>time</a:t>
            </a:r>
            <a:endParaRPr lang="en-US" sz="2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Personal website:</a:t>
            </a:r>
            <a:r>
              <a:rPr lang="en-US" sz="2000" b="1" dirty="0">
                <a:solidFill>
                  <a:schemeClr val="bg1"/>
                </a:solidFill>
              </a:rPr>
              <a:t> http://balev.eu/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1911965"/>
            <a:ext cx="4859988" cy="388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6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3948</TotalTime>
  <Words>607</Words>
  <Application>Microsoft Office PowerPoint</Application>
  <PresentationFormat>Широк екран</PresentationFormat>
  <Paragraphs>160</Paragraphs>
  <Slides>22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9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Table of Contents</vt:lpstr>
      <vt:lpstr>SoftUni Diamond Partners</vt:lpstr>
      <vt:lpstr>Questions</vt:lpstr>
      <vt:lpstr>Course Objectives &amp; Program</vt:lpstr>
      <vt:lpstr>Spring Fundamentals – Course Program</vt:lpstr>
      <vt:lpstr>Spring Fundamentals – Course Program (2)</vt:lpstr>
      <vt:lpstr>Презентация на PowerPoint</vt:lpstr>
      <vt:lpstr>Trainers Team</vt:lpstr>
      <vt:lpstr>Course Organization</vt:lpstr>
      <vt:lpstr>Java Web Module at SoftUni – Timeline</vt:lpstr>
      <vt:lpstr>SoftUni Certificate</vt:lpstr>
      <vt:lpstr>CPE Certificate</vt:lpstr>
      <vt:lpstr>Exam</vt:lpstr>
      <vt:lpstr>Theoretical Exam </vt:lpstr>
      <vt:lpstr>Learn to Search in Internet</vt:lpstr>
      <vt:lpstr>Resources</vt:lpstr>
      <vt:lpstr>Spring Fundamentals: Web Site, Forum, FB Group</vt:lpstr>
      <vt:lpstr>Spring Fundamentals Slides and Videos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</dc:subject>
  <dc:creator>Software University</dc:creator>
  <cp:keywords>Spring Fundamentals @ SoftUni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64</cp:revision>
  <dcterms:created xsi:type="dcterms:W3CDTF">2018-05-23T13:08:44Z</dcterms:created>
  <dcterms:modified xsi:type="dcterms:W3CDTF">2021-01-11T11:54:18Z</dcterms:modified>
  <cp:category>computer programming;programming;software development;software engineering</cp:category>
</cp:coreProperties>
</file>